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68" r:id="rId6"/>
    <p:sldId id="269" r:id="rId7"/>
    <p:sldId id="270" r:id="rId8"/>
    <p:sldId id="271" r:id="rId9"/>
    <p:sldId id="339" r:id="rId10"/>
    <p:sldId id="260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South" panose="02020003050405020304" charset="-79"/>
      <p:regular r:id="rId18"/>
      <p:bold r:id="rId19"/>
      <p:italic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FCD3FC-C9DF-4975-472F-AEE26F839F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B09139B0-7ABA-4D02-C3FA-E62423166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1335AF8-608C-26FA-B8A1-87B21B8F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224E7E1-3B83-C396-7CCB-906D2FB8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DA1747F-577A-BCA6-B889-E301970F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תמונה 9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906A660E-E884-AF6E-81E6-0FDF02D8822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7" y="-60385"/>
            <a:ext cx="12243114" cy="7356229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27A6C004-9F89-0783-3891-0679899C4EDB}"/>
              </a:ext>
            </a:extLst>
          </p:cNvPr>
          <p:cNvPicPr/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1576" y="325651"/>
            <a:ext cx="11668849" cy="6206699"/>
          </a:xfrm>
          <a:prstGeom prst="rect">
            <a:avLst/>
          </a:prstGeom>
        </p:spPr>
      </p:pic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B71C74BB-2A45-5A7A-7671-C5D1439C7C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72227" y="407276"/>
            <a:ext cx="1018032" cy="212799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DD622230-C1CC-D172-205B-5BE88C1805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45725" y="396703"/>
            <a:ext cx="801157" cy="209209"/>
          </a:xfrm>
          <a:prstGeom prst="rect">
            <a:avLst/>
          </a:prstGeom>
        </p:spPr>
      </p:pic>
      <p:pic>
        <p:nvPicPr>
          <p:cNvPr id="14" name="תמונה 13" descr="תמונה שמכילה גופן, טקסט, גרפיקה, סמל&#10;&#10;התיאור נוצר באופן אוטומטי">
            <a:extLst>
              <a:ext uri="{FF2B5EF4-FFF2-40B4-BE49-F238E27FC236}">
                <a16:creationId xmlns:a16="http://schemas.microsoft.com/office/drawing/2014/main" id="{30F5AC04-CB6A-6379-4CC7-0C9565F899C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157" y="392878"/>
            <a:ext cx="948284" cy="26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8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5CD2E4D-94D4-0BB6-C111-318A6C7E7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9C60D6A-8020-470D-1806-2E3A44C94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84BEC31-1260-55A1-6D5A-3BD637F50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38CFBD3-1626-BCE7-D1A8-A591FD56D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342CFA1-2DEC-BB32-5EE3-475D1046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2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938AD13E-31BF-0C14-A0B0-B388B0A819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32A7D42-D3D9-EE54-313E-0536B3632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F499D8C-CCE4-F192-4780-E3A70F10E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76AE7DB-DBD8-7190-E892-D5BBFCE69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E335996-6501-F13D-4A45-59FA391B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36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431520B-7E28-649A-CC22-489478735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57ABC6F-C695-6433-7E23-A4EC40F1F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CF6F081-C3EE-8948-0311-E48C832200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49DECB1-5D29-3AA7-9E90-EEBB9D430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D03B7CD-1ABA-9DA6-A569-A63DD9F88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5430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52B88EE-DB00-46C7-CE25-A0B850D3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9118318-3F9B-7F98-9600-0B3E5F0BD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458B70C-1966-A437-9029-D4CA56CB59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0DB47CE-0594-0D0E-8C39-6D09ADFAF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ECFF330-C685-9BE4-37DB-F43AC1E7E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1585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E9E4480-8B77-CC61-EFF9-CA8D24B45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5113825-4C05-6CEC-53BF-79F9ABB22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1F7CAEC-359C-1B9A-404C-C1F331204C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F1BAE1E-D230-9F8E-80E3-9DC57F978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DE4870A-4154-2E6D-0EAD-87027A56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8956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B2EB0CB-B6AA-86C7-7278-C5F7CD24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CA7DFD6-CFE9-C049-019B-533B5F3BE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3F095F3-1B69-9D6E-4A3E-60CB621A5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8C8348B-8824-453B-3EE9-E76967014A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9DFF891-99A4-EE5B-7BA8-AA294041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B2B7A3F-57E6-0A29-E014-F67699D6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6182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F176C06-AE8C-6692-ED98-5A3D7518B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4523C78-9521-ED36-DFFD-009E8FF50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CFA92F2-B30A-9DB0-9566-F3F5EE6E0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C9682A2-8A05-0EC6-AE5C-E561BE1631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FEBB5B03-61F1-06EF-C5E5-9F3C78008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BC0150DC-0C88-D5A6-B070-A557D38E5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26CA9BCC-E1AD-818B-ED3A-CD2E2897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01F453D-E86C-9F58-0E2B-35B3ED73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5514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5EDE4A-0F0B-1C6F-69D8-35B6A735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ACD508DB-90A3-26F8-3DB4-E14BEDAB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B4967EC-ED28-4651-8B87-36421E48F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5CEDB20-2A02-3E3A-E98D-9CBBE4D32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678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0F0AD800-B3D5-9BC5-43BA-73DC1BB54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D02C3472-1DE2-C0EA-AFC5-0E2D261DA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93FF1D83-D9F7-CB3D-C8B8-FF93C9B6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8446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BEB09FB-7468-F906-CD2C-78832510E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3DC0B13-A201-DBED-30D8-5A79F906A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594BEE6-DABB-20ED-E7E4-2C622DCAB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DEADBDF-1A7E-215F-D86A-E991F209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718B9AC-EEDA-9A75-5830-A325B1E7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CB071FB-E07C-D5AD-D4EC-9EFD6F159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362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77665C-4E61-EE77-F4FC-E14C9F5E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3C29D84-464C-8CEE-EFD9-672823FAA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B6B4032-EEA1-0B41-A7C4-936AB399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D771D27-55AC-5E0B-41E2-008D9E6F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3C50F5-C63B-4C37-529C-0F92D88B5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39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E430E3A-692C-0BC1-4A46-A4B37B3E2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E3D719A-F2AB-0838-AB14-E97519DF4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F61A1A0-32A9-53A5-61D0-8F6A14977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D4CD7FD-A9A2-D010-3F11-61D85CC52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1FC331F-5A4B-19F4-79FB-A09EC417E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8B2B95D-0D31-EC93-6215-A5E577E9C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5691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19FED5-37FD-1DD6-6A0F-25DBB768B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4ACF871-164D-C905-B4CF-1BBDB6352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CEA4CFF-B378-67B6-76E8-BB1752C352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394787B-950F-0A25-7937-671B640D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9E43A03-C9FA-53B6-C0D4-45BBBE4A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3634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79A87FC7-D636-003A-3AF5-84669C799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A67B0A3-C680-E3AA-2230-EC0DBEEAB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F54BF49-8785-AC6F-8CB2-E546C9802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367E0-924F-431B-B3B5-18F6BBDEA291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082D3AD-C0D3-B3B3-5C05-FA570602E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78B85B1-480B-7B35-FAD7-0F9423C6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06FB29-7D1C-46A7-84FF-CC1D78D10B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2503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משנה 2"/>
          <p:cNvSpPr txBox="1">
            <a:spLocks/>
          </p:cNvSpPr>
          <p:nvPr userDrawn="1"/>
        </p:nvSpPr>
        <p:spPr>
          <a:xfrm>
            <a:off x="1524000" y="2950813"/>
            <a:ext cx="9144000" cy="165576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5867" dirty="0">
              <a:ln w="19050">
                <a:solidFill>
                  <a:schemeClr val="bg1"/>
                </a:solidFill>
              </a:ln>
              <a:solidFill>
                <a:srgbClr val="2E76BB"/>
              </a:solidFill>
              <a:latin typeface="South" panose="02020003050405020304" pitchFamily="18" charset="-79"/>
              <a:cs typeface="South" panose="02020003050405020304" pitchFamily="18" charset="-79"/>
            </a:endParaRPr>
          </a:p>
        </p:txBody>
      </p:sp>
      <p:sp>
        <p:nvSpPr>
          <p:cNvPr id="23" name="מציין מיקום של תאריך 2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24" name="מציין מיקום של כותרת תחתונה 2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מציין מיקום של מספר שקופית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כותרת 27"/>
          <p:cNvSpPr>
            <a:spLocks noGrp="1"/>
          </p:cNvSpPr>
          <p:nvPr>
            <p:ph type="title" hasCustomPrompt="1"/>
          </p:nvPr>
        </p:nvSpPr>
        <p:spPr>
          <a:xfrm>
            <a:off x="714376" y="1609856"/>
            <a:ext cx="10763248" cy="837045"/>
          </a:xfrm>
        </p:spPr>
        <p:txBody>
          <a:bodyPr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כותרת ראשית</a:t>
            </a:r>
          </a:p>
        </p:txBody>
      </p:sp>
      <p:sp>
        <p:nvSpPr>
          <p:cNvPr id="2048" name="מציין מיקום טקסט 2047"/>
          <p:cNvSpPr>
            <a:spLocks noGrp="1"/>
          </p:cNvSpPr>
          <p:nvPr>
            <p:ph type="body" sz="quarter" idx="17" hasCustomPrompt="1"/>
          </p:nvPr>
        </p:nvSpPr>
        <p:spPr>
          <a:xfrm>
            <a:off x="952500" y="2680265"/>
            <a:ext cx="10287000" cy="1505239"/>
          </a:xfrm>
        </p:spPr>
        <p:txBody>
          <a:bodyPr>
            <a:normAutofit/>
          </a:bodyPr>
          <a:lstStyle>
            <a:lvl1pPr marL="0" indent="0" algn="ctr">
              <a:buNone/>
              <a:defRPr sz="4267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כותרת משנה</a:t>
            </a:r>
          </a:p>
        </p:txBody>
      </p:sp>
      <p:sp>
        <p:nvSpPr>
          <p:cNvPr id="10" name="מציין מיקום טקסט 2047"/>
          <p:cNvSpPr>
            <a:spLocks noGrp="1"/>
          </p:cNvSpPr>
          <p:nvPr>
            <p:ph type="body" sz="quarter" idx="18" hasCustomPrompt="1"/>
          </p:nvPr>
        </p:nvSpPr>
        <p:spPr>
          <a:xfrm>
            <a:off x="952500" y="4415609"/>
            <a:ext cx="10287000" cy="73342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שם הדובר</a:t>
            </a:r>
          </a:p>
        </p:txBody>
      </p:sp>
    </p:spTree>
    <p:extLst>
      <p:ext uri="{BB962C8B-B14F-4D97-AF65-F5344CB8AC3E}">
        <p14:creationId xmlns:p14="http://schemas.microsoft.com/office/powerpoint/2010/main" val="2476304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CF4D315-E64B-D772-0CF6-2EA7C5B39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BBE600B-0D80-5FA0-0213-FE3EE05DD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7EFF02D-559C-EA8E-E68A-79672B5F3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7F8CA45-0E0E-97CD-217B-CBFE996B1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7DBF3BA-F6DD-3604-CE70-64EFDA09C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15426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61ED01-36BF-39B6-0A6A-EDB77DAB0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5CD15B7-31E3-DCFA-E2A1-ED3EEED4A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C48C092-8A04-896E-A249-FD98D31EF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91A5E92-B619-FDED-C4A8-4B3595B61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863EC42-6CD1-93E5-C77E-C62044C0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8230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B1A7A97-0FFB-8485-2A81-2B9A9139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7B95824-94D4-A67A-90FB-6A357DCD7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D409D45-A615-DC02-F04A-D3AC6727D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B37B026-44F2-E7BE-BD15-EDDCE5E52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0D61959-AFE5-F344-9C8B-1563AAB0C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3508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8A0AF80-C1CA-2D54-6590-8E063265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C5483C6-F32C-6119-F342-E31ACC442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763FAF2-F5A5-3D2D-1190-1725A5F22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FAB4F39-28B6-440E-3B75-4023DE2A7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043840F-DBE3-B167-80FB-80428600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4CB1B47-4BEA-EC42-5774-1A4FE377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37705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2135FEB-F03E-5054-6A65-23CD40D98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94277B7-25A6-E129-B18B-49D5DEF2D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D4546BC-28DA-E9DC-018D-2A150C743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B4A4092-F3F3-9757-29C6-052961BD44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4825352-0087-D868-8F84-4C195AA00C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03465428-D005-56D6-C04E-6AF9004A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09CC09DE-F04C-FED5-2E37-4BE21A204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518B6FD-2AE1-68AF-C30D-E9C5D7407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563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C22073D-EABA-E75C-8D9B-E9E332ABE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1A73EB0-F1A6-03FB-3DB4-9D06216A7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9EED393A-03F2-2A7C-C24F-97C668237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76A582B-03BE-327E-C954-4F54955A1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553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57BDEF6-34BB-58F1-6466-6E639AA4C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D7AA95C-3242-89CC-DB5C-6F056498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471BB4E-E561-7C2E-8E4D-D27F4F563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DD110FC-C352-45C0-6CCC-BE7C7F697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E7E0A3A-A7C9-C86D-2ACD-2F4077D9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395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3C628600-C2BF-D38F-F98A-25B8F59F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2FCBAEF7-2700-8375-B507-FF198272F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5BF8C4C-036B-E636-D8B7-D06D14CB0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343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A8CDEF7-50BC-054B-61C2-127EFCE32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C72189F-92F1-AC4E-2E3F-611E6AC9D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E0F9A44-BB52-1035-37BB-37072DCD7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B93B1D5-EA84-C3CD-AF1B-2B428089B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B92A79C-E500-5786-5EA6-A639184DC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36B0A2B-B3C4-E68F-3CA7-729F0B0A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90898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7E20A50-C567-44A7-387F-5382E08AE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667EE99-DA27-91B6-2AD5-73271EA0C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9B0D39A-1944-59BE-B5DF-CB2AC833E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0526DB6-E469-7AD1-54F1-12A94D30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2F68F6D-DB35-65DB-3F97-560153A1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2D753E8-78E8-5DFD-59B3-950D89E7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1762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DAFEFBD-4C9D-C3EF-454F-34F9E02E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6452577-D4CC-8A82-29BF-55E52B4E3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E635975-1F4D-0F96-73B9-5300AE41A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C9E02D9-6C8C-94AF-EE14-502E78FDE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14C8095-189C-8D8D-CC5B-4BBF350EB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8626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1640F3EA-0607-5A53-4039-A7AECBE5AF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2B730C6-5448-7B6E-0160-DBE876FED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31577BD-B5F3-94EE-22C1-73FC8FFD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D178BE5-75B0-6019-F900-56AA1D45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40BC6F1-EDD3-FC98-B2DD-012EB414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931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1DD8A34-F683-9F13-FEE0-F96F409E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70D917F-B4C3-3BFD-8DAB-7AEDE0A66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0EB19A9-F263-0214-1AB2-32F154932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046FB89-8A49-DD9F-C916-262BD5D11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E3C4A8F-A4BD-D066-0080-519CD00F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74A87BB-96B9-C572-A192-E690827D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6FBFC55-FB74-DA5B-3A8D-8A5E03546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872FCB7-5C49-AA5A-2912-8618CC1EC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EB29B45-B696-8CCC-0965-3C22ED461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4CA7B80-3528-8B54-C0A8-B18722BD7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E5763CF5-5C86-6AB5-035F-0B6A795A19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E1C25E2-931B-1202-2F15-19759484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547BB32-8AC6-C8F4-079E-7CFB517BD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DD71B7E-D738-61FA-BDB0-177AA6D9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86BEA3-DA6B-DE64-99D6-58322DFA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1BA05281-42AE-7364-2EBA-D8C672D0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DF61E7A-CCB0-347D-512C-3B2CB289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9CE018A2-6BD3-BD59-BA04-B8A4C411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6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106E0CF2-F6E8-9C12-0841-22D70476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6BB608C-B649-A03F-F68A-9DF51438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CD87BAD-A155-4D7B-9C12-0912A45D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14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B3BECBC-48FE-FC96-895C-2DBD207A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CF7D456-A9BE-EDBF-978B-64E2BC6F2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520EDB0-D91A-C77A-397E-28C301376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A589511-AB2E-8C30-714B-A1EDA422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070AB7D-BB6D-01EC-6A4C-46CD2238C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98F1933-74AF-5DC5-AFFA-1682EEA7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25BF450-4986-C716-9B8A-8FDADF371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1BD48BB-6E43-9A22-EAFC-01A73A2F90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ECF3EC5-685E-1488-0EEE-6B92F0E4F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30F7259-D99B-6B7D-B428-B57B7580A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549B907-B2D7-1088-96F0-F1355370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3638060-1A76-C845-66E6-EC90B6C8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13.sv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13.sv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1.sv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D6D5ACD-9FF2-5F5C-65C6-71957419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07D035C-9CF0-98DC-1BFD-156368F44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0E9E160-D702-1C0E-3154-94AD212A5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D26A1-B020-4329-A1BC-8F734AA29BAB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0D09193-073D-201C-FF1D-A32F95844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9A6FD75-E879-399D-4654-506DC213B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D030-6D7E-4FF3-97A0-8843C2563A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תמונה 6" descr="תמונה שמכילה עיגול, צילום מסך, קל, מערבולת&#10;&#10;התיאור נוצר באופן אוטומטי">
            <a:extLst>
              <a:ext uri="{FF2B5EF4-FFF2-40B4-BE49-F238E27FC236}">
                <a16:creationId xmlns:a16="http://schemas.microsoft.com/office/drawing/2014/main" id="{4FF773C9-B8EB-9CE3-200F-5F345A96B245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7" y="-60385"/>
            <a:ext cx="12243114" cy="7356229"/>
          </a:xfrm>
          <a:prstGeom prst="rect">
            <a:avLst/>
          </a:prstGeom>
        </p:spPr>
      </p:pic>
      <p:pic>
        <p:nvPicPr>
          <p:cNvPr id="8" name="גרפיקה 7">
            <a:extLst>
              <a:ext uri="{FF2B5EF4-FFF2-40B4-BE49-F238E27FC236}">
                <a16:creationId xmlns:a16="http://schemas.microsoft.com/office/drawing/2014/main" id="{6C93BEE5-F40B-CB48-4153-C1D803B88867}"/>
              </a:ext>
            </a:extLst>
          </p:cNvPr>
          <p:cNvPicPr/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1576" y="325651"/>
            <a:ext cx="11668849" cy="6206699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87248A31-90D7-C7FA-DCF4-A97BF337203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572227" y="407276"/>
            <a:ext cx="1018032" cy="212799"/>
          </a:xfrm>
          <a:prstGeom prst="rect">
            <a:avLst/>
          </a:prstGeom>
        </p:spPr>
      </p:pic>
      <p:pic>
        <p:nvPicPr>
          <p:cNvPr id="10" name="גרפיקה 9">
            <a:extLst>
              <a:ext uri="{FF2B5EF4-FFF2-40B4-BE49-F238E27FC236}">
                <a16:creationId xmlns:a16="http://schemas.microsoft.com/office/drawing/2014/main" id="{C432DEC6-416A-0D79-AB33-35790C773BF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545725" y="396703"/>
            <a:ext cx="801157" cy="209209"/>
          </a:xfrm>
          <a:prstGeom prst="rect">
            <a:avLst/>
          </a:prstGeom>
        </p:spPr>
      </p:pic>
      <p:pic>
        <p:nvPicPr>
          <p:cNvPr id="11" name="תמונה 10" descr="תמונה שמכילה גופן, טקסט, גרפיקה, סמל&#10;&#10;התיאור נוצר באופן אוטומטי">
            <a:extLst>
              <a:ext uri="{FF2B5EF4-FFF2-40B4-BE49-F238E27FC236}">
                <a16:creationId xmlns:a16="http://schemas.microsoft.com/office/drawing/2014/main" id="{6539D812-5244-9B30-C873-F3A0521B916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157" y="392878"/>
            <a:ext cx="948284" cy="26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1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B30B741A-EE65-FEEF-6C81-F1EC8700120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6" y="6264095"/>
            <a:ext cx="927809" cy="261836"/>
          </a:xfrm>
          <a:prstGeom prst="rect">
            <a:avLst/>
          </a:prstGeom>
        </p:spPr>
      </p:pic>
      <p:pic>
        <p:nvPicPr>
          <p:cNvPr id="8" name="גרפיקה 7">
            <a:extLst>
              <a:ext uri="{FF2B5EF4-FFF2-40B4-BE49-F238E27FC236}">
                <a16:creationId xmlns:a16="http://schemas.microsoft.com/office/drawing/2014/main" id="{85AB079D-4195-EF7B-4B92-8F74B47CBBD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248184" y="6255296"/>
            <a:ext cx="927812" cy="193939"/>
          </a:xfrm>
          <a:prstGeom prst="rect">
            <a:avLst/>
          </a:prstGeom>
        </p:spPr>
      </p:pic>
      <p:pic>
        <p:nvPicPr>
          <p:cNvPr id="9" name="גרפיקה 8">
            <a:extLst>
              <a:ext uri="{FF2B5EF4-FFF2-40B4-BE49-F238E27FC236}">
                <a16:creationId xmlns:a16="http://schemas.microsoft.com/office/drawing/2014/main" id="{FA0F9069-4D54-DA12-A6C4-F57CF172EEE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360992" y="6258568"/>
            <a:ext cx="730156" cy="190667"/>
          </a:xfrm>
          <a:prstGeom prst="rect">
            <a:avLst/>
          </a:prstGeom>
        </p:spPr>
      </p:pic>
      <p:grpSp>
        <p:nvGrpSpPr>
          <p:cNvPr id="10" name="גרפיקה 17">
            <a:extLst>
              <a:ext uri="{FF2B5EF4-FFF2-40B4-BE49-F238E27FC236}">
                <a16:creationId xmlns:a16="http://schemas.microsoft.com/office/drawing/2014/main" id="{7A27F777-4AF1-48AD-5709-7026D2DE7A5F}"/>
              </a:ext>
            </a:extLst>
          </p:cNvPr>
          <p:cNvGrpSpPr/>
          <p:nvPr userDrawn="1"/>
        </p:nvGrpSpPr>
        <p:grpSpPr>
          <a:xfrm>
            <a:off x="261562" y="332069"/>
            <a:ext cx="1646361" cy="2381267"/>
            <a:chOff x="261562" y="332069"/>
            <a:chExt cx="1646361" cy="2381267"/>
          </a:xfrm>
        </p:grpSpPr>
        <p:sp>
          <p:nvSpPr>
            <p:cNvPr id="11" name="צורה חופשית: צורה 10">
              <a:extLst>
                <a:ext uri="{FF2B5EF4-FFF2-40B4-BE49-F238E27FC236}">
                  <a16:creationId xmlns:a16="http://schemas.microsoft.com/office/drawing/2014/main" id="{39186F5C-B8D4-3C26-E790-7A156B880604}"/>
                </a:ext>
              </a:extLst>
            </p:cNvPr>
            <p:cNvSpPr/>
            <p:nvPr/>
          </p:nvSpPr>
          <p:spPr>
            <a:xfrm>
              <a:off x="299188" y="332069"/>
              <a:ext cx="1608735" cy="1005587"/>
            </a:xfrm>
            <a:custGeom>
              <a:avLst/>
              <a:gdLst>
                <a:gd name="connsiteX0" fmla="*/ 1608735 w 1608735"/>
                <a:gd name="connsiteY0" fmla="*/ 0 h 1005587"/>
                <a:gd name="connsiteX1" fmla="*/ 1005588 w 1608735"/>
                <a:gd name="connsiteY1" fmla="*/ 0 h 1005587"/>
                <a:gd name="connsiteX2" fmla="*/ 0 w 1608735"/>
                <a:gd name="connsiteY2" fmla="*/ 1005588 h 100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8735" h="1005587">
                  <a:moveTo>
                    <a:pt x="1608735" y="0"/>
                  </a:moveTo>
                  <a:lnTo>
                    <a:pt x="1005588" y="0"/>
                  </a:lnTo>
                  <a:cubicBezTo>
                    <a:pt x="450258" y="0"/>
                    <a:pt x="0" y="450194"/>
                    <a:pt x="0" y="1005588"/>
                  </a:cubicBezTo>
                </a:path>
              </a:pathLst>
            </a:custGeom>
            <a:noFill/>
            <a:ln w="12836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צורה חופשית: צורה 11">
              <a:extLst>
                <a:ext uri="{FF2B5EF4-FFF2-40B4-BE49-F238E27FC236}">
                  <a16:creationId xmlns:a16="http://schemas.microsoft.com/office/drawing/2014/main" id="{7EF0EB02-4BA0-150B-260A-D043505817E2}"/>
                </a:ext>
              </a:extLst>
            </p:cNvPr>
            <p:cNvSpPr/>
            <p:nvPr/>
          </p:nvSpPr>
          <p:spPr>
            <a:xfrm>
              <a:off x="261562" y="2081612"/>
              <a:ext cx="79553" cy="79553"/>
            </a:xfrm>
            <a:custGeom>
              <a:avLst/>
              <a:gdLst>
                <a:gd name="connsiteX0" fmla="*/ 40772 w 79553"/>
                <a:gd name="connsiteY0" fmla="*/ 14 h 79553"/>
                <a:gd name="connsiteX1" fmla="*/ 79539 w 79553"/>
                <a:gd name="connsiteY1" fmla="*/ 40772 h 79553"/>
                <a:gd name="connsiteX2" fmla="*/ 38782 w 79553"/>
                <a:gd name="connsiteY2" fmla="*/ 79539 h 79553"/>
                <a:gd name="connsiteX3" fmla="*/ 14 w 79553"/>
                <a:gd name="connsiteY3" fmla="*/ 38782 h 79553"/>
                <a:gd name="connsiteX4" fmla="*/ 40772 w 79553"/>
                <a:gd name="connsiteY4" fmla="*/ 14 h 7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53" h="79553">
                  <a:moveTo>
                    <a:pt x="40772" y="14"/>
                  </a:moveTo>
                  <a:cubicBezTo>
                    <a:pt x="62723" y="592"/>
                    <a:pt x="80117" y="18820"/>
                    <a:pt x="79539" y="40772"/>
                  </a:cubicBezTo>
                  <a:cubicBezTo>
                    <a:pt x="78962" y="62723"/>
                    <a:pt x="60733" y="80117"/>
                    <a:pt x="38782" y="79539"/>
                  </a:cubicBezTo>
                  <a:cubicBezTo>
                    <a:pt x="16830" y="78962"/>
                    <a:pt x="-564" y="60733"/>
                    <a:pt x="14" y="38782"/>
                  </a:cubicBezTo>
                  <a:cubicBezTo>
                    <a:pt x="592" y="16831"/>
                    <a:pt x="18820" y="-564"/>
                    <a:pt x="40772" y="14"/>
                  </a:cubicBezTo>
                  <a:close/>
                </a:path>
              </a:pathLst>
            </a:custGeom>
            <a:solidFill>
              <a:srgbClr val="999999"/>
            </a:solidFill>
            <a:ln w="6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גרפיקה 17">
              <a:extLst>
                <a:ext uri="{FF2B5EF4-FFF2-40B4-BE49-F238E27FC236}">
                  <a16:creationId xmlns:a16="http://schemas.microsoft.com/office/drawing/2014/main" id="{2A4617A3-C145-4A53-AC7C-CCB02AD2E0F6}"/>
                </a:ext>
              </a:extLst>
            </p:cNvPr>
            <p:cNvGrpSpPr/>
            <p:nvPr/>
          </p:nvGrpSpPr>
          <p:grpSpPr>
            <a:xfrm>
              <a:off x="299188" y="1337657"/>
              <a:ext cx="6418" cy="1375679"/>
              <a:chOff x="299188" y="1337657"/>
              <a:chExt cx="6418" cy="1375679"/>
            </a:xfrm>
          </p:grpSpPr>
          <p:sp>
            <p:nvSpPr>
              <p:cNvPr id="14" name="צורה חופשית: צורה 13">
                <a:extLst>
                  <a:ext uri="{FF2B5EF4-FFF2-40B4-BE49-F238E27FC236}">
                    <a16:creationId xmlns:a16="http://schemas.microsoft.com/office/drawing/2014/main" id="{64E67DBE-97AC-A4E6-0F9E-B2054394658E}"/>
                  </a:ext>
                </a:extLst>
              </p:cNvPr>
              <p:cNvSpPr/>
              <p:nvPr/>
            </p:nvSpPr>
            <p:spPr>
              <a:xfrm>
                <a:off x="299188" y="1337657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צורה חופשית: צורה 14">
                <a:extLst>
                  <a:ext uri="{FF2B5EF4-FFF2-40B4-BE49-F238E27FC236}">
                    <a16:creationId xmlns:a16="http://schemas.microsoft.com/office/drawing/2014/main" id="{E3F69A5E-C772-D021-819D-608F629A8C54}"/>
                  </a:ext>
                </a:extLst>
              </p:cNvPr>
              <p:cNvSpPr/>
              <p:nvPr/>
            </p:nvSpPr>
            <p:spPr>
              <a:xfrm>
                <a:off x="299188" y="1406014"/>
                <a:ext cx="6418" cy="160591"/>
              </a:xfrm>
              <a:custGeom>
                <a:avLst/>
                <a:gdLst>
                  <a:gd name="connsiteX0" fmla="*/ 0 w 6418"/>
                  <a:gd name="connsiteY0" fmla="*/ 0 h 160591"/>
                  <a:gd name="connsiteX1" fmla="*/ 0 w 6418"/>
                  <a:gd name="connsiteY1" fmla="*/ 160591 h 160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60591">
                    <a:moveTo>
                      <a:pt x="0" y="0"/>
                    </a:moveTo>
                    <a:lnTo>
                      <a:pt x="0" y="160591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צורה חופשית: צורה 15">
                <a:extLst>
                  <a:ext uri="{FF2B5EF4-FFF2-40B4-BE49-F238E27FC236}">
                    <a16:creationId xmlns:a16="http://schemas.microsoft.com/office/drawing/2014/main" id="{4ACB7EA1-B881-2448-E149-DDFE2C59DB80}"/>
                  </a:ext>
                </a:extLst>
              </p:cNvPr>
              <p:cNvSpPr/>
              <p:nvPr/>
            </p:nvSpPr>
            <p:spPr>
              <a:xfrm>
                <a:off x="299188" y="1589519"/>
                <a:ext cx="6418" cy="1078438"/>
              </a:xfrm>
              <a:custGeom>
                <a:avLst/>
                <a:gdLst>
                  <a:gd name="connsiteX0" fmla="*/ 0 w 6418"/>
                  <a:gd name="connsiteY0" fmla="*/ 0 h 1078438"/>
                  <a:gd name="connsiteX1" fmla="*/ 0 w 6418"/>
                  <a:gd name="connsiteY1" fmla="*/ 1078438 h 107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1078438">
                    <a:moveTo>
                      <a:pt x="0" y="0"/>
                    </a:moveTo>
                    <a:lnTo>
                      <a:pt x="0" y="1078438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צורה חופשית: צורה 16">
                <a:extLst>
                  <a:ext uri="{FF2B5EF4-FFF2-40B4-BE49-F238E27FC236}">
                    <a16:creationId xmlns:a16="http://schemas.microsoft.com/office/drawing/2014/main" id="{97AD02AF-60F8-7737-934D-56D373628D1E}"/>
                  </a:ext>
                </a:extLst>
              </p:cNvPr>
              <p:cNvSpPr/>
              <p:nvPr/>
            </p:nvSpPr>
            <p:spPr>
              <a:xfrm>
                <a:off x="299188" y="2690871"/>
                <a:ext cx="6418" cy="22464"/>
              </a:xfrm>
              <a:custGeom>
                <a:avLst/>
                <a:gdLst>
                  <a:gd name="connsiteX0" fmla="*/ 0 w 6418"/>
                  <a:gd name="connsiteY0" fmla="*/ 0 h 22464"/>
                  <a:gd name="connsiteX1" fmla="*/ 0 w 6418"/>
                  <a:gd name="connsiteY1" fmla="*/ 22465 h 2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18" h="22464">
                    <a:moveTo>
                      <a:pt x="0" y="0"/>
                    </a:moveTo>
                    <a:lnTo>
                      <a:pt x="0" y="22465"/>
                    </a:lnTo>
                  </a:path>
                </a:pathLst>
              </a:custGeom>
              <a:ln w="12836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985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0C783C08-A64C-795F-EC72-7E497B12F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F7E3BE8-BA26-D1B6-514D-9C2B031D3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5564B01-A316-DDDE-9F47-40A950479C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2BBA0-ABFD-48C1-815A-4D8E83FFABCB}" type="datetimeFigureOut">
              <a:rPr lang="he-IL" smtClean="0"/>
              <a:t>ט'/סיון/תשפ"ג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840BBDB-77E5-5290-C84D-27CA8FE56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4607B05-03D6-5C08-A344-E505D2B2B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0DCC0-9E74-4918-8961-F2C6E57B3F3B}" type="slidenum">
              <a:rPr lang="he-IL" smtClean="0"/>
              <a:t>‹#›</a:t>
            </a:fld>
            <a:endParaRPr lang="he-IL"/>
          </a:p>
        </p:txBody>
      </p:sp>
      <p:grpSp>
        <p:nvGrpSpPr>
          <p:cNvPr id="7" name="גרפיקה 1">
            <a:extLst>
              <a:ext uri="{FF2B5EF4-FFF2-40B4-BE49-F238E27FC236}">
                <a16:creationId xmlns:a16="http://schemas.microsoft.com/office/drawing/2014/main" id="{DBDE3CF0-4F65-7902-031F-EE1366EB61EB}"/>
              </a:ext>
            </a:extLst>
          </p:cNvPr>
          <p:cNvGrpSpPr/>
          <p:nvPr userDrawn="1"/>
        </p:nvGrpSpPr>
        <p:grpSpPr>
          <a:xfrm>
            <a:off x="9017476" y="301829"/>
            <a:ext cx="2773005" cy="2411506"/>
            <a:chOff x="6806278" y="268750"/>
            <a:chExt cx="2056578" cy="1788475"/>
          </a:xfrm>
        </p:grpSpPr>
        <p:sp>
          <p:nvSpPr>
            <p:cNvPr id="8" name="צורה חופשית: צורה 7">
              <a:extLst>
                <a:ext uri="{FF2B5EF4-FFF2-40B4-BE49-F238E27FC236}">
                  <a16:creationId xmlns:a16="http://schemas.microsoft.com/office/drawing/2014/main" id="{2CECF0FF-D9A4-BAAE-8BA1-920E5471C5B7}"/>
                </a:ext>
              </a:extLst>
            </p:cNvPr>
            <p:cNvSpPr/>
            <p:nvPr/>
          </p:nvSpPr>
          <p:spPr>
            <a:xfrm>
              <a:off x="6806278" y="299183"/>
              <a:ext cx="2056578" cy="742405"/>
            </a:xfrm>
            <a:custGeom>
              <a:avLst/>
              <a:gdLst>
                <a:gd name="connsiteX0" fmla="*/ 0 w 2056578"/>
                <a:gd name="connsiteY0" fmla="*/ 0 h 742405"/>
                <a:gd name="connsiteX1" fmla="*/ 1314172 w 2056578"/>
                <a:gd name="connsiteY1" fmla="*/ 0 h 742405"/>
                <a:gd name="connsiteX2" fmla="*/ 2056579 w 2056578"/>
                <a:gd name="connsiteY2" fmla="*/ 742406 h 74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6578" h="742405">
                  <a:moveTo>
                    <a:pt x="0" y="0"/>
                  </a:moveTo>
                  <a:lnTo>
                    <a:pt x="1314172" y="0"/>
                  </a:lnTo>
                  <a:cubicBezTo>
                    <a:pt x="1724161" y="0"/>
                    <a:pt x="2056579" y="332370"/>
                    <a:pt x="2056579" y="742406"/>
                  </a:cubicBezTo>
                </a:path>
              </a:pathLst>
            </a:custGeom>
            <a:noFill/>
            <a:ln w="9467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צורה חופשית: צורה 8">
              <a:extLst>
                <a:ext uri="{FF2B5EF4-FFF2-40B4-BE49-F238E27FC236}">
                  <a16:creationId xmlns:a16="http://schemas.microsoft.com/office/drawing/2014/main" id="{DFA9EFF9-D34B-658F-4D2E-680B3FF309FF}"/>
                </a:ext>
              </a:extLst>
            </p:cNvPr>
            <p:cNvSpPr/>
            <p:nvPr/>
          </p:nvSpPr>
          <p:spPr>
            <a:xfrm>
              <a:off x="7035951" y="268750"/>
              <a:ext cx="58732" cy="58732"/>
            </a:xfrm>
            <a:custGeom>
              <a:avLst/>
              <a:gdLst>
                <a:gd name="connsiteX0" fmla="*/ 28632 w 58732"/>
                <a:gd name="connsiteY0" fmla="*/ 10 h 58732"/>
                <a:gd name="connsiteX1" fmla="*/ 10 w 58732"/>
                <a:gd name="connsiteY1" fmla="*/ 30101 h 58732"/>
                <a:gd name="connsiteX2" fmla="*/ 30101 w 58732"/>
                <a:gd name="connsiteY2" fmla="*/ 58722 h 58732"/>
                <a:gd name="connsiteX3" fmla="*/ 58722 w 58732"/>
                <a:gd name="connsiteY3" fmla="*/ 28632 h 58732"/>
                <a:gd name="connsiteX4" fmla="*/ 28632 w 58732"/>
                <a:gd name="connsiteY4" fmla="*/ 10 h 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32" h="58732">
                  <a:moveTo>
                    <a:pt x="28632" y="10"/>
                  </a:moveTo>
                  <a:cubicBezTo>
                    <a:pt x="12426" y="437"/>
                    <a:pt x="-416" y="13895"/>
                    <a:pt x="10" y="30101"/>
                  </a:cubicBezTo>
                  <a:cubicBezTo>
                    <a:pt x="437" y="46307"/>
                    <a:pt x="13895" y="59149"/>
                    <a:pt x="30101" y="58722"/>
                  </a:cubicBezTo>
                  <a:cubicBezTo>
                    <a:pt x="46307" y="58296"/>
                    <a:pt x="59149" y="44838"/>
                    <a:pt x="58722" y="28632"/>
                  </a:cubicBezTo>
                  <a:cubicBezTo>
                    <a:pt x="58296" y="12426"/>
                    <a:pt x="44838" y="-416"/>
                    <a:pt x="28632" y="10"/>
                  </a:cubicBezTo>
                  <a:close/>
                </a:path>
              </a:pathLst>
            </a:custGeom>
            <a:solidFill>
              <a:srgbClr val="999999"/>
            </a:solidFill>
            <a:ln w="4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גרפיקה 1">
              <a:extLst>
                <a:ext uri="{FF2B5EF4-FFF2-40B4-BE49-F238E27FC236}">
                  <a16:creationId xmlns:a16="http://schemas.microsoft.com/office/drawing/2014/main" id="{970044EF-7F0C-DC42-2BB5-0AF14DDF5250}"/>
                </a:ext>
              </a:extLst>
            </p:cNvPr>
            <p:cNvGrpSpPr/>
            <p:nvPr/>
          </p:nvGrpSpPr>
          <p:grpSpPr>
            <a:xfrm>
              <a:off x="8862857" y="1041589"/>
              <a:ext cx="4738" cy="1015637"/>
              <a:chOff x="8862857" y="1041589"/>
              <a:chExt cx="4738" cy="1015637"/>
            </a:xfrm>
          </p:grpSpPr>
          <p:sp>
            <p:nvSpPr>
              <p:cNvPr id="11" name="צורה חופשית: צורה 10">
                <a:extLst>
                  <a:ext uri="{FF2B5EF4-FFF2-40B4-BE49-F238E27FC236}">
                    <a16:creationId xmlns:a16="http://schemas.microsoft.com/office/drawing/2014/main" id="{55ED50B8-B432-1E7A-0683-5F58912BF22D}"/>
                  </a:ext>
                </a:extLst>
              </p:cNvPr>
              <p:cNvSpPr/>
              <p:nvPr/>
            </p:nvSpPr>
            <p:spPr>
              <a:xfrm>
                <a:off x="8862857" y="1041589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צורה חופשית: צורה 11">
                <a:extLst>
                  <a:ext uri="{FF2B5EF4-FFF2-40B4-BE49-F238E27FC236}">
                    <a16:creationId xmlns:a16="http://schemas.microsoft.com/office/drawing/2014/main" id="{21F968CC-5E85-42E3-2DA9-9589B256256C}"/>
                  </a:ext>
                </a:extLst>
              </p:cNvPr>
              <p:cNvSpPr/>
              <p:nvPr/>
            </p:nvSpPr>
            <p:spPr>
              <a:xfrm>
                <a:off x="8862857" y="1092055"/>
                <a:ext cx="4738" cy="118561"/>
              </a:xfrm>
              <a:custGeom>
                <a:avLst/>
                <a:gdLst>
                  <a:gd name="connsiteX0" fmla="*/ 0 w 4738"/>
                  <a:gd name="connsiteY0" fmla="*/ 0 h 118561"/>
                  <a:gd name="connsiteX1" fmla="*/ 0 w 4738"/>
                  <a:gd name="connsiteY1" fmla="*/ 118561 h 118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18561">
                    <a:moveTo>
                      <a:pt x="0" y="0"/>
                    </a:moveTo>
                    <a:lnTo>
                      <a:pt x="0" y="118561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צורה חופשית: צורה 12">
                <a:extLst>
                  <a:ext uri="{FF2B5EF4-FFF2-40B4-BE49-F238E27FC236}">
                    <a16:creationId xmlns:a16="http://schemas.microsoft.com/office/drawing/2014/main" id="{39E6B0A3-72E3-1831-EDB1-DCC97A41CD31}"/>
                  </a:ext>
                </a:extLst>
              </p:cNvPr>
              <p:cNvSpPr/>
              <p:nvPr/>
            </p:nvSpPr>
            <p:spPr>
              <a:xfrm>
                <a:off x="8862857" y="1227534"/>
                <a:ext cx="4738" cy="796189"/>
              </a:xfrm>
              <a:custGeom>
                <a:avLst/>
                <a:gdLst>
                  <a:gd name="connsiteX0" fmla="*/ 0 w 4738"/>
                  <a:gd name="connsiteY0" fmla="*/ 0 h 796189"/>
                  <a:gd name="connsiteX1" fmla="*/ 0 w 4738"/>
                  <a:gd name="connsiteY1" fmla="*/ 796190 h 796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796189">
                    <a:moveTo>
                      <a:pt x="0" y="0"/>
                    </a:moveTo>
                    <a:lnTo>
                      <a:pt x="0" y="796190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custDash>
                  <a:ds d="0" sp="0"/>
                  <a:ds d="0" sp="0"/>
                  <a:ds d="0" sp="0"/>
                  <a:ds d="536250" sp="536250"/>
                  <a:ds d="536250" sp="536250"/>
                  <a:ds d="536250" sp="536250"/>
                </a:custDash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צורה חופשית: צורה 13">
                <a:extLst>
                  <a:ext uri="{FF2B5EF4-FFF2-40B4-BE49-F238E27FC236}">
                    <a16:creationId xmlns:a16="http://schemas.microsoft.com/office/drawing/2014/main" id="{07FE9452-B54A-E9FE-F8FF-7463F7B7D777}"/>
                  </a:ext>
                </a:extLst>
              </p:cNvPr>
              <p:cNvSpPr/>
              <p:nvPr/>
            </p:nvSpPr>
            <p:spPr>
              <a:xfrm>
                <a:off x="8862857" y="2040640"/>
                <a:ext cx="4738" cy="16585"/>
              </a:xfrm>
              <a:custGeom>
                <a:avLst/>
                <a:gdLst>
                  <a:gd name="connsiteX0" fmla="*/ 0 w 4738"/>
                  <a:gd name="connsiteY0" fmla="*/ 0 h 16585"/>
                  <a:gd name="connsiteX1" fmla="*/ 0 w 4738"/>
                  <a:gd name="connsiteY1" fmla="*/ 16585 h 16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38" h="16585">
                    <a:moveTo>
                      <a:pt x="0" y="0"/>
                    </a:moveTo>
                    <a:lnTo>
                      <a:pt x="0" y="16585"/>
                    </a:lnTo>
                  </a:path>
                </a:pathLst>
              </a:custGeom>
              <a:ln w="9467" cap="rnd">
                <a:solidFill>
                  <a:srgbClr val="99999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D698F324-5A8A-C7F0-B2AC-AA1E69701E31}"/>
              </a:ext>
            </a:extLst>
          </p:cNvPr>
          <p:cNvGrpSpPr/>
          <p:nvPr userDrawn="1"/>
        </p:nvGrpSpPr>
        <p:grpSpPr>
          <a:xfrm>
            <a:off x="4456964" y="6329405"/>
            <a:ext cx="7333517" cy="45719"/>
            <a:chOff x="3982215" y="4746219"/>
            <a:chExt cx="7333517" cy="45719"/>
          </a:xfrm>
        </p:grpSpPr>
        <p:cxnSp>
          <p:nvCxnSpPr>
            <p:cNvPr id="16" name="מחבר ישר 15">
              <a:extLst>
                <a:ext uri="{FF2B5EF4-FFF2-40B4-BE49-F238E27FC236}">
                  <a16:creationId xmlns:a16="http://schemas.microsoft.com/office/drawing/2014/main" id="{33CC352F-7D3F-F9FA-A5B7-830382B98AC1}"/>
                </a:ext>
              </a:extLst>
            </p:cNvPr>
            <p:cNvCxnSpPr>
              <a:cxnSpLocks/>
            </p:cNvCxnSpPr>
            <p:nvPr/>
          </p:nvCxnSpPr>
          <p:spPr>
            <a:xfrm>
              <a:off x="3999295" y="4769079"/>
              <a:ext cx="73164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B943F2D9-38F7-BA85-3778-DD75A86825F9}"/>
                </a:ext>
              </a:extLst>
            </p:cNvPr>
            <p:cNvSpPr/>
            <p:nvPr/>
          </p:nvSpPr>
          <p:spPr>
            <a:xfrm>
              <a:off x="3982215" y="4746219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תמונה 17" descr="תמונה שמכילה גופן, צילום מסך, גרפיקה, טקסט&#10;&#10;התיאור נוצר באופן אוטומטי">
            <a:extLst>
              <a:ext uri="{FF2B5EF4-FFF2-40B4-BE49-F238E27FC236}">
                <a16:creationId xmlns:a16="http://schemas.microsoft.com/office/drawing/2014/main" id="{2B8922AD-9ED0-0D94-26B7-35B6DC3D62C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6" y="6264095"/>
            <a:ext cx="927809" cy="261836"/>
          </a:xfrm>
          <a:prstGeom prst="rect">
            <a:avLst/>
          </a:prstGeom>
        </p:spPr>
      </p:pic>
      <p:pic>
        <p:nvPicPr>
          <p:cNvPr id="19" name="גרפיקה 18">
            <a:extLst>
              <a:ext uri="{FF2B5EF4-FFF2-40B4-BE49-F238E27FC236}">
                <a16:creationId xmlns:a16="http://schemas.microsoft.com/office/drawing/2014/main" id="{7CFCE5F3-E1CA-CBFC-B8E7-039022EB446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48184" y="6255296"/>
            <a:ext cx="927812" cy="193939"/>
          </a:xfrm>
          <a:prstGeom prst="rect">
            <a:avLst/>
          </a:prstGeom>
        </p:spPr>
      </p:pic>
      <p:pic>
        <p:nvPicPr>
          <p:cNvPr id="20" name="גרפיקה 19">
            <a:extLst>
              <a:ext uri="{FF2B5EF4-FFF2-40B4-BE49-F238E27FC236}">
                <a16:creationId xmlns:a16="http://schemas.microsoft.com/office/drawing/2014/main" id="{2B5CE4F5-4C8D-D122-D19E-93C8B3A304E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60992" y="6258568"/>
            <a:ext cx="730156" cy="19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9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4">
            <a:extLst>
              <a:ext uri="{FF2B5EF4-FFF2-40B4-BE49-F238E27FC236}">
                <a16:creationId xmlns:a16="http://schemas.microsoft.com/office/drawing/2014/main" id="{69402ECA-DF85-D54B-6199-3172830BEC3C}"/>
              </a:ext>
            </a:extLst>
          </p:cNvPr>
          <p:cNvSpPr txBox="1">
            <a:spLocks/>
          </p:cNvSpPr>
          <p:nvPr/>
        </p:nvSpPr>
        <p:spPr>
          <a:xfrm>
            <a:off x="1326996" y="3046409"/>
            <a:ext cx="4322585" cy="11289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he-IL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כתוצאה מהתממשות תרחישי הסיכון שהציג משרד האוצר ב- 20.3.23</a:t>
            </a:r>
          </a:p>
        </p:txBody>
      </p:sp>
      <p:sp>
        <p:nvSpPr>
          <p:cNvPr id="3" name="מציין מיקום טקסט 5">
            <a:extLst>
              <a:ext uri="{FF2B5EF4-FFF2-40B4-BE49-F238E27FC236}">
                <a16:creationId xmlns:a16="http://schemas.microsoft.com/office/drawing/2014/main" id="{4964A32B-6667-A0B1-B840-B2C8B2DE5BDC}"/>
              </a:ext>
            </a:extLst>
          </p:cNvPr>
          <p:cNvSpPr txBox="1">
            <a:spLocks/>
          </p:cNvSpPr>
          <p:nvPr/>
        </p:nvSpPr>
        <p:spPr>
          <a:xfrm>
            <a:off x="981308" y="4480821"/>
            <a:ext cx="4668274" cy="550069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דפנה אבירם-ניצן, מנהלת המרכז לממשל וכלכלה</a:t>
            </a:r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2FCE2214-1AB8-4349-5B24-AD99C3326433}"/>
              </a:ext>
            </a:extLst>
          </p:cNvPr>
          <p:cNvSpPr/>
          <p:nvPr/>
        </p:nvSpPr>
        <p:spPr>
          <a:xfrm>
            <a:off x="1159727" y="1315844"/>
            <a:ext cx="4487156" cy="1341833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04753491-5930-56CB-6E1E-931F70FDB32D}"/>
              </a:ext>
            </a:extLst>
          </p:cNvPr>
          <p:cNvCxnSpPr>
            <a:cxnSpLocks/>
          </p:cNvCxnSpPr>
          <p:nvPr/>
        </p:nvCxnSpPr>
        <p:spPr>
          <a:xfrm flipH="1">
            <a:off x="1505415" y="4397495"/>
            <a:ext cx="41414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16E6898A-138E-C07F-EEF4-31AD6874E933}"/>
              </a:ext>
            </a:extLst>
          </p:cNvPr>
          <p:cNvCxnSpPr>
            <a:cxnSpLocks/>
          </p:cNvCxnSpPr>
          <p:nvPr/>
        </p:nvCxnSpPr>
        <p:spPr>
          <a:xfrm flipH="1">
            <a:off x="1471961" y="4868982"/>
            <a:ext cx="417492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כותרת 3">
            <a:extLst>
              <a:ext uri="{FF2B5EF4-FFF2-40B4-BE49-F238E27FC236}">
                <a16:creationId xmlns:a16="http://schemas.microsoft.com/office/drawing/2014/main" id="{D71A8B8E-546F-9847-DFC5-F318F15B1700}"/>
              </a:ext>
            </a:extLst>
          </p:cNvPr>
          <p:cNvSpPr txBox="1">
            <a:spLocks/>
          </p:cNvSpPr>
          <p:nvPr/>
        </p:nvSpPr>
        <p:spPr>
          <a:xfrm>
            <a:off x="1326996" y="1483112"/>
            <a:ext cx="4133274" cy="989856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77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he-IL" sz="3600" b="1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שינויים צפויים במאזן הכספי של משקי הבית</a:t>
            </a:r>
          </a:p>
        </p:txBody>
      </p:sp>
    </p:spTree>
    <p:extLst>
      <p:ext uri="{BB962C8B-B14F-4D97-AF65-F5344CB8AC3E}">
        <p14:creationId xmlns:p14="http://schemas.microsoft.com/office/powerpoint/2010/main" val="19196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276B7DC1-A8DC-9743-A0A2-208A8A48A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0674"/>
            <a:ext cx="9794488" cy="762193"/>
          </a:xfrm>
        </p:spPr>
        <p:txBody>
          <a:bodyPr>
            <a:noAutofit/>
          </a:bodyPr>
          <a:lstStyle/>
          <a:p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השפעת תרחישי הסיכון של משרד האוצר על משקי הבית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C48CAF4-14B8-68CD-E2CB-0C54C7EB5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771" y="1489502"/>
            <a:ext cx="10407805" cy="4765481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lnSpc>
                <a:spcPct val="107000"/>
              </a:lnSpc>
              <a:spcAft>
                <a:spcPts val="1067"/>
              </a:spcAft>
              <a:buNone/>
            </a:pPr>
            <a:r>
              <a:rPr lang="he-IL" sz="2400" b="1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תרחיש האוצר: </a:t>
            </a:r>
          </a:p>
          <a:p>
            <a:pPr marL="457189" indent="-457189" algn="r">
              <a:lnSpc>
                <a:spcPct val="107000"/>
              </a:lnSpc>
              <a:spcAft>
                <a:spcPts val="1067"/>
              </a:spcAft>
              <a:buAutoNum type="arabicPeriod"/>
            </a:pPr>
            <a:r>
              <a:rPr lang="he-IL" sz="24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פגיעה צפויה בצמיחה בשיעור של בין 3% ל-5%</a:t>
            </a:r>
          </a:p>
          <a:p>
            <a:pPr marL="457189" indent="-457189" algn="r">
              <a:lnSpc>
                <a:spcPct val="107000"/>
              </a:lnSpc>
              <a:spcAft>
                <a:spcPts val="1067"/>
              </a:spcAft>
              <a:buAutoNum type="arabicPeriod"/>
            </a:pPr>
            <a:r>
              <a:rPr lang="he-IL" sz="24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פגיעה בענף ההיי-טק שתוביל גם לירידה של 8%-25% בשיעור המועסקים בענף</a:t>
            </a:r>
          </a:p>
          <a:p>
            <a:pPr marL="0" indent="0" algn="r">
              <a:lnSpc>
                <a:spcPct val="107000"/>
              </a:lnSpc>
              <a:spcAft>
                <a:spcPts val="1067"/>
              </a:spcAft>
              <a:buNone/>
              <a:tabLst>
                <a:tab pos="609585" algn="l"/>
              </a:tabLst>
            </a:pPr>
            <a:r>
              <a:rPr lang="he-IL" sz="24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=&gt; פגיעה בהיי-טק =&gt; אפקט שלילי על כלל ענפי המשק שסביבו  =&gt; פיטורי עובדים בכל המשק 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07000"/>
              </a:lnSpc>
              <a:spcAft>
                <a:spcPts val="1067"/>
              </a:spcAft>
              <a:buNone/>
            </a:pPr>
            <a:r>
              <a:rPr lang="he-IL" sz="2400" b="1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אופן ההשפעה על משקי הבית:</a:t>
            </a:r>
            <a:endParaRPr lang="en-US" sz="2400" b="1" u="sng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189" indent="-457189" algn="r">
              <a:lnSpc>
                <a:spcPct val="107000"/>
              </a:lnSpc>
              <a:spcAft>
                <a:spcPts val="1067"/>
              </a:spcAft>
              <a:buFont typeface="Wingdings" panose="05000000000000000000" pitchFamily="2" charset="2"/>
              <a:buChar char=""/>
              <a:tabLst>
                <a:tab pos="609585" algn="l"/>
              </a:tabLst>
            </a:pPr>
            <a:r>
              <a:rPr lang="he-IL" sz="24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אובדן מקומות עבודה</a:t>
            </a:r>
          </a:p>
          <a:p>
            <a:pPr marL="457189" indent="-457189" algn="r">
              <a:lnSpc>
                <a:spcPct val="107000"/>
              </a:lnSpc>
              <a:spcAft>
                <a:spcPts val="1067"/>
              </a:spcAft>
              <a:buFont typeface="Wingdings" panose="05000000000000000000" pitchFamily="2" charset="2"/>
              <a:buChar char=""/>
              <a:tabLst>
                <a:tab pos="609585" algn="l"/>
              </a:tabLst>
            </a:pPr>
            <a:r>
              <a:rPr lang="he-IL" sz="24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התפשרות על רמות שכר נמוכות יותר.</a:t>
            </a:r>
          </a:p>
          <a:p>
            <a:pPr marL="0" indent="0" algn="r">
              <a:lnSpc>
                <a:spcPct val="107000"/>
              </a:lnSpc>
              <a:spcAft>
                <a:spcPts val="1067"/>
              </a:spcAft>
              <a:buNone/>
              <a:tabLst>
                <a:tab pos="609585" algn="l"/>
              </a:tabLst>
            </a:pPr>
            <a:r>
              <a:rPr lang="he-IL" sz="24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&gt; ירידה בהכנסות של משקי הבית מכל </a:t>
            </a:r>
            <a:r>
              <a:rPr lang="he-IL" sz="24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עשירוני</a:t>
            </a:r>
            <a:r>
              <a:rPr lang="he-IL" sz="24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ההכנסה.  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1174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CEF8AFD-B1A7-1327-19B8-E962C3F01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660" y="1642373"/>
            <a:ext cx="10972800" cy="4953740"/>
          </a:xfrm>
        </p:spPr>
        <p:txBody>
          <a:bodyPr>
            <a:noAutofit/>
          </a:bodyPr>
          <a:lstStyle/>
          <a:p>
            <a:pPr marL="0" indent="0" algn="r">
              <a:lnSpc>
                <a:spcPct val="127000"/>
              </a:lnSpc>
              <a:spcAft>
                <a:spcPts val="600"/>
              </a:spcAft>
              <a:buNone/>
            </a:pPr>
            <a:r>
              <a:rPr lang="he-IL" sz="1900" b="1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תרחיש האוצר: </a:t>
            </a:r>
            <a:r>
              <a:rPr lang="he-IL" sz="19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אובדן ההכנסות ממס בהיקף של כ-15 עד 30 מיליארד ₪ </a:t>
            </a:r>
          </a:p>
          <a:p>
            <a:pPr marL="0" indent="0" algn="r">
              <a:lnSpc>
                <a:spcPct val="127000"/>
              </a:lnSpc>
              <a:spcAft>
                <a:spcPts val="300"/>
              </a:spcAft>
              <a:buNone/>
            </a:pPr>
            <a:r>
              <a:rPr lang="he-IL" sz="19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להערכתנו הממשלה תימנע מ...</a:t>
            </a:r>
          </a:p>
          <a:p>
            <a:pPr algn="r">
              <a:lnSpc>
                <a:spcPct val="127000"/>
              </a:lnSpc>
              <a:spcAft>
                <a:spcPts val="300"/>
              </a:spcAft>
            </a:pPr>
            <a:r>
              <a:rPr lang="he-IL" sz="19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תימנע מהגדלת הגירעון מחשש להורדת דירוג האשראי וייקור תשלומי החוב; </a:t>
            </a:r>
          </a:p>
          <a:p>
            <a:pPr algn="r">
              <a:lnSpc>
                <a:spcPct val="107000"/>
              </a:lnSpc>
              <a:spcAft>
                <a:spcPts val="600"/>
              </a:spcAft>
              <a:tabLst>
                <a:tab pos="609585" algn="l"/>
              </a:tabLst>
            </a:pPr>
            <a:r>
              <a:rPr lang="he-IL" sz="19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תימנע מהעלאת מיסוי לפירמות או לבעלי ההכנסות הגבוהות מחשש להעצמת בריחת מוחות ומשקיעים מפעילות בארץ.</a:t>
            </a:r>
            <a:endParaRPr lang="en-US" sz="19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07000"/>
              </a:lnSpc>
              <a:spcAft>
                <a:spcPts val="600"/>
              </a:spcAft>
              <a:buNone/>
              <a:tabLst>
                <a:tab pos="609585" algn="l"/>
              </a:tabLst>
            </a:pPr>
            <a:r>
              <a:rPr lang="he-IL" sz="1900" b="1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האופציה הסבירה תהיה קיצוץ בהוצאה הציבורית</a:t>
            </a:r>
          </a:p>
          <a:p>
            <a:pPr marL="0" indent="0" algn="r">
              <a:lnSpc>
                <a:spcPct val="107000"/>
              </a:lnSpc>
              <a:spcAft>
                <a:spcPts val="600"/>
              </a:spcAft>
              <a:buNone/>
              <a:tabLst>
                <a:tab pos="609585" algn="l"/>
              </a:tabLst>
            </a:pPr>
            <a:r>
              <a:rPr lang="he-IL" sz="19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=&gt; ירידה בהיקף ובאיכות השירותים הציבוריים שהאזרח יקבל</a:t>
            </a:r>
            <a:endParaRPr lang="en-US" sz="19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07000"/>
              </a:lnSpc>
              <a:spcAft>
                <a:spcPts val="600"/>
              </a:spcAft>
              <a:buNone/>
            </a:pPr>
            <a:r>
              <a:rPr lang="he-IL" sz="1900" b="1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אופן ההשפעה על משקי הבית:</a:t>
            </a:r>
            <a:endParaRPr lang="en-US" sz="1900" b="1" u="sng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189" indent="-457189" algn="r">
              <a:lnSpc>
                <a:spcPct val="107000"/>
              </a:lnSpc>
              <a:spcAft>
                <a:spcPts val="300"/>
              </a:spcAft>
              <a:buFont typeface="Wingdings" panose="05000000000000000000" pitchFamily="2" charset="2"/>
              <a:buChar char=""/>
              <a:tabLst>
                <a:tab pos="609585" algn="l"/>
              </a:tabLst>
            </a:pPr>
            <a:r>
              <a:rPr lang="he-IL" sz="19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ייאלצו לממן באופן פרטי חלק מהשירותים הללו או יקבלו פחות שירותים/באיכות נמוכה יותר. </a:t>
            </a:r>
            <a:endParaRPr lang="en-US" sz="19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189" indent="-457189" algn="r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609585" algn="l"/>
              </a:tabLst>
            </a:pPr>
            <a:r>
              <a:rPr lang="he-IL" sz="19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הממשלה תיאלץ לקצץ בקצבאות =&gt; פגיעה בהכנסות, בעיקר של משקי הבית מהעשירונים הנמוכים.</a:t>
            </a:r>
            <a:endParaRPr lang="en-US" sz="19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sz="1900" b="1" dirty="0"/>
          </a:p>
        </p:txBody>
      </p:sp>
      <p:sp>
        <p:nvSpPr>
          <p:cNvPr id="10" name="כותרת 4">
            <a:extLst>
              <a:ext uri="{FF2B5EF4-FFF2-40B4-BE49-F238E27FC236}">
                <a16:creationId xmlns:a16="http://schemas.microsoft.com/office/drawing/2014/main" id="{84715883-923D-8911-D544-3A94746946F3}"/>
              </a:ext>
            </a:extLst>
          </p:cNvPr>
          <p:cNvSpPr txBox="1">
            <a:spLocks/>
          </p:cNvSpPr>
          <p:nvPr/>
        </p:nvSpPr>
        <p:spPr>
          <a:xfrm>
            <a:off x="1524000" y="700674"/>
            <a:ext cx="9794488" cy="76219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השפעת תרחישי הסיכון של משרד האוצר על משקי הבית </a:t>
            </a:r>
          </a:p>
        </p:txBody>
      </p:sp>
    </p:spTree>
    <p:extLst>
      <p:ext uri="{BB962C8B-B14F-4D97-AF65-F5344CB8AC3E}">
        <p14:creationId xmlns:p14="http://schemas.microsoft.com/office/powerpoint/2010/main" val="110621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B929A8D-F8E1-2FA6-1748-21B514BF9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7767" y="1695633"/>
            <a:ext cx="10265005" cy="4873842"/>
          </a:xfrm>
        </p:spPr>
        <p:txBody>
          <a:bodyPr>
            <a:noAutofit/>
          </a:bodyPr>
          <a:lstStyle/>
          <a:p>
            <a:pPr marL="0" indent="0" algn="r">
              <a:lnSpc>
                <a:spcPct val="107000"/>
              </a:lnSpc>
              <a:spcAft>
                <a:spcPts val="1067"/>
              </a:spcAft>
              <a:buNone/>
            </a:pPr>
            <a:r>
              <a:rPr lang="he-IL" sz="2200" b="1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תרחיש האוצר</a:t>
            </a:r>
            <a:r>
              <a:rPr lang="he-IL" sz="2200" b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הורדת דירוג האשראי של ישראל</a:t>
            </a:r>
          </a:p>
          <a:p>
            <a:pPr marL="0" indent="0" algn="r">
              <a:lnSpc>
                <a:spcPct val="107000"/>
              </a:lnSpc>
              <a:spcAft>
                <a:spcPts val="1067"/>
              </a:spcAft>
              <a:buNone/>
            </a:pPr>
            <a:r>
              <a:rPr lang="he-IL" sz="22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=&gt; ייקור עלויות גיוס החוב של ישראל =&gt; להעלאה נוספת של הריבית במשק </a:t>
            </a:r>
            <a:endParaRPr lang="he-IL" sz="2200" b="1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07000"/>
              </a:lnSpc>
              <a:spcAft>
                <a:spcPts val="1067"/>
              </a:spcAft>
              <a:buNone/>
            </a:pPr>
            <a:r>
              <a:rPr lang="he-IL" sz="2200" b="1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אופן ההשפעה על משקי הבית:</a:t>
            </a:r>
            <a:endParaRPr lang="en-US" sz="2200" b="1" u="sng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07000"/>
              </a:lnSpc>
              <a:spcAft>
                <a:spcPts val="1067"/>
              </a:spcAft>
              <a:buNone/>
              <a:tabLst>
                <a:tab pos="609585" algn="l"/>
              </a:tabLst>
            </a:pPr>
            <a:r>
              <a:rPr lang="he-IL" sz="22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=&gt; ייקור נוסף של החזרי החוב/משכנתאות עבור משקי הבית שלקחו משכנתאות או חוב אחר.</a:t>
            </a:r>
          </a:p>
          <a:p>
            <a:pPr marL="0" indent="0" algn="r">
              <a:lnSpc>
                <a:spcPct val="107000"/>
              </a:lnSpc>
              <a:spcAft>
                <a:spcPts val="1067"/>
              </a:spcAft>
              <a:buNone/>
              <a:tabLst>
                <a:tab pos="609585" algn="l"/>
              </a:tabLst>
            </a:pPr>
            <a:r>
              <a:rPr lang="he-IL" sz="22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=&gt; ייקור עלויות המימון לעצמאים ולחברות במגזר העסקי הישראלי </a:t>
            </a:r>
          </a:p>
          <a:p>
            <a:pPr marL="0" indent="0" algn="r">
              <a:lnSpc>
                <a:spcPct val="107000"/>
              </a:lnSpc>
              <a:spcAft>
                <a:spcPts val="1067"/>
              </a:spcAft>
              <a:buNone/>
              <a:tabLst>
                <a:tab pos="609585" algn="l"/>
              </a:tabLst>
            </a:pPr>
            <a:r>
              <a:rPr lang="he-IL" sz="22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=&gt; פגיעה ברווחיות ובכושר התחרות של הפירמות =&gt; פגיעה בצמיחת המגזר העסקי</a:t>
            </a:r>
          </a:p>
          <a:p>
            <a:pPr marL="0" indent="0" algn="r">
              <a:lnSpc>
                <a:spcPct val="107000"/>
              </a:lnSpc>
              <a:spcAft>
                <a:spcPts val="1067"/>
              </a:spcAft>
              <a:buNone/>
              <a:tabLst>
                <a:tab pos="609585" algn="l"/>
              </a:tabLst>
            </a:pPr>
            <a:r>
              <a:rPr lang="he-IL" sz="22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=&gt; האטה בשוק העבודה =&gt; העצמת הפגיעה בתעסוקה ובכושר ההשתכרות של משקי הבית. 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09585">
              <a:lnSpc>
                <a:spcPct val="107000"/>
              </a:lnSpc>
              <a:spcAft>
                <a:spcPts val="1067"/>
              </a:spcAft>
            </a:pPr>
            <a:r>
              <a:rPr lang="he-IL" sz="22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sz="2200" dirty="0"/>
          </a:p>
        </p:txBody>
      </p:sp>
      <p:sp>
        <p:nvSpPr>
          <p:cNvPr id="6" name="כותרת 4">
            <a:extLst>
              <a:ext uri="{FF2B5EF4-FFF2-40B4-BE49-F238E27FC236}">
                <a16:creationId xmlns:a16="http://schemas.microsoft.com/office/drawing/2014/main" id="{EA00B545-DFB0-E273-4FC1-46655E866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0674"/>
            <a:ext cx="9794488" cy="762193"/>
          </a:xfrm>
        </p:spPr>
        <p:txBody>
          <a:bodyPr>
            <a:noAutofit/>
          </a:bodyPr>
          <a:lstStyle/>
          <a:p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השפעת תרחישי הסיכון של משרד האוצר על משקי הבית </a:t>
            </a:r>
          </a:p>
        </p:txBody>
      </p:sp>
    </p:spTree>
    <p:extLst>
      <p:ext uri="{BB962C8B-B14F-4D97-AF65-F5344CB8AC3E}">
        <p14:creationId xmlns:p14="http://schemas.microsoft.com/office/powerpoint/2010/main" val="195492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B929A8D-F8E1-2FA6-1748-21B514BF9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321" y="1704512"/>
            <a:ext cx="10156054" cy="4651900"/>
          </a:xfrm>
        </p:spPr>
        <p:txBody>
          <a:bodyPr>
            <a:normAutofit/>
          </a:bodyPr>
          <a:lstStyle/>
          <a:p>
            <a:pPr marL="0" indent="0" algn="r">
              <a:lnSpc>
                <a:spcPct val="107000"/>
              </a:lnSpc>
              <a:spcAft>
                <a:spcPts val="1067"/>
              </a:spcAft>
              <a:buNone/>
            </a:pPr>
            <a:r>
              <a:rPr lang="he-IL" sz="2200" b="1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תרחיש האוצר</a:t>
            </a:r>
            <a:r>
              <a:rPr lang="he-IL" sz="2200" b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פיחות בשערו של השקל 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07000"/>
              </a:lnSpc>
              <a:spcAft>
                <a:spcPts val="1067"/>
              </a:spcAft>
              <a:buNone/>
            </a:pPr>
            <a:r>
              <a:rPr lang="he-IL" sz="2200" b="1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אופן ההשפעה על משקי הבית:</a:t>
            </a:r>
            <a:endParaRPr lang="en-US" sz="2200" b="1" u="sng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189" indent="-457189" algn="r">
              <a:lnSpc>
                <a:spcPct val="107000"/>
              </a:lnSpc>
              <a:spcAft>
                <a:spcPts val="1067"/>
              </a:spcAft>
              <a:buFont typeface="Wingdings" panose="05000000000000000000" pitchFamily="2" charset="2"/>
              <a:buChar char=""/>
              <a:tabLst>
                <a:tab pos="609585" algn="l"/>
              </a:tabLst>
            </a:pPr>
            <a:r>
              <a:rPr lang="he-IL" sz="22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ייקור מחירי המוצרים והשירותים המיובאים =&gt; האצה באינפלציה =&gt; העלאה נוספת של הריבית במשק. 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189" indent="-457189" algn="r">
              <a:lnSpc>
                <a:spcPct val="107000"/>
              </a:lnSpc>
              <a:spcAft>
                <a:spcPts val="1067"/>
              </a:spcAft>
              <a:buFont typeface="Wingdings" panose="05000000000000000000" pitchFamily="2" charset="2"/>
              <a:buChar char=""/>
              <a:tabLst>
                <a:tab pos="609585" algn="l"/>
              </a:tabLst>
            </a:pPr>
            <a:r>
              <a:rPr lang="he-IL" sz="22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ייקור חלק מהמוצרים תוצרת הארץ, שרכיב חומרי הגלם המיובאים בהם יתייקר. 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07000"/>
              </a:lnSpc>
              <a:spcAft>
                <a:spcPts val="1067"/>
              </a:spcAft>
              <a:buNone/>
              <a:tabLst>
                <a:tab pos="609585" algn="l"/>
              </a:tabLst>
            </a:pPr>
            <a:r>
              <a:rPr lang="he-IL" sz="22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=&gt; עלייה ניכרת בהוצאות משקי הבית לצריכה שוטפת, נסיעות לחו"ל והחזרי משכנתאות. 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07000"/>
              </a:lnSpc>
              <a:spcAft>
                <a:spcPts val="1067"/>
              </a:spcAft>
              <a:buNone/>
              <a:tabLst>
                <a:tab pos="609585" algn="l"/>
              </a:tabLst>
            </a:pPr>
            <a:r>
              <a:rPr lang="he-IL" sz="22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=&gt; פגיעה ביבואנים הקטנים, שמתקשים "לגלגל" את מלוא ההתייקרות על הצרכנים.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6" name="כותרת 4">
            <a:extLst>
              <a:ext uri="{FF2B5EF4-FFF2-40B4-BE49-F238E27FC236}">
                <a16:creationId xmlns:a16="http://schemas.microsoft.com/office/drawing/2014/main" id="{B248C9AE-EAFA-C812-E200-2575E0C7F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0674"/>
            <a:ext cx="9794488" cy="762193"/>
          </a:xfrm>
        </p:spPr>
        <p:txBody>
          <a:bodyPr>
            <a:noAutofit/>
          </a:bodyPr>
          <a:lstStyle/>
          <a:p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השפעת תרחישי הסיכון של משרד האוצר על משקי הבית </a:t>
            </a:r>
          </a:p>
        </p:txBody>
      </p:sp>
    </p:spTree>
    <p:extLst>
      <p:ext uri="{BB962C8B-B14F-4D97-AF65-F5344CB8AC3E}">
        <p14:creationId xmlns:p14="http://schemas.microsoft.com/office/powerpoint/2010/main" val="697732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B929A8D-F8E1-2FA6-1748-21B514BF9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3513" y="1775534"/>
            <a:ext cx="9794488" cy="4314548"/>
          </a:xfrm>
        </p:spPr>
        <p:txBody>
          <a:bodyPr>
            <a:normAutofit/>
          </a:bodyPr>
          <a:lstStyle/>
          <a:p>
            <a:pPr marL="0" indent="0" algn="r">
              <a:lnSpc>
                <a:spcPct val="107000"/>
              </a:lnSpc>
              <a:spcAft>
                <a:spcPts val="1067"/>
              </a:spcAft>
              <a:buNone/>
            </a:pPr>
            <a:r>
              <a:rPr lang="he-IL" sz="2200" b="1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תרחיש האוצר</a:t>
            </a:r>
            <a:r>
              <a:rPr lang="he-IL" sz="2200" b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ייקור עלויות גיוס ההון</a:t>
            </a:r>
          </a:p>
          <a:p>
            <a:pPr marL="0" indent="0" algn="r">
              <a:lnSpc>
                <a:spcPct val="107000"/>
              </a:lnSpc>
              <a:spcAft>
                <a:spcPts val="1067"/>
              </a:spcAft>
              <a:buNone/>
            </a:pPr>
            <a:r>
              <a:rPr lang="en-US" sz="22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 </a:t>
            </a:r>
            <a:r>
              <a:rPr lang="he-IL" sz="22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עלייה בתשואות </a:t>
            </a:r>
            <a:r>
              <a:rPr lang="he-IL" sz="2200" kern="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האג"ח</a:t>
            </a:r>
            <a:r>
              <a:rPr lang="he-IL" sz="22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הממשלתי ואג"ח חברות=&gt; ייקור עלויות המימון של הפירמות =&gt; העצמת הירידות בשוק ההון.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07000"/>
              </a:lnSpc>
              <a:spcAft>
                <a:spcPts val="1067"/>
              </a:spcAft>
              <a:buNone/>
            </a:pPr>
            <a:r>
              <a:rPr lang="he-IL" sz="2200" b="1" u="sng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אופן ההשפעה על משקי הבית:</a:t>
            </a:r>
            <a:endParaRPr lang="en-US" sz="2200" b="1" u="sng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189" indent="-457189" algn="r">
              <a:lnSpc>
                <a:spcPct val="107000"/>
              </a:lnSpc>
              <a:spcAft>
                <a:spcPts val="1067"/>
              </a:spcAft>
              <a:buFont typeface="Wingdings" panose="05000000000000000000" pitchFamily="2" charset="2"/>
              <a:buChar char=""/>
              <a:tabLst>
                <a:tab pos="609585" algn="l"/>
              </a:tabLst>
            </a:pPr>
            <a:r>
              <a:rPr lang="he-IL" sz="22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פגיעה בתשואה על ההשקעות (פנסיה, קופות גמל וחסכונות אחרים בשוק ההון) </a:t>
            </a:r>
          </a:p>
          <a:p>
            <a:pPr marL="457189" indent="-457189" algn="r">
              <a:lnSpc>
                <a:spcPct val="107000"/>
              </a:lnSpc>
              <a:spcAft>
                <a:spcPts val="1067"/>
              </a:spcAft>
              <a:buFont typeface="Wingdings" panose="05000000000000000000" pitchFamily="2" charset="2"/>
              <a:buChar char=""/>
              <a:tabLst>
                <a:tab pos="609585" algn="l"/>
              </a:tabLst>
            </a:pPr>
            <a:r>
              <a:rPr lang="he-IL" sz="22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שחיקה בערך הנכסים הפיננסיים של הציבור.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189" indent="-457189" algn="r">
              <a:lnSpc>
                <a:spcPct val="107000"/>
              </a:lnSpc>
              <a:spcAft>
                <a:spcPts val="1067"/>
              </a:spcAft>
              <a:buFont typeface="Wingdings" panose="05000000000000000000" pitchFamily="2" charset="2"/>
              <a:buChar char=""/>
              <a:tabLst>
                <a:tab pos="609585" algn="l"/>
              </a:tabLst>
            </a:pPr>
            <a:r>
              <a:rPr lang="he-IL" sz="22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ירידה בהכנסות משקי הבית ממקורות אלו. </a:t>
            </a:r>
            <a:endParaRPr lang="en-US" sz="22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sp>
        <p:nvSpPr>
          <p:cNvPr id="6" name="כותרת 4">
            <a:extLst>
              <a:ext uri="{FF2B5EF4-FFF2-40B4-BE49-F238E27FC236}">
                <a16:creationId xmlns:a16="http://schemas.microsoft.com/office/drawing/2014/main" id="{055543E1-7A38-EA40-4634-649CD8B26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0674"/>
            <a:ext cx="9794488" cy="762193"/>
          </a:xfrm>
        </p:spPr>
        <p:txBody>
          <a:bodyPr>
            <a:noAutofit/>
          </a:bodyPr>
          <a:lstStyle/>
          <a:p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השפעת תרחישי הסיכון של משרד האוצר על משקי הבית </a:t>
            </a:r>
          </a:p>
        </p:txBody>
      </p:sp>
    </p:spTree>
    <p:extLst>
      <p:ext uri="{BB962C8B-B14F-4D97-AF65-F5344CB8AC3E}">
        <p14:creationId xmlns:p14="http://schemas.microsoft.com/office/powerpoint/2010/main" val="3202917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83E7EA9C-87AE-687F-C0D8-9E94B0761108}"/>
              </a:ext>
            </a:extLst>
          </p:cNvPr>
          <p:cNvSpPr/>
          <p:nvPr/>
        </p:nvSpPr>
        <p:spPr>
          <a:xfrm>
            <a:off x="239437" y="1081770"/>
            <a:ext cx="11079051" cy="51687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סימולציות לבחינת ההשפעה על משקי הבית לפי 3 קבוצות עשירונים:</a:t>
            </a:r>
          </a:p>
          <a:p>
            <a:pPr>
              <a:lnSpc>
                <a:spcPct val="150000"/>
              </a:lnSpc>
            </a:pPr>
            <a:endParaRPr lang="he-IL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lnSpc>
                <a:spcPct val="150000"/>
              </a:lnSpc>
              <a:buAutoNum type="arabicPeriod"/>
            </a:pPr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משפחה בעשירונים 1,2,3</a:t>
            </a:r>
          </a:p>
          <a:p>
            <a:pPr marL="457189" indent="-457189">
              <a:lnSpc>
                <a:spcPct val="150000"/>
              </a:lnSpc>
              <a:buAutoNum type="arabicPeriod"/>
            </a:pPr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משפחה בעשירון 4,5,6</a:t>
            </a:r>
          </a:p>
          <a:p>
            <a:pPr marL="457189" indent="-457189">
              <a:lnSpc>
                <a:spcPct val="150000"/>
              </a:lnSpc>
              <a:buAutoNum type="arabicPeriod"/>
            </a:pPr>
            <a:r>
              <a:rPr lang="he-I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משפחה בעשירון 7,8,9</a:t>
            </a:r>
          </a:p>
          <a:p>
            <a:pPr algn="ctr"/>
            <a:endParaRPr lang="he-IL" sz="2400" b="1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he-IL" sz="2400" b="1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אין מדובר בתחזית</a:t>
            </a:r>
          </a:p>
          <a:p>
            <a:pPr algn="ctr"/>
            <a:r>
              <a:rPr lang="he-IL" sz="2400" kern="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אלא בבחינה של תרחישים אפשריים במידה ויתממשו תרחישי הסיכון שהציג משרד האוצר. </a:t>
            </a:r>
            <a:endParaRPr lang="en-US" sz="2400" kern="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כותרת 4">
            <a:extLst>
              <a:ext uri="{FF2B5EF4-FFF2-40B4-BE49-F238E27FC236}">
                <a16:creationId xmlns:a16="http://schemas.microsoft.com/office/drawing/2014/main" id="{563F6152-FF82-9DBA-0FF3-CF39D4C75105}"/>
              </a:ext>
            </a:extLst>
          </p:cNvPr>
          <p:cNvSpPr txBox="1">
            <a:spLocks/>
          </p:cNvSpPr>
          <p:nvPr/>
        </p:nvSpPr>
        <p:spPr>
          <a:xfrm>
            <a:off x="1524000" y="700674"/>
            <a:ext cx="9794488" cy="76219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כיצד ישתנה מצב המשפחות?</a:t>
            </a:r>
          </a:p>
        </p:txBody>
      </p:sp>
    </p:spTree>
    <p:extLst>
      <p:ext uri="{BB962C8B-B14F-4D97-AF65-F5344CB8AC3E}">
        <p14:creationId xmlns:p14="http://schemas.microsoft.com/office/powerpoint/2010/main" val="4227827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0DADD39C-3507-F718-612B-CDB32B121FE8}"/>
              </a:ext>
            </a:extLst>
          </p:cNvPr>
          <p:cNvSpPr txBox="1">
            <a:spLocks/>
          </p:cNvSpPr>
          <p:nvPr/>
        </p:nvSpPr>
        <p:spPr>
          <a:xfrm>
            <a:off x="1690724" y="3115108"/>
            <a:ext cx="3708605" cy="627784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תודה</a:t>
            </a:r>
          </a:p>
        </p:txBody>
      </p:sp>
    </p:spTree>
    <p:extLst>
      <p:ext uri="{BB962C8B-B14F-4D97-AF65-F5344CB8AC3E}">
        <p14:creationId xmlns:p14="http://schemas.microsoft.com/office/powerpoint/2010/main" val="161453295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490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Wingdings</vt:lpstr>
      <vt:lpstr>Calibri Light</vt:lpstr>
      <vt:lpstr>Arial</vt:lpstr>
      <vt:lpstr>Calibri</vt:lpstr>
      <vt:lpstr>South</vt:lpstr>
      <vt:lpstr>Tahoma</vt:lpstr>
      <vt:lpstr>ערכת נושא Office</vt:lpstr>
      <vt:lpstr>עיצוב מותאם אישית</vt:lpstr>
      <vt:lpstr>1_עיצוב מותאם אישית</vt:lpstr>
      <vt:lpstr>PowerPoint Presentation</vt:lpstr>
      <vt:lpstr>השפעת תרחישי הסיכון של משרד האוצר על משקי הבית </vt:lpstr>
      <vt:lpstr>PowerPoint Presentation</vt:lpstr>
      <vt:lpstr>השפעת תרחישי הסיכון של משרד האוצר על משקי הבית </vt:lpstr>
      <vt:lpstr>השפעת תרחישי הסיכון של משרד האוצר על משקי הבית </vt:lpstr>
      <vt:lpstr>השפעת תרחישי הסיכון של משרד האוצר על משקי הבית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אורית כהן</dc:creator>
  <cp:lastModifiedBy>משתמש</cp:lastModifiedBy>
  <cp:revision>16</cp:revision>
  <dcterms:created xsi:type="dcterms:W3CDTF">2023-05-22T12:28:01Z</dcterms:created>
  <dcterms:modified xsi:type="dcterms:W3CDTF">2023-05-29T16:27:32Z</dcterms:modified>
</cp:coreProperties>
</file>