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wZWorLUYi7BviqIS8EJr7G0GK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4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37945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c7f6effe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c7f6effe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6c7f6effe8_0_1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c7f6effe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c7f6effe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6c7f6effe8_0_1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c7f6effe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c7f6effe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6c7f6effe8_0_2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c7f6effe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c7f6effe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6c7f6effe8_0_3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c7f6effe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c7f6effe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6c7f6effe8_0_3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>
  <p:cSld name="שקופית כותרת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5" descr="C:\Users\Matan\Desktop\std24.png"/>
          <p:cNvPicPr preferRelativeResize="0"/>
          <p:nvPr/>
        </p:nvPicPr>
        <p:blipFill rotWithShape="1">
          <a:blip r:embed="rId2">
            <a:alphaModFix/>
          </a:blip>
          <a:srcRect l="8517" r="615"/>
          <a:stretch/>
        </p:blipFill>
        <p:spPr>
          <a:xfrm>
            <a:off x="1" y="-16930"/>
            <a:ext cx="9144000" cy="516043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5"/>
          <p:cNvSpPr txBox="1"/>
          <p:nvPr/>
        </p:nvSpPr>
        <p:spPr>
          <a:xfrm>
            <a:off x="1143000" y="2213110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2E76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685801" y="4917283"/>
            <a:ext cx="1193833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1885950" y="4917283"/>
            <a:ext cx="5486400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7991475" y="4917283"/>
            <a:ext cx="1133475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535782" y="588170"/>
            <a:ext cx="8072436" cy="69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ahoma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714375" y="1470422"/>
            <a:ext cx="771525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marL="914400" lvl="1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714375" y="3076574"/>
            <a:ext cx="7715250" cy="55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5" descr="C:\Users\Matan\Desktop\std2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2596" y="2883432"/>
            <a:ext cx="3938809" cy="201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219075" y="9526"/>
            <a:ext cx="8686800" cy="69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238125" y="878682"/>
            <a:ext cx="8658225" cy="385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>
                <a:solidFill>
                  <a:schemeClr val="dk1"/>
                </a:solidFill>
              </a:defRPr>
            </a:lvl1pPr>
            <a:lvl2pPr marL="914400" lvl="1" indent="-355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>
                <a:solidFill>
                  <a:schemeClr val="dk1"/>
                </a:solidFill>
              </a:defRPr>
            </a:lvl2pPr>
            <a:lvl3pPr marL="1371600" lvl="2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>
                <a:solidFill>
                  <a:schemeClr val="dk1"/>
                </a:solidFill>
              </a:defRPr>
            </a:lvl3pPr>
            <a:lvl4pPr marL="1828800" lvl="3" indent="-3302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solidFill>
                  <a:schemeClr val="dk1"/>
                </a:solidFill>
              </a:defRPr>
            </a:lvl4pPr>
            <a:lvl5pPr marL="2286000" lvl="4" indent="-3302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685801" y="4917283"/>
            <a:ext cx="1193833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1885950" y="4917283"/>
            <a:ext cx="5486400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7991475" y="4917283"/>
            <a:ext cx="1133475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219075" y="9526"/>
            <a:ext cx="8686800" cy="69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228600" y="864393"/>
            <a:ext cx="4257676" cy="376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solidFill>
                  <a:schemeClr val="dk1"/>
                </a:solidFill>
              </a:defRPr>
            </a:lvl1pPr>
            <a:lvl2pPr marL="914400" lvl="1" indent="-355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solidFill>
                  <a:schemeClr val="dk1"/>
                </a:solidFill>
              </a:defRPr>
            </a:lvl2pPr>
            <a:lvl3pPr marL="1371600" lvl="2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solidFill>
                  <a:schemeClr val="dk1"/>
                </a:solidFill>
              </a:defRPr>
            </a:lvl3pPr>
            <a:lvl4pPr marL="1828800" lvl="3" indent="-3302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>
                <a:solidFill>
                  <a:schemeClr val="dk1"/>
                </a:solidFill>
              </a:defRPr>
            </a:lvl4pPr>
            <a:lvl5pPr marL="2286000" lvl="4" indent="-3302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610100" y="864393"/>
            <a:ext cx="4276725" cy="376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solidFill>
                  <a:schemeClr val="dk1"/>
                </a:solidFill>
              </a:defRPr>
            </a:lvl1pPr>
            <a:lvl2pPr marL="914400" lvl="1" indent="-355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solidFill>
                  <a:schemeClr val="dk1"/>
                </a:solidFill>
              </a:defRPr>
            </a:lvl2pPr>
            <a:lvl3pPr marL="1371600" lvl="2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solidFill>
                  <a:schemeClr val="dk1"/>
                </a:solidFill>
              </a:defRPr>
            </a:lvl3pPr>
            <a:lvl4pPr marL="1828800" lvl="3" indent="-3302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>
                <a:solidFill>
                  <a:schemeClr val="dk1"/>
                </a:solidFill>
              </a:defRPr>
            </a:lvl4pPr>
            <a:lvl5pPr marL="2286000" lvl="4" indent="-3302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685801" y="4917283"/>
            <a:ext cx="1193833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1885950" y="4917283"/>
            <a:ext cx="5486400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7991475" y="4917283"/>
            <a:ext cx="1133475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238125" y="1103711"/>
            <a:ext cx="8658225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ahoma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238125" y="3263505"/>
            <a:ext cx="8658225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98E"/>
              </a:buClr>
              <a:buSzPts val="2000"/>
              <a:buNone/>
              <a:defRPr sz="2000">
                <a:solidFill>
                  <a:srgbClr val="88898E"/>
                </a:solidFill>
              </a:defRPr>
            </a:lvl2pPr>
            <a:lvl3pPr marL="1371600" lvl="2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98E"/>
              </a:buClr>
              <a:buSzPts val="1800"/>
              <a:buNone/>
              <a:defRPr sz="1800">
                <a:solidFill>
                  <a:srgbClr val="88898E"/>
                </a:solidFill>
              </a:defRPr>
            </a:lvl3pPr>
            <a:lvl4pPr marL="1828800" lvl="3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98E"/>
              </a:buClr>
              <a:buSzPts val="1600"/>
              <a:buNone/>
              <a:defRPr sz="1600">
                <a:solidFill>
                  <a:srgbClr val="88898E"/>
                </a:solidFill>
              </a:defRPr>
            </a:lvl4pPr>
            <a:lvl5pPr marL="2286000" lvl="4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98E"/>
              </a:buClr>
              <a:buSzPts val="1600"/>
              <a:buNone/>
              <a:defRPr sz="1600">
                <a:solidFill>
                  <a:srgbClr val="8889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E"/>
              </a:buClr>
              <a:buSzPts val="1600"/>
              <a:buNone/>
              <a:defRPr sz="1600">
                <a:solidFill>
                  <a:srgbClr val="8889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E"/>
              </a:buClr>
              <a:buSzPts val="1600"/>
              <a:buNone/>
              <a:defRPr sz="1600">
                <a:solidFill>
                  <a:srgbClr val="8889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E"/>
              </a:buClr>
              <a:buSzPts val="1600"/>
              <a:buNone/>
              <a:defRPr sz="1600">
                <a:solidFill>
                  <a:srgbClr val="8889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E"/>
              </a:buClr>
              <a:buSzPts val="1600"/>
              <a:buNone/>
              <a:defRPr sz="1600">
                <a:solidFill>
                  <a:srgbClr val="88898E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dt" idx="10"/>
          </p:nvPr>
        </p:nvSpPr>
        <p:spPr>
          <a:xfrm>
            <a:off x="685801" y="4917283"/>
            <a:ext cx="1193833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1885950" y="4917283"/>
            <a:ext cx="5486400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7991475" y="4917283"/>
            <a:ext cx="1133475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1009650" y="1"/>
            <a:ext cx="788670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238125" y="839391"/>
            <a:ext cx="4260057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marL="914400" lvl="1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238125" y="1550194"/>
            <a:ext cx="4260057" cy="318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>
                <a:solidFill>
                  <a:schemeClr val="dk1"/>
                </a:solidFill>
              </a:defRPr>
            </a:lvl1pPr>
            <a:lvl2pPr marL="914400" lvl="1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>
                <a:solidFill>
                  <a:schemeClr val="dk1"/>
                </a:solidFill>
              </a:defRPr>
            </a:lvl2pPr>
            <a:lvl3pPr marL="1371600" lvl="2" indent="-3302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solidFill>
                  <a:schemeClr val="dk1"/>
                </a:solidFill>
              </a:defRPr>
            </a:lvl3pPr>
            <a:lvl4pPr marL="1828800" lvl="3" indent="-3175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>
                <a:solidFill>
                  <a:schemeClr val="dk1"/>
                </a:solidFill>
              </a:defRPr>
            </a:lvl4pPr>
            <a:lvl5pPr marL="2286000" lvl="4" indent="-3175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3"/>
          </p:nvPr>
        </p:nvSpPr>
        <p:spPr>
          <a:xfrm>
            <a:off x="4629150" y="839391"/>
            <a:ext cx="424815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marL="914400" lvl="1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4"/>
          </p:nvPr>
        </p:nvSpPr>
        <p:spPr>
          <a:xfrm>
            <a:off x="4629150" y="1550194"/>
            <a:ext cx="4248150" cy="319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>
                <a:solidFill>
                  <a:schemeClr val="dk1"/>
                </a:solidFill>
              </a:defRPr>
            </a:lvl1pPr>
            <a:lvl2pPr marL="914400" lvl="1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>
                <a:solidFill>
                  <a:schemeClr val="dk1"/>
                </a:solidFill>
              </a:defRPr>
            </a:lvl2pPr>
            <a:lvl3pPr marL="1371600" lvl="2" indent="-3302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solidFill>
                  <a:schemeClr val="dk1"/>
                </a:solidFill>
              </a:defRPr>
            </a:lvl3pPr>
            <a:lvl4pPr marL="1828800" lvl="3" indent="-3175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>
                <a:solidFill>
                  <a:schemeClr val="dk1"/>
                </a:solidFill>
              </a:defRPr>
            </a:lvl4pPr>
            <a:lvl5pPr marL="2286000" lvl="4" indent="-3175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685801" y="4917283"/>
            <a:ext cx="1193833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1885950" y="4917283"/>
            <a:ext cx="5486400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7991475" y="4917283"/>
            <a:ext cx="1133475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219075" y="9526"/>
            <a:ext cx="8686800" cy="69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dt" idx="10"/>
          </p:nvPr>
        </p:nvSpPr>
        <p:spPr>
          <a:xfrm>
            <a:off x="685801" y="4917283"/>
            <a:ext cx="1193833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ftr" idx="11"/>
          </p:nvPr>
        </p:nvSpPr>
        <p:spPr>
          <a:xfrm>
            <a:off x="1885950" y="4917283"/>
            <a:ext cx="5486400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7991475" y="4917283"/>
            <a:ext cx="1133475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dt" idx="10"/>
          </p:nvPr>
        </p:nvSpPr>
        <p:spPr>
          <a:xfrm>
            <a:off x="685801" y="4917283"/>
            <a:ext cx="1193833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1885950" y="4917283"/>
            <a:ext cx="5486400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7991475" y="4917283"/>
            <a:ext cx="1133475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238125" y="750094"/>
            <a:ext cx="3505200" cy="138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989909" cy="403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>
                <a:solidFill>
                  <a:schemeClr val="dk1"/>
                </a:solidFill>
              </a:defRPr>
            </a:lvl1pPr>
            <a:lvl2pPr marL="914400" lvl="1" indent="-355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>
                <a:solidFill>
                  <a:schemeClr val="dk1"/>
                </a:solidFill>
              </a:defRPr>
            </a:lvl2pPr>
            <a:lvl3pPr marL="1371600" lvl="2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>
                <a:solidFill>
                  <a:schemeClr val="dk1"/>
                </a:solidFill>
              </a:defRPr>
            </a:lvl3pPr>
            <a:lvl4pPr marL="1828800" lvl="3" indent="-3302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solidFill>
                  <a:schemeClr val="dk1"/>
                </a:solidFill>
              </a:defRPr>
            </a:lvl4pPr>
            <a:lvl5pPr marL="2286000" lvl="4" indent="-3302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2"/>
          </p:nvPr>
        </p:nvSpPr>
        <p:spPr>
          <a:xfrm>
            <a:off x="238125" y="2221706"/>
            <a:ext cx="3505200" cy="254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dt" idx="10"/>
          </p:nvPr>
        </p:nvSpPr>
        <p:spPr>
          <a:xfrm>
            <a:off x="685801" y="4917283"/>
            <a:ext cx="1193833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ftr" idx="11"/>
          </p:nvPr>
        </p:nvSpPr>
        <p:spPr>
          <a:xfrm>
            <a:off x="1885950" y="4917283"/>
            <a:ext cx="5486400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7991475" y="4917283"/>
            <a:ext cx="1133475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247650" y="828675"/>
            <a:ext cx="3495675" cy="1278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3887391" y="821532"/>
            <a:ext cx="4989909" cy="390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247650" y="2178844"/>
            <a:ext cx="3495675" cy="253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685801" y="4917283"/>
            <a:ext cx="1193833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1885950" y="4917283"/>
            <a:ext cx="5486400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7991475" y="4917283"/>
            <a:ext cx="1133475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" descr="C:\Users\matana\Desktop\std3.png"/>
          <p:cNvPicPr preferRelativeResize="0"/>
          <p:nvPr/>
        </p:nvPicPr>
        <p:blipFill rotWithShape="1">
          <a:blip r:embed="rId11">
            <a:alphaModFix/>
          </a:blip>
          <a:srcRect t="17062" b="18215"/>
          <a:stretch/>
        </p:blipFill>
        <p:spPr>
          <a:xfrm rot="10800000" flipH="1">
            <a:off x="-1" y="2108506"/>
            <a:ext cx="9144001" cy="30349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219075" y="9526"/>
            <a:ext cx="8686800" cy="69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238125" y="878682"/>
            <a:ext cx="8658225" cy="385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dt" idx="10"/>
          </p:nvPr>
        </p:nvSpPr>
        <p:spPr>
          <a:xfrm>
            <a:off x="685801" y="4917283"/>
            <a:ext cx="1193833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8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ftr" idx="11"/>
          </p:nvPr>
        </p:nvSpPr>
        <p:spPr>
          <a:xfrm>
            <a:off x="1885950" y="4917283"/>
            <a:ext cx="5486400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8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7991475" y="4917283"/>
            <a:ext cx="1133475" cy="2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8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8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8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8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8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8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8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8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98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4" descr="C:\Users\matana\Desktop\std5.png"/>
          <p:cNvPicPr preferRelativeResize="0"/>
          <p:nvPr/>
        </p:nvPicPr>
        <p:blipFill rotWithShape="1">
          <a:blip r:embed="rId12">
            <a:alphaModFix/>
          </a:blip>
          <a:srcRect t="73555" r="24019"/>
          <a:stretch/>
        </p:blipFill>
        <p:spPr>
          <a:xfrm>
            <a:off x="1" y="4618487"/>
            <a:ext cx="2647949" cy="4726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>
            <a:spLocks noGrp="1"/>
          </p:cNvSpPr>
          <p:nvPr>
            <p:ph type="title"/>
          </p:nvPr>
        </p:nvSpPr>
        <p:spPr>
          <a:xfrm>
            <a:off x="535782" y="588170"/>
            <a:ext cx="8072436" cy="69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ahoma"/>
              <a:buNone/>
            </a:pPr>
            <a:r>
              <a:rPr lang="en-US"/>
              <a:t>  </a:t>
            </a:r>
            <a:endParaRPr/>
          </a:p>
        </p:txBody>
      </p:sp>
      <p:sp>
        <p:nvSpPr>
          <p:cNvPr id="83" name="Google Shape;83;p1"/>
          <p:cNvSpPr txBox="1">
            <a:spLocks noGrp="1"/>
          </p:cNvSpPr>
          <p:nvPr>
            <p:ph type="body" idx="1"/>
          </p:nvPr>
        </p:nvSpPr>
        <p:spPr>
          <a:xfrm>
            <a:off x="714375" y="787753"/>
            <a:ext cx="7715100" cy="19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600" b="1"/>
              <a:t>סדר עדיפות כלכלית לממשלה הבא...אם יהיה ממשלה</a:t>
            </a:r>
            <a:endParaRPr sz="3600" b="1"/>
          </a:p>
        </p:txBody>
      </p:sp>
      <p:sp>
        <p:nvSpPr>
          <p:cNvPr id="84" name="Google Shape;84;p1"/>
          <p:cNvSpPr txBox="1">
            <a:spLocks noGrp="1"/>
          </p:cNvSpPr>
          <p:nvPr>
            <p:ph type="body" idx="2"/>
          </p:nvPr>
        </p:nvSpPr>
        <p:spPr>
          <a:xfrm>
            <a:off x="714375" y="3076574"/>
            <a:ext cx="7715250" cy="55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מייקל אייזנברג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>
            <a:spLocks noGrp="1"/>
          </p:cNvSpPr>
          <p:nvPr>
            <p:ph type="title"/>
          </p:nvPr>
        </p:nvSpPr>
        <p:spPr>
          <a:xfrm>
            <a:off x="219075" y="9526"/>
            <a:ext cx="8686800" cy="69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lang="en-US"/>
              <a:t>כל הדברים שהייתי רוצה לדבר עליהם</a:t>
            </a:r>
            <a:endParaRPr/>
          </a:p>
        </p:txBody>
      </p:sp>
      <p:sp>
        <p:nvSpPr>
          <p:cNvPr id="90" name="Google Shape;90;p2"/>
          <p:cNvSpPr txBox="1">
            <a:spLocks noGrp="1"/>
          </p:cNvSpPr>
          <p:nvPr>
            <p:ph type="body" idx="1"/>
          </p:nvPr>
        </p:nvSpPr>
        <p:spPr>
          <a:xfrm>
            <a:off x="238125" y="878682"/>
            <a:ext cx="8658225" cy="385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76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להביא טכנולוגיה וניהול טכנולוגי לממשלה - SLA and 100% Digital Interactions</a:t>
            </a:r>
            <a:endParaRPr/>
          </a:p>
          <a:p>
            <a:pPr marL="15240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מדידה ותפוקות - פרסום ציבורי - אחריות  </a:t>
            </a:r>
            <a:endParaRPr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להעלות את הריבית ולהפסיק להדפיס כסף - כלכלה חזקה</a:t>
            </a:r>
            <a:endParaRPr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השקעות בתשתיות - במיוחד רכבות מהירות</a:t>
            </a:r>
            <a:endParaRPr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יתרונות הקוטן של ישראל</a:t>
            </a:r>
            <a:endParaRPr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להנהיג, לחדש ולהוביל בתחומים עתידניים….</a:t>
            </a:r>
            <a:endParaRPr/>
          </a:p>
          <a:p>
            <a:pPr marL="228600" lvl="0" indent="-76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c7f6effe8_0_18"/>
          <p:cNvSpPr txBox="1"/>
          <p:nvPr/>
        </p:nvSpPr>
        <p:spPr>
          <a:xfrm>
            <a:off x="370700" y="266450"/>
            <a:ext cx="85608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אבל מפאת קוצר הזמן, דחיפות, ואמונה באזרחי המדינה -</a:t>
            </a:r>
            <a:endParaRPr sz="24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אני אדבר רק על נושא אחד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" name="Google Shape;97;g6c7f6effe8_0_18"/>
          <p:cNvSpPr txBox="1"/>
          <p:nvPr/>
        </p:nvSpPr>
        <p:spPr>
          <a:xfrm>
            <a:off x="4127675" y="1777125"/>
            <a:ext cx="4575600" cy="18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latin typeface="Tahoma"/>
                <a:ea typeface="Tahoma"/>
                <a:cs typeface="Tahoma"/>
                <a:sym typeface="Tahoma"/>
              </a:rPr>
              <a:t>השקעה מאסיבית</a:t>
            </a:r>
            <a:endParaRPr sz="4800"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latin typeface="Tahoma"/>
                <a:ea typeface="Tahoma"/>
                <a:cs typeface="Tahoma"/>
                <a:sym typeface="Tahoma"/>
              </a:rPr>
              <a:t> בהון אנושי</a:t>
            </a:r>
            <a:endParaRPr sz="4800"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8" name="Google Shape;98;g6c7f6effe8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150" y="1929525"/>
            <a:ext cx="3518075" cy="2032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c7f6effe8_0_10"/>
          <p:cNvSpPr txBox="1"/>
          <p:nvPr/>
        </p:nvSpPr>
        <p:spPr>
          <a:xfrm>
            <a:off x="3683850" y="754800"/>
            <a:ext cx="5166600" cy="4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״אני לא יודע איך העניים יהיו יותר עשירים</a:t>
            </a:r>
            <a:endParaRPr sz="40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אני יודע איך העשירים יהיו יותר עניים״</a:t>
            </a:r>
            <a:endParaRPr sz="40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5" name="Google Shape;105;g6c7f6effe8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00" y="754800"/>
            <a:ext cx="3379050" cy="3274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c7f6effe8_0_26"/>
          <p:cNvSpPr txBox="1">
            <a:spLocks noGrp="1"/>
          </p:cNvSpPr>
          <p:nvPr>
            <p:ph type="title"/>
          </p:nvPr>
        </p:nvSpPr>
        <p:spPr>
          <a:xfrm>
            <a:off x="219075" y="9526"/>
            <a:ext cx="8686800" cy="6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רוחות ההיסטוריה - אחריות גדולה</a:t>
            </a:r>
            <a:endParaRPr/>
          </a:p>
        </p:txBody>
      </p:sp>
      <p:sp>
        <p:nvSpPr>
          <p:cNvPr id="112" name="Google Shape;112;g6c7f6effe8_0_26"/>
          <p:cNvSpPr txBox="1">
            <a:spLocks noGrp="1"/>
          </p:cNvSpPr>
          <p:nvPr>
            <p:ph type="body" idx="1"/>
          </p:nvPr>
        </p:nvSpPr>
        <p:spPr>
          <a:xfrm>
            <a:off x="3799700" y="650075"/>
            <a:ext cx="5096700" cy="385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אנטי - שמיות גוברת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גל העלייה הרוסית הפיחה רוח בכלכלה הישראלית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הטבה גדולה למהנדסים ובעלי השכלה לעלות ארצה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עזרה בדיור, הכרה ברישיונות, מכינה ומקומות באונברסיטאות		</a:t>
            </a:r>
            <a:endParaRPr/>
          </a:p>
        </p:txBody>
      </p:sp>
      <p:pic>
        <p:nvPicPr>
          <p:cNvPr id="113" name="Google Shape;113;g6c7f6effe8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525" y="620225"/>
            <a:ext cx="2437117" cy="3850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c7f6effe8_0_32"/>
          <p:cNvSpPr txBox="1">
            <a:spLocks noGrp="1"/>
          </p:cNvSpPr>
          <p:nvPr>
            <p:ph type="title"/>
          </p:nvPr>
        </p:nvSpPr>
        <p:spPr>
          <a:xfrm>
            <a:off x="219075" y="9526"/>
            <a:ext cx="8686800" cy="6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משרד ההעצמה</a:t>
            </a:r>
            <a:endParaRPr/>
          </a:p>
        </p:txBody>
      </p:sp>
      <p:sp>
        <p:nvSpPr>
          <p:cNvPr id="120" name="Google Shape;120;g6c7f6effe8_0_32"/>
          <p:cNvSpPr txBox="1">
            <a:spLocks noGrp="1"/>
          </p:cNvSpPr>
          <p:nvPr>
            <p:ph type="body" idx="1"/>
          </p:nvPr>
        </p:nvSpPr>
        <p:spPr>
          <a:xfrm>
            <a:off x="238125" y="878682"/>
            <a:ext cx="8658300" cy="385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החזרי מס לכל חברה רווחית בהיי טק שמכשירה עובדים לשכר גבוה יותר (סביבה תומכת, רשת חברתית תעסוקתית) </a:t>
            </a:r>
            <a:endParaRPr sz="180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תוכניות מדע ומתמטיקה במתנ״סים לחרדים - עוד הרחבה של הפקולטה למדעי המחשב</a:t>
            </a:r>
            <a:endParaRPr sz="180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כל מובטל ממקום פריון נמוך יקבל שוברים לשיפור השכלה ולא רק עזרה במקום עבודה או דמי אבטלה</a:t>
            </a:r>
            <a:endParaRPr sz="180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תרגום לקורסים מקוונים בתחומי העתיד</a:t>
            </a:r>
            <a:endParaRPr sz="180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אין הסכמי שכר קיבוציים בלי התחייבות לשיפור למידה, מיומנויות וכשרונות</a:t>
            </a:r>
            <a:endParaRPr sz="180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						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c7f6effe8_0_39"/>
          <p:cNvSpPr txBox="1">
            <a:spLocks noGrp="1"/>
          </p:cNvSpPr>
          <p:nvPr>
            <p:ph type="title"/>
          </p:nvPr>
        </p:nvSpPr>
        <p:spPr>
          <a:xfrm>
            <a:off x="219075" y="9526"/>
            <a:ext cx="8686800" cy="6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אפשר להיות עשירים יותר - אם נהיה ערכיים יותר</a:t>
            </a:r>
            <a:endParaRPr sz="26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27" name="Google Shape;127;g6c7f6effe8_0_39"/>
          <p:cNvSpPr txBox="1">
            <a:spLocks noGrp="1"/>
          </p:cNvSpPr>
          <p:nvPr>
            <p:ph type="body" idx="2"/>
          </p:nvPr>
        </p:nvSpPr>
        <p:spPr>
          <a:xfrm>
            <a:off x="4610100" y="864393"/>
            <a:ext cx="4276800" cy="376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i="1"/>
              <a:t>להאמין באנשים</a:t>
            </a:r>
            <a:endParaRPr b="1" i="1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הממשלה יממן והשוק הפרטי יבצע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להנהיג נגד הזרם 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להחזיר את המנדט לעם - להפסיק להפריע</a:t>
            </a:r>
            <a:endParaRPr/>
          </a:p>
        </p:txBody>
      </p:sp>
      <p:pic>
        <p:nvPicPr>
          <p:cNvPr id="128" name="Google Shape;128;g6c7f6effe8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75" y="401238"/>
            <a:ext cx="2925456" cy="413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תודה!</a:t>
            </a:r>
            <a:endParaRPr lang="he-IL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9574079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המכון הישראלי לדמוקרטיה">
      <a:dk1>
        <a:srgbClr val="141E38"/>
      </a:dk1>
      <a:lt1>
        <a:srgbClr val="FFFFFF"/>
      </a:lt1>
      <a:dk2>
        <a:srgbClr val="141E38"/>
      </a:dk2>
      <a:lt2>
        <a:srgbClr val="E7E6E6"/>
      </a:lt2>
      <a:accent1>
        <a:srgbClr val="141E38"/>
      </a:accent1>
      <a:accent2>
        <a:srgbClr val="44546A"/>
      </a:accent2>
      <a:accent3>
        <a:srgbClr val="A5A5A5"/>
      </a:accent3>
      <a:accent4>
        <a:srgbClr val="D0CECE"/>
      </a:accent4>
      <a:accent5>
        <a:srgbClr val="8BB9E2"/>
      </a:accent5>
      <a:accent6>
        <a:srgbClr val="C2DFFD"/>
      </a:accent6>
      <a:hlink>
        <a:srgbClr val="034A90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‫הצגה על המסך (16:9)</PresentationFormat>
  <Paragraphs>39</Paragraphs>
  <Slides>8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Noto Sans Symbols</vt:lpstr>
      <vt:lpstr>Tahoma</vt:lpstr>
      <vt:lpstr>Calibri</vt:lpstr>
      <vt:lpstr>ערכת נושא Office</vt:lpstr>
      <vt:lpstr>  </vt:lpstr>
      <vt:lpstr>כל הדברים שהייתי רוצה לדבר עליהם</vt:lpstr>
      <vt:lpstr>מצגת של PowerPoint</vt:lpstr>
      <vt:lpstr>מצגת של PowerPoint</vt:lpstr>
      <vt:lpstr>רוחות ההיסטוריה - אחריות גדולה</vt:lpstr>
      <vt:lpstr>משרד ההעצמה</vt:lpstr>
      <vt:lpstr>אפשר להיות עשירים יותר - אם נהיה ערכיים יותר </vt:lpstr>
      <vt:lpstr>תודה!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Hurvitz 2019</cp:lastModifiedBy>
  <cp:revision>1</cp:revision>
  <dcterms:created xsi:type="dcterms:W3CDTF">2017-01-14T12:39:51Z</dcterms:created>
  <dcterms:modified xsi:type="dcterms:W3CDTF">2019-12-16T17:13:17Z</dcterms:modified>
</cp:coreProperties>
</file>