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6BB"/>
    <a:srgbClr val="2077BC"/>
    <a:srgbClr val="424244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-35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openxmlformats.org/officeDocument/2006/relationships/image" Target="../media/image9.jpg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he-IL" sz="2400" dirty="0"/>
              <a:t>שיעורי</a:t>
            </a:r>
            <a:r>
              <a:rPr lang="he-IL" sz="2400" baseline="0" dirty="0"/>
              <a:t> פתרון מצרפיים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ניסוי 1</c:v>
          </c:tx>
          <c:spPr>
            <a:solidFill>
              <a:srgbClr val="44546A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Sheet1!$A$1:$A$4</c:f>
              <c:strCache>
                <c:ptCount val="4"/>
                <c:pt idx="0">
                  <c:v>ללא הצהרה</c:v>
                </c:pt>
                <c:pt idx="1">
                  <c:v>הצהרה בלי קנס</c:v>
                </c:pt>
                <c:pt idx="2">
                  <c:v>הצהרה עם קנס</c:v>
                </c:pt>
                <c:pt idx="3">
                  <c:v>בלי אפשרות לרמות</c:v>
                </c:pt>
              </c:strCache>
            </c:strRef>
          </c:cat>
          <c:val>
            <c:numRef>
              <c:f>Sheet1!$B$1:$B$4</c:f>
              <c:numCache>
                <c:formatCode>0</c:formatCode>
                <c:ptCount val="4"/>
                <c:pt idx="0">
                  <c:v>59.86</c:v>
                </c:pt>
                <c:pt idx="1">
                  <c:v>49.32</c:v>
                </c:pt>
                <c:pt idx="2">
                  <c:v>38.1</c:v>
                </c:pt>
                <c:pt idx="3">
                  <c:v>29.89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DE-DC4D-A27B-EA5C35982AB2}"/>
            </c:ext>
          </c:extLst>
        </c:ser>
        <c:ser>
          <c:idx val="1"/>
          <c:order val="1"/>
          <c:tx>
            <c:v>ניסוי 2</c:v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2E76BB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Sheet1!$C$1:$C$4</c:f>
              <c:numCache>
                <c:formatCode>0</c:formatCode>
                <c:ptCount val="4"/>
                <c:pt idx="0">
                  <c:v>65.27</c:v>
                </c:pt>
                <c:pt idx="1">
                  <c:v>46.71</c:v>
                </c:pt>
                <c:pt idx="2">
                  <c:v>50.32</c:v>
                </c:pt>
                <c:pt idx="3">
                  <c:v>32.630000000000003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DE-DC4D-A27B-EA5C35982A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3782656"/>
        <c:axId val="42627840"/>
      </c:barChart>
      <c:catAx>
        <c:axId val="8378265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he-IL"/>
          </a:p>
        </c:txPr>
        <c:crossAx val="42627840"/>
        <c:crossesAt val="0"/>
        <c:auto val="1"/>
        <c:lblAlgn val="ctr"/>
        <c:lblOffset val="100"/>
        <c:noMultiLvlLbl val="0"/>
      </c:catAx>
      <c:valAx>
        <c:axId val="42627840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8378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1"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9E760-4F55-A84B-85FF-D0B8E9ED022F}" type="doc">
      <dgm:prSet loTypeId="urn:microsoft.com/office/officeart/2005/8/layout/pyramid1" loCatId="" qsTypeId="urn:microsoft.com/office/officeart/2005/8/quickstyle/simple3" qsCatId="simple" csTypeId="urn:microsoft.com/office/officeart/2005/8/colors/accent1_2" csCatId="accent1" phldr="1"/>
      <dgm:spPr/>
    </dgm:pt>
    <dgm:pt modelId="{C618DA8B-E892-1846-8F07-CC8558D3FD04}">
      <dgm:prSet phldrT="[Text]" custT="1"/>
      <dgm:spPr/>
      <dgm:t>
        <a:bodyPr/>
        <a:lstStyle/>
        <a:p>
          <a:pPr rtl="1"/>
          <a:r>
            <a:rPr lang="he-IL" sz="1600" dirty="0"/>
            <a:t>בדיקות מנדטוריות</a:t>
          </a:r>
          <a:endParaRPr lang="en-US" sz="1600" dirty="0"/>
        </a:p>
      </dgm:t>
    </dgm:pt>
    <dgm:pt modelId="{2740A65A-05CF-BE45-B9A3-3DE9E1641466}" type="parTrans" cxnId="{2F7B765A-6FB2-0C4F-A335-EF6467D743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8E0044-1D67-EB48-8F8C-350308D504B0}" type="sibTrans" cxnId="{2F7B765A-6FB2-0C4F-A335-EF6467D743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AD36AC8-1937-CF47-B5A6-81739096EC60}">
      <dgm:prSet phldrT="[Text]" custT="1"/>
      <dgm:spPr/>
      <dgm:t>
        <a:bodyPr/>
        <a:lstStyle/>
        <a:p>
          <a:pPr rtl="1"/>
          <a:r>
            <a:rPr lang="he-IL" sz="2000" dirty="0"/>
            <a:t>בדיקות מרובות בדיעבד</a:t>
          </a:r>
          <a:endParaRPr lang="en-US" sz="2000" dirty="0"/>
        </a:p>
      </dgm:t>
    </dgm:pt>
    <dgm:pt modelId="{8C3BC203-7D90-6741-A1ED-B5DC1ACBE68C}" type="parTrans" cxnId="{5F412A40-6285-3A40-9E2B-1E62F37B55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4DABEF0-22EA-8747-B5EE-1E64B423B285}" type="sibTrans" cxnId="{5F412A40-6285-3A40-9E2B-1E62F37B554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664EAD9-92C0-6843-8DED-DE7FB3B8A060}">
      <dgm:prSet phldrT="[Text]" custT="1"/>
      <dgm:spPr/>
      <dgm:t>
        <a:bodyPr/>
        <a:lstStyle/>
        <a:p>
          <a:pPr rtl="1"/>
          <a:r>
            <a:rPr lang="he-IL" sz="2400" dirty="0"/>
            <a:t>בדיקות מדגמיות</a:t>
          </a:r>
        </a:p>
      </dgm:t>
    </dgm:pt>
    <dgm:pt modelId="{E52AA419-A53B-8E49-9030-2C1708A52821}" type="parTrans" cxnId="{1925471A-3E16-594C-B09A-A5292A3762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7BAA08-F790-7147-8C50-B25F3B2A1448}" type="sibTrans" cxnId="{1925471A-3E16-594C-B09A-A5292A3762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C392A6F-2FFB-5549-9477-3BB152E3752F}">
      <dgm:prSet custT="1"/>
      <dgm:spPr/>
      <dgm:t>
        <a:bodyPr/>
        <a:lstStyle/>
        <a:p>
          <a:pPr rtl="1"/>
          <a:r>
            <a:rPr lang="he-IL" sz="2400" dirty="0"/>
            <a:t>רגולציה עצמית</a:t>
          </a:r>
          <a:endParaRPr lang="en-US" sz="2400" dirty="0"/>
        </a:p>
      </dgm:t>
    </dgm:pt>
    <dgm:pt modelId="{E27EE03B-F14C-5146-9DBA-4530FD6AB997}" type="parTrans" cxnId="{9388AFB2-0ED1-704B-8A72-96728BE8EA19}">
      <dgm:prSet/>
      <dgm:spPr/>
      <dgm:t>
        <a:bodyPr/>
        <a:lstStyle/>
        <a:p>
          <a:endParaRPr lang="en-US"/>
        </a:p>
      </dgm:t>
    </dgm:pt>
    <dgm:pt modelId="{09D9937B-5DD0-164C-8F25-A99E620A74C2}" type="sibTrans" cxnId="{9388AFB2-0ED1-704B-8A72-96728BE8EA19}">
      <dgm:prSet/>
      <dgm:spPr/>
      <dgm:t>
        <a:bodyPr/>
        <a:lstStyle/>
        <a:p>
          <a:endParaRPr lang="en-US"/>
        </a:p>
      </dgm:t>
    </dgm:pt>
    <dgm:pt modelId="{A7625D35-B2D4-A949-9676-1BC57ACD37B2}" type="pres">
      <dgm:prSet presAssocID="{2109E760-4F55-A84B-85FF-D0B8E9ED022F}" presName="Name0" presStyleCnt="0">
        <dgm:presLayoutVars>
          <dgm:dir/>
          <dgm:animLvl val="lvl"/>
          <dgm:resizeHandles val="exact"/>
        </dgm:presLayoutVars>
      </dgm:prSet>
      <dgm:spPr/>
    </dgm:pt>
    <dgm:pt modelId="{C02404A9-2FC0-A140-ACB5-E5A08A3FB19C}" type="pres">
      <dgm:prSet presAssocID="{C618DA8B-E892-1846-8F07-CC8558D3FD04}" presName="Name8" presStyleCnt="0"/>
      <dgm:spPr/>
    </dgm:pt>
    <dgm:pt modelId="{81FC7A23-572C-4947-A653-63A207EAAC42}" type="pres">
      <dgm:prSet presAssocID="{C618DA8B-E892-1846-8F07-CC8558D3FD0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F1D4710-9F73-9848-9B75-860B81EB5108}" type="pres">
      <dgm:prSet presAssocID="{C618DA8B-E892-1846-8F07-CC8558D3FD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70086AF-60CC-C548-BA99-77C519D23FEF}" type="pres">
      <dgm:prSet presAssocID="{5AD36AC8-1937-CF47-B5A6-81739096EC60}" presName="Name8" presStyleCnt="0"/>
      <dgm:spPr/>
    </dgm:pt>
    <dgm:pt modelId="{0435E36D-CECE-5C49-8854-DC2741A7D417}" type="pres">
      <dgm:prSet presAssocID="{5AD36AC8-1937-CF47-B5A6-81739096EC6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A2F9E30-B9EB-914C-9052-6126BAF8F6E8}" type="pres">
      <dgm:prSet presAssocID="{5AD36AC8-1937-CF47-B5A6-81739096EC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38B7347-95A0-0340-8670-0E88CABDF63C}" type="pres">
      <dgm:prSet presAssocID="{E664EAD9-92C0-6843-8DED-DE7FB3B8A060}" presName="Name8" presStyleCnt="0"/>
      <dgm:spPr/>
    </dgm:pt>
    <dgm:pt modelId="{1071AAC4-7D25-9047-9E4B-060C85B0678C}" type="pres">
      <dgm:prSet presAssocID="{E664EAD9-92C0-6843-8DED-DE7FB3B8A06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5082453-0C10-384F-8FE9-FCA6FD740D73}" type="pres">
      <dgm:prSet presAssocID="{E664EAD9-92C0-6843-8DED-DE7FB3B8A06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BD5D25F-1589-5846-B671-A3D7616AC444}" type="pres">
      <dgm:prSet presAssocID="{2C392A6F-2FFB-5549-9477-3BB152E3752F}" presName="Name8" presStyleCnt="0"/>
      <dgm:spPr/>
    </dgm:pt>
    <dgm:pt modelId="{73619C15-E762-B040-9DD4-19583D0F2CC8}" type="pres">
      <dgm:prSet presAssocID="{2C392A6F-2FFB-5549-9477-3BB152E3752F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EDE07E-81EE-AF4A-80B8-8F96E7BF4A09}" type="pres">
      <dgm:prSet presAssocID="{2C392A6F-2FFB-5549-9477-3BB152E375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BB5DFEB-AB11-7442-9E93-90CCF12988B0}" type="presOf" srcId="{2C392A6F-2FFB-5549-9477-3BB152E3752F}" destId="{9BEDE07E-81EE-AF4A-80B8-8F96E7BF4A09}" srcOrd="1" destOrd="0" presId="urn:microsoft.com/office/officeart/2005/8/layout/pyramid1"/>
    <dgm:cxn modelId="{1925471A-3E16-594C-B09A-A5292A3762EF}" srcId="{2109E760-4F55-A84B-85FF-D0B8E9ED022F}" destId="{E664EAD9-92C0-6843-8DED-DE7FB3B8A060}" srcOrd="2" destOrd="0" parTransId="{E52AA419-A53B-8E49-9030-2C1708A52821}" sibTransId="{A47BAA08-F790-7147-8C50-B25F3B2A1448}"/>
    <dgm:cxn modelId="{C4617962-CC68-CC41-A842-53B953082D2A}" type="presOf" srcId="{C618DA8B-E892-1846-8F07-CC8558D3FD04}" destId="{81FC7A23-572C-4947-A653-63A207EAAC42}" srcOrd="0" destOrd="0" presId="urn:microsoft.com/office/officeart/2005/8/layout/pyramid1"/>
    <dgm:cxn modelId="{B7323D3E-C063-6749-B556-4DB240976001}" type="presOf" srcId="{E664EAD9-92C0-6843-8DED-DE7FB3B8A060}" destId="{1071AAC4-7D25-9047-9E4B-060C85B0678C}" srcOrd="0" destOrd="0" presId="urn:microsoft.com/office/officeart/2005/8/layout/pyramid1"/>
    <dgm:cxn modelId="{2F7B765A-6FB2-0C4F-A335-EF6467D743A0}" srcId="{2109E760-4F55-A84B-85FF-D0B8E9ED022F}" destId="{C618DA8B-E892-1846-8F07-CC8558D3FD04}" srcOrd="0" destOrd="0" parTransId="{2740A65A-05CF-BE45-B9A3-3DE9E1641466}" sibTransId="{798E0044-1D67-EB48-8F8C-350308D504B0}"/>
    <dgm:cxn modelId="{9388AFB2-0ED1-704B-8A72-96728BE8EA19}" srcId="{2109E760-4F55-A84B-85FF-D0B8E9ED022F}" destId="{2C392A6F-2FFB-5549-9477-3BB152E3752F}" srcOrd="3" destOrd="0" parTransId="{E27EE03B-F14C-5146-9DBA-4530FD6AB997}" sibTransId="{09D9937B-5DD0-164C-8F25-A99E620A74C2}"/>
    <dgm:cxn modelId="{9E320083-9669-8D4D-89EB-414CE4D7EA17}" type="presOf" srcId="{2109E760-4F55-A84B-85FF-D0B8E9ED022F}" destId="{A7625D35-B2D4-A949-9676-1BC57ACD37B2}" srcOrd="0" destOrd="0" presId="urn:microsoft.com/office/officeart/2005/8/layout/pyramid1"/>
    <dgm:cxn modelId="{95897D3D-0F02-634B-989B-6D3E621DCAC7}" type="presOf" srcId="{5AD36AC8-1937-CF47-B5A6-81739096EC60}" destId="{0435E36D-CECE-5C49-8854-DC2741A7D417}" srcOrd="0" destOrd="0" presId="urn:microsoft.com/office/officeart/2005/8/layout/pyramid1"/>
    <dgm:cxn modelId="{02C85A9A-56E6-2F4D-B6BE-460CEEC5B46F}" type="presOf" srcId="{5AD36AC8-1937-CF47-B5A6-81739096EC60}" destId="{0A2F9E30-B9EB-914C-9052-6126BAF8F6E8}" srcOrd="1" destOrd="0" presId="urn:microsoft.com/office/officeart/2005/8/layout/pyramid1"/>
    <dgm:cxn modelId="{44734527-9319-3A4C-8D17-49775964C82D}" type="presOf" srcId="{2C392A6F-2FFB-5549-9477-3BB152E3752F}" destId="{73619C15-E762-B040-9DD4-19583D0F2CC8}" srcOrd="0" destOrd="0" presId="urn:microsoft.com/office/officeart/2005/8/layout/pyramid1"/>
    <dgm:cxn modelId="{5E1AD29E-E916-A146-9354-D8DFB0750E03}" type="presOf" srcId="{C618DA8B-E892-1846-8F07-CC8558D3FD04}" destId="{EF1D4710-9F73-9848-9B75-860B81EB5108}" srcOrd="1" destOrd="0" presId="urn:microsoft.com/office/officeart/2005/8/layout/pyramid1"/>
    <dgm:cxn modelId="{5F412A40-6285-3A40-9E2B-1E62F37B5541}" srcId="{2109E760-4F55-A84B-85FF-D0B8E9ED022F}" destId="{5AD36AC8-1937-CF47-B5A6-81739096EC60}" srcOrd="1" destOrd="0" parTransId="{8C3BC203-7D90-6741-A1ED-B5DC1ACBE68C}" sibTransId="{E4DABEF0-22EA-8747-B5EE-1E64B423B285}"/>
    <dgm:cxn modelId="{24E460A6-60FA-E94D-9782-DCD64D268DB1}" type="presOf" srcId="{E664EAD9-92C0-6843-8DED-DE7FB3B8A060}" destId="{65082453-0C10-384F-8FE9-FCA6FD740D73}" srcOrd="1" destOrd="0" presId="urn:microsoft.com/office/officeart/2005/8/layout/pyramid1"/>
    <dgm:cxn modelId="{ACD7FE01-C36B-4449-9F39-D77CF037E77D}" type="presParOf" srcId="{A7625D35-B2D4-A949-9676-1BC57ACD37B2}" destId="{C02404A9-2FC0-A140-ACB5-E5A08A3FB19C}" srcOrd="0" destOrd="0" presId="urn:microsoft.com/office/officeart/2005/8/layout/pyramid1"/>
    <dgm:cxn modelId="{3392EC2C-C93A-674B-8BB1-EE43750B72D9}" type="presParOf" srcId="{C02404A9-2FC0-A140-ACB5-E5A08A3FB19C}" destId="{81FC7A23-572C-4947-A653-63A207EAAC42}" srcOrd="0" destOrd="0" presId="urn:microsoft.com/office/officeart/2005/8/layout/pyramid1"/>
    <dgm:cxn modelId="{6816E3C1-15C3-0544-8122-E277B1E83F85}" type="presParOf" srcId="{C02404A9-2FC0-A140-ACB5-E5A08A3FB19C}" destId="{EF1D4710-9F73-9848-9B75-860B81EB5108}" srcOrd="1" destOrd="0" presId="urn:microsoft.com/office/officeart/2005/8/layout/pyramid1"/>
    <dgm:cxn modelId="{365C3E3C-C1FA-BE42-9DB5-4BB8F48124FE}" type="presParOf" srcId="{A7625D35-B2D4-A949-9676-1BC57ACD37B2}" destId="{170086AF-60CC-C548-BA99-77C519D23FEF}" srcOrd="1" destOrd="0" presId="urn:microsoft.com/office/officeart/2005/8/layout/pyramid1"/>
    <dgm:cxn modelId="{E5C9A20D-4475-7C44-B89F-A4A35A8817BA}" type="presParOf" srcId="{170086AF-60CC-C548-BA99-77C519D23FEF}" destId="{0435E36D-CECE-5C49-8854-DC2741A7D417}" srcOrd="0" destOrd="0" presId="urn:microsoft.com/office/officeart/2005/8/layout/pyramid1"/>
    <dgm:cxn modelId="{4A682356-5D8D-EE47-9538-576500BBB426}" type="presParOf" srcId="{170086AF-60CC-C548-BA99-77C519D23FEF}" destId="{0A2F9E30-B9EB-914C-9052-6126BAF8F6E8}" srcOrd="1" destOrd="0" presId="urn:microsoft.com/office/officeart/2005/8/layout/pyramid1"/>
    <dgm:cxn modelId="{F1E620FA-B3C3-5B47-AEEE-78D72E5DEC71}" type="presParOf" srcId="{A7625D35-B2D4-A949-9676-1BC57ACD37B2}" destId="{F38B7347-95A0-0340-8670-0E88CABDF63C}" srcOrd="2" destOrd="0" presId="urn:microsoft.com/office/officeart/2005/8/layout/pyramid1"/>
    <dgm:cxn modelId="{5534DB47-EDDA-CD43-9A55-1A1C86CB566C}" type="presParOf" srcId="{F38B7347-95A0-0340-8670-0E88CABDF63C}" destId="{1071AAC4-7D25-9047-9E4B-060C85B0678C}" srcOrd="0" destOrd="0" presId="urn:microsoft.com/office/officeart/2005/8/layout/pyramid1"/>
    <dgm:cxn modelId="{3D9CF3EA-DEE2-DF43-AF35-1B1EB2960ABB}" type="presParOf" srcId="{F38B7347-95A0-0340-8670-0E88CABDF63C}" destId="{65082453-0C10-384F-8FE9-FCA6FD740D73}" srcOrd="1" destOrd="0" presId="urn:microsoft.com/office/officeart/2005/8/layout/pyramid1"/>
    <dgm:cxn modelId="{37C391A8-930E-B24E-9366-80ADE1ACFAD2}" type="presParOf" srcId="{A7625D35-B2D4-A949-9676-1BC57ACD37B2}" destId="{0BD5D25F-1589-5846-B671-A3D7616AC444}" srcOrd="3" destOrd="0" presId="urn:microsoft.com/office/officeart/2005/8/layout/pyramid1"/>
    <dgm:cxn modelId="{CD4624B7-2B39-3F4B-B734-2FE3A7294DC4}" type="presParOf" srcId="{0BD5D25F-1589-5846-B671-A3D7616AC444}" destId="{73619C15-E762-B040-9DD4-19583D0F2CC8}" srcOrd="0" destOrd="0" presId="urn:microsoft.com/office/officeart/2005/8/layout/pyramid1"/>
    <dgm:cxn modelId="{D1132249-9AD4-FE43-A30E-9F27F69D42E8}" type="presParOf" srcId="{0BD5D25F-1589-5846-B671-A3D7616AC444}" destId="{9BEDE07E-81EE-AF4A-80B8-8F96E7BF4A09}" srcOrd="1" destOrd="0" presId="urn:microsoft.com/office/officeart/2005/8/layout/pyramid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C7A23-572C-4947-A653-63A207EAAC42}">
      <dsp:nvSpPr>
        <dsp:cNvPr id="0" name=""/>
        <dsp:cNvSpPr/>
      </dsp:nvSpPr>
      <dsp:spPr>
        <a:xfrm>
          <a:off x="1460810" y="0"/>
          <a:ext cx="973873" cy="1016000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/>
            <a:t>בדיקות מנדטוריות</a:t>
          </a:r>
          <a:endParaRPr lang="en-US" sz="1600" kern="1200" dirty="0"/>
        </a:p>
      </dsp:txBody>
      <dsp:txXfrm>
        <a:off x="1460810" y="0"/>
        <a:ext cx="973873" cy="1016000"/>
      </dsp:txXfrm>
    </dsp:sp>
    <dsp:sp modelId="{0435E36D-CECE-5C49-8854-DC2741A7D417}">
      <dsp:nvSpPr>
        <dsp:cNvPr id="0" name=""/>
        <dsp:cNvSpPr/>
      </dsp:nvSpPr>
      <dsp:spPr>
        <a:xfrm>
          <a:off x="973873" y="1015999"/>
          <a:ext cx="1947747" cy="1016000"/>
        </a:xfrm>
        <a:prstGeom prst="trapezoid">
          <a:avLst>
            <a:gd name="adj" fmla="val 479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בדיקות מרובות בדיעבד</a:t>
          </a:r>
          <a:endParaRPr lang="en-US" sz="2000" kern="1200" dirty="0"/>
        </a:p>
      </dsp:txBody>
      <dsp:txXfrm>
        <a:off x="1314729" y="1015999"/>
        <a:ext cx="1266035" cy="1016000"/>
      </dsp:txXfrm>
    </dsp:sp>
    <dsp:sp modelId="{1071AAC4-7D25-9047-9E4B-060C85B0678C}">
      <dsp:nvSpPr>
        <dsp:cNvPr id="0" name=""/>
        <dsp:cNvSpPr/>
      </dsp:nvSpPr>
      <dsp:spPr>
        <a:xfrm>
          <a:off x="486936" y="2031999"/>
          <a:ext cx="2921620" cy="1016000"/>
        </a:xfrm>
        <a:prstGeom prst="trapezoid">
          <a:avLst>
            <a:gd name="adj" fmla="val 479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/>
            <a:t>בדיקות מדגמיות</a:t>
          </a:r>
        </a:p>
      </dsp:txBody>
      <dsp:txXfrm>
        <a:off x="998220" y="2031999"/>
        <a:ext cx="1899053" cy="1016000"/>
      </dsp:txXfrm>
    </dsp:sp>
    <dsp:sp modelId="{73619C15-E762-B040-9DD4-19583D0F2CC8}">
      <dsp:nvSpPr>
        <dsp:cNvPr id="0" name=""/>
        <dsp:cNvSpPr/>
      </dsp:nvSpPr>
      <dsp:spPr>
        <a:xfrm>
          <a:off x="0" y="3047999"/>
          <a:ext cx="3895494" cy="1016000"/>
        </a:xfrm>
        <a:prstGeom prst="trapezoid">
          <a:avLst>
            <a:gd name="adj" fmla="val 479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/>
            <a:t>רגולציה עצמית</a:t>
          </a:r>
          <a:endParaRPr lang="en-US" sz="2400" kern="1200" dirty="0"/>
        </a:p>
      </dsp:txBody>
      <dsp:txXfrm>
        <a:off x="681711" y="3047999"/>
        <a:ext cx="2532071" cy="10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F9EABA-D418-42C4-9FAA-659042A9E532}" type="datetimeFigureOut">
              <a:rPr lang="he-IL" smtClean="0"/>
              <a:t>י"ח/כסלו/תש"פ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561C04-AA9F-4F4F-A86E-5438F0C1F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8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7F34ED-3DAE-4DB8-AC27-25C0E6641E75}" type="datetimeFigureOut">
              <a:rPr lang="he-IL" smtClean="0"/>
              <a:t>י"ח/כסלו/תש"פ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15F5D4-D4AB-49C5-BD42-5CE84AE48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5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tan\Desktop\std24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17" r="615"/>
          <a:stretch/>
        </p:blipFill>
        <p:spPr bwMode="auto">
          <a:xfrm>
            <a:off x="1" y="-16930"/>
            <a:ext cx="9144000" cy="516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143000" y="2213110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535782" y="588170"/>
            <a:ext cx="8072436" cy="690562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1470422"/>
            <a:ext cx="7715250" cy="1241822"/>
          </a:xfrm>
        </p:spPr>
        <p:txBody>
          <a:bodyPr>
            <a:normAutofit/>
          </a:bodyPr>
          <a:lstStyle>
            <a:lvl1pPr marL="0" indent="0" algn="ctr">
              <a:buNone/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משנה</a:t>
            </a:r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3076574"/>
            <a:ext cx="7715250" cy="55006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שם הדובר</a:t>
            </a:r>
          </a:p>
        </p:txBody>
      </p:sp>
      <p:pic>
        <p:nvPicPr>
          <p:cNvPr id="12" name="Picture 2" descr="C:\Users\Matan\Desktop\std2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43" y="1784856"/>
            <a:ext cx="7195457" cy="36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0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103711"/>
            <a:ext cx="8658225" cy="2139553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3263505"/>
            <a:ext cx="8658225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4393"/>
            <a:ext cx="4257676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64393"/>
            <a:ext cx="4276725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"/>
            <a:ext cx="7886700" cy="714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39391"/>
            <a:ext cx="4260057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1550194"/>
            <a:ext cx="4260057" cy="318611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39391"/>
            <a:ext cx="4248150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50194"/>
            <a:ext cx="4248150" cy="319325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50094"/>
            <a:ext cx="3505200" cy="1385887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989909" cy="403859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2221706"/>
            <a:ext cx="3505200" cy="2543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828675"/>
            <a:ext cx="3495675" cy="1278731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1532"/>
            <a:ext cx="4989909" cy="3907631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2178844"/>
            <a:ext cx="3495675" cy="253603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matana\Desktop\std3.png"/>
          <p:cNvPicPr>
            <a:picLocks noChangeAspect="1" noChangeArrowheads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215"/>
          <a:stretch/>
        </p:blipFill>
        <p:spPr bwMode="auto">
          <a:xfrm flipV="1">
            <a:off x="-1" y="1308407"/>
            <a:ext cx="9144001" cy="383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075" y="9526"/>
            <a:ext cx="86868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2294-1241-40AA-B4E2-F132AAC96FCC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 descr="C:\Users\matana\Desktop\std5.png"/>
          <p:cNvPicPr>
            <a:picLocks noChangeAspect="1" noChangeArrowheads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555" r="24020"/>
          <a:stretch/>
        </p:blipFill>
        <p:spPr bwMode="auto">
          <a:xfrm>
            <a:off x="0" y="4371975"/>
            <a:ext cx="4029075" cy="71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yal.peer@mail.huji.ac.i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/>
          <p:cNvSpPr>
            <a:spLocks noGrp="1"/>
          </p:cNvSpPr>
          <p:nvPr>
            <p:ph type="body" sz="quarter" idx="17"/>
          </p:nvPr>
        </p:nvSpPr>
        <p:spPr>
          <a:xfrm>
            <a:off x="714375" y="1217661"/>
            <a:ext cx="7715250" cy="1241822"/>
          </a:xfrm>
        </p:spPr>
        <p:txBody>
          <a:bodyPr>
            <a:noAutofit/>
          </a:bodyPr>
          <a:lstStyle/>
          <a:p>
            <a:r>
              <a:rPr lang="he-IL" sz="3600" b="1" dirty="0"/>
              <a:t>השימוש בהצהרות ככלי 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he-IL" sz="3600" b="1" dirty="0"/>
              <a:t>להקלה וייעול רגולציה</a:t>
            </a:r>
            <a:endParaRPr lang="en-US" sz="3600" b="1" dirty="0"/>
          </a:p>
          <a:p>
            <a:endParaRPr lang="he-IL" sz="36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e-IL" sz="1800" dirty="0"/>
              <a:t>ד״ר איל פאר – ביה״ס למדיניות ציבורית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he-IL" sz="1800" dirty="0"/>
              <a:t>האוניברסיטה העברית בירושלים</a:t>
            </a:r>
          </a:p>
        </p:txBody>
      </p:sp>
    </p:spTree>
    <p:extLst>
      <p:ext uri="{BB962C8B-B14F-4D97-AF65-F5344CB8AC3E}">
        <p14:creationId xmlns:p14="http://schemas.microsoft.com/office/powerpoint/2010/main" val="23045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856D29-E7FC-F74A-B274-6A98073092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52" y="309848"/>
            <a:ext cx="6528110" cy="300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D9462-2CAE-F846-A346-52E08C204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15" y="1990044"/>
            <a:ext cx="8365985" cy="116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002D0C-FFA0-EF4E-AD31-ECF2A7BCD608}"/>
              </a:ext>
            </a:extLst>
          </p:cNvPr>
          <p:cNvSpPr txBox="1"/>
          <p:nvPr/>
        </p:nvSpPr>
        <p:spPr>
          <a:xfrm>
            <a:off x="4342007" y="4230028"/>
            <a:ext cx="475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למידע נוסף: ד״ר איל פאר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eyal.peer@mail.huji.ac.il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r" defTabSz="914400" rtl="1" eaLnBrk="1" latinLnBrk="0" hangingPunct="1"/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המחקר נעשה יחד עם פרופ׳ יובל פלדמן, עומר </a:t>
            </a:r>
            <a:r>
              <a:rPr lang="he-IL" sz="1600" dirty="0" err="1">
                <a:latin typeface="Arial" panose="020B0604020202020204" pitchFamily="34" charset="0"/>
                <a:cs typeface="Arial" panose="020B0604020202020204" pitchFamily="34" charset="0"/>
              </a:rPr>
              <a:t>זליבנסקי</a:t>
            </a: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-אדן ודפנה אבירם-ניצן במימון המכון הישראלי לדמוקרטיה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088583"/>
            <a:ext cx="8686800" cy="690562"/>
          </a:xfrm>
        </p:spPr>
        <p:txBody>
          <a:bodyPr/>
          <a:lstStyle/>
          <a:p>
            <a:pPr algn="ctr"/>
            <a:r>
              <a:rPr lang="he-IL" sz="4200" dirty="0" smtClean="0"/>
              <a:t>תודה!</a:t>
            </a:r>
            <a:endParaRPr lang="he-IL" sz="4200" dirty="0"/>
          </a:p>
        </p:txBody>
      </p:sp>
    </p:spTree>
    <p:extLst>
      <p:ext uri="{BB962C8B-B14F-4D97-AF65-F5344CB8AC3E}">
        <p14:creationId xmlns:p14="http://schemas.microsoft.com/office/powerpoint/2010/main" val="15996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החשיבות והסיכון בהקלה של רגולציה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8125" y="897732"/>
            <a:ext cx="8658225" cy="3850481"/>
          </a:xfrm>
        </p:spPr>
        <p:txBody>
          <a:bodyPr>
            <a:normAutofit/>
          </a:bodyPr>
          <a:lstStyle/>
          <a:p>
            <a:r>
              <a:rPr lang="he-IL" sz="2000" dirty="0"/>
              <a:t>הפחתת נטל רגולטורי היא יעד מרכזי של ממשלות רבות בארץ ובעולם </a:t>
            </a:r>
          </a:p>
          <a:p>
            <a:r>
              <a:rPr lang="he-IL" sz="2000" dirty="0"/>
              <a:t>אולם, הקלה ברגולציה עלולה לחשוף את הציבור לסיכונים של התנהגות פסולה מצד מפוקחים</a:t>
            </a:r>
          </a:p>
          <a:p>
            <a:r>
              <a:rPr lang="he-IL" sz="2000" dirty="0"/>
              <a:t>במידה וניתן להפחית מראש את ההסתברות להתנהגות הפסולה, ניתן יהיה להקל ברגולציה מבלי להגביר את הסיכון לציבור</a:t>
            </a:r>
          </a:p>
        </p:txBody>
      </p:sp>
    </p:spTree>
    <p:extLst>
      <p:ext uri="{BB962C8B-B14F-4D97-AF65-F5344CB8AC3E}">
        <p14:creationId xmlns:p14="http://schemas.microsoft.com/office/powerpoint/2010/main" val="869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CDE914-E00A-AB47-9423-42EBB6AEBB44}"/>
              </a:ext>
            </a:extLst>
          </p:cNvPr>
          <p:cNvSpPr/>
          <p:nvPr/>
        </p:nvSpPr>
        <p:spPr>
          <a:xfrm>
            <a:off x="0" y="700088"/>
            <a:ext cx="4572000" cy="44434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רגולציה תגובתית והתנהגותית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81332" y="897732"/>
            <a:ext cx="4462668" cy="3850481"/>
          </a:xfrm>
        </p:spPr>
        <p:txBody>
          <a:bodyPr>
            <a:normAutofit/>
          </a:bodyPr>
          <a:lstStyle/>
          <a:p>
            <a:r>
              <a:rPr lang="he-IL" sz="2000" dirty="0"/>
              <a:t>רגולציה תגובתית לוקחת בחשבון הטרוגניות של מפוקחים ומתאימה את רמת הבדיקה והאכיפה</a:t>
            </a:r>
          </a:p>
          <a:p>
            <a:r>
              <a:rPr lang="he-IL" sz="2000" dirty="0"/>
              <a:t>רגולציה התנהגותית מיישמת הינדים (</a:t>
            </a:r>
            <a:r>
              <a:rPr lang="en-US" sz="2000" dirty="0"/>
              <a:t>nudges</a:t>
            </a:r>
            <a:r>
              <a:rPr lang="he-IL" sz="2000" dirty="0"/>
              <a:t>) של </a:t>
            </a:r>
            <a:r>
              <a:rPr lang="he-IL" sz="2000" b="1" dirty="0"/>
              <a:t>התחייבות מראש </a:t>
            </a:r>
            <a:r>
              <a:rPr lang="he-IL" sz="2000" dirty="0"/>
              <a:t>כדי להבטיח ציות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15F9C8-CE82-C34E-BE30-91B846A78C3E}"/>
              </a:ext>
            </a:extLst>
          </p:cNvPr>
          <p:cNvSpPr txBox="1"/>
          <p:nvPr/>
        </p:nvSpPr>
        <p:spPr>
          <a:xfrm>
            <a:off x="8134080" y="4966010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558923BC-D972-044A-A945-A61555FCD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282020"/>
              </p:ext>
            </p:extLst>
          </p:nvPr>
        </p:nvGraphicFramePr>
        <p:xfrm>
          <a:off x="338253" y="1013522"/>
          <a:ext cx="38954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1107BD96-7B77-3240-AB0C-BE8E9F8A21B8}"/>
              </a:ext>
            </a:extLst>
          </p:cNvPr>
          <p:cNvSpPr/>
          <p:nvPr/>
        </p:nvSpPr>
        <p:spPr>
          <a:xfrm>
            <a:off x="3955774" y="1013523"/>
            <a:ext cx="506896" cy="3952488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algn="ctr" defTabSz="914400" rtl="1" eaLnBrk="1" latinLnBrk="0" hangingPunct="1"/>
            <a:r>
              <a:rPr lang="he-IL" dirty="0">
                <a:solidFill>
                  <a:sysClr val="windowText" lastClr="000000"/>
                </a:solidFill>
              </a:rPr>
              <a:t>עלות אי-ציות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xmlns="" id="{4E6BDEE9-E9EA-EC4C-AEB1-E745CBEA226F}"/>
              </a:ext>
            </a:extLst>
          </p:cNvPr>
          <p:cNvSpPr/>
          <p:nvPr/>
        </p:nvSpPr>
        <p:spPr>
          <a:xfrm flipV="1">
            <a:off x="166453" y="1013522"/>
            <a:ext cx="506896" cy="3952486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algn="ctr" defTabSz="914400" rtl="1" eaLnBrk="1" latinLnBrk="0" hangingPunct="1"/>
            <a:r>
              <a:rPr lang="he-IL" dirty="0">
                <a:solidFill>
                  <a:sysClr val="windowText" lastClr="000000"/>
                </a:solidFill>
              </a:rPr>
              <a:t>גודל האוכלוסייה ומוטיבציה לשת״פ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הצהרות מראש כמנגנון התחייבות התנהגותי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8125" y="700088"/>
            <a:ext cx="8658225" cy="3850481"/>
          </a:xfrm>
        </p:spPr>
        <p:txBody>
          <a:bodyPr>
            <a:normAutofit/>
          </a:bodyPr>
          <a:lstStyle/>
          <a:p>
            <a:r>
              <a:rPr lang="he-IL" sz="2400" dirty="0"/>
              <a:t>הצהרות/תצהירים מראש (</a:t>
            </a:r>
            <a:r>
              <a:rPr lang="en-US" sz="2400" dirty="0"/>
              <a:t>ex-ante</a:t>
            </a:r>
            <a:r>
              <a:rPr lang="he-IL" sz="2400" dirty="0"/>
              <a:t>) מאפשרים:</a:t>
            </a:r>
          </a:p>
          <a:p>
            <a:pPr lvl="1"/>
            <a:r>
              <a:rPr lang="he-IL" sz="1800" dirty="0"/>
              <a:t>הבהרה מדויקת של ההתנהגות המצופה והמקובלת</a:t>
            </a:r>
          </a:p>
          <a:p>
            <a:pPr lvl="1"/>
            <a:r>
              <a:rPr lang="he-IL" sz="1800" dirty="0"/>
              <a:t>קביעת נורמה חוקית וחברתית ועיגונן כברירת המחדל</a:t>
            </a:r>
          </a:p>
          <a:p>
            <a:pPr lvl="1"/>
            <a:r>
              <a:rPr lang="he-IL" sz="1800" dirty="0"/>
              <a:t>״נעילת״ המפוקח לנתיב התנהגות רצוי</a:t>
            </a:r>
          </a:p>
          <a:p>
            <a:pPr lvl="1"/>
            <a:r>
              <a:rPr lang="he-IL" sz="1800" dirty="0"/>
              <a:t>העברת נטל האחריות לציות לכללים אל המצהיר</a:t>
            </a:r>
          </a:p>
          <a:p>
            <a:r>
              <a:rPr lang="he-IL" sz="2200" dirty="0"/>
              <a:t>אולם, ויתור על בדיקות מראש עלול לפתוח פרצות לניצול ולכן יש להוכיח אמפירית את האפקטיביות של הצהרות</a:t>
            </a:r>
          </a:p>
        </p:txBody>
      </p:sp>
    </p:spTree>
    <p:extLst>
      <p:ext uri="{BB962C8B-B14F-4D97-AF65-F5344CB8AC3E}">
        <p14:creationId xmlns:p14="http://schemas.microsoft.com/office/powerpoint/2010/main" val="36553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6E78EBE-F8B8-2343-9308-8F7E5B132080}"/>
              </a:ext>
            </a:extLst>
          </p:cNvPr>
          <p:cNvSpPr/>
          <p:nvPr/>
        </p:nvSpPr>
        <p:spPr>
          <a:xfrm>
            <a:off x="810322" y="3132678"/>
            <a:ext cx="7776117" cy="11089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האפקטיביות של הצהרות מראש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8125" y="897732"/>
            <a:ext cx="8658225" cy="3850481"/>
          </a:xfrm>
        </p:spPr>
        <p:txBody>
          <a:bodyPr>
            <a:normAutofit/>
          </a:bodyPr>
          <a:lstStyle/>
          <a:p>
            <a:r>
              <a:rPr lang="he-IL" sz="1800" dirty="0"/>
              <a:t>ביצענו ניסוי בחו״ל (כ-1000 משתתפים</a:t>
            </a:r>
            <a:r>
              <a:rPr lang="he-IL" sz="1800"/>
              <a:t>) וניסוי בישראל </a:t>
            </a:r>
            <a:r>
              <a:rPr lang="he-IL" sz="1800" dirty="0"/>
              <a:t>(כ-400 משתתפים) </a:t>
            </a:r>
          </a:p>
          <a:p>
            <a:r>
              <a:rPr lang="he-IL" sz="1800" dirty="0"/>
              <a:t>נבדקים התבקשו לפתור 10-15 בעיות חשבוניות פשוטות בעבור תגמול כספי </a:t>
            </a:r>
            <a:r>
              <a:rPr lang="he-IL" sz="1800" dirty="0" err="1"/>
              <a:t>אמיתי</a:t>
            </a:r>
            <a:endParaRPr lang="he-IL" sz="1800" dirty="0"/>
          </a:p>
          <a:p>
            <a:r>
              <a:rPr lang="he-IL" sz="1800" dirty="0" err="1"/>
              <a:t>ב״מסלול</a:t>
            </a:r>
            <a:r>
              <a:rPr lang="he-IL" sz="1800" dirty="0"/>
              <a:t> הרגיל״ הבעיות נבדקו לפני מתן התגמול</a:t>
            </a:r>
          </a:p>
          <a:p>
            <a:r>
              <a:rPr lang="he-IL" sz="1800" dirty="0" err="1"/>
              <a:t>ב״מסלול</a:t>
            </a:r>
            <a:r>
              <a:rPr lang="he-IL" sz="1800" dirty="0"/>
              <a:t> המהיר״ התגמול ניתן על סמך דיווח עצמי </a:t>
            </a:r>
          </a:p>
          <a:p>
            <a:endParaRPr lang="he-IL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68F939-4481-804A-B1ED-6813E35BC90F}"/>
              </a:ext>
            </a:extLst>
          </p:cNvPr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9818" y="3235656"/>
            <a:ext cx="1609028" cy="92550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2BBE37-F656-294E-88C0-8C22B129AD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215" y="3313972"/>
            <a:ext cx="1157404" cy="793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27791F-A9FD-4F43-9066-79C884A77F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82" y="3300155"/>
            <a:ext cx="979310" cy="796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0CFDAA-FD40-4C48-9256-6614A5ED1A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415" y="3271640"/>
            <a:ext cx="1322212" cy="878258"/>
          </a:xfrm>
          <a:prstGeom prst="rect">
            <a:avLst/>
          </a:prstGeom>
        </p:spPr>
      </p:pic>
      <p:sp>
        <p:nvSpPr>
          <p:cNvPr id="8" name="Striped Right Arrow 7">
            <a:extLst>
              <a:ext uri="{FF2B5EF4-FFF2-40B4-BE49-F238E27FC236}">
                <a16:creationId xmlns:a16="http://schemas.microsoft.com/office/drawing/2014/main" xmlns="" id="{BB8AF02D-108E-4C46-A71E-7B01896013ED}"/>
              </a:ext>
            </a:extLst>
          </p:cNvPr>
          <p:cNvSpPr/>
          <p:nvPr/>
        </p:nvSpPr>
        <p:spPr>
          <a:xfrm>
            <a:off x="2244295" y="3513764"/>
            <a:ext cx="556399" cy="3467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xmlns="" id="{24AB427F-E420-B04B-AEAB-1A36E157498D}"/>
              </a:ext>
            </a:extLst>
          </p:cNvPr>
          <p:cNvSpPr/>
          <p:nvPr/>
        </p:nvSpPr>
        <p:spPr>
          <a:xfrm>
            <a:off x="4692199" y="3539526"/>
            <a:ext cx="556399" cy="3467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xmlns="" id="{193186EE-B1A7-EE43-BEAE-F3D567AA2A66}"/>
              </a:ext>
            </a:extLst>
          </p:cNvPr>
          <p:cNvSpPr/>
          <p:nvPr/>
        </p:nvSpPr>
        <p:spPr>
          <a:xfrm>
            <a:off x="6360492" y="3539526"/>
            <a:ext cx="556399" cy="3467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האפקטיביות של הצהרות מראש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8125" y="897732"/>
            <a:ext cx="8658225" cy="3850481"/>
          </a:xfrm>
        </p:spPr>
        <p:txBody>
          <a:bodyPr>
            <a:normAutofit/>
          </a:bodyPr>
          <a:lstStyle/>
          <a:p>
            <a:r>
              <a:rPr lang="he-IL" sz="1800" dirty="0" err="1"/>
              <a:t>ב״מסלול</a:t>
            </a:r>
            <a:r>
              <a:rPr lang="he-IL" sz="1800" dirty="0"/>
              <a:t> המהיר״ התגמול ניתן על סמך דיווח עצמי</a:t>
            </a:r>
          </a:p>
          <a:p>
            <a:r>
              <a:rPr lang="he-IL" sz="1800" dirty="0"/>
              <a:t>חלק מהם התבקשו להצהיר מראש</a:t>
            </a:r>
          </a:p>
          <a:p>
            <a:r>
              <a:rPr lang="he-IL" sz="1800" dirty="0"/>
              <a:t>10% הסתברות לבדיקה מדגמית עם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he-IL" sz="1800" dirty="0"/>
              <a:t>קנס מינימלי (-תגמול של בעיה אחת)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he-IL" sz="1800" dirty="0"/>
              <a:t>או מקסימלי (-תגמול כל הבעיות)</a:t>
            </a:r>
          </a:p>
          <a:p>
            <a:endParaRPr lang="he-IL" sz="1800" dirty="0"/>
          </a:p>
          <a:p>
            <a:endParaRPr lang="he-IL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A69504C-6C1E-2A4B-BE0D-C59B085E0A04}"/>
              </a:ext>
            </a:extLst>
          </p:cNvPr>
          <p:cNvSpPr/>
          <p:nvPr/>
        </p:nvSpPr>
        <p:spPr>
          <a:xfrm>
            <a:off x="40171" y="1594546"/>
            <a:ext cx="4572000" cy="14773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rtl="1"/>
            <a:r>
              <a:rPr lang="he-I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״</a:t>
            </a:r>
            <a:r>
              <a:rPr lang="he-IL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אני מצהיר/ה כי אדווח על בעיה כפתורה רק לאחר שווידאתי כי אכן מצאתי את שני המספרים שהסכום שלהם הוא 10 בדיוק. בהצהרתי זו אני מאשר/ת כי אני מודע/ת לכך שהתגמול שלי הוא על בסיס הדיווח העצמי שלי ולכן אקפיד לדווח במדויק ובכנות</a:t>
            </a:r>
            <a:r>
              <a:rPr lang="he-IL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״.</a:t>
            </a:r>
            <a:r>
              <a:rPr lang="he-IL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האפקטיביות של הצהרות מראש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87617" y="897732"/>
            <a:ext cx="3608733" cy="3850481"/>
          </a:xfrm>
        </p:spPr>
        <p:txBody>
          <a:bodyPr>
            <a:normAutofit/>
          </a:bodyPr>
          <a:lstStyle/>
          <a:p>
            <a:r>
              <a:rPr lang="he-IL" sz="1800" dirty="0"/>
              <a:t>הצהרה (ללא קנס) הפחיתה שיעור רמאות בין שליש לחצי</a:t>
            </a:r>
          </a:p>
          <a:p>
            <a:r>
              <a:rPr lang="he-IL" sz="1800" dirty="0"/>
              <a:t>הצהרה עם קנס הפחיתה רמאות עוד יותר (רק בניסוי 1)</a:t>
            </a:r>
          </a:p>
          <a:p>
            <a:r>
              <a:rPr lang="he-IL" sz="1800" dirty="0"/>
              <a:t>תוצאות דומות בבעיות שנבדקו באופן מדגמי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BAA8C63-6F13-7240-8548-6D16DB79C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216041"/>
              </p:ext>
            </p:extLst>
          </p:nvPr>
        </p:nvGraphicFramePr>
        <p:xfrm>
          <a:off x="88622" y="700088"/>
          <a:ext cx="5119482" cy="432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0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האפקטיביות של הצהרות מראש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532595" y="897732"/>
            <a:ext cx="3363755" cy="3850481"/>
          </a:xfrm>
        </p:spPr>
        <p:txBody>
          <a:bodyPr>
            <a:normAutofit/>
          </a:bodyPr>
          <a:lstStyle/>
          <a:p>
            <a:r>
              <a:rPr lang="he-IL" sz="1800" dirty="0"/>
              <a:t>השפעת ההצהרות לא דעכה לאורך זמן</a:t>
            </a:r>
          </a:p>
          <a:p>
            <a:r>
              <a:rPr lang="he-IL" sz="1800" dirty="0"/>
              <a:t>תזכורת (באמצע המטלה) על ההצהרה או על הקנס לא תרמה או הפריעה לאפקט של ההצהרה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E9B964-45D0-A84F-AF95-427FDFABC15B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7" y="1371600"/>
            <a:ext cx="5238750" cy="3663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CAB3F3-C890-E84D-B3BD-AA485B46032F}"/>
              </a:ext>
            </a:extLst>
          </p:cNvPr>
          <p:cNvSpPr txBox="1"/>
          <p:nvPr/>
        </p:nvSpPr>
        <p:spPr>
          <a:xfrm rot="21429706">
            <a:off x="1745648" y="1522925"/>
            <a:ext cx="22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דיווח עצמי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A3B69A-71C3-BD44-88F7-3B868DC237C4}"/>
              </a:ext>
            </a:extLst>
          </p:cNvPr>
          <p:cNvSpPr txBox="1"/>
          <p:nvPr/>
        </p:nvSpPr>
        <p:spPr>
          <a:xfrm rot="21164747">
            <a:off x="1764814" y="2680416"/>
            <a:ext cx="22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הצהרה + קנס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A33350-B2E4-7D46-8865-C8D177B18E9E}"/>
              </a:ext>
            </a:extLst>
          </p:cNvPr>
          <p:cNvSpPr txBox="1"/>
          <p:nvPr/>
        </p:nvSpPr>
        <p:spPr>
          <a:xfrm rot="21324491">
            <a:off x="2006666" y="3202712"/>
            <a:ext cx="22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עם הצהרה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565D63-B0E5-5441-955B-21A70AFE1209}"/>
              </a:ext>
            </a:extLst>
          </p:cNvPr>
          <p:cNvSpPr txBox="1"/>
          <p:nvPr/>
        </p:nvSpPr>
        <p:spPr>
          <a:xfrm rot="300158">
            <a:off x="1940930" y="3997397"/>
            <a:ext cx="22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בלי אפשרות לרמות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800" dirty="0"/>
              <a:t>סיכום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8125" y="897732"/>
            <a:ext cx="8658225" cy="3850481"/>
          </a:xfrm>
        </p:spPr>
        <p:txBody>
          <a:bodyPr>
            <a:normAutofit/>
          </a:bodyPr>
          <a:lstStyle/>
          <a:p>
            <a:r>
              <a:rPr lang="he-IL" sz="2000" dirty="0"/>
              <a:t>הצהרות מראש (</a:t>
            </a:r>
            <a:r>
              <a:rPr lang="en-US" sz="2000" dirty="0"/>
              <a:t>ex-ante</a:t>
            </a:r>
            <a:r>
              <a:rPr lang="he-IL" sz="2000" dirty="0"/>
              <a:t>) פותרות דילמה רגולטורית חשובה</a:t>
            </a:r>
          </a:p>
          <a:p>
            <a:r>
              <a:rPr lang="he-IL" sz="2000" dirty="0"/>
              <a:t>מחד, מגבירות ציות ומפחיתות רמאות ומאידך, מקלות על המפוקח וגם מורידות נטל מהמפקחים</a:t>
            </a:r>
          </a:p>
          <a:p>
            <a:r>
              <a:rPr lang="he-IL" sz="2000" dirty="0"/>
              <a:t>ניתן ליישם הצהרות מראש בתהליכים רגולטוריים רבים כגון רישוי עסקים, ייבוא ומכס, דיווחים לרשויות מקומיות ועוד</a:t>
            </a:r>
          </a:p>
        </p:txBody>
      </p:sp>
    </p:spTree>
    <p:extLst>
      <p:ext uri="{BB962C8B-B14F-4D97-AF65-F5344CB8AC3E}">
        <p14:creationId xmlns:p14="http://schemas.microsoft.com/office/powerpoint/2010/main" val="15758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המכון הישראלי לדמוקרטיה">
      <a:dk1>
        <a:srgbClr val="141E38"/>
      </a:dk1>
      <a:lt1>
        <a:sysClr val="window" lastClr="FFFFFF"/>
      </a:lt1>
      <a:dk2>
        <a:srgbClr val="141E38"/>
      </a:dk2>
      <a:lt2>
        <a:srgbClr val="E7E6E6"/>
      </a:lt2>
      <a:accent1>
        <a:srgbClr val="141E38"/>
      </a:accent1>
      <a:accent2>
        <a:srgbClr val="44546A"/>
      </a:accent2>
      <a:accent3>
        <a:srgbClr val="A5A5A5"/>
      </a:accent3>
      <a:accent4>
        <a:srgbClr val="D0CECE"/>
      </a:accent4>
      <a:accent5>
        <a:srgbClr val="8BB9E2"/>
      </a:accent5>
      <a:accent6>
        <a:srgbClr val="C2DFFD"/>
      </a:accent6>
      <a:hlink>
        <a:srgbClr val="034A90"/>
      </a:hlink>
      <a:folHlink>
        <a:srgbClr val="757070"/>
      </a:folHlink>
    </a:clrScheme>
    <a:fontScheme name="המכון הישראלי לדמוקרטיה">
      <a:majorFont>
        <a:latin typeface="Calibri Light"/>
        <a:ea typeface=""/>
        <a:cs typeface="TAHOMA "/>
      </a:majorFont>
      <a:minorFont>
        <a:latin typeface="Tahoma"/>
        <a:ea typeface=""/>
        <a:cs typeface="TAHOMA 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</TotalTime>
  <Words>414</Words>
  <Application>Microsoft Office PowerPoint</Application>
  <PresentationFormat>‫הצגה על המסך (16:9)</PresentationFormat>
  <Paragraphs>51</Paragraphs>
  <Slides>11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ערכת נושא Office</vt:lpstr>
      <vt:lpstr>מצגת של PowerPoint</vt:lpstr>
      <vt:lpstr>החשיבות והסיכון בהקלה של רגולציה</vt:lpstr>
      <vt:lpstr>רגולציה תגובתית והתנהגותית</vt:lpstr>
      <vt:lpstr>הצהרות מראש כמנגנון התחייבות התנהגותי</vt:lpstr>
      <vt:lpstr>האפקטיביות של הצהרות מראש</vt:lpstr>
      <vt:lpstr>האפקטיביות של הצהרות מראש</vt:lpstr>
      <vt:lpstr>האפקטיביות של הצהרות מראש</vt:lpstr>
      <vt:lpstr>האפקטיביות של הצהרות מראש</vt:lpstr>
      <vt:lpstr>סיכום</vt:lpstr>
      <vt:lpstr>מצגת של PowerPoint</vt:lpstr>
      <vt:lpstr>תודה!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ראשית</dc:title>
  <dc:creator>user</dc:creator>
  <cp:lastModifiedBy>Hurvitz 2019</cp:lastModifiedBy>
  <cp:revision>73</cp:revision>
  <dcterms:created xsi:type="dcterms:W3CDTF">2017-01-14T12:39:51Z</dcterms:created>
  <dcterms:modified xsi:type="dcterms:W3CDTF">2019-12-16T17:18:18Z</dcterms:modified>
</cp:coreProperties>
</file>