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7" r:id="rId2"/>
    <p:sldId id="257" r:id="rId3"/>
    <p:sldId id="268" r:id="rId4"/>
    <p:sldId id="269" r:id="rId5"/>
    <p:sldId id="283" r:id="rId6"/>
    <p:sldId id="288" r:id="rId7"/>
    <p:sldId id="271" r:id="rId8"/>
    <p:sldId id="284" r:id="rId9"/>
    <p:sldId id="289" r:id="rId10"/>
    <p:sldId id="285" r:id="rId11"/>
    <p:sldId id="274" r:id="rId12"/>
    <p:sldId id="275" r:id="rId13"/>
    <p:sldId id="276" r:id="rId14"/>
    <p:sldId id="277" r:id="rId15"/>
    <p:sldId id="287" r:id="rId16"/>
    <p:sldId id="278" r:id="rId17"/>
    <p:sldId id="279" r:id="rId18"/>
    <p:sldId id="290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7BC"/>
    <a:srgbClr val="424244"/>
    <a:srgbClr val="2E76BB"/>
    <a:srgbClr val="42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-36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yotam\Dropbox\IDI\portable%20benefits\&#1500;&#1502;&#1505;%20&#1505;&#1511;&#1512;%20&#1495;&#1489;&#1512;&#1514;&#1497;%202016%20&#1512;&#1510;&#1507;%20&#1514;&#1506;&#1505;&#1493;&#1511;&#1514;&#1497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yotam\Dropbox\IDI\portable%20benefits\&#1490;&#1512;&#1507;%20&#1497;&#1502;&#1497;%20&#1495;&#1493;&#1508;&#1513;&#1492;%20(&#1499;&#1493;&#1500;&#1500;%20&#1490;&#1512;&#1507;%20&#1510;&#1493;%20&#1492;&#1512;&#1495;&#1489;&#1492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yotam\Dropbox\IDI\portable%20benefits\&#1490;&#1512;&#1507;%20&#1497;&#1502;&#1497;%20&#1495;&#1493;&#1508;&#1513;&#1492;%20(&#1499;&#1493;&#1500;&#1500;%20&#1490;&#1512;&#1507;%20&#1510;&#1493;%20&#1492;&#1512;&#1495;&#1489;&#1492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'vetek maasik'!$G$19:$G$22</c:f>
              <c:strCache>
                <c:ptCount val="4"/>
                <c:pt idx="0">
                  <c:v>10 שנים +</c:v>
                </c:pt>
                <c:pt idx="1">
                  <c:v>5-9 שנים</c:v>
                </c:pt>
                <c:pt idx="2">
                  <c:v>1-4 שנים</c:v>
                </c:pt>
                <c:pt idx="3">
                  <c:v>פחות משנה</c:v>
                </c:pt>
              </c:strCache>
            </c:strRef>
          </c:cat>
          <c:val>
            <c:numRef>
              <c:f>'vetek maasik'!$H$19:$H$22</c:f>
              <c:numCache>
                <c:formatCode>0.0%</c:formatCode>
                <c:ptCount val="4"/>
                <c:pt idx="0">
                  <c:v>0.33200000000000002</c:v>
                </c:pt>
                <c:pt idx="1">
                  <c:v>0.1883</c:v>
                </c:pt>
                <c:pt idx="2">
                  <c:v>0.33100000000000002</c:v>
                </c:pt>
                <c:pt idx="3">
                  <c:v>0.14799999999999999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D-49F6-AE06-DFFFA092C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0926464"/>
        <c:axId val="83740352"/>
      </c:barChart>
      <c:catAx>
        <c:axId val="10092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3740352"/>
        <c:crosses val="autoZero"/>
        <c:auto val="1"/>
        <c:lblAlgn val="ctr"/>
        <c:lblOffset val="100"/>
        <c:noMultiLvlLbl val="0"/>
      </c:catAx>
      <c:valAx>
        <c:axId val="83740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9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810545072601951E-2"/>
          <c:y val="3.8483973849079187E-2"/>
          <c:w val="0.88851342272973766"/>
          <c:h val="0.66410173557912766"/>
        </c:manualLayout>
      </c:layout>
      <c:lineChart>
        <c:grouping val="standard"/>
        <c:varyColors val="0"/>
        <c:ser>
          <c:idx val="2"/>
          <c:order val="0"/>
          <c:tx>
            <c:strRef>
              <c:f>Sheet1!$R$5</c:f>
              <c:strCache>
                <c:ptCount val="1"/>
                <c:pt idx="0">
                  <c:v>חוק נוכחי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42-46B9-A431-B6DB504A64CF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42-46B9-A431-B6DB504A64CF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42-46B9-A431-B6DB504A64CF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42-46B9-A431-B6DB504A64CF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42-46B9-A431-B6DB504A64CF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42-46B9-A431-B6DB504A64CF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Sheet1!$O$6:$O$19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Sheet1!$R$6:$R$19</c:f>
              <c:numCache>
                <c:formatCode>General</c:formatCode>
                <c:ptCount val="1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CC-489F-84FB-B484B36D2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808128"/>
        <c:axId val="95404608"/>
      </c:lineChart>
      <c:catAx>
        <c:axId val="117808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dirty="0"/>
                  <a:t>שנות ותק אצל </a:t>
                </a:r>
                <a:r>
                  <a:rPr lang="he-IL" dirty="0" smtClean="0"/>
                  <a:t>המעסיק הנוכחי</a:t>
                </a:r>
                <a:endParaRPr lang="he-I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95404608"/>
        <c:crosses val="autoZero"/>
        <c:auto val="1"/>
        <c:lblAlgn val="ctr"/>
        <c:lblOffset val="100"/>
        <c:noMultiLvlLbl val="0"/>
      </c:catAx>
      <c:valAx>
        <c:axId val="954046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2400"/>
                  <a:t>ימי חופשה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1780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he-I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2165369962072"/>
          <c:y val="5.5555555555555552E-2"/>
          <c:w val="0.85882216703132086"/>
          <c:h val="0.6004877515310586"/>
        </c:manualLayout>
      </c:layout>
      <c:lineChart>
        <c:grouping val="standard"/>
        <c:varyColors val="0"/>
        <c:ser>
          <c:idx val="2"/>
          <c:order val="0"/>
          <c:tx>
            <c:strRef>
              <c:f>Sheet2!$E$26</c:f>
              <c:strCache>
                <c:ptCount val="1"/>
                <c:pt idx="0">
                  <c:v>לפי צו הרחבה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tx1"/>
                </a:solidFill>
              </a:ln>
              <a:effectLst/>
            </c:spPr>
          </c:marker>
          <c:val>
            <c:numRef>
              <c:f>Sheet2!$E$27:$E$40</c:f>
              <c:numCache>
                <c:formatCode>General</c:formatCode>
                <c:ptCount val="1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23</c:v>
                </c:pt>
                <c:pt idx="9">
                  <c:v>23</c:v>
                </c:pt>
                <c:pt idx="10">
                  <c:v>23</c:v>
                </c:pt>
                <c:pt idx="11">
                  <c:v>23</c:v>
                </c:pt>
                <c:pt idx="12">
                  <c:v>23</c:v>
                </c:pt>
                <c:pt idx="13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8B7-41BA-8BCC-E04DD0CFF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29024"/>
        <c:axId val="83743232"/>
      </c:lineChart>
      <c:catAx>
        <c:axId val="100929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1200"/>
                  <a:t>שנות ותק אצל המעסיק</a:t>
                </a:r>
                <a:endParaRPr lang="en-US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3743232"/>
        <c:crosses val="autoZero"/>
        <c:auto val="1"/>
        <c:lblAlgn val="ctr"/>
        <c:lblOffset val="100"/>
        <c:noMultiLvlLbl val="0"/>
      </c:catAx>
      <c:valAx>
        <c:axId val="8374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1600"/>
                  <a:t>ימי חופשה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9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Sheet2!$E$26</c:f>
              <c:strCache>
                <c:ptCount val="1"/>
                <c:pt idx="0">
                  <c:v>לפי צו הרחבה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Sheet2!$E$27:$E$40</c:f>
              <c:numCache>
                <c:formatCode>General</c:formatCode>
                <c:ptCount val="1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23</c:v>
                </c:pt>
                <c:pt idx="9">
                  <c:v>23</c:v>
                </c:pt>
                <c:pt idx="10">
                  <c:v>23</c:v>
                </c:pt>
                <c:pt idx="11">
                  <c:v>23</c:v>
                </c:pt>
                <c:pt idx="12">
                  <c:v>23</c:v>
                </c:pt>
                <c:pt idx="13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3C4-43EC-B589-64476A5BCDF4}"/>
            </c:ext>
          </c:extLst>
        </c:ser>
        <c:ser>
          <c:idx val="3"/>
          <c:order val="1"/>
          <c:tx>
            <c:strRef>
              <c:f>Sheet2!$F$26</c:f>
              <c:strCache>
                <c:ptCount val="1"/>
                <c:pt idx="0">
                  <c:v>זכאות אחידה</c:v>
                </c:pt>
              </c:strCache>
            </c:strRef>
          </c:tx>
          <c:spPr>
            <a:ln w="34925" cap="rnd" cmpd="sng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Ref>
              <c:f>Sheet2!$F$27:$F$40</c:f>
              <c:numCache>
                <c:formatCode>General</c:formatCode>
                <c:ptCount val="1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3C4-43EC-B589-64476A5BC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69984"/>
        <c:axId val="83744960"/>
      </c:lineChart>
      <c:catAx>
        <c:axId val="100969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1600"/>
                  <a:t>שנות ותק אצל המעסיק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83744960"/>
        <c:crosses val="autoZero"/>
        <c:auto val="1"/>
        <c:lblAlgn val="ctr"/>
        <c:lblOffset val="100"/>
        <c:noMultiLvlLbl val="0"/>
      </c:catAx>
      <c:valAx>
        <c:axId val="8374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1200"/>
                  <a:t>ימי חופשה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096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874142367629526E-2"/>
          <c:y val="0"/>
          <c:w val="0.87333046078206522"/>
          <c:h val="0.729235849647313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Sheet1!$J$9</c:f>
              <c:strCache>
                <c:ptCount val="1"/>
                <c:pt idx="0">
                  <c:v>אורך תקופת ההתיחסות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Sheet1!$I$10:$I$18</c:f>
              <c:strCache>
                <c:ptCount val="9"/>
                <c:pt idx="0">
                  <c:v>פולין</c:v>
                </c:pt>
                <c:pt idx="1">
                  <c:v>גרמניה</c:v>
                </c:pt>
                <c:pt idx="2">
                  <c:v>אירלנד</c:v>
                </c:pt>
                <c:pt idx="3">
                  <c:v>הונגריה</c:v>
                </c:pt>
                <c:pt idx="4">
                  <c:v>בריטניה</c:v>
                </c:pt>
                <c:pt idx="5">
                  <c:v>שבדיה</c:v>
                </c:pt>
                <c:pt idx="6">
                  <c:v>קנדה</c:v>
                </c:pt>
                <c:pt idx="7">
                  <c:v>ארה"ב</c:v>
                </c:pt>
                <c:pt idx="8">
                  <c:v>ישראל</c:v>
                </c:pt>
              </c:strCache>
            </c:strRef>
          </c:cat>
          <c:val>
            <c:numRef>
              <c:f>Sheet1!$J$10:$J$18</c:f>
              <c:numCache>
                <c:formatCode>General</c:formatCode>
                <c:ptCount val="9"/>
                <c:pt idx="0">
                  <c:v>365</c:v>
                </c:pt>
                <c:pt idx="1">
                  <c:v>168</c:v>
                </c:pt>
                <c:pt idx="2">
                  <c:v>120</c:v>
                </c:pt>
                <c:pt idx="3">
                  <c:v>120</c:v>
                </c:pt>
                <c:pt idx="4">
                  <c:v>119</c:v>
                </c:pt>
                <c:pt idx="5">
                  <c:v>28</c:v>
                </c:pt>
                <c:pt idx="6">
                  <c:v>14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42-4E4A-A939-DDB31DB12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1053440"/>
        <c:axId val="106185856"/>
      </c:barChart>
      <c:catAx>
        <c:axId val="10105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1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6185856"/>
        <c:crosses val="autoZero"/>
        <c:auto val="1"/>
        <c:lblAlgn val="ctr"/>
        <c:lblOffset val="100"/>
        <c:noMultiLvlLbl val="0"/>
      </c:catAx>
      <c:valAx>
        <c:axId val="106185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1600">
                    <a:solidFill>
                      <a:schemeClr val="tx1"/>
                    </a:solidFill>
                  </a:rPr>
                  <a:t>אורך תקופת ההתיחסות (ימים)</a:t>
                </a:r>
                <a:endParaRPr lang="en-US" sz="16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0105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e-I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F9EABA-D418-42C4-9FAA-659042A9E532}" type="datetimeFigureOut">
              <a:rPr lang="he-IL" smtClean="0"/>
              <a:t>ו'/תמוז/תשע"ח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561C04-AA9F-4F4F-A86E-5438F0C1F4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825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7F34ED-3DAE-4DB8-AC27-25C0E6641E75}" type="datetimeFigureOut">
              <a:rPr lang="he-IL" smtClean="0"/>
              <a:t>ו'/תמוז/תשע"ח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15F5D4-D4AB-49C5-BD42-5CE84AE488D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054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Matan\Desktop\std24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7" r="615"/>
          <a:stretch/>
        </p:blipFill>
        <p:spPr bwMode="auto">
          <a:xfrm>
            <a:off x="1" y="-16930"/>
            <a:ext cx="9144000" cy="516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כותרת משנה 2"/>
          <p:cNvSpPr txBox="1">
            <a:spLocks/>
          </p:cNvSpPr>
          <p:nvPr userDrawn="1"/>
        </p:nvSpPr>
        <p:spPr>
          <a:xfrm>
            <a:off x="1143000" y="2213110"/>
            <a:ext cx="6858000" cy="1241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400" dirty="0">
              <a:ln w="19050">
                <a:solidFill>
                  <a:schemeClr val="bg1"/>
                </a:solidFill>
              </a:ln>
              <a:solidFill>
                <a:srgbClr val="2E76BB"/>
              </a:solidFill>
              <a:latin typeface="South" panose="02020003050405020304" pitchFamily="18" charset="-79"/>
              <a:cs typeface="South" panose="02020003050405020304" pitchFamily="18" charset="-79"/>
            </a:endParaRPr>
          </a:p>
        </p:txBody>
      </p:sp>
      <p:sp>
        <p:nvSpPr>
          <p:cNvPr id="23" name="מציין מיקום של תאריך 2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מציין מיקום של מספר שקופית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כותרת 27"/>
          <p:cNvSpPr>
            <a:spLocks noGrp="1"/>
          </p:cNvSpPr>
          <p:nvPr>
            <p:ph type="title" hasCustomPrompt="1"/>
          </p:nvPr>
        </p:nvSpPr>
        <p:spPr>
          <a:xfrm>
            <a:off x="535782" y="588170"/>
            <a:ext cx="8072436" cy="690562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2048" name="מציין מיקום טקסט 2047"/>
          <p:cNvSpPr>
            <a:spLocks noGrp="1"/>
          </p:cNvSpPr>
          <p:nvPr>
            <p:ph type="body" sz="quarter" idx="17" hasCustomPrompt="1"/>
          </p:nvPr>
        </p:nvSpPr>
        <p:spPr>
          <a:xfrm>
            <a:off x="714375" y="1470422"/>
            <a:ext cx="7715250" cy="1241822"/>
          </a:xfrm>
        </p:spPr>
        <p:txBody>
          <a:bodyPr>
            <a:normAutofit/>
          </a:bodyPr>
          <a:lstStyle>
            <a:lvl1pPr marL="0" indent="0" algn="ctr">
              <a:buNone/>
              <a:defRPr sz="4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כותרת משנה</a:t>
            </a:r>
            <a:endParaRPr lang="he-IL" dirty="0"/>
          </a:p>
        </p:txBody>
      </p:sp>
      <p:sp>
        <p:nvSpPr>
          <p:cNvPr id="10" name="מציין מיקום טקסט 2047"/>
          <p:cNvSpPr>
            <a:spLocks noGrp="1"/>
          </p:cNvSpPr>
          <p:nvPr>
            <p:ph type="body" sz="quarter" idx="18" hasCustomPrompt="1"/>
          </p:nvPr>
        </p:nvSpPr>
        <p:spPr>
          <a:xfrm>
            <a:off x="714375" y="3076574"/>
            <a:ext cx="7715250" cy="55006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e-IL" dirty="0" smtClean="0"/>
              <a:t>שם הדובר</a:t>
            </a:r>
            <a:endParaRPr lang="he-IL" dirty="0"/>
          </a:p>
        </p:txBody>
      </p:sp>
      <p:pic>
        <p:nvPicPr>
          <p:cNvPr id="12" name="Picture 2" descr="C:\Users\Matan\Desktop\std23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43" y="1784856"/>
            <a:ext cx="7195457" cy="368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808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07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066802"/>
            <a:ext cx="8658225" cy="3850481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800100" indent="-3429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1103711"/>
            <a:ext cx="8658225" cy="2139553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3263505"/>
            <a:ext cx="8658225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0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64393"/>
            <a:ext cx="4257676" cy="376832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64393"/>
            <a:ext cx="4276725" cy="376832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65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1"/>
            <a:ext cx="7886700" cy="7143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839391"/>
            <a:ext cx="4260057" cy="61793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125" y="1550194"/>
            <a:ext cx="4260057" cy="3186113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839391"/>
            <a:ext cx="4248150" cy="61793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50194"/>
            <a:ext cx="4248150" cy="319325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39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0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750094"/>
            <a:ext cx="3505200" cy="1385887"/>
          </a:xfrm>
        </p:spPr>
        <p:txBody>
          <a:bodyPr anchor="t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989909" cy="403859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125" y="2221706"/>
            <a:ext cx="3505200" cy="254317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6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828675"/>
            <a:ext cx="3495675" cy="1278731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1532"/>
            <a:ext cx="4989909" cy="3907631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650" y="2178844"/>
            <a:ext cx="3495675" cy="2536031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294-1241-40AA-B4E2-F132AAC96FCC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3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C:\Users\matana\Desktop\std3.png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15"/>
          <a:stretch/>
        </p:blipFill>
        <p:spPr bwMode="auto">
          <a:xfrm flipV="1">
            <a:off x="-1" y="1308407"/>
            <a:ext cx="9144001" cy="383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075" y="9526"/>
            <a:ext cx="8686800" cy="690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dirty="0" smtClean="0"/>
              <a:t>לחץ כדי לערוך כותרת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125" y="878682"/>
            <a:ext cx="8658225" cy="3850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1" y="4917283"/>
            <a:ext cx="1193833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2294-1241-40AA-B4E2-F132AAC96FCC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950" y="4917283"/>
            <a:ext cx="5486400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4917283"/>
            <a:ext cx="1133475" cy="2262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9479A-B1FA-41E0-B854-B67B920FB5D3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6" descr="C:\Users\matana\Desktop\std5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5" r="24020"/>
          <a:stretch/>
        </p:blipFill>
        <p:spPr bwMode="auto">
          <a:xfrm>
            <a:off x="0" y="4371975"/>
            <a:ext cx="4029075" cy="71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85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535782" y="1573364"/>
            <a:ext cx="8072436" cy="690562"/>
          </a:xfrm>
        </p:spPr>
        <p:txBody>
          <a:bodyPr/>
          <a:lstStyle/>
          <a:p>
            <a:r>
              <a:rPr lang="he-IL" b="0" dirty="0"/>
              <a:t>שוק עבודה חדש – מודל העסקה מיושן</a:t>
            </a:r>
            <a:br>
              <a:rPr lang="he-IL" b="0" dirty="0"/>
            </a:br>
            <a:endParaRPr lang="he-IL" dirty="0"/>
          </a:p>
        </p:txBody>
      </p:sp>
      <p:sp>
        <p:nvSpPr>
          <p:cNvPr id="7" name="מציין מיקום טקסט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he-IL" dirty="0" smtClean="0"/>
              <a:t>פרופ' יותם מרגלית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45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897732"/>
            <a:ext cx="8658225" cy="3850481"/>
          </a:xfrm>
        </p:spPr>
        <p:txBody>
          <a:bodyPr>
            <a:normAutofit lnSpcReduction="10000"/>
          </a:bodyPr>
          <a:lstStyle/>
          <a:p>
            <a:pPr marL="571500" lvl="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ניתוק מידת הזכאות לזכויות סוציאליות מתקופת הותק אצל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המעסיק.</a:t>
            </a:r>
          </a:p>
          <a:p>
            <a:pPr marL="571500" lvl="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למודל "זכאות אחידה" בתחומי החופשה השנתית, דמי הבראה.</a:t>
            </a:r>
          </a:p>
          <a:p>
            <a:pPr marL="1028700" lvl="1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000" dirty="0" smtClean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 </a:t>
            </a:r>
            <a:r>
              <a:rPr lang="he-IL" sz="2000" dirty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עובד זכאי לאותן זכויות לאחר צבירת ותק מינימלי במקום העבודה. </a:t>
            </a:r>
            <a:endParaRPr lang="he-IL" sz="3600" b="1" spc="-150" dirty="0">
              <a:ln w="19050">
                <a:solidFill>
                  <a:srgbClr val="2E76BB"/>
                </a:solidFill>
              </a:ln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28700" lvl="1" indent="-5715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מיושם במדינות כגון בריטניה, גרמניה, דנמרק, אירלנד ושבדיה.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מעבר למודל ביטוחי בתחום של זכאות לימי מחלה.</a:t>
            </a:r>
          </a:p>
          <a:p>
            <a:pPr marL="10287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בדומה ליישום בגרמניה, אירלנד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712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192403"/>
            <a:ext cx="8686800" cy="690562"/>
          </a:xfrm>
        </p:spPr>
        <p:txBody>
          <a:bodyPr/>
          <a:lstStyle/>
          <a:p>
            <a:r>
              <a:rPr lang="he-IL" sz="3200" dirty="0" smtClean="0"/>
              <a:t>חוק שעות עבודה: מדוע ישנו צורך בשינוי?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1293243"/>
            <a:ext cx="8658225" cy="38504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תמורות משמעותיות בשוק העובדה: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טכנולוגיות חדשות שמאפשרות עבודה מרחוק.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שיעורי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השתתפות גבוהים של נשים בשוק העבודה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שינויים תרבותיים: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שאיפה לאיזון בין עבודה וחיים אישיים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חשיפה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לשווקים בינלאומיים ושינויים תכופים בביקושים ובצרכי העבודה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שעות עבודה ומנוחה (1951) </a:t>
            </a:r>
            <a:r>
              <a:rPr lang="he-IL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אינו מותאם לשינויים </a:t>
            </a:r>
            <a:r>
              <a:rPr lang="he-IL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שעבר ועתיד לעבור שוק העבודה.</a:t>
            </a:r>
          </a:p>
          <a:p>
            <a:pPr>
              <a:lnSpc>
                <a:spcPct val="100000"/>
              </a:lnSpc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0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 smtClean="0"/>
              <a:t>חוק שעות עבודה: מדוע יש צורך בשינוי?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189" y="897732"/>
            <a:ext cx="8790162" cy="385048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he-IL" sz="9600" b="1" dirty="0">
                <a:latin typeface="David" panose="020E0502060401010101" pitchFamily="34" charset="-79"/>
                <a:cs typeface="David" panose="020E0502060401010101" pitchFamily="34" charset="-79"/>
              </a:rPr>
              <a:t>אי שביעות רצון בקרב שכירים רבים מקשיחות הסדרי העבודה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48% מהשכירים דיווחו שעבדו מרבית מהזמן בלוחות זמנים קשיחים</a:t>
            </a:r>
            <a:r>
              <a:rPr lang="he-IL" sz="9600" dirty="0" smtClean="0">
                <a:latin typeface="David" panose="020E0502060401010101" pitchFamily="34" charset="-79"/>
                <a:cs typeface="David" panose="020E0502060401010101" pitchFamily="34" charset="-79"/>
              </a:rPr>
              <a:t>.*</a:t>
            </a:r>
            <a:endParaRPr lang="he-IL" sz="9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במדד ה-</a:t>
            </a:r>
            <a:r>
              <a:rPr lang="en-US" sz="9600" dirty="0">
                <a:latin typeface="David" panose="020E0502060401010101" pitchFamily="34" charset="-79"/>
                <a:cs typeface="David" panose="020E0502060401010101" pitchFamily="34" charset="-79"/>
              </a:rPr>
              <a:t>OECD</a:t>
            </a: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, ישראל מדורגת 32 מ- 38 מדינות ברמת האיזון בין עבודה-ופנאי.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41% מהשכירים אינם מרוצים מהאיזון בין עבודתם לתחומי חיים אחרים</a:t>
            </a:r>
            <a:r>
              <a:rPr lang="he-IL" sz="9600" dirty="0" smtClean="0">
                <a:latin typeface="David" panose="020E0502060401010101" pitchFamily="34" charset="-79"/>
                <a:cs typeface="David" panose="020E0502060401010101" pitchFamily="34" charset="-79"/>
              </a:rPr>
              <a:t>.*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e-IL" sz="8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e-IL" sz="9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 </a:t>
            </a:r>
            <a:r>
              <a:rPr lang="he-IL" sz="9600" b="1" dirty="0">
                <a:latin typeface="David" panose="020E0502060401010101" pitchFamily="34" charset="-79"/>
                <a:cs typeface="David" panose="020E0502060401010101" pitchFamily="34" charset="-79"/>
              </a:rPr>
              <a:t>שביעות רצון בקרב המעסיקים מהחוק הקיים</a:t>
            </a:r>
            <a:r>
              <a:rPr lang="he-IL" sz="9600" b="1" u="sng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9600" dirty="0" smtClean="0">
                <a:latin typeface="David" panose="020E0502060401010101" pitchFamily="34" charset="-79"/>
                <a:cs typeface="David" panose="020E0502060401010101" pitchFamily="34" charset="-79"/>
              </a:rPr>
              <a:t>40</a:t>
            </a: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% דיווחו בסקר מעסיקים כי החוק הקיים אינו מספק (או מספק במידה מועטה)</a:t>
            </a:r>
            <a:r>
              <a:rPr lang="en-US" sz="9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9600" dirty="0">
                <a:latin typeface="David" panose="020E0502060401010101" pitchFamily="34" charset="-79"/>
                <a:cs typeface="David" panose="020E0502060401010101" pitchFamily="34" charset="-79"/>
              </a:rPr>
              <a:t>את צרכי הגמישות של הפירמה.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he-IL" sz="8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197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הצורך בהסדרי עבודה גמישים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7650" y="891832"/>
            <a:ext cx="8658225" cy="3850481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עובדים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רבים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מעונינים בהסדר עבודה גמיש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שבוע עבודה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מרוכז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גמישות בשעת תחילת העבודה ו\או סיומה (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flextime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גמישות בתקופות שונות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בשנה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he-IL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מעסיקים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רבים מעונינים בהסדרים גמישים: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מסגרת זמן ממושכת יותר לחישוב שעות עבודה המאפשרת מענה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לשינויים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בעומס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עבודה.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פניות גבוהה של העובד בזמנים שונים לצרכי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המעסיק.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143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המלצות מדיניות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897732"/>
            <a:ext cx="8658225" cy="3850481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הארכת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"תקופת ההתייחסות" מיום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לארבעה שבועות. 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שינוי פרק הזמן לפיו נעשה סיכום שעות העבודה בין העובד למעסיק לצורך תשלום שעות נוספות.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84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המלצות מדיניות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897732"/>
            <a:ext cx="8658225" cy="3850481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הארכת "תקופת ההתייחסות" מיום לארבעה שבועות.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שינוי פרק הזמן לפיו נעשה סיכום שעות העבודה בין העובד למעסיק לצורך תשלום שעות נוספות. 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he-IL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24481376"/>
              </p:ext>
            </p:extLst>
          </p:nvPr>
        </p:nvGraphicFramePr>
        <p:xfrm>
          <a:off x="1576137" y="2346158"/>
          <a:ext cx="6593305" cy="206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27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897732"/>
            <a:ext cx="8658225" cy="3850481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הארכת "תקופת ההתייחסות" מיום לארבעה שבועות.  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יצירת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מנגנון עובד-מעסיק להסדרת עבודה גמישה.</a:t>
            </a:r>
          </a:p>
          <a:p>
            <a:pPr marL="457200" lvl="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מדינות שונות הטמיעו בחוק מנגנון מוסדר להגשת בקשה מצד העובד להסדר עבודה גמיש, כולל האופן בו המעסיק צריך לדון בבקשה. </a:t>
            </a:r>
          </a:p>
          <a:p>
            <a:pPr marL="457200" lvl="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600" dirty="0">
                <a:latin typeface="David" panose="020E0502060401010101" pitchFamily="34" charset="-79"/>
                <a:cs typeface="David" panose="020E0502060401010101" pitchFamily="34" charset="-79"/>
              </a:rPr>
              <a:t>המנגנון כולל: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הליך להגשת הבקשה </a:t>
            </a:r>
            <a:endParaRPr lang="en-US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הגדרת שיקולים אפשריים לדחיית הבקשה ע"י המעסיק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הגדרת תהליך ערר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2040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המלצות מדיניות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1105469"/>
            <a:ext cx="8658225" cy="36427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אנו רואים בהמלצות המדיניות כחלק מ"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עסקת חבילה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חבילה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אשר תכלול התייחסות להמלצות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הן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בנושא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הסדרי עבודה גמישים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והן בנושא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ניוד זכויות סוציאליות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תהווה בסיס טוב ומאוזן יותר להגדרת יחסי מעסיקים-עובדים.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79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121" y="2553673"/>
            <a:ext cx="2967135" cy="690562"/>
          </a:xfrm>
        </p:spPr>
        <p:txBody>
          <a:bodyPr/>
          <a:lstStyle/>
          <a:p>
            <a:r>
              <a:rPr lang="he-IL" dirty="0" smtClean="0"/>
              <a:t>תודה רבה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3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74419"/>
            <a:ext cx="8686800" cy="690562"/>
          </a:xfrm>
        </p:spPr>
        <p:txBody>
          <a:bodyPr/>
          <a:lstStyle/>
          <a:p>
            <a:r>
              <a:rPr lang="he-IL" dirty="0"/>
              <a:t>ה</a:t>
            </a:r>
            <a:r>
              <a:rPr lang="he-IL" dirty="0" smtClean="0"/>
              <a:t>נושאים לדיון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600568" y="3307261"/>
            <a:ext cx="835546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400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שעות עבודה ומנוחה ומנגנונים לגמישות בשוק העבודה</a:t>
            </a:r>
            <a:r>
              <a:rPr lang="en-US" sz="2400" i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endParaRPr lang="he-IL" sz="2400" i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פרופ' יותם מרגלית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איילת הלל, עו"ד ליאור גרו, רחל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זקן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2293" y="1630195"/>
            <a:ext cx="835546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en-US" sz="2400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400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ניוד </a:t>
            </a: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זכויות סוציאליות במעבר בין </a:t>
            </a:r>
            <a:r>
              <a:rPr lang="he-IL" sz="2400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עבודות</a:t>
            </a:r>
            <a:r>
              <a:rPr lang="en-US" sz="2400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400" i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2400" i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1"/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פרופ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' יותם מרגלית</a:t>
            </a: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איילת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הלל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B2B88FD-D313-4E35-8BD3-FA1314B6DC3B}"/>
              </a:ext>
            </a:extLst>
          </p:cNvPr>
          <p:cNvSpPr txBox="1"/>
          <p:nvPr/>
        </p:nvSpPr>
        <p:spPr>
          <a:xfrm>
            <a:off x="294895" y="707921"/>
            <a:ext cx="8672859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ניוד זכויות סוציאליות</a:t>
            </a:r>
            <a:endParaRPr lang="en-US" sz="32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הסדרי העסקה גמישים</a:t>
            </a:r>
            <a:endParaRPr lang="en-US" sz="32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200000"/>
              </a:lnSpc>
            </a:pPr>
            <a:endParaRPr lang="he-IL" sz="3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lnSpc>
                <a:spcPct val="200000"/>
              </a:lnSpc>
              <a:buFont typeface="+mj-lt"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69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/>
              <a:t>מעברים תכופים בין מקומות עבודה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897732"/>
            <a:ext cx="8658225" cy="3850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000" dirty="0" smtClean="0"/>
              <a:t>שנות ותק במקום העבודה הנוכחי</a:t>
            </a:r>
            <a:endParaRPr lang="he-IL" sz="2000" dirty="0"/>
          </a:p>
        </p:txBody>
      </p:sp>
      <p:sp>
        <p:nvSpPr>
          <p:cNvPr id="7" name="חץ ימינה 8"/>
          <p:cNvSpPr/>
          <p:nvPr/>
        </p:nvSpPr>
        <p:spPr>
          <a:xfrm>
            <a:off x="180436" y="1541338"/>
            <a:ext cx="1660803" cy="1148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rgbClr val="FFFF00"/>
                </a:solidFill>
              </a:rPr>
              <a:t>עד ארבע שנים = 48% מהשכירים</a:t>
            </a:r>
            <a:endParaRPr lang="he-IL" sz="1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1556" y="4127045"/>
            <a:ext cx="6243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1200" i="1" dirty="0"/>
              <a:t>מקור</a:t>
            </a:r>
            <a:r>
              <a:rPr lang="he-IL" sz="1200" dirty="0"/>
              <a:t>:</a:t>
            </a:r>
            <a:r>
              <a:rPr lang="en-US" sz="1200" dirty="0"/>
              <a:t> </a:t>
            </a:r>
            <a:r>
              <a:rPr lang="he-IL" sz="1200" dirty="0"/>
              <a:t>עיבודי </a:t>
            </a:r>
            <a:r>
              <a:rPr lang="he-IL" sz="1200" dirty="0" smtClean="0"/>
              <a:t>המכון הישראלי לדמוקרטיה לנתוני </a:t>
            </a:r>
            <a:r>
              <a:rPr lang="he-IL" sz="1200" dirty="0"/>
              <a:t>הסקר החברתי </a:t>
            </a:r>
            <a:r>
              <a:rPr lang="he-IL" sz="1200" dirty="0" smtClean="0"/>
              <a:t>2016</a:t>
            </a:r>
            <a:r>
              <a:rPr lang="he-IL" sz="1200" dirty="0"/>
              <a:t>, הלשכה המרכזית לסטטיסטיקה</a:t>
            </a:r>
            <a:endParaRPr lang="en-US" sz="1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047589"/>
              </p:ext>
            </p:extLst>
          </p:nvPr>
        </p:nvGraphicFramePr>
        <p:xfrm>
          <a:off x="1760375" y="1323629"/>
          <a:ext cx="7010606" cy="282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44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הצורך בשינוי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0144" y="897732"/>
            <a:ext cx="8506206" cy="3850481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מעברים תכופים בין מקומות עבודה. </a:t>
            </a:r>
          </a:p>
          <a:p>
            <a:pPr marL="457200" indent="-457200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שימוש הולך וגובר בתצורות תעסוקה "לא שגרתיות" (חוזים זמניים, עובדי קבלן, עובדי חברות כוח אדם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) המאופינים ביציבות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תעסוקתית נמוכה.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ts val="3000"/>
              </a:lnSpc>
              <a:spcBef>
                <a:spcPts val="1800"/>
              </a:spcBef>
            </a:pPr>
            <a:r>
              <a:rPr lang="he-IL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אך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חקיקת העבודה והרווחה אינה מותאמת לשינויים אלה בשוק העבודה. </a:t>
            </a:r>
          </a:p>
          <a:p>
            <a:endParaRPr lang="he-IL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597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180606"/>
            <a:ext cx="8686800" cy="690562"/>
          </a:xfrm>
        </p:spPr>
        <p:txBody>
          <a:bodyPr/>
          <a:lstStyle/>
          <a:p>
            <a:pPr algn="ctr"/>
            <a:r>
              <a:rPr lang="he-IL" sz="3200" dirty="0"/>
              <a:t>חקיקת העבודה והרווחה </a:t>
            </a:r>
            <a:r>
              <a:rPr lang="en-US" sz="3200" dirty="0"/>
              <a:t> </a:t>
            </a:r>
            <a:r>
              <a:rPr lang="he-IL" sz="3200" dirty="0"/>
              <a:t>אינה מותאמת</a:t>
            </a:r>
            <a:br>
              <a:rPr lang="he-IL" sz="3200" dirty="0"/>
            </a:br>
            <a:r>
              <a:rPr lang="he-IL" sz="3200" dirty="0"/>
              <a:t> לשינויים בשוק העבודה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9185" y="1255447"/>
            <a:ext cx="8197142" cy="38504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"מודל הסולם":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מידת הזכאות לזכויות סוציאליות בסיסיות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מותנית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בוותק אצל המעסיק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הנוכחי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(חופשה שנתית, דמי מחלה, דמי הבראה) </a:t>
            </a:r>
            <a:endParaRPr lang="he-IL" sz="1600" dirty="0"/>
          </a:p>
          <a:p>
            <a:endParaRPr lang="he-IL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553125"/>
              </p:ext>
            </p:extLst>
          </p:nvPr>
        </p:nvGraphicFramePr>
        <p:xfrm>
          <a:off x="1858271" y="2094931"/>
          <a:ext cx="6546135" cy="2635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05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075" y="180606"/>
            <a:ext cx="8686800" cy="690562"/>
          </a:xfrm>
        </p:spPr>
        <p:txBody>
          <a:bodyPr/>
          <a:lstStyle/>
          <a:p>
            <a:pPr algn="ctr"/>
            <a:r>
              <a:rPr lang="he-IL" sz="3200" dirty="0"/>
              <a:t>חקיקת העבודה והרווחה </a:t>
            </a:r>
            <a:r>
              <a:rPr lang="en-US" sz="3200" dirty="0"/>
              <a:t> </a:t>
            </a:r>
            <a:r>
              <a:rPr lang="he-IL" sz="3200" dirty="0"/>
              <a:t>אינה מותאמת</a:t>
            </a:r>
            <a:br>
              <a:rPr lang="he-IL" sz="3200" dirty="0"/>
            </a:br>
            <a:r>
              <a:rPr lang="he-IL" sz="3200" dirty="0"/>
              <a:t> לשינויים בשוק העבודה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6616" y="1255447"/>
            <a:ext cx="8658225" cy="38504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"מודל הסולם":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מידת הזכאות לזכויות סוציאליות בסיסיות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מותנית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בוותק אצל המעסיק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הנוכחי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(חופשה שנתית, דמי מחלה, דמי הבראה) </a:t>
            </a:r>
            <a:endParaRPr lang="he-IL" sz="1600" dirty="0"/>
          </a:p>
          <a:p>
            <a:endParaRPr lang="he-IL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634334"/>
              </p:ext>
            </p:extLst>
          </p:nvPr>
        </p:nvGraphicFramePr>
        <p:xfrm>
          <a:off x="2320316" y="2264564"/>
          <a:ext cx="56820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68587" y="2905580"/>
            <a:ext cx="46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400" dirty="0" smtClean="0"/>
              <a:t>12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26695" y="2608820"/>
            <a:ext cx="46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400" dirty="0" smtClean="0"/>
              <a:t>17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64931" y="2159444"/>
            <a:ext cx="469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400" dirty="0" smtClean="0"/>
              <a:t>23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18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dirty="0"/>
              <a:t>האם המודל הנוכחי רצוי?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897732"/>
            <a:ext cx="8658225" cy="385048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המודל אינו מותאם למצב בו ישנם שינויי עבודה תכופים.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"ענישה כפולה" לעובדים עם בטחון תעסוקתי נמוך.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המודל פוגע בדינאמיות של שוק העבודה.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52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8125" y="897732"/>
            <a:ext cx="8658225" cy="3850481"/>
          </a:xfrm>
        </p:spPr>
        <p:txBody>
          <a:bodyPr>
            <a:normAutofit lnSpcReduction="10000"/>
          </a:bodyPr>
          <a:lstStyle/>
          <a:p>
            <a:pPr marL="571500" lvl="0" indent="-5715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ניתוק מידת הזכאות לזכויות סוציאליות מתקופת הותק אצל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המעסיק.</a:t>
            </a:r>
          </a:p>
          <a:p>
            <a:pPr marL="571500" lvl="0" indent="-5715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מעבר למודל "זכאות אחידה" בתחומי החופשה השנתית, דמי הבראה.</a:t>
            </a:r>
          </a:p>
          <a:p>
            <a:pPr marL="1028700" lvl="1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עובד זכאי לאותן זכויות לאחר צבירת ותק מינימלי במקום העבודה. </a:t>
            </a:r>
            <a:endParaRPr lang="he-IL" sz="3600" b="1" spc="-150" dirty="0">
              <a:ln w="19050">
                <a:solidFill>
                  <a:srgbClr val="2E76BB"/>
                </a:solidFill>
              </a:ln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028700" lvl="1" indent="-5715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מיושם במדינות כגון בריטניה, גרמניה, דנמרק, אירלנד ושבדיה.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למודל ביטוחי בתחום של זכאות לימי מחלה.</a:t>
            </a:r>
          </a:p>
          <a:p>
            <a:pPr marL="10287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sz="2000" dirty="0">
                <a:solidFill>
                  <a:schemeClr val="accent6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בדומה ליישום בגרמניה, אירלנד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80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 smtClean="0"/>
              <a:t>מודלים חלופיים: זכאות אחידה</a:t>
            </a:r>
            <a:endParaRPr lang="he-IL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710314"/>
              </p:ext>
            </p:extLst>
          </p:nvPr>
        </p:nvGraphicFramePr>
        <p:xfrm>
          <a:off x="2285999" y="1200149"/>
          <a:ext cx="5312421" cy="3201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4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המכון הישראלי לדמוקרטיה">
      <a:dk1>
        <a:srgbClr val="141E38"/>
      </a:dk1>
      <a:lt1>
        <a:sysClr val="window" lastClr="FFFFFF"/>
      </a:lt1>
      <a:dk2>
        <a:srgbClr val="141E38"/>
      </a:dk2>
      <a:lt2>
        <a:srgbClr val="E7E6E6"/>
      </a:lt2>
      <a:accent1>
        <a:srgbClr val="141E38"/>
      </a:accent1>
      <a:accent2>
        <a:srgbClr val="44546A"/>
      </a:accent2>
      <a:accent3>
        <a:srgbClr val="A5A5A5"/>
      </a:accent3>
      <a:accent4>
        <a:srgbClr val="D0CECE"/>
      </a:accent4>
      <a:accent5>
        <a:srgbClr val="8BB9E2"/>
      </a:accent5>
      <a:accent6>
        <a:srgbClr val="C2DFFD"/>
      </a:accent6>
      <a:hlink>
        <a:srgbClr val="034A90"/>
      </a:hlink>
      <a:folHlink>
        <a:srgbClr val="757070"/>
      </a:folHlink>
    </a:clrScheme>
    <a:fontScheme name="המכון הישראלי לדמוקרטיה">
      <a:majorFont>
        <a:latin typeface="Calibri Light"/>
        <a:ea typeface=""/>
        <a:cs typeface="TAHOMA "/>
      </a:majorFont>
      <a:minorFont>
        <a:latin typeface="Tahoma"/>
        <a:ea typeface=""/>
        <a:cs typeface="TAHOMA 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</TotalTime>
  <Words>721</Words>
  <Application>Microsoft Office PowerPoint</Application>
  <PresentationFormat>‫הצגה על המסך (16:9)</PresentationFormat>
  <Paragraphs>94</Paragraphs>
  <Slides>18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ערכת נושא Office</vt:lpstr>
      <vt:lpstr>שוק עבודה חדש – מודל העסקה מיושן </vt:lpstr>
      <vt:lpstr>הנושאים לדיון</vt:lpstr>
      <vt:lpstr> מעברים תכופים בין מקומות עבודה </vt:lpstr>
      <vt:lpstr>הצורך בשינוי</vt:lpstr>
      <vt:lpstr>חקיקת העבודה והרווחה  אינה מותאמת  לשינויים בשוק העבודה </vt:lpstr>
      <vt:lpstr>חקיקת העבודה והרווחה  אינה מותאמת  לשינויים בשוק העבודה </vt:lpstr>
      <vt:lpstr> האם המודל הנוכחי רצוי? </vt:lpstr>
      <vt:lpstr>המלצות מדיניות</vt:lpstr>
      <vt:lpstr>מודלים חלופיים: זכאות אחידה</vt:lpstr>
      <vt:lpstr>המלצות מדיניות</vt:lpstr>
      <vt:lpstr>חוק שעות עבודה: מדוע ישנו צורך בשינוי?</vt:lpstr>
      <vt:lpstr>חוק שעות עבודה: מדוע יש צורך בשינוי?</vt:lpstr>
      <vt:lpstr>הצורך בהסדרי עבודה גמישים</vt:lpstr>
      <vt:lpstr>המלצות מדיניות</vt:lpstr>
      <vt:lpstr>המלצות מדיניות</vt:lpstr>
      <vt:lpstr>המלצות מדיניות</vt:lpstr>
      <vt:lpstr>המלצות מדיניות</vt:lpstr>
      <vt:lpstr>תודה רבה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כותרת ראשית</dc:title>
  <dc:creator>המכון הישראלי לדמוקרטיה</dc:creator>
  <cp:keywords>שוק עבודה חדש – מודל העסקה מיושן</cp:keywords>
  <cp:lastModifiedBy>Miriam Zingerman</cp:lastModifiedBy>
  <cp:revision>55</cp:revision>
  <dcterms:created xsi:type="dcterms:W3CDTF">2017-01-14T12:39:51Z</dcterms:created>
  <dcterms:modified xsi:type="dcterms:W3CDTF">2018-06-19T07:03:26Z</dcterms:modified>
</cp:coreProperties>
</file>