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notesSlides/notesSlide28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712" r:id="rId2"/>
    <p:sldMasterId id="2147483718" r:id="rId3"/>
  </p:sldMasterIdLst>
  <p:notesMasterIdLst>
    <p:notesMasterId r:id="rId35"/>
  </p:notesMasterIdLst>
  <p:handoutMasterIdLst>
    <p:handoutMasterId r:id="rId36"/>
  </p:handoutMasterIdLst>
  <p:sldIdLst>
    <p:sldId id="351" r:id="rId4"/>
    <p:sldId id="327" r:id="rId5"/>
    <p:sldId id="328" r:id="rId6"/>
    <p:sldId id="329" r:id="rId7"/>
    <p:sldId id="332" r:id="rId8"/>
    <p:sldId id="333" r:id="rId9"/>
    <p:sldId id="334" r:id="rId10"/>
    <p:sldId id="335" r:id="rId11"/>
    <p:sldId id="336" r:id="rId12"/>
    <p:sldId id="337" r:id="rId13"/>
    <p:sldId id="360" r:id="rId14"/>
    <p:sldId id="356" r:id="rId15"/>
    <p:sldId id="338" r:id="rId16"/>
    <p:sldId id="341" r:id="rId17"/>
    <p:sldId id="350" r:id="rId18"/>
    <p:sldId id="342" r:id="rId19"/>
    <p:sldId id="344" r:id="rId20"/>
    <p:sldId id="345" r:id="rId21"/>
    <p:sldId id="346" r:id="rId22"/>
    <p:sldId id="330" r:id="rId23"/>
    <p:sldId id="353" r:id="rId24"/>
    <p:sldId id="354" r:id="rId25"/>
    <p:sldId id="339" r:id="rId26"/>
    <p:sldId id="343" r:id="rId27"/>
    <p:sldId id="357" r:id="rId28"/>
    <p:sldId id="358" r:id="rId29"/>
    <p:sldId id="359" r:id="rId30"/>
    <p:sldId id="347" r:id="rId31"/>
    <p:sldId id="331" r:id="rId32"/>
    <p:sldId id="348" r:id="rId33"/>
    <p:sldId id="361" r:id="rId34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נעה ליטמנוביץ" initials="נל" lastIdx="1" clrIdx="0">
    <p:extLst/>
  </p:cmAuthor>
  <p:cmAuthor id="2" name="Neta Barziv" initials="NB" lastIdx="3" clrIdx="1">
    <p:extLst/>
  </p:cmAuthor>
  <p:cmAuthor id="3" name="נטע בר זיו" initials="נבז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1"/>
    <a:srgbClr val="9DC3E6"/>
    <a:srgbClr val="7DEFDF"/>
    <a:srgbClr val="0086BB"/>
    <a:srgbClr val="558ED5"/>
    <a:srgbClr val="C3D69B"/>
    <a:srgbClr val="11AF89"/>
    <a:srgbClr val="0590C6"/>
    <a:srgbClr val="12AEAE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8" autoAdjust="0"/>
    <p:restoredTop sz="90020" autoAdjust="0"/>
  </p:normalViewPr>
  <p:slideViewPr>
    <p:cSldViewPr snapToGrid="0">
      <p:cViewPr varScale="1">
        <p:scale>
          <a:sx n="66" d="100"/>
          <a:sy n="66" d="100"/>
        </p:scale>
        <p:origin x="-966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netapp\workgrps\WageEconomics\&#1499;&#1500;&#1499;&#1500;&#1492;\&#1506;&#1489;&#1493;&#1491;&#1493;&#1514;%20&#1502;&#1495;&#1511;&#1512;%20&#1493;&#1497;&#1497;&#1506;&#1493;&#1509;\&#1492;&#1505;&#1497;&#1508;&#1493;&#1512;%20&#1492;&#1499;&#1500;&#1499;&#1500;&#1497;\&#1504;&#1514;&#1493;&#1504;&#1497;&#1501;\&#1514;&#1502;&#1490;%20&#1500;&#1504;&#1508;&#1513;.xlt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etapp\workgrps\TkMop\&#1502;&#1513;&#1512;&#1491;%20&#1492;&#1499;&#1500;&#1499;&#1500;&#1492;\&#1502;&#1505;&#1502;&#1499;&#1497;&#1501;\&#1513;&#1511;&#1507;%20&#1514;&#1506;&#1505;&#1493;&#1511;&#1492;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../embeddings/oleObject1.bin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\\netapp\workgrps\SMKLKALA\Assaf\&#1514;&#1512;&#1495;&#1497;&#1513;&#1497;&#1501;%20&#1488;&#1512;&#1493;&#1499;&#1497;%20&#1496;&#1493;&#1493;&#1495;%202019\&#1505;&#1497;&#1499;&#1493;&#1501;%20&#1514;&#1493;&#1510;&#1488;&#1493;&#1514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\\netapp\users\Tkatzav\Gilad\&#1502;&#1510;&#1490;&#1493;&#1514;%20&#1499;&#1500;&#1500;&#1497;\&#1502;&#1510;&#1490;&#1514;%20&#1513;&#1488;&#1493;&#1500;%20&#1500;&#1508;&#1493;&#1512;&#1493;&#1501;%20&#1502;&#1511;&#1493;&#1512;%20&#1512;&#1488;&#1513;&#1493;&#1503;\&#1504;&#1514;&#1493;&#1504;&#1497;&#1501;\&#1506;&#1493;&#1514;&#1511;%20&#1513;&#1500;%20&#1502;&#1493;&#1491;&#1500;%20&#1488;&#1512;&#1493;&#1498;%20&#1496;&#1493;&#1493;&#1495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5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netapp\workgrps\WageEconomics\&#1499;&#1500;&#1499;&#1500;&#1492;\&#1506;&#1489;&#1493;&#1491;&#1493;&#1514;%20&#1502;&#1495;&#1511;&#1512;%20&#1493;&#1497;&#1497;&#1506;&#1493;&#1509;\&#1492;&#1505;&#1497;&#1508;&#1493;&#1512;%20&#1492;&#1499;&#1500;&#1499;&#1500;&#1497;\&#1504;&#1514;&#1493;&#1504;&#1497;&#1501;\&#1504;&#1496;&#1500;%20&#1502;&#1505;%20&#1497;&#1513;&#1497;&#1512;%20&#1502;&#1506;&#1493;&#1491;&#1499;&#1503;%20&#1492;&#1499;&#1497;%20&#1492;&#1499;&#1497;.xml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\\netapp\workgrps\WageEconomics\&#1499;&#1500;&#1499;&#1500;&#1492;\&#1506;&#1489;&#1493;&#1491;&#1493;&#1514;%20&#1502;&#1495;&#1511;&#1512;%20&#1493;&#1497;&#1497;&#1506;&#1493;&#1509;\&#1492;&#1505;&#1497;&#1508;&#1493;&#1512;%20&#1492;&#1499;&#1500;&#1499;&#1500;&#1497;\&#1504;&#1514;&#1493;&#1504;&#1497;&#1501;\&#1513;&#1497;&#1506;&#1493;&#1512;%20&#1492;&#1513;&#1514;&#1514;&#1508;&#1493;&#1514;.xlsb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\\netapp\workgrps\WageEconomics\&#1499;&#1500;&#1499;&#1500;&#1492;\&#1506;&#1489;&#1493;&#1491;&#1493;&#1514;%20&#1502;&#1495;&#1511;&#1512;%20&#1493;&#1497;&#1497;&#1506;&#1493;&#1509;\&#1492;&#1505;&#1497;&#1508;&#1493;&#1512;%20&#1492;&#1499;&#1500;&#1499;&#1500;&#1497;\&#1504;&#1514;&#1493;&#1504;&#1497;&#1501;\&#1492;&#1493;&#1510;&#1488;&#1493;&#1514;%20&#1510;&#1497;&#1489;&#1493;&#1512;&#1497;&#1493;&#1514;%20&#1489;&#1497;&#1496;&#1495;&#1493;&#1503;%20&#1493;&#1512;&#1497;&#1489;&#1497;&#1514;.xls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7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netapp\workgrps\WageEconomics\&#1499;&#1500;&#1499;&#1500;&#1492;\&#1506;&#1489;&#1493;&#1491;&#1493;&#1514;%20&#1502;&#1495;&#1511;&#1512;%20&#1493;&#1497;&#1497;&#1506;&#1493;&#1509;\&#1492;&#1505;&#1497;&#1508;&#1493;&#1512;%20&#1492;&#1499;&#1500;&#1499;&#1500;&#1497;\&#1504;&#1514;&#1493;&#1504;&#1497;&#1501;\&#1504;&#1496;&#1500;%20&#1502;&#1505;%20&#1497;&#1513;&#1497;&#1512;%20&#1502;&#1506;&#1493;&#1491;&#1499;&#1503;%20&#1492;&#1499;&#1497;%20&#1492;&#1499;&#1497;.xm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&#1514;&#1512;&#1513;&#1497;&#1501;%20&#1489;-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Users\admin\Library\Containers\com.apple.mail\Data\Library\Mail%20Downloads\F2D4C757-4376-4A52-87EF-4C462704355B\&#1502;&#1497;&#1508;&#1493;&#1497;%20&#1506;&#1493;&#1502;&#1505;%2072%20&#1511;&#1496;&#1506;&#1497;%20&#1490;&#1493;&#1490;&#1500;__2017_2018_&#1514;&#1500;%20&#1488;&#1489;&#1497;&#1489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Tkmohamadk\Desktop\&#1492;&#1513;&#1493;&#1493;&#1488;&#1514;%20&#1508;&#1497;&#1494;&#1492;%20&#1514;&#1511;&#1510;&#1497;&#1489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Tkmohamadk\Desktop\&#1492;&#1513;&#1493;&#1493;&#1488;&#1514;%20&#1508;&#1497;&#1494;&#1492;%20&#1514;&#1511;&#1510;&#1497;&#148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Tkmohamadk\Desktop\&#1492;&#1513;&#1493;&#1493;&#1488;&#1514;%20&#1508;&#1497;&#1494;&#1492;%20&#1514;&#1511;&#1510;&#1497;&#14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תמ"ג</a:t>
            </a:r>
            <a:r>
              <a:rPr lang="he-IL" sz="1800" baseline="0" dirty="0">
                <a:latin typeface="Segoe UI Light" panose="020B0502040204020203" pitchFamily="34" charset="0"/>
                <a:cs typeface="Segoe UI Light" panose="020B0502040204020203" pitchFamily="34" charset="0"/>
              </a:rPr>
              <a:t> לנפש (דולרים), 2000-2018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590C6"/>
            </a:solidFill>
            <a:ln>
              <a:noFill/>
            </a:ln>
            <a:effectLst/>
          </c:spPr>
          <c:invertIfNegative val="0"/>
          <c:cat>
            <c:numRef>
              <c:f>DP_LIVE_15092019075638753!$A$2:$A$20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DP_LIVE_15092019075638753!$B$2:$B$20</c:f>
              <c:numCache>
                <c:formatCode>#,##0</c:formatCode>
                <c:ptCount val="19"/>
                <c:pt idx="0">
                  <c:v>24872.504476999999</c:v>
                </c:pt>
                <c:pt idx="1">
                  <c:v>24849.6034</c:v>
                </c:pt>
                <c:pt idx="2">
                  <c:v>25144.982011</c:v>
                </c:pt>
                <c:pt idx="3">
                  <c:v>23735.681099000001</c:v>
                </c:pt>
                <c:pt idx="4">
                  <c:v>25122.621549</c:v>
                </c:pt>
                <c:pt idx="5">
                  <c:v>24720.598515999998</c:v>
                </c:pt>
                <c:pt idx="6">
                  <c:v>25553.096632000001</c:v>
                </c:pt>
                <c:pt idx="7">
                  <c:v>27341.543919</c:v>
                </c:pt>
                <c:pt idx="8">
                  <c:v>27275.302325000001</c:v>
                </c:pt>
                <c:pt idx="9">
                  <c:v>27514.340014000001</c:v>
                </c:pt>
                <c:pt idx="10">
                  <c:v>28872.449257</c:v>
                </c:pt>
                <c:pt idx="11">
                  <c:v>30550.681307999999</c:v>
                </c:pt>
                <c:pt idx="12">
                  <c:v>31707.041423999999</c:v>
                </c:pt>
                <c:pt idx="13">
                  <c:v>34160.441868000002</c:v>
                </c:pt>
                <c:pt idx="14">
                  <c:v>34228.148890999997</c:v>
                </c:pt>
                <c:pt idx="15">
                  <c:v>35449.501075</c:v>
                </c:pt>
                <c:pt idx="16">
                  <c:v>37474.713887999998</c:v>
                </c:pt>
                <c:pt idx="17">
                  <c:v>38884.407629000001</c:v>
                </c:pt>
                <c:pt idx="18">
                  <c:v>39931.753921000003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2E-4A56-8345-F7956A8A7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671744"/>
        <c:axId val="44673280"/>
      </c:barChart>
      <c:catAx>
        <c:axId val="446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4673280"/>
        <c:crosses val="autoZero"/>
        <c:auto val="1"/>
        <c:lblAlgn val="ctr"/>
        <c:lblOffset val="100"/>
        <c:noMultiLvlLbl val="0"/>
      </c:catAx>
      <c:valAx>
        <c:axId val="4467328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4671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 sz="16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שיעור תעסוקה בקרב גברים, 2001-2018 </a:t>
            </a:r>
            <a:endParaRPr lang="he-IL" sz="16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>
        <c:manualLayout>
          <c:xMode val="edge"/>
          <c:yMode val="edge"/>
          <c:x val="0.2165201753522897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גיליון1!$I$10</c:f>
              <c:strCache>
                <c:ptCount val="1"/>
                <c:pt idx="0">
                  <c:v>גברים חרדים</c:v>
                </c:pt>
              </c:strCache>
            </c:strRef>
          </c:tx>
          <c:spPr>
            <a:ln w="28575" cap="rnd">
              <a:solidFill>
                <a:srgbClr val="14AC8F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0"/>
                  <c:y val="7.1801308059306249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443-4E3B-87C7-A06C439C6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4AC8F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גיליון1!$J$8:$AP$8</c:f>
              <c:strCache>
                <c:ptCount val="3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2014Q1</c:v>
                </c:pt>
                <c:pt idx="14">
                  <c:v>2014Q2</c:v>
                </c:pt>
                <c:pt idx="15">
                  <c:v>2014Q3</c:v>
                </c:pt>
                <c:pt idx="16">
                  <c:v>2014Q4</c:v>
                </c:pt>
                <c:pt idx="17">
                  <c:v>2015Q1</c:v>
                </c:pt>
                <c:pt idx="18">
                  <c:v>2015Q2</c:v>
                </c:pt>
                <c:pt idx="19">
                  <c:v>2015Q3</c:v>
                </c:pt>
                <c:pt idx="20">
                  <c:v>2015Q4</c:v>
                </c:pt>
                <c:pt idx="21">
                  <c:v>2016Q1</c:v>
                </c:pt>
                <c:pt idx="22">
                  <c:v>2016Q2</c:v>
                </c:pt>
                <c:pt idx="23">
                  <c:v>2016Q3</c:v>
                </c:pt>
                <c:pt idx="24">
                  <c:v>2016Q4</c:v>
                </c:pt>
                <c:pt idx="25">
                  <c:v>2017Q1</c:v>
                </c:pt>
                <c:pt idx="26">
                  <c:v>2017Q2</c:v>
                </c:pt>
                <c:pt idx="27">
                  <c:v>2017Q3</c:v>
                </c:pt>
                <c:pt idx="28">
                  <c:v>2017Q4</c:v>
                </c:pt>
                <c:pt idx="29">
                  <c:v>2018Q1</c:v>
                </c:pt>
                <c:pt idx="30">
                  <c:v>2018Q2</c:v>
                </c:pt>
                <c:pt idx="31">
                  <c:v>2018Q3</c:v>
                </c:pt>
                <c:pt idx="32">
                  <c:v>2018Q4</c:v>
                </c:pt>
              </c:strCache>
            </c:strRef>
          </c:cat>
          <c:val>
            <c:numRef>
              <c:f>גיליון1!$J$10:$AP$10</c:f>
              <c:numCache>
                <c:formatCode>0.0</c:formatCode>
                <c:ptCount val="33"/>
                <c:pt idx="0">
                  <c:v>39.265083440308082</c:v>
                </c:pt>
                <c:pt idx="1">
                  <c:v>35.497771173848442</c:v>
                </c:pt>
                <c:pt idx="2">
                  <c:v>36.606304493628436</c:v>
                </c:pt>
                <c:pt idx="3">
                  <c:v>37.0976116303219</c:v>
                </c:pt>
                <c:pt idx="4">
                  <c:v>39.555760156519739</c:v>
                </c:pt>
                <c:pt idx="5">
                  <c:v>40.242319342276076</c:v>
                </c:pt>
                <c:pt idx="6">
                  <c:v>38.59451718494271</c:v>
                </c:pt>
                <c:pt idx="7">
                  <c:v>40.024770358138099</c:v>
                </c:pt>
                <c:pt idx="8">
                  <c:v>40.188447357640314</c:v>
                </c:pt>
                <c:pt idx="9">
                  <c:v>43.250153405604422</c:v>
                </c:pt>
                <c:pt idx="10">
                  <c:v>45.697608736584449</c:v>
                </c:pt>
                <c:pt idx="11">
                  <c:v>45.862041656767246</c:v>
                </c:pt>
                <c:pt idx="12">
                  <c:v>44.546925566343049</c:v>
                </c:pt>
                <c:pt idx="13">
                  <c:v>44.380248054849389</c:v>
                </c:pt>
                <c:pt idx="14">
                  <c:v>44.734171285814654</c:v>
                </c:pt>
                <c:pt idx="15">
                  <c:v>44.808176566434597</c:v>
                </c:pt>
                <c:pt idx="16">
                  <c:v>48.240181860939096</c:v>
                </c:pt>
                <c:pt idx="17">
                  <c:v>48.840391817919908</c:v>
                </c:pt>
                <c:pt idx="18">
                  <c:v>50.245429323468741</c:v>
                </c:pt>
                <c:pt idx="19">
                  <c:v>51.789326822462499</c:v>
                </c:pt>
                <c:pt idx="20">
                  <c:v>53.752364935883953</c:v>
                </c:pt>
                <c:pt idx="21">
                  <c:v>50.16</c:v>
                </c:pt>
                <c:pt idx="22">
                  <c:v>53.26</c:v>
                </c:pt>
                <c:pt idx="23">
                  <c:v>52.86</c:v>
                </c:pt>
                <c:pt idx="24">
                  <c:v>50.67</c:v>
                </c:pt>
                <c:pt idx="25">
                  <c:v>50.063580874872841</c:v>
                </c:pt>
                <c:pt idx="26">
                  <c:v>51.606097726963384</c:v>
                </c:pt>
                <c:pt idx="27">
                  <c:v>51.731100421640242</c:v>
                </c:pt>
                <c:pt idx="28">
                  <c:v>51.164863901105441</c:v>
                </c:pt>
                <c:pt idx="29">
                  <c:v>51.39</c:v>
                </c:pt>
                <c:pt idx="30">
                  <c:v>51.39</c:v>
                </c:pt>
                <c:pt idx="31">
                  <c:v>47.83</c:v>
                </c:pt>
                <c:pt idx="32">
                  <c:v>50.33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443-4E3B-87C7-A06C439C65C9}"/>
            </c:ext>
          </c:extLst>
        </c:ser>
        <c:ser>
          <c:idx val="0"/>
          <c:order val="1"/>
          <c:tx>
            <c:v>גברים יהודים שאינם חרדים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0"/>
                  <c:y val="-8.54253277235532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443-4E3B-87C7-A06C439C6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
</c:separato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גיליון1!$J$11:$AP$11</c:f>
              <c:numCache>
                <c:formatCode>0.0</c:formatCode>
                <c:ptCount val="33"/>
                <c:pt idx="0">
                  <c:v>78.8982909313589</c:v>
                </c:pt>
                <c:pt idx="1">
                  <c:v>78.14431494807053</c:v>
                </c:pt>
                <c:pt idx="2">
                  <c:v>77.611369518236216</c:v>
                </c:pt>
                <c:pt idx="3">
                  <c:v>78.430153113065401</c:v>
                </c:pt>
                <c:pt idx="4">
                  <c:v>78.956246342387004</c:v>
                </c:pt>
                <c:pt idx="5">
                  <c:v>80.255591595457275</c:v>
                </c:pt>
                <c:pt idx="6">
                  <c:v>81.85130469424341</c:v>
                </c:pt>
                <c:pt idx="7">
                  <c:v>81.96111484816312</c:v>
                </c:pt>
                <c:pt idx="8">
                  <c:v>79.908593609378556</c:v>
                </c:pt>
                <c:pt idx="9">
                  <c:v>80.851701558609236</c:v>
                </c:pt>
                <c:pt idx="10">
                  <c:v>81.75515070511311</c:v>
                </c:pt>
                <c:pt idx="11">
                  <c:v>84.920819028177291</c:v>
                </c:pt>
                <c:pt idx="12">
                  <c:v>85.155011753175657</c:v>
                </c:pt>
                <c:pt idx="13">
                  <c:v>85.99288105939489</c:v>
                </c:pt>
                <c:pt idx="14">
                  <c:v>85.267927236839157</c:v>
                </c:pt>
                <c:pt idx="15">
                  <c:v>85.205906493076213</c:v>
                </c:pt>
                <c:pt idx="16">
                  <c:v>85.859051470970911</c:v>
                </c:pt>
                <c:pt idx="17">
                  <c:v>86.229775520432057</c:v>
                </c:pt>
                <c:pt idx="18">
                  <c:v>87.114559629947379</c:v>
                </c:pt>
                <c:pt idx="19">
                  <c:v>86.367164991515992</c:v>
                </c:pt>
                <c:pt idx="20">
                  <c:v>86.643618074832574</c:v>
                </c:pt>
                <c:pt idx="21">
                  <c:v>86.295220381683052</c:v>
                </c:pt>
                <c:pt idx="22">
                  <c:v>86.773198287015958</c:v>
                </c:pt>
                <c:pt idx="23">
                  <c:v>86.700487134043485</c:v>
                </c:pt>
                <c:pt idx="24">
                  <c:v>86.762438291218629</c:v>
                </c:pt>
                <c:pt idx="25">
                  <c:v>87.510252529724639</c:v>
                </c:pt>
                <c:pt idx="26">
                  <c:v>87.386120179007804</c:v>
                </c:pt>
                <c:pt idx="27">
                  <c:v>87.594472409290475</c:v>
                </c:pt>
                <c:pt idx="28">
                  <c:v>87.698705752882248</c:v>
                </c:pt>
                <c:pt idx="29">
                  <c:v>87.238063371519019</c:v>
                </c:pt>
                <c:pt idx="30">
                  <c:v>87.732385918558322</c:v>
                </c:pt>
                <c:pt idx="31">
                  <c:v>87.447193881827388</c:v>
                </c:pt>
                <c:pt idx="32">
                  <c:v>87.326678247217899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443-4E3B-87C7-A06C439C6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74688"/>
        <c:axId val="90676224"/>
      </c:lineChart>
      <c:catAx>
        <c:axId val="9067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90676224"/>
        <c:crosses val="autoZero"/>
        <c:auto val="1"/>
        <c:lblAlgn val="ctr"/>
        <c:lblOffset val="100"/>
        <c:noMultiLvlLbl val="0"/>
      </c:catAx>
      <c:valAx>
        <c:axId val="90676224"/>
        <c:scaling>
          <c:orientation val="minMax"/>
          <c:min val="3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9067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he-I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שיעור</a:t>
            </a:r>
            <a:r>
              <a:rPr lang="he-IL" dirty="0" smtClean="0"/>
              <a:t> </a:t>
            </a:r>
            <a:r>
              <a:rPr lang="he-IL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תעסוקה בקרב נשים, 2001-2018</a:t>
            </a:r>
            <a:endParaRPr lang="he-IL" sz="16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1924740260859"/>
          <c:y val="0.13782788084799696"/>
          <c:w val="0.87473750409207607"/>
          <c:h val="0.69965717503728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גיליון1!$C$16</c:f>
              <c:strCache>
                <c:ptCount val="1"/>
                <c:pt idx="0">
                  <c:v>2001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4.9844236760124613E-3"/>
                  <c:y val="-7.4074074074074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2D-4B1B-A363-4D09A7B44421}"/>
                </c:ext>
              </c:extLst>
            </c:dLbl>
            <c:dLbl>
              <c:idx val="2"/>
              <c:layout>
                <c:manualLayout>
                  <c:x val="-1.6666666666666666E-2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2D-4B1B-A363-4D09A7B444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גיליון1!$B$19:$B$21</c:f>
              <c:strCache>
                <c:ptCount val="3"/>
                <c:pt idx="0">
                  <c:v>יהודיות לא חרדיות</c:v>
                </c:pt>
                <c:pt idx="1">
                  <c:v>חרדיות</c:v>
                </c:pt>
                <c:pt idx="2">
                  <c:v>ערביות</c:v>
                </c:pt>
              </c:strCache>
            </c:strRef>
          </c:cat>
          <c:val>
            <c:numRef>
              <c:f>גיליון1!$C$19:$C$21</c:f>
              <c:numCache>
                <c:formatCode>0.00%</c:formatCode>
                <c:ptCount val="3"/>
                <c:pt idx="0">
                  <c:v>0.67200000000000004</c:v>
                </c:pt>
                <c:pt idx="1">
                  <c:v>0.47299999999999998</c:v>
                </c:pt>
                <c:pt idx="2">
                  <c:v>0.19800000000000001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2D-4B1B-A363-4D09A7B44421}"/>
            </c:ext>
          </c:extLst>
        </c:ser>
        <c:ser>
          <c:idx val="1"/>
          <c:order val="1"/>
          <c:tx>
            <c:strRef>
              <c:f>גיליון1!$D$16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גיליון1!$B$19:$B$21</c:f>
              <c:strCache>
                <c:ptCount val="3"/>
                <c:pt idx="0">
                  <c:v>יהודיות לא חרדיות</c:v>
                </c:pt>
                <c:pt idx="1">
                  <c:v>חרדיות</c:v>
                </c:pt>
                <c:pt idx="2">
                  <c:v>ערביות</c:v>
                </c:pt>
              </c:strCache>
            </c:strRef>
          </c:cat>
          <c:val>
            <c:numRef>
              <c:f>גיליון1!$D$19:$D$21</c:f>
              <c:numCache>
                <c:formatCode>0.00%</c:formatCode>
                <c:ptCount val="3"/>
                <c:pt idx="0" formatCode="0%">
                  <c:v>0.83</c:v>
                </c:pt>
                <c:pt idx="1">
                  <c:v>0.76100000000000001</c:v>
                </c:pt>
                <c:pt idx="2">
                  <c:v>0.38200000000000001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2D-4B1B-A363-4D09A7B44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34272"/>
        <c:axId val="94544256"/>
      </c:barChart>
      <c:catAx>
        <c:axId val="9453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94544256"/>
        <c:crosses val="autoZero"/>
        <c:auto val="1"/>
        <c:lblAlgn val="ctr"/>
        <c:lblOffset val="100"/>
        <c:noMultiLvlLbl val="0"/>
      </c:catAx>
      <c:valAx>
        <c:axId val="9454425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he-IL"/>
          </a:p>
        </c:txPr>
        <c:crossAx val="94534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40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תוצר לנפש</a:t>
            </a:r>
            <a:r>
              <a:rPr lang="he-IL" sz="18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בשנת 2018 במדינות המפותחות</a:t>
            </a:r>
            <a:endParaRPr lang="he-IL" sz="18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2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מחירים</a:t>
            </a:r>
            <a:r>
              <a:rPr lang="he-IL" sz="12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קבועים, מותאם </a:t>
            </a:r>
            <a:r>
              <a:rPr lang="en-US" sz="12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PPP</a:t>
            </a:r>
            <a:endParaRPr lang="he-IL" sz="1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גיליון2!$B$3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C3-499B-8160-93B369BA0293}"/>
              </c:ext>
            </c:extLst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AC3-499B-8160-93B369BA0293}"/>
              </c:ext>
            </c:extLst>
          </c:dPt>
          <c:dLbls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23#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C3-499B-8160-93B369BA0293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13#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AC3-499B-8160-93B369BA02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גיליון2!$A$4:$A$40</c:f>
              <c:strCache>
                <c:ptCount val="37"/>
                <c:pt idx="0">
                  <c:v>מקסיקו</c:v>
                </c:pt>
                <c:pt idx="1">
                  <c:v>צ'ילה</c:v>
                </c:pt>
                <c:pt idx="2">
                  <c:v>יוון</c:v>
                </c:pt>
                <c:pt idx="3">
                  <c:v>לטביה</c:v>
                </c:pt>
                <c:pt idx="4">
                  <c:v>טורקיה</c:v>
                </c:pt>
                <c:pt idx="5">
                  <c:v>הונגריה</c:v>
                </c:pt>
                <c:pt idx="6">
                  <c:v>פולין</c:v>
                </c:pt>
                <c:pt idx="7">
                  <c:v>פורטוגל</c:v>
                </c:pt>
                <c:pt idx="8">
                  <c:v>סלובקיה</c:v>
                </c:pt>
                <c:pt idx="9">
                  <c:v>ליטא</c:v>
                </c:pt>
                <c:pt idx="10">
                  <c:v>אסטוניה</c:v>
                </c:pt>
                <c:pt idx="11">
                  <c:v>סלובניה</c:v>
                </c:pt>
                <c:pt idx="12">
                  <c:v>צ'כיה</c:v>
                </c:pt>
                <c:pt idx="13">
                  <c:v>ישראל</c:v>
                </c:pt>
                <c:pt idx="14">
                  <c:v>ספרד</c:v>
                </c:pt>
                <c:pt idx="15">
                  <c:v>ניו זילנד</c:v>
                </c:pt>
                <c:pt idx="16">
                  <c:v>קוריאה</c:v>
                </c:pt>
                <c:pt idx="17">
                  <c:v>איטליה</c:v>
                </c:pt>
                <c:pt idx="18">
                  <c:v>יפן</c:v>
                </c:pt>
                <c:pt idx="19">
                  <c:v>צרפת</c:v>
                </c:pt>
                <c:pt idx="20">
                  <c:v>בריטניה</c:v>
                </c:pt>
                <c:pt idx="21">
                  <c:v>פינלנד</c:v>
                </c:pt>
                <c:pt idx="22">
                  <c:v>קנדה</c:v>
                </c:pt>
                <c:pt idx="23">
                  <c:v>ישראל - שילוב אוכלוסיות</c:v>
                </c:pt>
                <c:pt idx="24">
                  <c:v>בלגיה</c:v>
                </c:pt>
                <c:pt idx="25">
                  <c:v>אוסטרליה</c:v>
                </c:pt>
                <c:pt idx="26">
                  <c:v>גרמניה</c:v>
                </c:pt>
                <c:pt idx="27">
                  <c:v>שבדיה</c:v>
                </c:pt>
                <c:pt idx="28">
                  <c:v>דנמרק</c:v>
                </c:pt>
                <c:pt idx="29">
                  <c:v>אוסטריה</c:v>
                </c:pt>
                <c:pt idx="30">
                  <c:v>הולנד</c:v>
                </c:pt>
                <c:pt idx="31">
                  <c:v>איסלנד</c:v>
                </c:pt>
                <c:pt idx="32">
                  <c:v>ארה"ב</c:v>
                </c:pt>
                <c:pt idx="33">
                  <c:v>נורבגיה</c:v>
                </c:pt>
                <c:pt idx="34">
                  <c:v>שווויץ</c:v>
                </c:pt>
                <c:pt idx="35">
                  <c:v>אירלנד</c:v>
                </c:pt>
                <c:pt idx="36">
                  <c:v>לוקסמבורג</c:v>
                </c:pt>
              </c:strCache>
            </c:strRef>
          </c:cat>
          <c:val>
            <c:numRef>
              <c:f>גיליון2!$B$4:$B$40</c:f>
              <c:numCache>
                <c:formatCode>General</c:formatCode>
                <c:ptCount val="37"/>
                <c:pt idx="0">
                  <c:v>19163.502686</c:v>
                </c:pt>
                <c:pt idx="1">
                  <c:v>23265.702491</c:v>
                </c:pt>
                <c:pt idx="2">
                  <c:v>28024.203825000001</c:v>
                </c:pt>
                <c:pt idx="3">
                  <c:v>28170.876946</c:v>
                </c:pt>
                <c:pt idx="4">
                  <c:v>28187.264587000001</c:v>
                </c:pt>
                <c:pt idx="5">
                  <c:v>30087.500089000001</c:v>
                </c:pt>
                <c:pt idx="6">
                  <c:v>30201.960052999999</c:v>
                </c:pt>
                <c:pt idx="7">
                  <c:v>32325.969792</c:v>
                </c:pt>
                <c:pt idx="8">
                  <c:v>32625.380733999998</c:v>
                </c:pt>
                <c:pt idx="9">
                  <c:v>33117.690577000001</c:v>
                </c:pt>
                <c:pt idx="10">
                  <c:v>33330.700461</c:v>
                </c:pt>
                <c:pt idx="11">
                  <c:v>35464.905921999998</c:v>
                </c:pt>
                <c:pt idx="12">
                  <c:v>36804.329244</c:v>
                </c:pt>
                <c:pt idx="13">
                  <c:v>37251.763772999999</c:v>
                </c:pt>
                <c:pt idx="14">
                  <c:v>37650.785144000001</c:v>
                </c:pt>
                <c:pt idx="15">
                  <c:v>38248.336890999999</c:v>
                </c:pt>
                <c:pt idx="16">
                  <c:v>38465.270752999997</c:v>
                </c:pt>
                <c:pt idx="17">
                  <c:v>38513.405051000002</c:v>
                </c:pt>
                <c:pt idx="18">
                  <c:v>41983.299480000001</c:v>
                </c:pt>
                <c:pt idx="19">
                  <c:v>42507.281075999999</c:v>
                </c:pt>
                <c:pt idx="20">
                  <c:v>43876.132507000002</c:v>
                </c:pt>
                <c:pt idx="21">
                  <c:v>45433.151009000001</c:v>
                </c:pt>
                <c:pt idx="22">
                  <c:v>45749.183919000003</c:v>
                </c:pt>
                <c:pt idx="23">
                  <c:v>46564.704716249995</c:v>
                </c:pt>
                <c:pt idx="24">
                  <c:v>47979.515321999999</c:v>
                </c:pt>
                <c:pt idx="25">
                  <c:v>48416.873863000001</c:v>
                </c:pt>
                <c:pt idx="26">
                  <c:v>49965.821909999999</c:v>
                </c:pt>
                <c:pt idx="27">
                  <c:v>50569.021004000002</c:v>
                </c:pt>
                <c:pt idx="28">
                  <c:v>51908.766844999998</c:v>
                </c:pt>
                <c:pt idx="29">
                  <c:v>52262.417268999998</c:v>
                </c:pt>
                <c:pt idx="30">
                  <c:v>53355.020554000002</c:v>
                </c:pt>
                <c:pt idx="31">
                  <c:v>53465.913070000002</c:v>
                </c:pt>
                <c:pt idx="32">
                  <c:v>59606.530010000002</c:v>
                </c:pt>
                <c:pt idx="33">
                  <c:v>61762.817930999998</c:v>
                </c:pt>
                <c:pt idx="34">
                  <c:v>66178.763860000006</c:v>
                </c:pt>
                <c:pt idx="35">
                  <c:v>81018.775265999997</c:v>
                </c:pt>
                <c:pt idx="36">
                  <c:v>106553.786725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A-42FA-BD93-FA7F26B85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86"/>
        <c:axId val="189469824"/>
        <c:axId val="189494784"/>
      </c:barChart>
      <c:catAx>
        <c:axId val="18946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9494784"/>
        <c:crosses val="autoZero"/>
        <c:auto val="1"/>
        <c:lblAlgn val="ctr"/>
        <c:lblOffset val="100"/>
        <c:noMultiLvlLbl val="0"/>
      </c:catAx>
      <c:valAx>
        <c:axId val="18949478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8946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87079495437949E-2"/>
          <c:y val="3.381928965849397E-2"/>
          <c:w val="0.88219777930184307"/>
          <c:h val="0.88898287429576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שיעור אבטלה (בנקודות אחוז)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dLbls>
            <c:dLbl>
              <c:idx val="16"/>
              <c:layout>
                <c:manualLayout>
                  <c:x val="-1.3537179811055245E-2"/>
                  <c:y val="-3.057484070989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6E-42AB-8964-A55CEE4DF99B}"/>
                </c:ext>
              </c:extLst>
            </c:dLbl>
            <c:dLbl>
              <c:idx val="17"/>
              <c:layout>
                <c:manualLayout>
                  <c:x val="1.1296240984576806E-2"/>
                  <c:y val="1.22299362839579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3.6%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6E-42AB-8964-A55CEE4DF99B}"/>
                </c:ext>
              </c:extLst>
            </c:dLbl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6E-42AB-8964-A55CEE4DF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גיליון1!$A$2:$A$26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2019*</c:v>
                </c:pt>
              </c:strCache>
            </c:strRef>
          </c:cat>
          <c:val>
            <c:numRef>
              <c:f>גיליון1!$B$2:$B$26</c:f>
              <c:numCache>
                <c:formatCode>0.0%</c:formatCode>
                <c:ptCount val="18"/>
                <c:pt idx="0">
                  <c:v>0.11590875774604534</c:v>
                </c:pt>
                <c:pt idx="1">
                  <c:v>0.12002852986910209</c:v>
                </c:pt>
                <c:pt idx="2">
                  <c:v>0.11660323199924952</c:v>
                </c:pt>
                <c:pt idx="3">
                  <c:v>0.10301580963250971</c:v>
                </c:pt>
                <c:pt idx="4">
                  <c:v>9.7214126247716873E-2</c:v>
                </c:pt>
                <c:pt idx="5">
                  <c:v>8.6522290172116822E-2</c:v>
                </c:pt>
                <c:pt idx="6">
                  <c:v>7.4480218651827468E-2</c:v>
                </c:pt>
                <c:pt idx="7">
                  <c:v>8.9382452761085182E-2</c:v>
                </c:pt>
                <c:pt idx="8">
                  <c:v>8.043825914485267E-2</c:v>
                </c:pt>
                <c:pt idx="9">
                  <c:v>7.0252022020193775E-2</c:v>
                </c:pt>
                <c:pt idx="10">
                  <c:v>5.898249383769507E-2</c:v>
                </c:pt>
                <c:pt idx="11">
                  <c:v>5.4658672503859272E-2</c:v>
                </c:pt>
                <c:pt idx="12">
                  <c:v>5.05607910418861E-2</c:v>
                </c:pt>
                <c:pt idx="13">
                  <c:v>4.542350455223855E-2</c:v>
                </c:pt>
                <c:pt idx="14">
                  <c:v>4.1015978355256555E-2</c:v>
                </c:pt>
                <c:pt idx="15">
                  <c:v>3.7072559672680944E-2</c:v>
                </c:pt>
                <c:pt idx="16">
                  <c:v>3.4832837574603183E-2</c:v>
                </c:pt>
                <c:pt idx="17">
                  <c:v>3.695761042887296E-2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6E-42AB-8964-A55CEE4DF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94591616"/>
        <c:axId val="94601600"/>
      </c:barChart>
      <c:lineChart>
        <c:grouping val="standard"/>
        <c:varyColors val="0"/>
        <c:ser>
          <c:idx val="1"/>
          <c:order val="1"/>
          <c:tx>
            <c:strRef>
              <c:f>גיליון1!$C$1</c:f>
              <c:strCache>
                <c:ptCount val="1"/>
                <c:pt idx="0">
                  <c:v>שיעור השתתפות (בנקודות אחוז)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7"/>
              <c:layout>
                <c:manualLayout>
                  <c:x val="-7.2465830649957402E-2"/>
                  <c:y val="-3.70328730094454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80.7%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6E-42AB-8964-A55CEE4DF99B}"/>
                </c:ext>
              </c:extLst>
            </c:dLbl>
            <c:dLbl>
              <c:idx val="18"/>
              <c:layout>
                <c:manualLayout>
                  <c:x val="-4.5571481073134877E-2"/>
                  <c:y val="-5.405405405405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6E-42AB-8964-A55CEE4DF9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גיליון1!$A$2:$A$26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2019*</c:v>
                </c:pt>
              </c:strCache>
            </c:strRef>
          </c:cat>
          <c:val>
            <c:numRef>
              <c:f>גיליון1!$C$2:$C$26</c:f>
              <c:numCache>
                <c:formatCode>0.0%</c:formatCode>
                <c:ptCount val="18"/>
                <c:pt idx="0">
                  <c:v>0.73110971030778094</c:v>
                </c:pt>
                <c:pt idx="1">
                  <c:v>0.73589263294997531</c:v>
                </c:pt>
                <c:pt idx="2">
                  <c:v>0.74032148293786348</c:v>
                </c:pt>
                <c:pt idx="3">
                  <c:v>0.73993658560139064</c:v>
                </c:pt>
                <c:pt idx="4">
                  <c:v>0.74472366881263208</c:v>
                </c:pt>
                <c:pt idx="5">
                  <c:v>0.75472617934643427</c:v>
                </c:pt>
                <c:pt idx="6">
                  <c:v>0.75681511389476919</c:v>
                </c:pt>
                <c:pt idx="7">
                  <c:v>0.75724652416670035</c:v>
                </c:pt>
                <c:pt idx="8">
                  <c:v>0.76159973088852406</c:v>
                </c:pt>
                <c:pt idx="9">
                  <c:v>0.76527836970906871</c:v>
                </c:pt>
                <c:pt idx="10">
                  <c:v>0.78721416324322024</c:v>
                </c:pt>
                <c:pt idx="11">
                  <c:v>0.78827243386806667</c:v>
                </c:pt>
                <c:pt idx="12">
                  <c:v>0.79494197438960157</c:v>
                </c:pt>
                <c:pt idx="13">
                  <c:v>0.79832873369094548</c:v>
                </c:pt>
                <c:pt idx="14">
                  <c:v>0.79985874199835894</c:v>
                </c:pt>
                <c:pt idx="15">
                  <c:v>0.80019623242914295</c:v>
                </c:pt>
                <c:pt idx="16">
                  <c:v>0.80310501686936864</c:v>
                </c:pt>
                <c:pt idx="17">
                  <c:v>0.80329075525286631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56E-42AB-8964-A55CEE4DF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04672"/>
        <c:axId val="94603136"/>
      </c:lineChart>
      <c:catAx>
        <c:axId val="945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94601600"/>
        <c:crosses val="autoZero"/>
        <c:auto val="1"/>
        <c:lblAlgn val="ctr"/>
        <c:lblOffset val="100"/>
        <c:noMultiLvlLbl val="0"/>
      </c:catAx>
      <c:valAx>
        <c:axId val="94601600"/>
        <c:scaling>
          <c:orientation val="minMax"/>
          <c:max val="0.13"/>
          <c:min val="3.0000000000000006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94591616"/>
        <c:crosses val="autoZero"/>
        <c:crossBetween val="between"/>
        <c:majorUnit val="2.0000000000000004E-2"/>
      </c:valAx>
      <c:valAx>
        <c:axId val="94603136"/>
        <c:scaling>
          <c:orientation val="minMax"/>
          <c:min val="0.70000000000000007"/>
        </c:scaling>
        <c:delete val="0"/>
        <c:axPos val="r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94604672"/>
        <c:crosses val="max"/>
        <c:crossBetween val="between"/>
      </c:valAx>
      <c:catAx>
        <c:axId val="9460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460313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he-I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צמיחה!$B$72</c:f>
              <c:strCache>
                <c:ptCount val="1"/>
                <c:pt idx="0">
                  <c:v>הקפאת מצב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8.3333333333334356E-3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6-4481-9098-B7F7489E1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צמיחה!$A$73:$A$77</c:f>
              <c:strCache>
                <c:ptCount val="5"/>
                <c:pt idx="0">
                  <c:v>2020-2029</c:v>
                </c:pt>
                <c:pt idx="1">
                  <c:v>2030-2039</c:v>
                </c:pt>
                <c:pt idx="2">
                  <c:v>2040-2049</c:v>
                </c:pt>
                <c:pt idx="3">
                  <c:v>2050-2059</c:v>
                </c:pt>
                <c:pt idx="4">
                  <c:v>2060-2065</c:v>
                </c:pt>
              </c:strCache>
            </c:strRef>
          </c:cat>
          <c:val>
            <c:numRef>
              <c:f>צמיחה!$B$73:$B$77</c:f>
              <c:numCache>
                <c:formatCode>0.0%</c:formatCode>
                <c:ptCount val="5"/>
                <c:pt idx="0">
                  <c:v>2.6541332179813675E-2</c:v>
                </c:pt>
                <c:pt idx="1">
                  <c:v>2.4764530057416991E-2</c:v>
                </c:pt>
                <c:pt idx="2">
                  <c:v>2.5266225865021426E-2</c:v>
                </c:pt>
                <c:pt idx="3">
                  <c:v>2.501789429877254E-2</c:v>
                </c:pt>
                <c:pt idx="4">
                  <c:v>2.4892210602465603E-2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B46-4481-9098-B7F7489E1A72}"/>
            </c:ext>
          </c:extLst>
        </c:ser>
        <c:ser>
          <c:idx val="3"/>
          <c:order val="1"/>
          <c:tx>
            <c:strRef>
              <c:f>צמיחה!$E$72</c:f>
              <c:strCache>
                <c:ptCount val="1"/>
                <c:pt idx="0">
                  <c:v>סגירת פערים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46-4481-9098-B7F7489E1A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צמיחה!$A$73:$A$77</c:f>
              <c:strCache>
                <c:ptCount val="5"/>
                <c:pt idx="0">
                  <c:v>2020-2029</c:v>
                </c:pt>
                <c:pt idx="1">
                  <c:v>2030-2039</c:v>
                </c:pt>
                <c:pt idx="2">
                  <c:v>2040-2049</c:v>
                </c:pt>
                <c:pt idx="3">
                  <c:v>2050-2059</c:v>
                </c:pt>
                <c:pt idx="4">
                  <c:v>2060-2065</c:v>
                </c:pt>
              </c:strCache>
            </c:strRef>
          </c:cat>
          <c:val>
            <c:numRef>
              <c:f>צמיחה!$E$73:$E$77</c:f>
              <c:numCache>
                <c:formatCode>0.0%</c:formatCode>
                <c:ptCount val="5"/>
                <c:pt idx="0">
                  <c:v>3.0553010915711963E-2</c:v>
                </c:pt>
                <c:pt idx="1">
                  <c:v>3.0441509327969556E-2</c:v>
                </c:pt>
                <c:pt idx="2">
                  <c:v>3.2115234293229662E-2</c:v>
                </c:pt>
                <c:pt idx="3">
                  <c:v>3.3234642180211806E-2</c:v>
                </c:pt>
                <c:pt idx="4">
                  <c:v>3.3964483790917717E-2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B46-4481-9098-B7F7489E1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9554048"/>
        <c:axId val="249555584"/>
      </c:lineChart>
      <c:catAx>
        <c:axId val="24955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49555584"/>
        <c:crosses val="autoZero"/>
        <c:auto val="1"/>
        <c:lblAlgn val="ctr"/>
        <c:lblOffset val="100"/>
        <c:noMultiLvlLbl val="0"/>
      </c:catAx>
      <c:valAx>
        <c:axId val="249555584"/>
        <c:scaling>
          <c:orientation val="minMax"/>
          <c:min val="2.0000000000000004E-2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4955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צמיחה!$G$72</c:f>
              <c:strCache>
                <c:ptCount val="1"/>
                <c:pt idx="0">
                  <c:v>הקפאת מצב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צמיחה!$F$73:$F$78</c:f>
              <c:numCache>
                <c:formatCode>General</c:formatCode>
                <c:ptCount val="6"/>
                <c:pt idx="0">
                  <c:v>2018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2065</c:v>
                </c:pt>
              </c:numCache>
            </c:numRef>
          </c:cat>
          <c:val>
            <c:numRef>
              <c:f>צמיחה!$G$73:$G$78</c:f>
              <c:numCache>
                <c:formatCode>_ * #,##0_ ;_ * \-#,##0_ ;_ * "-"??_ ;_ @_ </c:formatCode>
                <c:ptCount val="6"/>
                <c:pt idx="0">
                  <c:v>144949.31496437843</c:v>
                </c:pt>
                <c:pt idx="1">
                  <c:v>160088.81725357132</c:v>
                </c:pt>
                <c:pt idx="2">
                  <c:v>172217.21094326751</c:v>
                </c:pt>
                <c:pt idx="3">
                  <c:v>186456.22043341387</c:v>
                </c:pt>
                <c:pt idx="4">
                  <c:v>202798.67885754758</c:v>
                </c:pt>
                <c:pt idx="5">
                  <c:v>211994.30480088529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52-4469-A711-382917F3C310}"/>
            </c:ext>
          </c:extLst>
        </c:ser>
        <c:ser>
          <c:idx val="3"/>
          <c:order val="1"/>
          <c:tx>
            <c:strRef>
              <c:f>צמיחה!$J$72</c:f>
              <c:strCache>
                <c:ptCount val="1"/>
                <c:pt idx="0">
                  <c:v>סגירת פערים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צמיחה!$F$73:$F$78</c:f>
              <c:numCache>
                <c:formatCode>General</c:formatCode>
                <c:ptCount val="6"/>
                <c:pt idx="0">
                  <c:v>2018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2065</c:v>
                </c:pt>
              </c:numCache>
            </c:numRef>
          </c:cat>
          <c:val>
            <c:numRef>
              <c:f>צמיחה!$J$73:$J$78</c:f>
              <c:numCache>
                <c:formatCode>_ * #,##0_ ;_ * \-#,##0_ ;_ * "-"??_ ;_ @_ </c:formatCode>
                <c:ptCount val="6"/>
                <c:pt idx="0">
                  <c:v>144949.31496437843</c:v>
                </c:pt>
                <c:pt idx="1">
                  <c:v>167280.60326026485</c:v>
                </c:pt>
                <c:pt idx="2">
                  <c:v>190405.1603397335</c:v>
                </c:pt>
                <c:pt idx="3">
                  <c:v>220615.86333086187</c:v>
                </c:pt>
                <c:pt idx="4">
                  <c:v>260208.135063589</c:v>
                </c:pt>
                <c:pt idx="5">
                  <c:v>284325.26113154925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52-4469-A711-382917F3C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962496"/>
        <c:axId val="127964288"/>
      </c:lineChart>
      <c:catAx>
        <c:axId val="1279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964288"/>
        <c:crosses val="autoZero"/>
        <c:auto val="1"/>
        <c:lblAlgn val="ctr"/>
        <c:lblOffset val="100"/>
        <c:noMultiLvlLbl val="0"/>
      </c:catAx>
      <c:valAx>
        <c:axId val="127964288"/>
        <c:scaling>
          <c:orientation val="minMax"/>
          <c:min val="130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96249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flat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גיליון1!$K$5:$K$10</c:f>
              <c:numCache>
                <c:formatCode>General</c:formatCode>
                <c:ptCount val="6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  <c:pt idx="4">
                  <c:v>2060</c:v>
                </c:pt>
                <c:pt idx="5">
                  <c:v>2065</c:v>
                </c:pt>
              </c:numCache>
            </c:numRef>
          </c:xVal>
          <c:yVal>
            <c:numRef>
              <c:f>גיליון1!$L$5:$L$10</c:f>
              <c:numCache>
                <c:formatCode>_ * #,##0_ ;_ * \-#,##0_ ;_ * "-"??_ ;_ @_ </c:formatCode>
                <c:ptCount val="6"/>
                <c:pt idx="0">
                  <c:v>3.120276508552255</c:v>
                </c:pt>
                <c:pt idx="1">
                  <c:v>80.052158466350747</c:v>
                </c:pt>
                <c:pt idx="2">
                  <c:v>240.50134236899063</c:v>
                </c:pt>
                <c:pt idx="3">
                  <c:v>535.40103072117358</c:v>
                </c:pt>
                <c:pt idx="4">
                  <c:v>1059.0288706209826</c:v>
                </c:pt>
                <c:pt idx="5">
                  <c:v>1443.2932126658829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B9-46CC-AA02-35CA14711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985152"/>
        <c:axId val="127986688"/>
      </c:scatterChart>
      <c:valAx>
        <c:axId val="1279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986688"/>
        <c:crosses val="autoZero"/>
        <c:crossBetween val="midCat"/>
      </c:valAx>
      <c:valAx>
        <c:axId val="127986688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12798515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>
                <a:latin typeface="Segoe UI Light" panose="020B0502040204020203" pitchFamily="34" charset="0"/>
                <a:cs typeface="Segoe UI Light" panose="020B0502040204020203" pitchFamily="34" charset="0"/>
              </a:rPr>
              <a:t>שכר בוגרי הכשרות מקצועיות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237021417280707E-2"/>
          <c:y val="0.11221600210557356"/>
          <c:w val="0.91257422876097416"/>
          <c:h val="0.80087754763205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שכר אחרי הקורס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עובדים במקצוע הנלמד</c:v>
                </c:pt>
                <c:pt idx="1">
                  <c:v>עובדים במקצוע אחר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7300</c:v>
                </c:pt>
                <c:pt idx="1">
                  <c:v>6870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49-4945-A493-2BF7A4ADB1A1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שכר לפני הקורס</c:v>
                </c:pt>
              </c:strCache>
            </c:strRef>
          </c:tx>
          <c:spPr>
            <a:solidFill>
              <a:srgbClr val="12AEA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עובדים במקצוע הנלמד</c:v>
                </c:pt>
                <c:pt idx="1">
                  <c:v>עובדים במקצוע אחר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  <c:pt idx="0">
                  <c:v>7020</c:v>
                </c:pt>
                <c:pt idx="1">
                  <c:v>6800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49-4945-A493-2BF7A4ADB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852672"/>
        <c:axId val="249854208"/>
      </c:barChart>
      <c:catAx>
        <c:axId val="2498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249854208"/>
        <c:crosses val="autoZero"/>
        <c:auto val="1"/>
        <c:lblAlgn val="ctr"/>
        <c:lblOffset val="100"/>
        <c:noMultiLvlLbl val="0"/>
      </c:catAx>
      <c:valAx>
        <c:axId val="249854208"/>
        <c:scaling>
          <c:orientation val="minMax"/>
          <c:max val="9000"/>
          <c:min val="5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he-IL"/>
          </a:p>
        </c:txPr>
        <c:crossAx val="24985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860840521253455"/>
          <c:y val="0.21151445406119262"/>
          <c:w val="0.37591205266032507"/>
          <c:h val="0.17415573217476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" panose="020B0502040204020203" pitchFamily="34" charset="0"/>
          <a:cs typeface="Segoe UI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 dirty="0" smtClean="0"/>
              <a:t>מצב תעסוקתי</a:t>
            </a:r>
            <a:r>
              <a:rPr lang="he-IL" baseline="0" dirty="0" smtClean="0"/>
              <a:t> של בוגרי הכשרות מקצועיות</a:t>
            </a:r>
            <a:endParaRPr lang="he-IL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A-474C-8533-902DAED701BE}"/>
              </c:ext>
            </c:extLst>
          </c:dPt>
          <c:dPt>
            <c:idx val="1"/>
            <c:bubble3D val="0"/>
            <c:spPr>
              <a:solidFill>
                <a:srgbClr val="12AEA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9A-474C-8533-902DAED701BE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9A-474C-8533-902DAED701BE}"/>
              </c:ext>
            </c:extLst>
          </c:dPt>
          <c:dLbls>
            <c:dLbl>
              <c:idx val="2"/>
              <c:layout>
                <c:manualLayout>
                  <c:x val="-1.8782741544484893E-2"/>
                  <c:y val="4.83723774172857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9A-474C-8533-902DAED70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גיליון1!$A$2:$A$4</c:f>
              <c:strCache>
                <c:ptCount val="3"/>
                <c:pt idx="0">
                  <c:v>עובדים בתחום</c:v>
                </c:pt>
                <c:pt idx="1">
                  <c:v>עובדים לא בתחום</c:v>
                </c:pt>
                <c:pt idx="2">
                  <c:v>לא עובדים</c:v>
                </c:pt>
              </c:strCache>
            </c:strRef>
          </c:cat>
          <c:val>
            <c:numRef>
              <c:f>גיליון1!$B$2:$B$4</c:f>
              <c:numCache>
                <c:formatCode>General</c:formatCode>
                <c:ptCount val="3"/>
                <c:pt idx="0">
                  <c:v>38.5</c:v>
                </c:pt>
                <c:pt idx="1">
                  <c:v>44.2</c:v>
                </c:pt>
                <c:pt idx="2">
                  <c:v>17.3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9A-474C-8533-902DAED70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40744924932668E-2"/>
          <c:y val="0.12068672374591038"/>
          <c:w val="0.90331666397174104"/>
          <c:h val="0.78825139065226457"/>
        </c:manualLayout>
      </c:layout>
      <c:barChart>
        <c:barDir val="col"/>
        <c:grouping val="clustered"/>
        <c:varyColors val="0"/>
        <c:ser>
          <c:idx val="0"/>
          <c:order val="0"/>
          <c:spPr>
            <a:ln w="63500" cmpd="tri">
              <a:prstDash val="solid"/>
            </a:ln>
          </c:spPr>
          <c:invertIfNegative val="0"/>
          <c:dPt>
            <c:idx val="53"/>
            <c:invertIfNegative val="0"/>
            <c:bubble3D val="0"/>
            <c:spPr>
              <a:solidFill>
                <a:srgbClr val="4F81BD"/>
              </a:solidFill>
              <a:ln w="63500" cmpd="tri"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D4-432C-B621-48CB83E7938F}"/>
              </c:ext>
            </c:extLst>
          </c:dPt>
          <c:dPt>
            <c:idx val="54"/>
            <c:invertIfNegative val="0"/>
            <c:bubble3D val="0"/>
            <c:spPr>
              <a:solidFill>
                <a:srgbClr val="4F81BD"/>
              </a:solidFill>
              <a:ln w="63500" cmpd="tri"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D4-432C-B621-48CB83E7938F}"/>
              </c:ext>
            </c:extLst>
          </c:dPt>
          <c:dLbls>
            <c:dLbl>
              <c:idx val="58"/>
              <c:layout>
                <c:manualLayout>
                  <c:x val="-7.3487205125356446E-3"/>
                  <c:y val="-9.7046685951193163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rgbClr val="4F81BD"/>
                      </a:solidFill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F71-4CB5-B5BB-0F1F60CAB5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'נתונים תמג מעודכן'!$BJ$29:$DQ$29</c:f>
              <c:numCache>
                <c:formatCode>mm/yy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'נתונים תמג מעודכן'!$BJ$36:$DQ$36</c:f>
              <c:numCache>
                <c:formatCode>0.000%</c:formatCode>
                <c:ptCount val="60"/>
                <c:pt idx="0">
                  <c:v>2.6766502140445656E-2</c:v>
                </c:pt>
                <c:pt idx="1">
                  <c:v>2.6075416837529466E-2</c:v>
                </c:pt>
                <c:pt idx="2">
                  <c:v>2.6967720417949623E-2</c:v>
                </c:pt>
                <c:pt idx="3">
                  <c:v>2.56945123837415E-2</c:v>
                </c:pt>
                <c:pt idx="4">
                  <c:v>2.4963014393179571E-2</c:v>
                </c:pt>
                <c:pt idx="5">
                  <c:v>2.6454579564265113E-2</c:v>
                </c:pt>
                <c:pt idx="6">
                  <c:v>2.5272008069335578E-2</c:v>
                </c:pt>
                <c:pt idx="7">
                  <c:v>2.0916132004091398E-2</c:v>
                </c:pt>
                <c:pt idx="8">
                  <c:v>2.1016012245421531E-2</c:v>
                </c:pt>
                <c:pt idx="9">
                  <c:v>1.9927920086100826E-2</c:v>
                </c:pt>
                <c:pt idx="10">
                  <c:v>2.0989598975008496E-2</c:v>
                </c:pt>
                <c:pt idx="11">
                  <c:v>2.0205700201803348E-2</c:v>
                </c:pt>
                <c:pt idx="12">
                  <c:v>2.1338666758456928E-2</c:v>
                </c:pt>
                <c:pt idx="13">
                  <c:v>2.2040931194738374E-2</c:v>
                </c:pt>
                <c:pt idx="14">
                  <c:v>2.1245425465189836E-2</c:v>
                </c:pt>
                <c:pt idx="15">
                  <c:v>2.0730484693572849E-2</c:v>
                </c:pt>
                <c:pt idx="16">
                  <c:v>2.2077548765534683E-2</c:v>
                </c:pt>
                <c:pt idx="17">
                  <c:v>2.0479838990450756E-2</c:v>
                </c:pt>
                <c:pt idx="18">
                  <c:v>2.0247469160321396E-2</c:v>
                </c:pt>
                <c:pt idx="19">
                  <c:v>2.1882847558846806E-2</c:v>
                </c:pt>
                <c:pt idx="20">
                  <c:v>2.2186018624413825E-2</c:v>
                </c:pt>
                <c:pt idx="21">
                  <c:v>2.2254877176219066E-2</c:v>
                </c:pt>
                <c:pt idx="22">
                  <c:v>2.0961421033021004E-2</c:v>
                </c:pt>
                <c:pt idx="23">
                  <c:v>2.0015560154689156E-2</c:v>
                </c:pt>
                <c:pt idx="24">
                  <c:v>2.0804795595471749E-2</c:v>
                </c:pt>
                <c:pt idx="25">
                  <c:v>2.0656017947831444E-2</c:v>
                </c:pt>
                <c:pt idx="26">
                  <c:v>2.093193713077449E-2</c:v>
                </c:pt>
                <c:pt idx="27">
                  <c:v>2.3161999956416244E-2</c:v>
                </c:pt>
                <c:pt idx="28">
                  <c:v>2.1974102887899537E-2</c:v>
                </c:pt>
                <c:pt idx="29">
                  <c:v>2.3501036546512758E-2</c:v>
                </c:pt>
                <c:pt idx="30">
                  <c:v>2.4958755328583382E-2</c:v>
                </c:pt>
                <c:pt idx="31">
                  <c:v>2.5418800905222517E-2</c:v>
                </c:pt>
                <c:pt idx="32">
                  <c:v>2.2450198296423786E-2</c:v>
                </c:pt>
                <c:pt idx="33">
                  <c:v>1.9067643261865837E-2</c:v>
                </c:pt>
                <c:pt idx="34">
                  <c:v>1.4543079026295608E-2</c:v>
                </c:pt>
                <c:pt idx="35">
                  <c:v>1.6588610138971609E-2</c:v>
                </c:pt>
                <c:pt idx="36">
                  <c:v>1.9358167638440518E-2</c:v>
                </c:pt>
                <c:pt idx="37">
                  <c:v>1.8889433785301502E-2</c:v>
                </c:pt>
                <c:pt idx="38">
                  <c:v>1.8495933981381649E-2</c:v>
                </c:pt>
                <c:pt idx="39">
                  <c:v>1.9003705858711979E-2</c:v>
                </c:pt>
                <c:pt idx="40">
                  <c:v>1.7984852903366613E-2</c:v>
                </c:pt>
                <c:pt idx="41">
                  <c:v>1.835798167989159E-2</c:v>
                </c:pt>
                <c:pt idx="42">
                  <c:v>1.820364739688398E-2</c:v>
                </c:pt>
                <c:pt idx="43">
                  <c:v>2.0543827546719115E-2</c:v>
                </c:pt>
                <c:pt idx="44">
                  <c:v>2.4472506944962093E-2</c:v>
                </c:pt>
                <c:pt idx="45" formatCode="0.0000%">
                  <c:v>3.3202168238163084E-2</c:v>
                </c:pt>
                <c:pt idx="46" formatCode="0.0000%">
                  <c:v>3.6486322352466946E-2</c:v>
                </c:pt>
                <c:pt idx="47" formatCode="0.0000%">
                  <c:v>3.4868590652618311E-2</c:v>
                </c:pt>
                <c:pt idx="48" formatCode="0.0000%">
                  <c:v>2.9180222410874826E-2</c:v>
                </c:pt>
                <c:pt idx="49">
                  <c:v>3.3150023118282766E-2</c:v>
                </c:pt>
                <c:pt idx="50">
                  <c:v>3.4911541609428422E-2</c:v>
                </c:pt>
                <c:pt idx="51">
                  <c:v>3.4152099631319752E-2</c:v>
                </c:pt>
                <c:pt idx="52">
                  <c:v>3.8055852423214534E-2</c:v>
                </c:pt>
                <c:pt idx="53" formatCode="0.0000%">
                  <c:v>3.8044179054356184E-2</c:v>
                </c:pt>
                <c:pt idx="54" formatCode="0.0000%">
                  <c:v>3.8871323441503382E-2</c:v>
                </c:pt>
                <c:pt idx="55" formatCode="#,##0;[Red]\-#,##0;&quot; &quot;">
                  <c:v>3.6999999999999998E-2</c:v>
                </c:pt>
                <c:pt idx="56" formatCode="#,##0;[Red]\-#,##0;&quot; &quot;">
                  <c:v>3.7999999999999999E-2</c:v>
                </c:pt>
                <c:pt idx="57" formatCode="#,##0;[Red]\-#,##0;&quot; &quot;">
                  <c:v>3.3000000000000002E-2</c:v>
                </c:pt>
                <c:pt idx="58" formatCode="#,##0;[Red]\-#,##0;&quot; &quot;">
                  <c:v>3.6999999999999998E-2</c:v>
                </c:pt>
                <c:pt idx="59" formatCode="#,##0;[Red]\-#,##0;&quot; &quot;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4-46D4-432C-B621-48CB83E793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296768"/>
        <c:axId val="251335424"/>
      </c:barChart>
      <c:lineChart>
        <c:grouping val="standard"/>
        <c:varyColors val="0"/>
        <c:ser>
          <c:idx val="1"/>
          <c:order val="1"/>
          <c:spPr>
            <a:ln w="50800"/>
          </c:spPr>
          <c:marker>
            <c:symbol val="none"/>
          </c:marker>
          <c:dLbls>
            <c:dLbl>
              <c:idx val="5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46D4-432C-B621-48CB83E7938F}"/>
                </c:ext>
              </c:extLst>
            </c:dLbl>
            <c:dLbl>
              <c:idx val="5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D7-4802-B455-179DC63F2541}"/>
                </c:ext>
              </c:extLst>
            </c:dLbl>
            <c:dLbl>
              <c:idx val="58"/>
              <c:layout>
                <c:manualLayout>
                  <c:x val="-4.4092323075213866E-2"/>
                  <c:y val="-5.58018444219360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BE4B48"/>
                        </a:solidFill>
                      </a:rPr>
                      <a:t>28.7%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F71-4CB5-B5BB-0F1F60CAB5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'נתונים תמג מעודכן'!$BJ$29:$DQ$29</c:f>
              <c:numCache>
                <c:formatCode>mm/yy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'נתונים תמג מעודכן'!$BJ$37:$DQ$37</c:f>
              <c:numCache>
                <c:formatCode>0.000%</c:formatCode>
                <c:ptCount val="60"/>
                <c:pt idx="0">
                  <c:v>0.27435011060824938</c:v>
                </c:pt>
                <c:pt idx="1">
                  <c:v>0.27349387203020192</c:v>
                </c:pt>
                <c:pt idx="2">
                  <c:v>0.27380422342956551</c:v>
                </c:pt>
                <c:pt idx="3">
                  <c:v>0.273292375335635</c:v>
                </c:pt>
                <c:pt idx="4">
                  <c:v>0.27305162994920312</c:v>
                </c:pt>
                <c:pt idx="5">
                  <c:v>0.27412201824183963</c:v>
                </c:pt>
                <c:pt idx="6">
                  <c:v>0.2733685927602939</c:v>
                </c:pt>
                <c:pt idx="7">
                  <c:v>0.27130626518001444</c:v>
                </c:pt>
                <c:pt idx="8">
                  <c:v>0.27252454879754678</c:v>
                </c:pt>
                <c:pt idx="9">
                  <c:v>0.27179355573155767</c:v>
                </c:pt>
                <c:pt idx="10">
                  <c:v>0.27233547022901528</c:v>
                </c:pt>
                <c:pt idx="11">
                  <c:v>0.27159250436364968</c:v>
                </c:pt>
                <c:pt idx="12">
                  <c:v>0.27074616148458419</c:v>
                </c:pt>
                <c:pt idx="13">
                  <c:v>0.27182081357048543</c:v>
                </c:pt>
                <c:pt idx="14">
                  <c:v>0.27069151524760499</c:v>
                </c:pt>
                <c:pt idx="15">
                  <c:v>0.27021846434209706</c:v>
                </c:pt>
                <c:pt idx="16">
                  <c:v>0.26915391853472093</c:v>
                </c:pt>
                <c:pt idx="17">
                  <c:v>0.27078777077377519</c:v>
                </c:pt>
                <c:pt idx="18">
                  <c:v>0.2716114336851117</c:v>
                </c:pt>
                <c:pt idx="19">
                  <c:v>0.27289173665807243</c:v>
                </c:pt>
                <c:pt idx="20">
                  <c:v>0.27112857399411555</c:v>
                </c:pt>
                <c:pt idx="21">
                  <c:v>0.27275117368567681</c:v>
                </c:pt>
                <c:pt idx="22">
                  <c:v>0.27143749975430914</c:v>
                </c:pt>
                <c:pt idx="23">
                  <c:v>0.27179433054940866</c:v>
                </c:pt>
                <c:pt idx="24">
                  <c:v>0.27479467095910115</c:v>
                </c:pt>
                <c:pt idx="25">
                  <c:v>0.27475657461142206</c:v>
                </c:pt>
                <c:pt idx="26">
                  <c:v>0.276073548791886</c:v>
                </c:pt>
                <c:pt idx="27">
                  <c:v>0.27807729549013743</c:v>
                </c:pt>
                <c:pt idx="28">
                  <c:v>0.28019135663808714</c:v>
                </c:pt>
                <c:pt idx="29">
                  <c:v>0.27918351342905329</c:v>
                </c:pt>
                <c:pt idx="30">
                  <c:v>0.27950587652757392</c:v>
                </c:pt>
                <c:pt idx="31">
                  <c:v>0.28048321023986728</c:v>
                </c:pt>
                <c:pt idx="32">
                  <c:v>0.28145232116158186</c:v>
                </c:pt>
                <c:pt idx="33">
                  <c:v>0.27914991650864401</c:v>
                </c:pt>
                <c:pt idx="34">
                  <c:v>0.28302917052594734</c:v>
                </c:pt>
                <c:pt idx="35">
                  <c:v>0.28395848391129802</c:v>
                </c:pt>
                <c:pt idx="36">
                  <c:v>0.28375077156167383</c:v>
                </c:pt>
                <c:pt idx="37">
                  <c:v>0.28346587697162123</c:v>
                </c:pt>
                <c:pt idx="38">
                  <c:v>0.28395202736237729</c:v>
                </c:pt>
                <c:pt idx="39">
                  <c:v>0.28303685368163545</c:v>
                </c:pt>
                <c:pt idx="40">
                  <c:v>0.28349779020232091</c:v>
                </c:pt>
                <c:pt idx="41">
                  <c:v>0.28236379812340445</c:v>
                </c:pt>
                <c:pt idx="42">
                  <c:v>0.2835348432640904</c:v>
                </c:pt>
                <c:pt idx="43">
                  <c:v>0.28553555582213674</c:v>
                </c:pt>
                <c:pt idx="44">
                  <c:v>0.2859214362774723</c:v>
                </c:pt>
                <c:pt idx="45">
                  <c:v>0.28849785515057436</c:v>
                </c:pt>
                <c:pt idx="46">
                  <c:v>0.2875573985504678</c:v>
                </c:pt>
                <c:pt idx="47">
                  <c:v>0.2853339605666349</c:v>
                </c:pt>
                <c:pt idx="48">
                  <c:v>0.28452110402450242</c:v>
                </c:pt>
                <c:pt idx="49">
                  <c:v>0.28730970402033035</c:v>
                </c:pt>
                <c:pt idx="50">
                  <c:v>0.28684410699430296</c:v>
                </c:pt>
                <c:pt idx="51">
                  <c:v>0.28861386387359728</c:v>
                </c:pt>
                <c:pt idx="52">
                  <c:v>0.28938285909754652</c:v>
                </c:pt>
                <c:pt idx="53">
                  <c:v>0.29063185448785323</c:v>
                </c:pt>
                <c:pt idx="54">
                  <c:v>0.28983907843018242</c:v>
                </c:pt>
                <c:pt idx="55" formatCode="#,##0;[Red]\-#,##0;&quot; &quot;">
                  <c:v>0.28799999999999998</c:v>
                </c:pt>
                <c:pt idx="56">
                  <c:v>0.28699999999999998</c:v>
                </c:pt>
                <c:pt idx="57" formatCode="#,##0;[Red]\-#,##0;&quot; &quot;">
                  <c:v>0.28599999999999998</c:v>
                </c:pt>
                <c:pt idx="58" formatCode="#,##0;[Red]\-#,##0;&quot; &quot;">
                  <c:v>0.28599999999999998</c:v>
                </c:pt>
                <c:pt idx="59" formatCode="#,##0;[Red]\-#,##0;&quot; &quot;">
                  <c:v>0.28699999999999998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67-46D4-432C-B621-48CB83E7938F}"/>
            </c:ext>
          </c:extLst>
        </c:ser>
        <c:ser>
          <c:idx val="2"/>
          <c:order val="2"/>
          <c:spPr>
            <a:ln w="50800">
              <a:solidFill>
                <a:srgbClr val="425222"/>
              </a:solidFill>
            </a:ln>
          </c:spPr>
          <c:marker>
            <c:symbol val="none"/>
          </c:marker>
          <c:dPt>
            <c:idx val="4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8-46D4-432C-B621-48CB83E7938F}"/>
              </c:ext>
            </c:extLst>
          </c:dPt>
          <c:dPt>
            <c:idx val="4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69-46D4-432C-B621-48CB83E7938F}"/>
              </c:ext>
            </c:extLst>
          </c:dPt>
          <c:dLbls>
            <c:dLbl>
              <c:idx val="5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D7-4802-B455-179DC63F2541}"/>
                </c:ext>
              </c:extLst>
            </c:dLbl>
            <c:dLbl>
              <c:idx val="58"/>
              <c:layout>
                <c:manualLayout>
                  <c:x val="1.9106673332592566E-2"/>
                  <c:y val="3.881867438047717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425222"/>
                        </a:solidFill>
                      </a:defRPr>
                    </a:pPr>
                    <a:r>
                      <a:rPr lang="en-US" dirty="0" smtClean="0"/>
                      <a:t>25.0%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F71-4CB5-B5BB-0F1F60CA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'נתונים תמג מעודכן'!$BJ$29:$DQ$29</c:f>
              <c:numCache>
                <c:formatCode>mm/yy</c:formatCode>
                <c:ptCount val="60"/>
                <c:pt idx="0">
                  <c:v>42004</c:v>
                </c:pt>
                <c:pt idx="1">
                  <c:v>42035</c:v>
                </c:pt>
                <c:pt idx="2">
                  <c:v>42063</c:v>
                </c:pt>
                <c:pt idx="3">
                  <c:v>42094</c:v>
                </c:pt>
                <c:pt idx="4">
                  <c:v>42124</c:v>
                </c:pt>
                <c:pt idx="5">
                  <c:v>42155</c:v>
                </c:pt>
                <c:pt idx="6">
                  <c:v>42185</c:v>
                </c:pt>
                <c:pt idx="7">
                  <c:v>42216</c:v>
                </c:pt>
                <c:pt idx="8">
                  <c:v>42247</c:v>
                </c:pt>
                <c:pt idx="9">
                  <c:v>42277</c:v>
                </c:pt>
                <c:pt idx="10">
                  <c:v>42308</c:v>
                </c:pt>
                <c:pt idx="11">
                  <c:v>42338</c:v>
                </c:pt>
                <c:pt idx="12">
                  <c:v>42369</c:v>
                </c:pt>
                <c:pt idx="13">
                  <c:v>42400</c:v>
                </c:pt>
                <c:pt idx="14">
                  <c:v>42429</c:v>
                </c:pt>
                <c:pt idx="15">
                  <c:v>42460</c:v>
                </c:pt>
                <c:pt idx="16">
                  <c:v>42490</c:v>
                </c:pt>
                <c:pt idx="17">
                  <c:v>42521</c:v>
                </c:pt>
                <c:pt idx="18">
                  <c:v>42551</c:v>
                </c:pt>
                <c:pt idx="19">
                  <c:v>42582</c:v>
                </c:pt>
                <c:pt idx="20">
                  <c:v>42613</c:v>
                </c:pt>
                <c:pt idx="21">
                  <c:v>42643</c:v>
                </c:pt>
                <c:pt idx="22">
                  <c:v>42674</c:v>
                </c:pt>
                <c:pt idx="23">
                  <c:v>42704</c:v>
                </c:pt>
                <c:pt idx="24">
                  <c:v>42735</c:v>
                </c:pt>
                <c:pt idx="25">
                  <c:v>42766</c:v>
                </c:pt>
                <c:pt idx="26">
                  <c:v>42794</c:v>
                </c:pt>
                <c:pt idx="27">
                  <c:v>42825</c:v>
                </c:pt>
                <c:pt idx="28">
                  <c:v>42855</c:v>
                </c:pt>
                <c:pt idx="29">
                  <c:v>42886</c:v>
                </c:pt>
                <c:pt idx="30">
                  <c:v>42916</c:v>
                </c:pt>
                <c:pt idx="31">
                  <c:v>42947</c:v>
                </c:pt>
                <c:pt idx="32">
                  <c:v>42978</c:v>
                </c:pt>
                <c:pt idx="33">
                  <c:v>43008</c:v>
                </c:pt>
                <c:pt idx="34">
                  <c:v>43039</c:v>
                </c:pt>
                <c:pt idx="35">
                  <c:v>43069</c:v>
                </c:pt>
                <c:pt idx="36">
                  <c:v>43100</c:v>
                </c:pt>
                <c:pt idx="37">
                  <c:v>43131</c:v>
                </c:pt>
                <c:pt idx="38">
                  <c:v>43159</c:v>
                </c:pt>
                <c:pt idx="39">
                  <c:v>43190</c:v>
                </c:pt>
                <c:pt idx="40">
                  <c:v>43220</c:v>
                </c:pt>
                <c:pt idx="41">
                  <c:v>43251</c:v>
                </c:pt>
                <c:pt idx="42">
                  <c:v>43281</c:v>
                </c:pt>
                <c:pt idx="43">
                  <c:v>43312</c:v>
                </c:pt>
                <c:pt idx="44">
                  <c:v>43343</c:v>
                </c:pt>
                <c:pt idx="45">
                  <c:v>43373</c:v>
                </c:pt>
                <c:pt idx="46">
                  <c:v>43404</c:v>
                </c:pt>
                <c:pt idx="47">
                  <c:v>43434</c:v>
                </c:pt>
                <c:pt idx="48">
                  <c:v>43465</c:v>
                </c:pt>
                <c:pt idx="49">
                  <c:v>43496</c:v>
                </c:pt>
                <c:pt idx="50">
                  <c:v>43524</c:v>
                </c:pt>
                <c:pt idx="51">
                  <c:v>43555</c:v>
                </c:pt>
                <c:pt idx="52">
                  <c:v>43585</c:v>
                </c:pt>
                <c:pt idx="53">
                  <c:v>43616</c:v>
                </c:pt>
                <c:pt idx="54">
                  <c:v>43646</c:v>
                </c:pt>
                <c:pt idx="55">
                  <c:v>43677</c:v>
                </c:pt>
                <c:pt idx="56">
                  <c:v>43708</c:v>
                </c:pt>
                <c:pt idx="57">
                  <c:v>43738</c:v>
                </c:pt>
                <c:pt idx="58">
                  <c:v>43769</c:v>
                </c:pt>
                <c:pt idx="59">
                  <c:v>43799</c:v>
                </c:pt>
              </c:numCache>
            </c:numRef>
          </c:cat>
          <c:val>
            <c:numRef>
              <c:f>'נתונים תמג מעודכן'!$BJ$38:$DQ$38</c:f>
              <c:numCache>
                <c:formatCode>0.000%</c:formatCode>
                <c:ptCount val="60"/>
                <c:pt idx="0">
                  <c:v>0.24758270690486323</c:v>
                </c:pt>
                <c:pt idx="1">
                  <c:v>0.2474166599832516</c:v>
                </c:pt>
                <c:pt idx="2">
                  <c:v>0.24683292828727632</c:v>
                </c:pt>
                <c:pt idx="3">
                  <c:v>0.24759430378544492</c:v>
                </c:pt>
                <c:pt idx="4">
                  <c:v>0.24808507181263098</c:v>
                </c:pt>
                <c:pt idx="5">
                  <c:v>0.24766479233750471</c:v>
                </c:pt>
                <c:pt idx="6">
                  <c:v>0.24809307139612366</c:v>
                </c:pt>
                <c:pt idx="7">
                  <c:v>0.25038663490999158</c:v>
                </c:pt>
                <c:pt idx="8">
                  <c:v>0.25150592402833055</c:v>
                </c:pt>
                <c:pt idx="9">
                  <c:v>0.25186303420251444</c:v>
                </c:pt>
                <c:pt idx="10">
                  <c:v>0.25134414428354646</c:v>
                </c:pt>
                <c:pt idx="11">
                  <c:v>0.25138594430822692</c:v>
                </c:pt>
                <c:pt idx="12">
                  <c:v>0.24940663847369923</c:v>
                </c:pt>
                <c:pt idx="13">
                  <c:v>0.24977817701529251</c:v>
                </c:pt>
                <c:pt idx="14">
                  <c:v>0.24944524064470669</c:v>
                </c:pt>
                <c:pt idx="15">
                  <c:v>0.24948713402402115</c:v>
                </c:pt>
                <c:pt idx="16">
                  <c:v>0.24707552762893731</c:v>
                </c:pt>
                <c:pt idx="17">
                  <c:v>0.2503062544141455</c:v>
                </c:pt>
                <c:pt idx="18">
                  <c:v>0.25136312926761606</c:v>
                </c:pt>
                <c:pt idx="19">
                  <c:v>0.25100805724156733</c:v>
                </c:pt>
                <c:pt idx="20">
                  <c:v>0.24894172688399932</c:v>
                </c:pt>
                <c:pt idx="21">
                  <c:v>0.25049629650945771</c:v>
                </c:pt>
                <c:pt idx="22">
                  <c:v>0.25047607872128813</c:v>
                </c:pt>
                <c:pt idx="23">
                  <c:v>0.25177877039471946</c:v>
                </c:pt>
                <c:pt idx="24">
                  <c:v>0.25398987536362944</c:v>
                </c:pt>
                <c:pt idx="25">
                  <c:v>0.25410136944465411</c:v>
                </c:pt>
                <c:pt idx="26">
                  <c:v>0.25514161166111149</c:v>
                </c:pt>
                <c:pt idx="27">
                  <c:v>0.25491529553372122</c:v>
                </c:pt>
                <c:pt idx="28">
                  <c:v>0.25821725375018756</c:v>
                </c:pt>
                <c:pt idx="29">
                  <c:v>0.25568247688254053</c:v>
                </c:pt>
                <c:pt idx="30">
                  <c:v>0.25454632062305621</c:v>
                </c:pt>
                <c:pt idx="31">
                  <c:v>0.25506281297711758</c:v>
                </c:pt>
                <c:pt idx="32">
                  <c:v>0.25900053127334666</c:v>
                </c:pt>
                <c:pt idx="33">
                  <c:v>0.26007989296507938</c:v>
                </c:pt>
                <c:pt idx="34">
                  <c:v>0.26848371828179496</c:v>
                </c:pt>
                <c:pt idx="35">
                  <c:v>0.26736750757650973</c:v>
                </c:pt>
                <c:pt idx="36">
                  <c:v>0.26439024470802469</c:v>
                </c:pt>
                <c:pt idx="37">
                  <c:v>0.26457409258733844</c:v>
                </c:pt>
                <c:pt idx="38">
                  <c:v>0.2654545320173553</c:v>
                </c:pt>
                <c:pt idx="39">
                  <c:v>0.26403159212028054</c:v>
                </c:pt>
                <c:pt idx="40">
                  <c:v>0.26551138721640721</c:v>
                </c:pt>
                <c:pt idx="41">
                  <c:v>0.26400504419205734</c:v>
                </c:pt>
                <c:pt idx="42">
                  <c:v>0.26533119586720638</c:v>
                </c:pt>
                <c:pt idx="43">
                  <c:v>0.26499249500705951</c:v>
                </c:pt>
                <c:pt idx="44">
                  <c:v>0.26144969333373025</c:v>
                </c:pt>
                <c:pt idx="45">
                  <c:v>0.25529568691241128</c:v>
                </c:pt>
                <c:pt idx="46">
                  <c:v>0.25107031759969684</c:v>
                </c:pt>
                <c:pt idx="47">
                  <c:v>0.25046461398861503</c:v>
                </c:pt>
                <c:pt idx="48">
                  <c:v>0.25533937507109</c:v>
                </c:pt>
                <c:pt idx="49">
                  <c:v>0.25415818032385606</c:v>
                </c:pt>
                <c:pt idx="50">
                  <c:v>0.25193181805443232</c:v>
                </c:pt>
                <c:pt idx="51">
                  <c:v>0.25446176424227751</c:v>
                </c:pt>
                <c:pt idx="52">
                  <c:v>0.25132700667433194</c:v>
                </c:pt>
                <c:pt idx="53">
                  <c:v>0.25258693684064815</c:v>
                </c:pt>
                <c:pt idx="54">
                  <c:v>0.25096701926313408</c:v>
                </c:pt>
                <c:pt idx="55" formatCode="#,##0;[Red]\-#,##0;&quot; &quot;">
                  <c:v>0.2505</c:v>
                </c:pt>
                <c:pt idx="56" formatCode="#,##0;[Red]\-#,##0;&quot; &quot;">
                  <c:v>0.25</c:v>
                </c:pt>
                <c:pt idx="57" formatCode="#,##0;[Red]\-#,##0;&quot; &quot;">
                  <c:v>0.253</c:v>
                </c:pt>
                <c:pt idx="58" formatCode="#,##0;[Red]\-#,##0;&quot; &quot;">
                  <c:v>0.249</c:v>
                </c:pt>
                <c:pt idx="59" formatCode="#,##0;[Red]\-#,##0;&quot; &quot;">
                  <c:v>0.25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9B-46D4-432C-B621-48CB83E7938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359232"/>
        <c:axId val="251336960"/>
      </c:lineChart>
      <c:dateAx>
        <c:axId val="251296768"/>
        <c:scaling>
          <c:orientation val="minMax"/>
        </c:scaling>
        <c:delete val="0"/>
        <c:axPos val="b"/>
        <c:numFmt formatCode="mm/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he-IL"/>
          </a:p>
        </c:txPr>
        <c:crossAx val="251335424"/>
        <c:crosses val="autoZero"/>
        <c:auto val="1"/>
        <c:lblOffset val="100"/>
        <c:baseTimeUnit val="months"/>
        <c:majorUnit val="1"/>
        <c:minorUnit val="1"/>
      </c:dateAx>
      <c:valAx>
        <c:axId val="251335424"/>
        <c:scaling>
          <c:orientation val="minMax"/>
          <c:max val="6.0000000000000012E-2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9525">
            <a:solidFill>
              <a:sysClr val="windowText" lastClr="000000">
                <a:lumMod val="50000"/>
                <a:lumOff val="50000"/>
                <a:alpha val="75000"/>
              </a:sysClr>
            </a:solidFill>
          </a:ln>
        </c:spPr>
        <c:crossAx val="251296768"/>
        <c:crosses val="autoZero"/>
        <c:crossBetween val="between"/>
      </c:valAx>
      <c:valAx>
        <c:axId val="251336960"/>
        <c:scaling>
          <c:orientation val="minMax"/>
          <c:max val="0.30000000000000004"/>
          <c:min val="0.24000000000000002"/>
        </c:scaling>
        <c:delete val="0"/>
        <c:axPos val="r"/>
        <c:numFmt formatCode="0%" sourceLinked="0"/>
        <c:majorTickMark val="out"/>
        <c:minorTickMark val="none"/>
        <c:tickLblPos val="nextTo"/>
        <c:spPr>
          <a:ln>
            <a:solidFill>
              <a:sysClr val="windowText" lastClr="000000">
                <a:lumMod val="50000"/>
                <a:lumOff val="50000"/>
                <a:alpha val="75000"/>
              </a:sysClr>
            </a:solidFill>
          </a:ln>
        </c:spPr>
        <c:crossAx val="251359232"/>
        <c:crosses val="max"/>
        <c:crossBetween val="between"/>
      </c:valAx>
      <c:dateAx>
        <c:axId val="251359232"/>
        <c:scaling>
          <c:orientation val="minMax"/>
        </c:scaling>
        <c:delete val="1"/>
        <c:axPos val="b"/>
        <c:numFmt formatCode="mm/yy" sourceLinked="1"/>
        <c:majorTickMark val="out"/>
        <c:minorTickMark val="none"/>
        <c:tickLblPos val="nextTo"/>
        <c:crossAx val="251336960"/>
        <c:crosses val="autoZero"/>
        <c:auto val="1"/>
        <c:lblOffset val="100"/>
        <c:baseTimeUnit val="months"/>
      </c:date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 b="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נטל המס הישיר כאחוז מהתוצר,</a:t>
            </a:r>
            <a:r>
              <a:rPr lang="he-IL" sz="1600" baseline="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2000</a:t>
            </a:r>
            <a:endParaRPr lang="he-IL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14AC8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CE-48A7-9FFC-188C4ED2D7A2}"/>
              </c:ext>
            </c:extLst>
          </c:dPt>
          <c:dPt>
            <c:idx val="13"/>
            <c:invertIfNegative val="0"/>
            <c:bubble3D val="0"/>
            <c:spPr>
              <a:solidFill>
                <a:srgbClr val="0590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CE-48A7-9FFC-188C4ED2D7A2}"/>
              </c:ext>
            </c:extLst>
          </c:dPt>
          <c:dLbls>
            <c:dLbl>
              <c:idx val="9"/>
              <c:layout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CE-48A7-9FFC-188C4ED2D7A2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CE-48A7-9FFC-188C4ED2D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'2000 חדש'!$A$1:$A$22</c:f>
              <c:strCache>
                <c:ptCount val="22"/>
                <c:pt idx="0">
                  <c:v>אירלנד</c:v>
                </c:pt>
                <c:pt idx="1">
                  <c:v>אסטוניה</c:v>
                </c:pt>
                <c:pt idx="2">
                  <c:v>איסלנד</c:v>
                </c:pt>
                <c:pt idx="3">
                  <c:v>פולין</c:v>
                </c:pt>
                <c:pt idx="4">
                  <c:v>סלובקיה</c:v>
                </c:pt>
                <c:pt idx="5">
                  <c:v>שוויץ</c:v>
                </c:pt>
                <c:pt idx="6">
                  <c:v>אוסטרליה</c:v>
                </c:pt>
                <c:pt idx="7">
                  <c:v>צ'כיה</c:v>
                </c:pt>
                <c:pt idx="8">
                  <c:v>בריטניה</c:v>
                </c:pt>
                <c:pt idx="9">
                  <c:v>OECD</c:v>
                </c:pt>
                <c:pt idx="10">
                  <c:v>הונגריה</c:v>
                </c:pt>
                <c:pt idx="11">
                  <c:v>סלובניה</c:v>
                </c:pt>
                <c:pt idx="12">
                  <c:v>ספרד</c:v>
                </c:pt>
                <c:pt idx="13">
                  <c:v>ישראל</c:v>
                </c:pt>
                <c:pt idx="14">
                  <c:v>ארה"ב</c:v>
                </c:pt>
                <c:pt idx="15">
                  <c:v>הולנד</c:v>
                </c:pt>
                <c:pt idx="16">
                  <c:v>גרמניה</c:v>
                </c:pt>
                <c:pt idx="17">
                  <c:v>נורווגיה</c:v>
                </c:pt>
                <c:pt idx="18">
                  <c:v>אוסטריה</c:v>
                </c:pt>
                <c:pt idx="19">
                  <c:v>דנמרק</c:v>
                </c:pt>
                <c:pt idx="20">
                  <c:v>פינלנד</c:v>
                </c:pt>
                <c:pt idx="21">
                  <c:v>שוודיה</c:v>
                </c:pt>
              </c:strCache>
            </c:strRef>
          </c:cat>
          <c:val>
            <c:numRef>
              <c:f>'2000 חדש'!$B$1:$B$22</c:f>
              <c:numCache>
                <c:formatCode>General</c:formatCode>
                <c:ptCount val="22"/>
                <c:pt idx="0">
                  <c:v>0.18830603000000001</c:v>
                </c:pt>
                <c:pt idx="1">
                  <c:v>0.19018044000000001</c:v>
                </c:pt>
                <c:pt idx="2">
                  <c:v>0.20136293000000002</c:v>
                </c:pt>
                <c:pt idx="3">
                  <c:v>0.21266235000000006</c:v>
                </c:pt>
                <c:pt idx="4">
                  <c:v>0.21468249999999997</c:v>
                </c:pt>
                <c:pt idx="5">
                  <c:v>0.21502067000000002</c:v>
                </c:pt>
                <c:pt idx="6">
                  <c:v>0.21691738999999999</c:v>
                </c:pt>
                <c:pt idx="7">
                  <c:v>0.22202313000000001</c:v>
                </c:pt>
                <c:pt idx="8">
                  <c:v>0.22360581999999998</c:v>
                </c:pt>
                <c:pt idx="9">
                  <c:v>0.22585791</c:v>
                </c:pt>
                <c:pt idx="10">
                  <c:v>0.22671244999999998</c:v>
                </c:pt>
                <c:pt idx="11">
                  <c:v>0.22860423000000002</c:v>
                </c:pt>
                <c:pt idx="12">
                  <c:v>0.23124424999999998</c:v>
                </c:pt>
                <c:pt idx="13">
                  <c:v>0.23332</c:v>
                </c:pt>
                <c:pt idx="14">
                  <c:v>0.23647818999999998</c:v>
                </c:pt>
                <c:pt idx="15">
                  <c:v>0.2579053</c:v>
                </c:pt>
                <c:pt idx="16">
                  <c:v>0.25901213000000001</c:v>
                </c:pt>
                <c:pt idx="17">
                  <c:v>0.28576762</c:v>
                </c:pt>
                <c:pt idx="18">
                  <c:v>0.29520468999999999</c:v>
                </c:pt>
                <c:pt idx="19">
                  <c:v>0.31178612</c:v>
                </c:pt>
                <c:pt idx="20">
                  <c:v>0.32426921999999997</c:v>
                </c:pt>
                <c:pt idx="21">
                  <c:v>0.36644662000000006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CE-48A7-9FFC-188C4ED2D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111552"/>
        <c:axId val="45117440"/>
      </c:barChart>
      <c:catAx>
        <c:axId val="4511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117440"/>
        <c:crosses val="autoZero"/>
        <c:auto val="1"/>
        <c:lblAlgn val="ctr"/>
        <c:lblOffset val="100"/>
        <c:noMultiLvlLbl val="0"/>
      </c:catAx>
      <c:valAx>
        <c:axId val="451174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1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30316295837691E-2"/>
          <c:y val="4.5895306301479762E-2"/>
          <c:w val="0.90979514461508115"/>
          <c:h val="0.764920717665266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14AC8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C7-43BE-9531-2B1AA232C001}"/>
              </c:ext>
            </c:extLst>
          </c:dPt>
          <c:dPt>
            <c:idx val="12"/>
            <c:invertIfNegative val="0"/>
            <c:bubble3D val="0"/>
            <c:spPr>
              <a:solidFill>
                <a:srgbClr val="0590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CC7-43BE-9531-2B1AA232C001}"/>
              </c:ext>
            </c:extLst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C7-43BE-9531-2B1AA232C001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C7-43BE-9531-2B1AA232C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'OECD.Stat export'!$A$2:$A$21</c:f>
              <c:strCache>
                <c:ptCount val="20"/>
                <c:pt idx="0">
                  <c:v>טורקיה</c:v>
                </c:pt>
                <c:pt idx="1">
                  <c:v>יוון</c:v>
                </c:pt>
                <c:pt idx="2">
                  <c:v>קוריאה</c:v>
                </c:pt>
                <c:pt idx="3">
                  <c:v>בלגיה</c:v>
                </c:pt>
                <c:pt idx="4">
                  <c:v>צ'ילה</c:v>
                </c:pt>
                <c:pt idx="5">
                  <c:v>ארה"ב</c:v>
                </c:pt>
                <c:pt idx="6">
                  <c:v>OECD</c:v>
                </c:pt>
                <c:pt idx="7">
                  <c:v>לוקסמבורג</c:v>
                </c:pt>
                <c:pt idx="8">
                  <c:v>אירלנד</c:v>
                </c:pt>
                <c:pt idx="9">
                  <c:v>בולגריה</c:v>
                </c:pt>
                <c:pt idx="10">
                  <c:v>הונגריה</c:v>
                </c:pt>
                <c:pt idx="11">
                  <c:v>צרפת</c:v>
                </c:pt>
                <c:pt idx="12">
                  <c:v>ישראל</c:v>
                </c:pt>
                <c:pt idx="13">
                  <c:v>אוסטרליה</c:v>
                </c:pt>
                <c:pt idx="14">
                  <c:v>דנמרק</c:v>
                </c:pt>
                <c:pt idx="15">
                  <c:v>נורווגיה</c:v>
                </c:pt>
                <c:pt idx="16">
                  <c:v>גרמניה</c:v>
                </c:pt>
                <c:pt idx="17">
                  <c:v>שוויץ</c:v>
                </c:pt>
                <c:pt idx="18">
                  <c:v>איסלנד</c:v>
                </c:pt>
                <c:pt idx="19">
                  <c:v>שוודיה</c:v>
                </c:pt>
              </c:strCache>
            </c:strRef>
          </c:cat>
          <c:val>
            <c:numRef>
              <c:f>'OECD.Stat export'!$B$2:$B$21</c:f>
              <c:numCache>
                <c:formatCode>#,##0.0_ ;\-#,##0.0\ </c:formatCode>
                <c:ptCount val="20"/>
                <c:pt idx="0">
                  <c:v>0.62623005636763163</c:v>
                </c:pt>
                <c:pt idx="1">
                  <c:v>0.76266171675047256</c:v>
                </c:pt>
                <c:pt idx="2">
                  <c:v>0.76714898065381276</c:v>
                </c:pt>
                <c:pt idx="3">
                  <c:v>0.76976596007345899</c:v>
                </c:pt>
                <c:pt idx="4">
                  <c:v>0.77283721103540626</c:v>
                </c:pt>
                <c:pt idx="5">
                  <c:v>0.77778305302014217</c:v>
                </c:pt>
                <c:pt idx="6">
                  <c:v>0.78066467629064995</c:v>
                </c:pt>
                <c:pt idx="7">
                  <c:v>0.78746037427567306</c:v>
                </c:pt>
                <c:pt idx="8">
                  <c:v>0.79119639002656594</c:v>
                </c:pt>
                <c:pt idx="9">
                  <c:v>0.79221610209437732</c:v>
                </c:pt>
                <c:pt idx="10">
                  <c:v>0.79558734907653283</c:v>
                </c:pt>
                <c:pt idx="11">
                  <c:v>0.80062110507293216</c:v>
                </c:pt>
                <c:pt idx="12">
                  <c:v>0.80298412705297795</c:v>
                </c:pt>
                <c:pt idx="13">
                  <c:v>0.80531244073876052</c:v>
                </c:pt>
                <c:pt idx="14">
                  <c:v>0.83340105081436922</c:v>
                </c:pt>
                <c:pt idx="15">
                  <c:v>0.83397681789184541</c:v>
                </c:pt>
                <c:pt idx="16">
                  <c:v>0.83955024236024867</c:v>
                </c:pt>
                <c:pt idx="17">
                  <c:v>0.87287477746115971</c:v>
                </c:pt>
                <c:pt idx="18">
                  <c:v>0.88951950666300594</c:v>
                </c:pt>
                <c:pt idx="19">
                  <c:v>0.89335259424932056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C7-43BE-9531-2B1AA232C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017536"/>
        <c:axId val="131072000"/>
      </c:barChart>
      <c:catAx>
        <c:axId val="13001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31072000"/>
        <c:crosses val="autoZero"/>
        <c:auto val="1"/>
        <c:lblAlgn val="ctr"/>
        <c:lblOffset val="100"/>
        <c:noMultiLvlLbl val="0"/>
      </c:catAx>
      <c:valAx>
        <c:axId val="131072000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3001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14873627763707E-2"/>
          <c:y val="2.3410907692670183E-2"/>
          <c:w val="0.92131838268848365"/>
          <c:h val="0.79899887318288121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'לוח ו-נ-8'!$X$47</c:f>
              <c:strCache>
                <c:ptCount val="1"/>
                <c:pt idx="0">
                  <c:v>הוצאות ריבית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5557500294234454E-3"/>
                  <c:y val="-0.276605783694277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881-4ACD-9826-6402169A9041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881-4ACD-9826-6402169A9041}"/>
                </c:ext>
              </c:extLst>
            </c:dLbl>
            <c:dLbl>
              <c:idx val="2"/>
              <c:layout>
                <c:manualLayout>
                  <c:x val="4.3705000196156297E-3"/>
                  <c:y val="-0.409879479474247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4881-4ACD-9826-6402169A9041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81-4ACD-9826-6402169A9041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881-4ACD-9826-6402169A9041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81-4ACD-9826-6402169A9041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81-4ACD-9826-6402169A9041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81-4ACD-9826-6402169A9041}"/>
                </c:ext>
              </c:extLst>
            </c:dLbl>
            <c:dLbl>
              <c:idx val="8"/>
              <c:layout>
                <c:manualLayout>
                  <c:x val="1.0926250049039075E-2"/>
                  <c:y val="-0.272015655172912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4881-4ACD-9826-6402169A9041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81-4ACD-9826-6402169A9041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81-4ACD-9826-6402169A9041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1-4ACD-9826-6402169A9041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81-4ACD-9826-6402169A9041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881-4ACD-9826-6402169A9041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81-4ACD-9826-6402169A9041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81-4ACD-9826-6402169A9041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1-4ACD-9826-6402169A9041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81-4ACD-9826-6402169A9041}"/>
                </c:ext>
              </c:extLst>
            </c:dLbl>
            <c:dLbl>
              <c:idx val="18"/>
              <c:layout>
                <c:manualLayout>
                  <c:x val="-2.1852500098078148E-3"/>
                  <c:y val="-0.13578829381355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4881-4ACD-9826-6402169A9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'לוח ו-נ-8'!$U$48:$U$66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'לוח ו-נ-8'!$X$48:$X$66</c:f>
              <c:numCache>
                <c:formatCode>0.0%</c:formatCode>
                <c:ptCount val="19"/>
                <c:pt idx="0">
                  <c:v>5.5769937355161829E-2</c:v>
                </c:pt>
                <c:pt idx="1">
                  <c:v>5.6879590998434815E-2</c:v>
                </c:pt>
                <c:pt idx="2">
                  <c:v>8.6385672580824996E-2</c:v>
                </c:pt>
                <c:pt idx="3">
                  <c:v>5.2779213166219127E-2</c:v>
                </c:pt>
                <c:pt idx="4">
                  <c:v>5.4437625742310161E-2</c:v>
                </c:pt>
                <c:pt idx="5">
                  <c:v>5.8242235948381287E-2</c:v>
                </c:pt>
                <c:pt idx="6">
                  <c:v>5.1353898019694644E-2</c:v>
                </c:pt>
                <c:pt idx="7">
                  <c:v>4.9359093251483271E-2</c:v>
                </c:pt>
                <c:pt idx="8">
                  <c:v>5.455704719168087E-2</c:v>
                </c:pt>
                <c:pt idx="9">
                  <c:v>5.0776049898914065E-2</c:v>
                </c:pt>
                <c:pt idx="10">
                  <c:v>4.1321134163789679E-2</c:v>
                </c:pt>
                <c:pt idx="11">
                  <c:v>4.0609896932594453E-2</c:v>
                </c:pt>
                <c:pt idx="12">
                  <c:v>3.6047255357943175E-2</c:v>
                </c:pt>
                <c:pt idx="13">
                  <c:v>3.4943513391269436E-2</c:v>
                </c:pt>
                <c:pt idx="14">
                  <c:v>2.4366315629248007E-2</c:v>
                </c:pt>
                <c:pt idx="15">
                  <c:v>2.0840581499118303E-2</c:v>
                </c:pt>
                <c:pt idx="16">
                  <c:v>2.1008856690167096E-2</c:v>
                </c:pt>
                <c:pt idx="17">
                  <c:v>2.1801910557146895E-2</c:v>
                </c:pt>
                <c:pt idx="18">
                  <c:v>2.2305746010370924E-2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81-4ACD-9826-6402169A9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08224"/>
        <c:axId val="131130496"/>
      </c:barChart>
      <c:catAx>
        <c:axId val="1311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31130496"/>
        <c:crosses val="autoZero"/>
        <c:auto val="1"/>
        <c:lblAlgn val="ctr"/>
        <c:lblOffset val="100"/>
        <c:noMultiLvlLbl val="0"/>
      </c:catAx>
      <c:valAx>
        <c:axId val="131130496"/>
        <c:scaling>
          <c:orientation val="minMax"/>
          <c:max val="9.0000000000000024E-2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1311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r>
              <a:rPr lang="he-IL" dirty="0" smtClean="0"/>
              <a:t>השינוי </a:t>
            </a:r>
            <a:r>
              <a:rPr lang="he-IL" dirty="0"/>
              <a:t>השנתי בגרעון המבני </a:t>
            </a:r>
            <a:r>
              <a:rPr lang="he-IL" dirty="0" smtClean="0"/>
              <a:t>2016 </a:t>
            </a:r>
            <a:r>
              <a:rPr lang="he-IL" dirty="0"/>
              <a:t>עד 2018, אחוזי תוצר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042170550471823E-2"/>
          <c:y val="0.20870064274849534"/>
          <c:w val="0.91298296658806544"/>
          <c:h val="0.61736208665382541"/>
        </c:manualLayout>
      </c:layout>
      <c:areaChart>
        <c:grouping val="stack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הפחתת הכנסות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7.1833645720135827E-2"/>
                  <c:y val="-5.4239210721255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117-4A70-869C-E06EF22C2923}"/>
                </c:ext>
              </c:extLst>
            </c:dLbl>
            <c:dLbl>
              <c:idx val="2"/>
              <c:layout>
                <c:manualLayout>
                  <c:x val="-3.7413357145904193E-2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he-I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F4-4412-BD1A-11A65D071C24}"/>
                </c:ext>
              </c:extLst>
            </c:dLbl>
            <c:dLbl>
              <c:idx val="3"/>
              <c:layout>
                <c:manualLayout>
                  <c:x val="-2.24480142875426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E6-4D9A-8D77-232A843CD6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0.4</c:v>
                </c:pt>
                <c:pt idx="1">
                  <c:v>0.60000000000000009</c:v>
                </c:pt>
                <c:pt idx="2">
                  <c:v>0.93000000000000016</c:v>
                </c:pt>
                <c:pt idx="3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7-4A70-869C-E06EF22C2923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הגדלת הוצאות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5.8364837147610364E-2"/>
                  <c:y val="-1.898372375243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F4-4412-BD1A-11A65D071C24}"/>
                </c:ext>
              </c:extLst>
            </c:dLbl>
            <c:dLbl>
              <c:idx val="2"/>
              <c:layout>
                <c:manualLayout>
                  <c:x val="-3.5916822860067914E-2"/>
                  <c:y val="-1.6271763216376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F4-4412-BD1A-11A65D071C24}"/>
                </c:ext>
              </c:extLst>
            </c:dLbl>
            <c:dLbl>
              <c:idx val="3"/>
              <c:layout>
                <c:manualLayout>
                  <c:x val="-4.1902960003412676E-2"/>
                  <c:y val="5.4239210721255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E6-4D9A-8D77-232A843CD6A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גיליון1!$A$2:$A$5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0.4</c:v>
                </c:pt>
                <c:pt idx="1">
                  <c:v>2.1</c:v>
                </c:pt>
                <c:pt idx="2">
                  <c:v>2.84</c:v>
                </c:pt>
                <c:pt idx="3">
                  <c:v>3.44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7-4A70-869C-E06EF22C2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0561152"/>
        <c:axId val="300562688"/>
      </c:areaChart>
      <c:catAx>
        <c:axId val="3005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300562688"/>
        <c:crosses val="autoZero"/>
        <c:auto val="1"/>
        <c:lblAlgn val="ctr"/>
        <c:lblOffset val="100"/>
        <c:noMultiLvlLbl val="0"/>
      </c:catAx>
      <c:valAx>
        <c:axId val="300562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3005611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Segoe UI Light" panose="020B0502040204020203" pitchFamily="34" charset="0"/>
          <a:cs typeface="Segoe UI Light" panose="020B0502040204020203" pitchFamily="34" charset="0"/>
        </a:defRPr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נטל המס הישיר כאחוז מהתוצר, 2016</a:t>
            </a:r>
            <a:endParaRPr lang="he-IL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590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FB-4602-B60F-1AE0B93B098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BCF-4EEF-BDDD-8CAD55D5049C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909-45AD-B5AF-1D26FEA76C4D}"/>
              </c:ext>
            </c:extLst>
          </c:dPt>
          <c:dPt>
            <c:idx val="13"/>
            <c:invertIfNegative val="0"/>
            <c:bubble3D val="0"/>
            <c:spPr>
              <a:solidFill>
                <a:srgbClr val="11AF8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2FB-4602-B60F-1AE0B93B0984}"/>
              </c:ext>
            </c:extLst>
          </c:dPt>
          <c:dLbls>
            <c:dLbl>
              <c:idx val="5"/>
              <c:layout>
                <c:manualLayout>
                  <c:x val="-7.9717300393798082E-2"/>
                  <c:y val="1.87657022911043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CF-4EEF-BDDD-8CAD55D5049C}"/>
                </c:ext>
              </c:extLst>
            </c:dLbl>
            <c:dLbl>
              <c:idx val="10"/>
              <c:layout>
                <c:manualLayout>
                  <c:x val="0.12299240632185982"/>
                  <c:y val="-2.41273315171342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22.8%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09-45AD-B5AF-1D26FEA76C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'2016 חדש'!$A$1:$A$22</c:f>
              <c:strCache>
                <c:ptCount val="22"/>
                <c:pt idx="0">
                  <c:v>אירלנד</c:v>
                </c:pt>
                <c:pt idx="1">
                  <c:v>ליטא</c:v>
                </c:pt>
                <c:pt idx="2">
                  <c:v>אסטוניה</c:v>
                </c:pt>
                <c:pt idx="3">
                  <c:v>ישראל</c:v>
                </c:pt>
                <c:pt idx="4">
                  <c:v>ניו זילנד</c:v>
                </c:pt>
                <c:pt idx="5">
                  <c:v>אוסטרליה</c:v>
                </c:pt>
                <c:pt idx="6">
                  <c:v>פורטוגל</c:v>
                </c:pt>
                <c:pt idx="7">
                  <c:v>פולין</c:v>
                </c:pt>
                <c:pt idx="8">
                  <c:v>ארה"ב </c:v>
                </c:pt>
                <c:pt idx="9">
                  <c:v>סלובקיה</c:v>
                </c:pt>
                <c:pt idx="10">
                  <c:v>שוויץ</c:v>
                </c:pt>
                <c:pt idx="11">
                  <c:v>בריטניה</c:v>
                </c:pt>
                <c:pt idx="12">
                  <c:v>הונגריה</c:v>
                </c:pt>
                <c:pt idx="13">
                  <c:v>OECD</c:v>
                </c:pt>
                <c:pt idx="14">
                  <c:v>ספרד</c:v>
                </c:pt>
                <c:pt idx="15">
                  <c:v>קנדה</c:v>
                </c:pt>
                <c:pt idx="16">
                  <c:v>נורווגיה</c:v>
                </c:pt>
                <c:pt idx="17">
                  <c:v>הולנד</c:v>
                </c:pt>
                <c:pt idx="18">
                  <c:v>גרמניה</c:v>
                </c:pt>
                <c:pt idx="19">
                  <c:v>פינלנד</c:v>
                </c:pt>
                <c:pt idx="20">
                  <c:v>דנמרק</c:v>
                </c:pt>
                <c:pt idx="21">
                  <c:v>בלגיה</c:v>
                </c:pt>
              </c:strCache>
            </c:strRef>
          </c:cat>
          <c:val>
            <c:numRef>
              <c:f>'2016 חדש'!$B$1:$B$22</c:f>
              <c:numCache>
                <c:formatCode>General</c:formatCode>
                <c:ptCount val="22"/>
                <c:pt idx="0">
                  <c:v>0.15523086999999999</c:v>
                </c:pt>
                <c:pt idx="1">
                  <c:v>0.18108668999999999</c:v>
                </c:pt>
                <c:pt idx="2">
                  <c:v>0.18983891</c:v>
                </c:pt>
                <c:pt idx="3">
                  <c:v>0.19459141999999999</c:v>
                </c:pt>
                <c:pt idx="4">
                  <c:v>0.19475183000000001</c:v>
                </c:pt>
                <c:pt idx="5">
                  <c:v>0.20239536999999999</c:v>
                </c:pt>
                <c:pt idx="6">
                  <c:v>0.20263123999999999</c:v>
                </c:pt>
                <c:pt idx="7">
                  <c:v>0.21002675000000001</c:v>
                </c:pt>
                <c:pt idx="8">
                  <c:v>0.21510300000000002</c:v>
                </c:pt>
                <c:pt idx="9">
                  <c:v>0.21520029999999998</c:v>
                </c:pt>
                <c:pt idx="10">
                  <c:v>0.21675591999999999</c:v>
                </c:pt>
                <c:pt idx="11">
                  <c:v>0.22002135000000003</c:v>
                </c:pt>
                <c:pt idx="12">
                  <c:v>0.22335214999999997</c:v>
                </c:pt>
                <c:pt idx="13">
                  <c:v>0.22799454999999999</c:v>
                </c:pt>
                <c:pt idx="14">
                  <c:v>0.23238046000000001</c:v>
                </c:pt>
                <c:pt idx="15">
                  <c:v>0.25086378000000004</c:v>
                </c:pt>
                <c:pt idx="16">
                  <c:v>0.26554741999999998</c:v>
                </c:pt>
                <c:pt idx="17">
                  <c:v>0.26634075000000001</c:v>
                </c:pt>
                <c:pt idx="18">
                  <c:v>0.27060590000000001</c:v>
                </c:pt>
                <c:pt idx="19">
                  <c:v>0.29448292999999998</c:v>
                </c:pt>
                <c:pt idx="20">
                  <c:v>0.31221062999999999</c:v>
                </c:pt>
                <c:pt idx="21">
                  <c:v>0.32896042000000003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CF-4EEF-BDDD-8CAD55D50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25472"/>
        <c:axId val="45227008"/>
      </c:barChart>
      <c:catAx>
        <c:axId val="452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227008"/>
        <c:crosses val="autoZero"/>
        <c:auto val="1"/>
        <c:lblAlgn val="ctr"/>
        <c:lblOffset val="100"/>
        <c:noMultiLvlLbl val="0"/>
      </c:catAx>
      <c:valAx>
        <c:axId val="4522700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2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יחס </a:t>
            </a:r>
            <a:r>
              <a:rPr lang="he-IL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חוב-תוצר, 2018-2000</a:t>
            </a:r>
            <a:endParaRPr lang="he-I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'[תרשים ב- Microsoft PowerPoint]גיליון1'!$B$27</c:f>
              <c:strCache>
                <c:ptCount val="1"/>
                <c:pt idx="0">
                  <c:v>יחס חוב תוצר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 smtClean="0"/>
                      <a:t>61.0%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C85-46B6-840E-BFE1E5A13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'[תרשים ב- Microsoft PowerPoint]גיליון1'!$A$28:$A$46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'[תרשים ב- Microsoft PowerPoint]גיליון1'!$B$28:$B$46</c:f>
              <c:numCache>
                <c:formatCode>0.0%</c:formatCode>
                <c:ptCount val="19"/>
                <c:pt idx="0">
                  <c:v>0.79599999999999993</c:v>
                </c:pt>
                <c:pt idx="1">
                  <c:v>0.83700000000000008</c:v>
                </c:pt>
                <c:pt idx="2">
                  <c:v>0.90200000000000002</c:v>
                </c:pt>
                <c:pt idx="3">
                  <c:v>0.92900000000000005</c:v>
                </c:pt>
                <c:pt idx="4">
                  <c:v>0.91299999999999992</c:v>
                </c:pt>
                <c:pt idx="5">
                  <c:v>0.88200000000000001</c:v>
                </c:pt>
                <c:pt idx="6">
                  <c:v>0.8</c:v>
                </c:pt>
                <c:pt idx="7">
                  <c:v>0.73099999999999998</c:v>
                </c:pt>
                <c:pt idx="8">
                  <c:v>0.71900000000000008</c:v>
                </c:pt>
                <c:pt idx="9">
                  <c:v>0.746</c:v>
                </c:pt>
                <c:pt idx="10">
                  <c:v>0.70700000000000007</c:v>
                </c:pt>
                <c:pt idx="11">
                  <c:v>0.68799999999999994</c:v>
                </c:pt>
                <c:pt idx="12">
                  <c:v>0.68400000000000005</c:v>
                </c:pt>
                <c:pt idx="13">
                  <c:v>0.67099999999999993</c:v>
                </c:pt>
                <c:pt idx="14">
                  <c:v>0.65799999999999992</c:v>
                </c:pt>
                <c:pt idx="15">
                  <c:v>0.63700000000000001</c:v>
                </c:pt>
                <c:pt idx="16">
                  <c:v>0.621</c:v>
                </c:pt>
                <c:pt idx="17">
                  <c:v>0.60499999999999998</c:v>
                </c:pt>
                <c:pt idx="18">
                  <c:v>0.61199999999999999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9B-4BBB-9238-18974C3F5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5872"/>
        <c:axId val="45309952"/>
      </c:barChart>
      <c:catAx>
        <c:axId val="4529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309952"/>
        <c:crosses val="autoZero"/>
        <c:auto val="1"/>
        <c:lblAlgn val="ctr"/>
        <c:lblOffset val="100"/>
        <c:noMultiLvlLbl val="0"/>
      </c:catAx>
      <c:valAx>
        <c:axId val="45309952"/>
        <c:scaling>
          <c:orientation val="minMax"/>
          <c:min val="0"/>
        </c:scaling>
        <c:delete val="0"/>
        <c:axPos val="l"/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29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1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מהירות ממוצעת כיוון הכניסה לת"א- לפי מס' כביש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'כיווני כניסה ויציאה_ממוצע_רגיל'!$F$153</c:f>
              <c:strCache>
                <c:ptCount val="1"/>
                <c:pt idx="0">
                  <c:v>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ויציאה_ממוצע_רגיל'!$I$153:$AF$153</c:f>
              <c:numCache>
                <c:formatCode>0.0</c:formatCode>
                <c:ptCount val="24"/>
                <c:pt idx="0">
                  <c:v>104.85045880503804</c:v>
                </c:pt>
                <c:pt idx="1">
                  <c:v>106.64228204881093</c:v>
                </c:pt>
                <c:pt idx="2">
                  <c:v>107.12391677896457</c:v>
                </c:pt>
                <c:pt idx="3">
                  <c:v>108.34287896734511</c:v>
                </c:pt>
                <c:pt idx="4">
                  <c:v>109.25213723750355</c:v>
                </c:pt>
                <c:pt idx="5">
                  <c:v>108.15697532196418</c:v>
                </c:pt>
                <c:pt idx="6">
                  <c:v>68.6842739228141</c:v>
                </c:pt>
                <c:pt idx="7">
                  <c:v>34.907775665860754</c:v>
                </c:pt>
                <c:pt idx="8">
                  <c:v>34.496865456487342</c:v>
                </c:pt>
                <c:pt idx="9">
                  <c:v>44.862323868873091</c:v>
                </c:pt>
                <c:pt idx="10">
                  <c:v>63.817494212228993</c:v>
                </c:pt>
                <c:pt idx="11">
                  <c:v>79.353016588459099</c:v>
                </c:pt>
                <c:pt idx="12">
                  <c:v>86.198248564953019</c:v>
                </c:pt>
                <c:pt idx="13">
                  <c:v>87.144776564158036</c:v>
                </c:pt>
                <c:pt idx="14">
                  <c:v>84.489398874111686</c:v>
                </c:pt>
                <c:pt idx="15">
                  <c:v>71.276687114950249</c:v>
                </c:pt>
                <c:pt idx="16">
                  <c:v>53.847259564237262</c:v>
                </c:pt>
                <c:pt idx="17">
                  <c:v>58.988603467215356</c:v>
                </c:pt>
                <c:pt idx="18">
                  <c:v>71.481092801941244</c:v>
                </c:pt>
                <c:pt idx="19">
                  <c:v>84.089390118476089</c:v>
                </c:pt>
                <c:pt idx="20">
                  <c:v>93.44004830612505</c:v>
                </c:pt>
                <c:pt idx="21">
                  <c:v>99.650538074145572</c:v>
                </c:pt>
                <c:pt idx="22">
                  <c:v>101.36809124531675</c:v>
                </c:pt>
                <c:pt idx="23">
                  <c:v>102.04089535153361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8C-4A5F-88D9-8484DC9C82F4}"/>
            </c:ext>
          </c:extLst>
        </c:ser>
        <c:ser>
          <c:idx val="1"/>
          <c:order val="1"/>
          <c:tx>
            <c:strRef>
              <c:f>'כיווני כניסה ויציאה_ממוצע_רגיל'!$F$154</c:f>
              <c:strCache>
                <c:ptCount val="1"/>
                <c:pt idx="0">
                  <c:v>2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ויציאה_ממוצע_רגיל'!$I$154:$AF$154</c:f>
              <c:numCache>
                <c:formatCode>0.0</c:formatCode>
                <c:ptCount val="24"/>
                <c:pt idx="0">
                  <c:v>93.593988070366208</c:v>
                </c:pt>
                <c:pt idx="1">
                  <c:v>95.440034741560183</c:v>
                </c:pt>
                <c:pt idx="2">
                  <c:v>95.67348883976095</c:v>
                </c:pt>
                <c:pt idx="3">
                  <c:v>96.371983200777635</c:v>
                </c:pt>
                <c:pt idx="4">
                  <c:v>96.112670549101281</c:v>
                </c:pt>
                <c:pt idx="5">
                  <c:v>98.058414942847364</c:v>
                </c:pt>
                <c:pt idx="6">
                  <c:v>61.124555658656902</c:v>
                </c:pt>
                <c:pt idx="7">
                  <c:v>50.623867575131051</c:v>
                </c:pt>
                <c:pt idx="8">
                  <c:v>50.003187974301703</c:v>
                </c:pt>
                <c:pt idx="9">
                  <c:v>61.473433168779124</c:v>
                </c:pt>
                <c:pt idx="10">
                  <c:v>75.20779098610447</c:v>
                </c:pt>
                <c:pt idx="11">
                  <c:v>87.223154223336763</c:v>
                </c:pt>
                <c:pt idx="12">
                  <c:v>91.484582944564053</c:v>
                </c:pt>
                <c:pt idx="13">
                  <c:v>92.361344855648753</c:v>
                </c:pt>
                <c:pt idx="14">
                  <c:v>92.18221575540602</c:v>
                </c:pt>
                <c:pt idx="15">
                  <c:v>90.462836443870017</c:v>
                </c:pt>
                <c:pt idx="16">
                  <c:v>91.074722981723482</c:v>
                </c:pt>
                <c:pt idx="17">
                  <c:v>90.693120821675734</c:v>
                </c:pt>
                <c:pt idx="18">
                  <c:v>89.558363923992374</c:v>
                </c:pt>
                <c:pt idx="19">
                  <c:v>90.963925612117151</c:v>
                </c:pt>
                <c:pt idx="20">
                  <c:v>92.637503059483635</c:v>
                </c:pt>
                <c:pt idx="21">
                  <c:v>94.338671252919411</c:v>
                </c:pt>
                <c:pt idx="22">
                  <c:v>92.377321631449988</c:v>
                </c:pt>
                <c:pt idx="23">
                  <c:v>92.898137084751198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8C-4A5F-88D9-8484DC9C82F4}"/>
            </c:ext>
          </c:extLst>
        </c:ser>
        <c:ser>
          <c:idx val="3"/>
          <c:order val="2"/>
          <c:tx>
            <c:strRef>
              <c:f>'כיווני כניסה ויציאה_ממוצע_רגיל'!$F$156</c:f>
              <c:strCache>
                <c:ptCount val="1"/>
                <c:pt idx="0">
                  <c:v>5</c:v>
                </c:pt>
              </c:strCache>
            </c:strRef>
          </c:tx>
          <c:spPr>
            <a:ln w="19050" cap="rnd">
              <a:solidFill>
                <a:srgbClr val="F2B8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rgbClr val="F2B800"/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ויציאה_ממוצע_רגיל'!$I$156:$AF$156</c:f>
              <c:numCache>
                <c:formatCode>0.0</c:formatCode>
                <c:ptCount val="24"/>
                <c:pt idx="0">
                  <c:v>98.55945581019941</c:v>
                </c:pt>
                <c:pt idx="1">
                  <c:v>98.7159035598538</c:v>
                </c:pt>
                <c:pt idx="2">
                  <c:v>98.962806650671098</c:v>
                </c:pt>
                <c:pt idx="3">
                  <c:v>98.900964386565605</c:v>
                </c:pt>
                <c:pt idx="4">
                  <c:v>98.706465565187699</c:v>
                </c:pt>
                <c:pt idx="5">
                  <c:v>100.00577413661664</c:v>
                </c:pt>
                <c:pt idx="6">
                  <c:v>77.939543653462138</c:v>
                </c:pt>
                <c:pt idx="7">
                  <c:v>49.736996347458479</c:v>
                </c:pt>
                <c:pt idx="8">
                  <c:v>45.888162205348877</c:v>
                </c:pt>
                <c:pt idx="9">
                  <c:v>64.749483933393549</c:v>
                </c:pt>
                <c:pt idx="10">
                  <c:v>77.639871103591233</c:v>
                </c:pt>
                <c:pt idx="11">
                  <c:v>90.663292399523073</c:v>
                </c:pt>
                <c:pt idx="12">
                  <c:v>93.128199827769023</c:v>
                </c:pt>
                <c:pt idx="13">
                  <c:v>94.109908329020016</c:v>
                </c:pt>
                <c:pt idx="14">
                  <c:v>94.483002755773967</c:v>
                </c:pt>
                <c:pt idx="15">
                  <c:v>92.99631649117579</c:v>
                </c:pt>
                <c:pt idx="16">
                  <c:v>92.216666327485797</c:v>
                </c:pt>
                <c:pt idx="17">
                  <c:v>90.836225686766483</c:v>
                </c:pt>
                <c:pt idx="18">
                  <c:v>90.379557710277766</c:v>
                </c:pt>
                <c:pt idx="19">
                  <c:v>92.533622688404719</c:v>
                </c:pt>
                <c:pt idx="20">
                  <c:v>95.710249705637722</c:v>
                </c:pt>
                <c:pt idx="21">
                  <c:v>97.614079199144257</c:v>
                </c:pt>
                <c:pt idx="22">
                  <c:v>97.759557715734715</c:v>
                </c:pt>
                <c:pt idx="23">
                  <c:v>97.778193958367822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38C-4A5F-88D9-8484DC9C82F4}"/>
            </c:ext>
          </c:extLst>
        </c:ser>
        <c:ser>
          <c:idx val="4"/>
          <c:order val="3"/>
          <c:tx>
            <c:strRef>
              <c:f>'כיווני כניסה ויציאה_ממוצע_רגיל'!$F$157</c:f>
              <c:strCache>
                <c:ptCount val="1"/>
                <c:pt idx="0">
                  <c:v>6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ויציאה_ממוצע_רגיל'!$I$157:$AF$157</c:f>
              <c:numCache>
                <c:formatCode>0.0</c:formatCode>
                <c:ptCount val="24"/>
                <c:pt idx="0">
                  <c:v>115.61947236651554</c:v>
                </c:pt>
                <c:pt idx="1">
                  <c:v>115.08336981822494</c:v>
                </c:pt>
                <c:pt idx="2">
                  <c:v>115.17848987809032</c:v>
                </c:pt>
                <c:pt idx="3">
                  <c:v>114.64067006188053</c:v>
                </c:pt>
                <c:pt idx="4">
                  <c:v>114.52681102450187</c:v>
                </c:pt>
                <c:pt idx="5">
                  <c:v>114.31209630862271</c:v>
                </c:pt>
                <c:pt idx="6">
                  <c:v>98.855579314842089</c:v>
                </c:pt>
                <c:pt idx="7">
                  <c:v>92.875357830392133</c:v>
                </c:pt>
                <c:pt idx="8">
                  <c:v>86.180932759940916</c:v>
                </c:pt>
                <c:pt idx="9">
                  <c:v>98.055796996676563</c:v>
                </c:pt>
                <c:pt idx="10">
                  <c:v>108.9021607622517</c:v>
                </c:pt>
                <c:pt idx="11">
                  <c:v>112.09744796094883</c:v>
                </c:pt>
                <c:pt idx="12">
                  <c:v>112.68056529380961</c:v>
                </c:pt>
                <c:pt idx="13">
                  <c:v>112.32727846482005</c:v>
                </c:pt>
                <c:pt idx="14">
                  <c:v>111.23195362732925</c:v>
                </c:pt>
                <c:pt idx="15">
                  <c:v>107.44692902903331</c:v>
                </c:pt>
                <c:pt idx="16">
                  <c:v>105.96823563374308</c:v>
                </c:pt>
                <c:pt idx="17">
                  <c:v>108.4144929675157</c:v>
                </c:pt>
                <c:pt idx="18">
                  <c:v>111.31506455214704</c:v>
                </c:pt>
                <c:pt idx="19">
                  <c:v>113.85363978917259</c:v>
                </c:pt>
                <c:pt idx="20">
                  <c:v>115.19845017180869</c:v>
                </c:pt>
                <c:pt idx="21">
                  <c:v>116.01970842714199</c:v>
                </c:pt>
                <c:pt idx="22">
                  <c:v>115.27265565919797</c:v>
                </c:pt>
                <c:pt idx="23">
                  <c:v>115.11440438195726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38C-4A5F-88D9-8484DC9C82F4}"/>
            </c:ext>
          </c:extLst>
        </c:ser>
        <c:ser>
          <c:idx val="8"/>
          <c:order val="4"/>
          <c:tx>
            <c:strRef>
              <c:f>'כיווני כניסה ויציאה_ממוצע_רגיל'!$F$161</c:f>
              <c:strCache>
                <c:ptCount val="1"/>
                <c:pt idx="0">
                  <c:v>57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ויציאה_ממוצע_רגיל'!$I$161:$AF$161</c:f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38C-4A5F-88D9-8484DC9C82F4}"/>
            </c:ext>
          </c:extLst>
        </c:ser>
        <c:ser>
          <c:idx val="15"/>
          <c:order val="5"/>
          <c:tx>
            <c:strRef>
              <c:f>'כיווני כניסה ויציאה_ממוצע_רגיל'!$F$168</c:f>
              <c:strCache>
                <c:ptCount val="1"/>
                <c:pt idx="0">
                  <c:v>531</c:v>
                </c:pt>
              </c:strCache>
            </c:strRef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'כיווני כניסה ויציאה_ממוצע_רגיל'!$I$6:$AF$6</c:f>
              <c:numCache>
                <c:formatCode>0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xVal>
          <c:yVal>
            <c:numRef>
              <c:f>'כיווני כניסה ויציאה_ממוצע_רגיל'!$I$168:$AF$168</c:f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8C-4A5F-88D9-8484DC9C8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33824"/>
        <c:axId val="45540480"/>
      </c:scatterChart>
      <c:valAx>
        <c:axId val="45533824"/>
        <c:scaling>
          <c:orientation val="minMax"/>
          <c:max val="2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he-IL" sz="14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שעה</a:t>
                </a:r>
                <a:endParaRPr lang="en-US" sz="14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540480"/>
        <c:crosses val="autoZero"/>
        <c:crossBetween val="midCat"/>
        <c:majorUnit val="1"/>
      </c:valAx>
      <c:valAx>
        <c:axId val="45540480"/>
        <c:scaling>
          <c:orientation val="minMax"/>
          <c:min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r>
                  <a:rPr lang="he-IL" sz="130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מהירות [קמ"ש]</a:t>
                </a:r>
                <a:endParaRPr lang="en-US" sz="130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he-IL"/>
          </a:p>
        </c:txPr>
        <c:crossAx val="4553382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47459211374804E-2"/>
          <c:y val="0.12332383064090381"/>
          <c:w val="0.88843587788125367"/>
          <c:h val="0.68416314894662345"/>
        </c:manualLayout>
      </c:layout>
      <c:lineChart>
        <c:grouping val="standar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כלי רכב</c:v>
                </c:pt>
              </c:strCache>
            </c:strRef>
          </c:tx>
          <c:spPr>
            <a:ln w="47625" cap="rnd">
              <a:solidFill>
                <a:srgbClr val="0590C6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גיליון1!$A$2:$A$15</c:f>
              <c:numCache>
                <c:formatCode>0\ \ 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גיליון1!$B$2:$B$15</c:f>
              <c:numCache>
                <c:formatCode>0</c:formatCode>
                <c:ptCount val="14"/>
                <c:pt idx="0">
                  <c:v>100</c:v>
                </c:pt>
                <c:pt idx="1">
                  <c:v>103.38567222767419</c:v>
                </c:pt>
                <c:pt idx="2">
                  <c:v>106.77134445534836</c:v>
                </c:pt>
                <c:pt idx="3">
                  <c:v>112.07065750736014</c:v>
                </c:pt>
                <c:pt idx="4">
                  <c:v>117.32090284592738</c:v>
                </c:pt>
                <c:pt idx="5">
                  <c:v>120.64357212953875</c:v>
                </c:pt>
                <c:pt idx="6">
                  <c:v>125.91712463199214</c:v>
                </c:pt>
                <c:pt idx="7">
                  <c:v>131.64867517173698</c:v>
                </c:pt>
                <c:pt idx="8">
                  <c:v>135.47595682041216</c:v>
                </c:pt>
                <c:pt idx="9">
                  <c:v>139.89205103042195</c:v>
                </c:pt>
                <c:pt idx="10">
                  <c:v>145.53483807654561</c:v>
                </c:pt>
                <c:pt idx="11">
                  <c:v>151.69950932286557</c:v>
                </c:pt>
                <c:pt idx="12">
                  <c:v>158.93032384690869</c:v>
                </c:pt>
                <c:pt idx="13">
                  <c:v>165.50539744847887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B2-435A-B599-8A90DF3A5D87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נסועה</c:v>
                </c:pt>
              </c:strCache>
            </c:strRef>
          </c:tx>
          <c:spPr>
            <a:ln w="50800" cap="rnd">
              <a:solidFill>
                <a:srgbClr val="F2B800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גיליון1!$A$2:$A$15</c:f>
              <c:numCache>
                <c:formatCode>0\ \ 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גיליון1!$C$2:$C$15</c:f>
              <c:numCache>
                <c:formatCode>0</c:formatCode>
                <c:ptCount val="14"/>
                <c:pt idx="0">
                  <c:v>100</c:v>
                </c:pt>
                <c:pt idx="1">
                  <c:v>104.6652787880308</c:v>
                </c:pt>
                <c:pt idx="2">
                  <c:v>108.46020717850962</c:v>
                </c:pt>
                <c:pt idx="3">
                  <c:v>112.85961523991071</c:v>
                </c:pt>
                <c:pt idx="4">
                  <c:v>118.30996513581982</c:v>
                </c:pt>
                <c:pt idx="5">
                  <c:v>122.32561639368933</c:v>
                </c:pt>
                <c:pt idx="6">
                  <c:v>125.08465223607314</c:v>
                </c:pt>
                <c:pt idx="7">
                  <c:v>126.85545160400309</c:v>
                </c:pt>
                <c:pt idx="8">
                  <c:v>125.67909904938675</c:v>
                </c:pt>
                <c:pt idx="9">
                  <c:v>128.43813489177057</c:v>
                </c:pt>
                <c:pt idx="10">
                  <c:v>131.43043467355588</c:v>
                </c:pt>
                <c:pt idx="11">
                  <c:v>137.50031352680028</c:v>
                </c:pt>
                <c:pt idx="12">
                  <c:v>143.5200280920013</c:v>
                </c:pt>
                <c:pt idx="13">
                  <c:v>149.49459479796332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B2-435A-B599-8A90DF3A5D87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אורך כבישים</c:v>
                </c:pt>
              </c:strCache>
            </c:strRef>
          </c:tx>
          <c:spPr>
            <a:ln w="50800" cap="rnd">
              <a:solidFill>
                <a:srgbClr val="14AC8F"/>
              </a:solidFill>
              <a:round/>
            </a:ln>
            <a:effectLst/>
          </c:spPr>
          <c:marker>
            <c:symbol val="none"/>
          </c:marker>
          <c:cat>
            <c:numRef>
              <c:f>גיליון1!$A$2:$A$15</c:f>
              <c:numCache>
                <c:formatCode>0\ \ \ 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גיליון1!$D$2:$D$15</c:f>
              <c:numCache>
                <c:formatCode>0</c:formatCode>
                <c:ptCount val="14"/>
                <c:pt idx="0">
                  <c:v>100</c:v>
                </c:pt>
                <c:pt idx="1">
                  <c:v>100.80802292263611</c:v>
                </c:pt>
                <c:pt idx="2">
                  <c:v>101.51289398280802</c:v>
                </c:pt>
                <c:pt idx="3">
                  <c:v>102.41833810888252</c:v>
                </c:pt>
                <c:pt idx="4">
                  <c:v>103.75358166189113</c:v>
                </c:pt>
                <c:pt idx="5">
                  <c:v>104.97994269340974</c:v>
                </c:pt>
                <c:pt idx="6">
                  <c:v>105.91404011461319</c:v>
                </c:pt>
                <c:pt idx="7">
                  <c:v>106.41260744985675</c:v>
                </c:pt>
                <c:pt idx="8">
                  <c:v>107.27220630372491</c:v>
                </c:pt>
                <c:pt idx="9">
                  <c:v>108.12607449856735</c:v>
                </c:pt>
                <c:pt idx="10">
                  <c:v>109.24355300859601</c:v>
                </c:pt>
                <c:pt idx="11">
                  <c:v>110.14899713467049</c:v>
                </c:pt>
                <c:pt idx="12">
                  <c:v>110.97994269340975</c:v>
                </c:pt>
                <c:pt idx="13">
                  <c:v>112.06303724928365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B2-435A-B599-8A90DF3A5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155392"/>
        <c:axId val="58156928"/>
      </c:lineChart>
      <c:catAx>
        <c:axId val="58155392"/>
        <c:scaling>
          <c:orientation val="minMax"/>
        </c:scaling>
        <c:delete val="0"/>
        <c:axPos val="b"/>
        <c:numFmt formatCode="0\ \ \ 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58156928"/>
        <c:crosses val="autoZero"/>
        <c:auto val="1"/>
        <c:lblAlgn val="ctr"/>
        <c:lblOffset val="100"/>
        <c:noMultiLvlLbl val="0"/>
      </c:catAx>
      <c:valAx>
        <c:axId val="58156928"/>
        <c:scaling>
          <c:orientation val="minMax"/>
          <c:min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Segoe UI Light" panose="020B0502040204020203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pPr>
            <a:endParaRPr lang="he-IL"/>
          </a:p>
        </c:txPr>
        <c:crossAx val="5815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/>
              <a:t>התפתחות ממוצעי התלמידים הישראלים במבחן </a:t>
            </a:r>
            <a:r>
              <a:rPr lang="en-US" sz="1600" dirty="0"/>
              <a:t>PISA</a:t>
            </a:r>
            <a:endParaRPr lang="he-IL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710575426053619E-2"/>
          <c:y val="0.11341176295639266"/>
          <c:w val="0.86313499686009221"/>
          <c:h val="0.746832002190360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'נתוני פיזה'!$B$25</c:f>
              <c:strCache>
                <c:ptCount val="1"/>
                <c:pt idx="0">
                  <c:v>מדעים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פיזה'!$C$3:$G$3</c:f>
              <c:numCache>
                <c:formatCode>General</c:formatCode>
                <c:ptCount val="5"/>
                <c:pt idx="0">
                  <c:v>454</c:v>
                </c:pt>
                <c:pt idx="1">
                  <c:v>455</c:v>
                </c:pt>
                <c:pt idx="2">
                  <c:v>470</c:v>
                </c:pt>
                <c:pt idx="3">
                  <c:v>467</c:v>
                </c:pt>
                <c:pt idx="4">
                  <c:v>462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DCA-4A7A-8FA7-E815FA363BA1}"/>
            </c:ext>
          </c:extLst>
        </c:ser>
        <c:ser>
          <c:idx val="1"/>
          <c:order val="1"/>
          <c:tx>
            <c:strRef>
              <c:f>'נתוני פיזה'!$B$26</c:f>
              <c:strCache>
                <c:ptCount val="1"/>
                <c:pt idx="0">
                  <c:v>מתמטיקה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פיזה'!$C$4:$G$4</c:f>
              <c:numCache>
                <c:formatCode>General</c:formatCode>
                <c:ptCount val="5"/>
                <c:pt idx="0">
                  <c:v>442</c:v>
                </c:pt>
                <c:pt idx="1">
                  <c:v>447</c:v>
                </c:pt>
                <c:pt idx="2">
                  <c:v>466</c:v>
                </c:pt>
                <c:pt idx="3">
                  <c:v>470</c:v>
                </c:pt>
                <c:pt idx="4">
                  <c:v>463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DCA-4A7A-8FA7-E815FA363BA1}"/>
            </c:ext>
          </c:extLst>
        </c:ser>
        <c:ser>
          <c:idx val="2"/>
          <c:order val="2"/>
          <c:tx>
            <c:strRef>
              <c:f>'נתוני פיזה'!$B$27</c:f>
              <c:strCache>
                <c:ptCount val="1"/>
                <c:pt idx="0">
                  <c:v>קריאה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פיזה'!$C$5:$G$5</c:f>
              <c:numCache>
                <c:formatCode>General</c:formatCode>
                <c:ptCount val="5"/>
                <c:pt idx="0">
                  <c:v>439</c:v>
                </c:pt>
                <c:pt idx="1">
                  <c:v>474</c:v>
                </c:pt>
                <c:pt idx="2">
                  <c:v>486</c:v>
                </c:pt>
                <c:pt idx="3">
                  <c:v>479</c:v>
                </c:pt>
                <c:pt idx="4">
                  <c:v>470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DCA-4A7A-8FA7-E815FA363B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8240000"/>
        <c:axId val="58249984"/>
      </c:scatterChart>
      <c:valAx>
        <c:axId val="58240000"/>
        <c:scaling>
          <c:orientation val="minMax"/>
          <c:max val="2019"/>
          <c:min val="200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249984"/>
        <c:crosses val="autoZero"/>
        <c:crossBetween val="midCat"/>
        <c:majorUnit val="3"/>
      </c:valAx>
      <c:valAx>
        <c:axId val="58249984"/>
        <c:scaling>
          <c:orientation val="minMax"/>
          <c:max val="520"/>
          <c:min val="4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5824000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b="0" i="0" baseline="0" dirty="0">
                <a:effectLst/>
              </a:rPr>
              <a:t>התפתחות התקציב </a:t>
            </a:r>
            <a:r>
              <a:rPr lang="he-IL" sz="1600" b="0" i="0" baseline="0" dirty="0" smtClean="0">
                <a:effectLst/>
              </a:rPr>
              <a:t>לתלמיד</a:t>
            </a:r>
            <a:endParaRPr lang="he-IL" sz="12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413549681394577"/>
          <c:y val="0.11032894342631434"/>
          <c:w val="0.77396228472672068"/>
          <c:h val="0.7496241877447371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'נתוני פיזה'!$B$14</c:f>
              <c:strCache>
                <c:ptCount val="1"/>
                <c:pt idx="0">
                  <c:v>תקציב פר תלמיד</c:v>
                </c:pt>
              </c:strCache>
            </c:strRef>
          </c:tx>
          <c:spPr>
            <a:ln w="19050" cap="rnd">
              <a:solidFill>
                <a:srgbClr val="19AD9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9AD93"/>
              </a:solidFill>
              <a:ln w="9525">
                <a:solidFill>
                  <a:srgbClr val="19AD9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פיזה'!$C$8:$G$8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פיזה'!$C$14:$G$14</c:f>
              <c:numCache>
                <c:formatCode>_ * #,##0_ ;_ * \-#,##0_ ;_ * "-"??_ ;_ @_ </c:formatCode>
                <c:ptCount val="5"/>
                <c:pt idx="0">
                  <c:v>14872.107183580387</c:v>
                </c:pt>
                <c:pt idx="1">
                  <c:v>16910.327744726881</c:v>
                </c:pt>
                <c:pt idx="2">
                  <c:v>20714.3368956743</c:v>
                </c:pt>
                <c:pt idx="3">
                  <c:v>23601.507002801121</c:v>
                </c:pt>
                <c:pt idx="4">
                  <c:v>26905.714536671057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BC6E-441E-9574-5B148C7D830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82456960"/>
        <c:axId val="82459648"/>
      </c:scatterChart>
      <c:valAx>
        <c:axId val="82456960"/>
        <c:scaling>
          <c:orientation val="minMax"/>
          <c:max val="2018"/>
          <c:min val="200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459648"/>
        <c:crosses val="autoZero"/>
        <c:crossBetween val="midCat"/>
        <c:majorUnit val="3"/>
      </c:valAx>
      <c:valAx>
        <c:axId val="82459648"/>
        <c:scaling>
          <c:orientation val="minMax"/>
          <c:max val="27500"/>
          <c:min val="13000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4569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600" dirty="0"/>
              <a:t>התפתחות ממוצעי התלמידים הישראלים במבחן </a:t>
            </a:r>
            <a:r>
              <a:rPr lang="en-US" sz="1600" dirty="0"/>
              <a:t>PISA</a:t>
            </a:r>
            <a:endParaRPr lang="he-IL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4710575426053619E-2"/>
          <c:y val="0.11341176295639266"/>
          <c:w val="0.86313499686009221"/>
          <c:h val="0.746832002190360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'נתוני פיזה'!$B$25</c:f>
              <c:strCache>
                <c:ptCount val="1"/>
                <c:pt idx="0">
                  <c:v>מדעים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פיזה'!$C$3:$G$3</c:f>
              <c:numCache>
                <c:formatCode>General</c:formatCode>
                <c:ptCount val="5"/>
                <c:pt idx="0">
                  <c:v>454</c:v>
                </c:pt>
                <c:pt idx="1">
                  <c:v>455</c:v>
                </c:pt>
                <c:pt idx="2">
                  <c:v>470</c:v>
                </c:pt>
                <c:pt idx="3">
                  <c:v>467</c:v>
                </c:pt>
                <c:pt idx="4">
                  <c:v>462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DCA-4A7A-8FA7-E815FA363BA1}"/>
            </c:ext>
          </c:extLst>
        </c:ser>
        <c:ser>
          <c:idx val="1"/>
          <c:order val="1"/>
          <c:tx>
            <c:strRef>
              <c:f>'נתוני פיזה'!$B$26</c:f>
              <c:strCache>
                <c:ptCount val="1"/>
                <c:pt idx="0">
                  <c:v>מתמטיקה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פיזה'!$C$4:$G$4</c:f>
              <c:numCache>
                <c:formatCode>General</c:formatCode>
                <c:ptCount val="5"/>
                <c:pt idx="0">
                  <c:v>442</c:v>
                </c:pt>
                <c:pt idx="1">
                  <c:v>447</c:v>
                </c:pt>
                <c:pt idx="2">
                  <c:v>466</c:v>
                </c:pt>
                <c:pt idx="3">
                  <c:v>470</c:v>
                </c:pt>
                <c:pt idx="4">
                  <c:v>463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DCA-4A7A-8FA7-E815FA363BA1}"/>
            </c:ext>
          </c:extLst>
        </c:ser>
        <c:ser>
          <c:idx val="2"/>
          <c:order val="2"/>
          <c:tx>
            <c:strRef>
              <c:f>'נתוני פיזה'!$B$27</c:f>
              <c:strCache>
                <c:ptCount val="1"/>
                <c:pt idx="0">
                  <c:v>קריאה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70AD47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'נתוני פיזה'!$C$23:$G$23</c:f>
              <c:numCache>
                <c:formatCode>General</c:formatCode>
                <c:ptCount val="5"/>
                <c:pt idx="0">
                  <c:v>2006</c:v>
                </c:pt>
                <c:pt idx="1">
                  <c:v>2009</c:v>
                </c:pt>
                <c:pt idx="2">
                  <c:v>2012</c:v>
                </c:pt>
                <c:pt idx="3">
                  <c:v>2015</c:v>
                </c:pt>
                <c:pt idx="4">
                  <c:v>2018</c:v>
                </c:pt>
              </c:numCache>
            </c:numRef>
          </c:xVal>
          <c:yVal>
            <c:numRef>
              <c:f>'נתוני פיזה'!$C$5:$G$5</c:f>
              <c:numCache>
                <c:formatCode>General</c:formatCode>
                <c:ptCount val="5"/>
                <c:pt idx="0">
                  <c:v>439</c:v>
                </c:pt>
                <c:pt idx="1">
                  <c:v>474</c:v>
                </c:pt>
                <c:pt idx="2">
                  <c:v>486</c:v>
                </c:pt>
                <c:pt idx="3">
                  <c:v>479</c:v>
                </c:pt>
                <c:pt idx="4">
                  <c:v>470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DCA-4A7A-8FA7-E815FA363BA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82504704"/>
        <c:axId val="82989824"/>
      </c:scatterChart>
      <c:valAx>
        <c:axId val="82504704"/>
        <c:scaling>
          <c:orientation val="minMax"/>
          <c:max val="2019"/>
          <c:min val="2006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989824"/>
        <c:crosses val="autoZero"/>
        <c:crossBetween val="midCat"/>
        <c:majorUnit val="3"/>
      </c:valAx>
      <c:valAx>
        <c:axId val="82989824"/>
        <c:scaling>
          <c:orientation val="minMax"/>
          <c:max val="520"/>
          <c:min val="43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82504704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0.37368</cdr:x>
      <cdr:y>0.17671</cdr:y>
    </cdr:from>
    <cdr:to>
      <cdr:x>0.65803</cdr:x>
      <cdr:y>0.21925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20106" y="904381"/>
          <a:ext cx="3135085" cy="217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0.31983</cdr:x>
      <cdr:y>0.19798</cdr:y>
    </cdr:from>
    <cdr:to>
      <cdr:x>0.74425</cdr:x>
      <cdr:y>0.25766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26381" y="1013244"/>
          <a:ext cx="4679485" cy="305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-600000" vertOverflow="clip" wrap="square" rtlCol="1"/>
        <a:lstStyle xmlns:a="http://schemas.openxmlformats.org/drawingml/2006/main"/>
        <a:p xmlns:a="http://schemas.openxmlformats.org/drawingml/2006/main">
          <a:r>
            <a:rPr lang="he-IL" sz="2000" b="1" dirty="0" smtClean="0">
              <a:solidFill>
                <a:srgbClr val="2C843B"/>
              </a:solidFill>
              <a:latin typeface="Segoe UI Light" panose="020B0502040204020203" pitchFamily="34" charset="0"/>
              <a:cs typeface="Segoe UI Light" panose="020B0502040204020203" pitchFamily="34" charset="0"/>
            </a:rPr>
            <a:t>צמיחה ממוצעת לנפש של כ-2.5% בשנה</a:t>
          </a:r>
          <a:endParaRPr lang="he-IL" sz="2000" b="1" dirty="0">
            <a:solidFill>
              <a:srgbClr val="2C843B"/>
            </a:solidFill>
            <a:latin typeface="Segoe UI Light" panose="020B0502040204020203" pitchFamily="34" charset="0"/>
            <a:cs typeface="Segoe UI Light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0.88925</cdr:x>
      <cdr:y>0.6257</cdr:y>
    </cdr:from>
    <cdr:to>
      <cdr:x>1</cdr:x>
      <cdr:y>0.68097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5234527" y="3484493"/>
          <a:ext cx="651924" cy="3077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rgbClr val="14AC8F"/>
              </a:solidFill>
              <a:effectLst/>
              <a:uLnTx/>
              <a:uFillTx/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rPr>
            <a:t>12%</a:t>
          </a:r>
          <a:endParaRPr kumimoji="0" lang="he-IL" sz="1400" b="1" i="0" u="none" strike="noStrike" kern="1200" cap="none" spc="0" normalizeH="0" baseline="0" noProof="0" dirty="0">
            <a:ln>
              <a:noFill/>
            </a:ln>
            <a:solidFill>
              <a:srgbClr val="14AC8F"/>
            </a:solidFill>
            <a:effectLst/>
            <a:uLnTx/>
            <a:uFillTx/>
            <a:latin typeface="Segoe UI Light" panose="020B0502040204020203" pitchFamily="34" charset="0"/>
            <a:ea typeface="Tahoma" panose="020B0604030504040204" pitchFamily="34" charset="0"/>
            <a:cs typeface="Segoe UI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0.88925</cdr:x>
      <cdr:y>0.10837</cdr:y>
    </cdr:from>
    <cdr:to>
      <cdr:x>0.99666</cdr:x>
      <cdr:y>0.16363</cdr:y>
    </cdr:to>
    <cdr:sp macro="" textlink="">
      <cdr:nvSpPr>
        <cdr:cNvPr id="5" name="TextBox 12"/>
        <cdr:cNvSpPr txBox="1"/>
      </cdr:nvSpPr>
      <cdr:spPr>
        <a:xfrm xmlns:a="http://schemas.openxmlformats.org/drawingml/2006/main">
          <a:off x="5234527" y="603507"/>
          <a:ext cx="632263" cy="3077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rgbClr val="0590C6"/>
              </a:solidFill>
              <a:effectLst/>
              <a:uLnTx/>
              <a:uFillTx/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rPr>
            <a:t>66%</a:t>
          </a:r>
          <a:endParaRPr kumimoji="0" lang="he-IL" sz="1400" b="1" i="0" u="none" strike="noStrike" kern="1200" cap="none" spc="0" normalizeH="0" baseline="0" noProof="0" dirty="0">
            <a:ln>
              <a:noFill/>
            </a:ln>
            <a:solidFill>
              <a:srgbClr val="0590C6"/>
            </a:solidFill>
            <a:effectLst/>
            <a:uLnTx/>
            <a:uFillTx/>
            <a:latin typeface="Segoe UI Light" panose="020B0502040204020203" pitchFamily="34" charset="0"/>
            <a:ea typeface="Tahoma" panose="020B0604030504040204" pitchFamily="34" charset="0"/>
            <a:cs typeface="Segoe UI Light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0.88925</cdr:x>
      <cdr:y>0.26309</cdr:y>
    </cdr:from>
    <cdr:to>
      <cdr:x>0.99666</cdr:x>
      <cdr:y>0.31836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5234527" y="1465135"/>
          <a:ext cx="632264" cy="3077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he-IL" sz="1400" b="1" i="0" u="none" strike="noStrike" kern="1200" cap="none" spc="0" normalizeH="0" baseline="0" noProof="0" dirty="0" smtClean="0">
              <a:ln>
                <a:noFill/>
              </a:ln>
              <a:solidFill>
                <a:srgbClr val="F2B800"/>
              </a:solidFill>
              <a:effectLst/>
              <a:uLnTx/>
              <a:uFillTx/>
              <a:latin typeface="Segoe UI Light" panose="020B0502040204020203" pitchFamily="34" charset="0"/>
              <a:ea typeface="Tahoma" panose="020B0604030504040204" pitchFamily="34" charset="0"/>
              <a:cs typeface="Segoe UI Light" panose="020B0502040204020203" pitchFamily="34" charset="0"/>
            </a:rPr>
            <a:t>49%</a:t>
          </a:r>
          <a:endParaRPr kumimoji="0" lang="he-IL" sz="1400" b="1" i="0" u="none" strike="noStrike" kern="1200" cap="none" spc="0" normalizeH="0" baseline="0" noProof="0" dirty="0">
            <a:ln>
              <a:noFill/>
            </a:ln>
            <a:solidFill>
              <a:srgbClr val="F2B800"/>
            </a:solidFill>
            <a:effectLst/>
            <a:uLnTx/>
            <a:uFillTx/>
            <a:latin typeface="Segoe UI Light" panose="020B0502040204020203" pitchFamily="34" charset="0"/>
            <a:ea typeface="Tahoma" panose="020B0604030504040204" pitchFamily="34" charset="0"/>
            <a:cs typeface="Segoe UI Light" panose="020B0502040204020203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7B8E3B-1C64-4A02-91D3-05A14FD65DD7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22FF76D-2094-40F9-ACBC-3BCBB156999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465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D6DCE5-0616-45AD-8026-FA1290F7E2EB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B7ED79-E985-4B2B-83F8-0B2490181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43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אנחנו רואים </a:t>
            </a:r>
            <a:r>
              <a:rPr lang="he-IL" dirty="0" smtClean="0"/>
              <a:t>בסה"כ </a:t>
            </a:r>
            <a:r>
              <a:rPr lang="he-IL" dirty="0"/>
              <a:t>שיעורי</a:t>
            </a:r>
            <a:r>
              <a:rPr lang="he-IL" baseline="0" dirty="0"/>
              <a:t> צמיחה מרשימים, גם בתקופה המאתגרת של המשבר העולמי.</a:t>
            </a:r>
            <a:endParaRPr lang="he-IL" dirty="0"/>
          </a:p>
          <a:p>
            <a:r>
              <a:rPr lang="he-IL" dirty="0"/>
              <a:t>לצד ירידה בצמיחה - הרגיל החד</a:t>
            </a:r>
            <a:r>
              <a:rPr lang="he-IL" baseline="0" dirty="0"/>
              <a:t>ש הוא באזור 3% וצריך להתרגל לזה</a:t>
            </a:r>
            <a:endParaRPr lang="he-IL" dirty="0"/>
          </a:p>
          <a:p>
            <a:r>
              <a:rPr lang="he-IL" dirty="0"/>
              <a:t>מה היו הסיבות המרכזיות לצמיחה הזאת?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7ED79-E985-4B2B-83F8-0B2490181DDB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9881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27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3388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e-IL" altLang="en-US" dirty="0" smtClean="0"/>
              <a:t>שיעור</a:t>
            </a:r>
            <a:r>
              <a:rPr lang="he-IL" altLang="en-US" baseline="0" dirty="0" smtClean="0"/>
              <a:t> התעסוקה עלה, אבל לא עלה מספיק. במיוחד ניתן לראות מגמת ירידה קלה בקרב </a:t>
            </a:r>
            <a:r>
              <a:rPr lang="he-IL" altLang="en-US" baseline="0" smtClean="0"/>
              <a:t>הגברים החרדים. </a:t>
            </a:r>
            <a:endParaRPr lang="he-IL" altLang="en-US" dirty="0"/>
          </a:p>
        </p:txBody>
      </p:sp>
      <p:sp>
        <p:nvSpPr>
          <p:cNvPr id="5120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avid" panose="020E0502060401010101" pitchFamily="34" charset="-79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65BE8-4E56-4666-9A2D-4B71D22D922D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e-IL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18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5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הממשלה לקחה על עצמה צעדים אמיצים ומשמעותיים גם כדי לממש את האסטרטגיה הפיסקלית וגם את האסטרטגיה לשוק התעסוקה. זה הצמיח דברים מדהימים לאורך זמן ואפילו צמצם את אי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השיוויון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2CBC-58E7-410C-B4B4-B1ECC381F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1564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86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חריגה מסטנדרט בינלאומי והיעדר וודאות - קיימת </a:t>
            </a: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מדיניות רגולטורית מחמירה בהשוואה לסטנדרטים הבינלאומיים </a:t>
            </a: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למרות מגמה של הקלה בדרישות הרגולטוריות במדינות ה-</a:t>
            </a:r>
            <a:r>
              <a:rPr lang="en-US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OECD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הגברת</a:t>
            </a:r>
            <a:r>
              <a:rPr lang="he-IL" sz="1200" baseline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הוודאות והיציבות הרגולטורית – כיום היתרים ורישיונות משתנים בצורה תכופה, יש לוודא שניתנים היתרים ורישיונות לתקופה ארוכה ללא שינויים.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אימוץ מנגנונים לשקילת שיקולים כלכליים – הרגולטורים רואים רק את התועלת במונחי הבטיחות ולא רואים את העלויות המושתות על המגזר העסקי. </a:t>
            </a:r>
            <a:endParaRPr lang="he-IL" sz="1200" b="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שימוש לא מספיק לדיגיטציה - </a:t>
            </a:r>
            <a:r>
              <a:rPr lang="he-IL" sz="12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ההשקעה של ישראל בדיגיטציה נמוכה </a:t>
            </a:r>
            <a:r>
              <a:rPr lang="he-IL" sz="12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ביחס למדינות מתקדמות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12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7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5478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אנחנו רואים שיפור</a:t>
            </a:r>
            <a:r>
              <a:rPr lang="he-IL" baseline="0" dirty="0"/>
              <a:t> דרמטי בשוק העבודה בשני העשורים האחרונים: שיא נמוך של אבטלה, ושיפור מתמיד בשיעור ההשתתפות. השיפור הזה רלוונטי לכל המגזרים.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2CBC-58E7-410C-B4B4-B1ECC381FBEE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David" panose="020E0502060401010101" pitchFamily="34" charset="-79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5074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לעומת</a:t>
            </a:r>
            <a:r>
              <a:rPr lang="he-IL" baseline="0" dirty="0"/>
              <a:t> זאת, ב-2018 אנחנו כבר הרבה מתחת לממוצע. מה זה אומר? שאנחנו מורדים בעיקר מיסים ישירים, על פרטים ועל חברות. </a:t>
            </a:r>
            <a:endParaRPr lang="he-IL" dirty="0"/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baseline="0" dirty="0"/>
              <a:t>שכר – 24%, 2016- 15</a:t>
            </a:r>
            <a:r>
              <a:rPr lang="he-IL" baseline="0" dirty="0" smtClean="0"/>
              <a:t>%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baseline="0" dirty="0" smtClean="0"/>
              <a:t>מס החברות ירד מ-36% ל-23%</a:t>
            </a:r>
            <a:endParaRPr lang="he-IL" baseline="0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מפנים כסף מריבית,</a:t>
            </a:r>
            <a:r>
              <a:rPr lang="he-IL" baseline="0" dirty="0"/>
              <a:t> בטחון והוצאות נוספות בחזרה לאזרחים. תוואי הירידה מאפשר לנו לצמוח.</a:t>
            </a:r>
            <a:r>
              <a:rPr lang="he-IL" dirty="0"/>
              <a:t>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*2018 – 32.3%</a:t>
            </a:r>
            <a:r>
              <a:rPr lang="he-IL" baseline="0" dirty="0"/>
              <a:t> הוצאה אזרחית, 2.2% ריבית</a:t>
            </a:r>
            <a:endParaRPr lang="he-IL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*מחצית מהירידה הגיעה מהקטנת הוצאות 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הבטחון</a:t>
            </a: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והריבית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ניתוח של ההוצאה הציבורית לפי תקופות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סך ההוצאה יורדת בממוצע ב-7.5% יותר ממחצית 2, 2.3, 3.2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1.1 – אבטלה, ילדים, הבטחת הכנסה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0.5 – חינוך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0.3 – שיכון ושירותים קהילתיים (סבסוד משכנתאות, התחייבות לרכישת דירות)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1.3 שירותי ממשל ושירותים כלכליים – מדען ראשי, מטה, סובסידיות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להוסיף בהערות רכיבים מרכזיים של ניתוח הירידה בהוצאה הציבורית (לשקול שקף של ניר ושלי)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14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0" baseline="0" dirty="0" smtClean="0"/>
              <a:t>כתוצאה מהשינויים הדמוגרפים צמיחה לנפש תרד.</a:t>
            </a:r>
          </a:p>
          <a:p>
            <a:endParaRPr lang="he-I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תרחיש סגירת פערים-</a:t>
            </a:r>
            <a:r>
              <a:rPr lang="he-IL" baseline="0" dirty="0" smtClean="0"/>
              <a:t> סגירת פערי שיעור תעסוקה ושכר מול יהודים לא חרדים/ יהודיות לא חרדיות.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aseline="0" dirty="0" smtClean="0"/>
              <a:t>קצב סגירת הפער הוא לינארי.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3283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he-IL" dirty="0" smtClean="0"/>
              <a:t>תרחיש סגירת פערים-</a:t>
            </a:r>
            <a:r>
              <a:rPr lang="he-IL" baseline="0" dirty="0" smtClean="0"/>
              <a:t> סגירת פערי שיעור תעסוקה ושכר מול יהודים לא חרדים/ יהודיות לא חרדיות.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e-IL" baseline="0" dirty="0" smtClean="0"/>
              <a:t>קצב סגירת הפער הוא לינארי.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552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מרבית בוגרי ההכשרה המקצועית</a:t>
            </a:r>
            <a:r>
              <a:rPr lang="he-IL" baseline="0" dirty="0" smtClean="0"/>
              <a:t> לא עובדים בתחום בו נעשתה ההכשרה.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השכר של עובדים במקצוע הנלמד גבוה יותר וגם מושפע יותר מהקורס. </a:t>
            </a:r>
          </a:p>
          <a:p>
            <a:endParaRPr lang="he-IL" baseline="0" dirty="0" smtClean="0"/>
          </a:p>
          <a:p>
            <a:r>
              <a:rPr lang="he-IL" baseline="0" dirty="0" smtClean="0"/>
              <a:t>עם זאת המצב היום עדיין לא טוב. </a:t>
            </a:r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הדגשים</a:t>
            </a:r>
            <a:r>
              <a:rPr lang="he-IL" baseline="0" dirty="0" smtClean="0"/>
              <a:t> ל</a:t>
            </a:r>
            <a:r>
              <a:rPr lang="he-IL" dirty="0" smtClean="0"/>
              <a:t>רפורמה בהכשרות מקצועיות: </a:t>
            </a:r>
          </a:p>
          <a:p>
            <a:pPr marL="228600" indent="-228600">
              <a:buAutoNum type="arabicPeriod"/>
            </a:pPr>
            <a:r>
              <a:rPr lang="he-IL" dirty="0" smtClean="0"/>
              <a:t>ההשקעה הממשלתית</a:t>
            </a:r>
            <a:r>
              <a:rPr lang="he-IL" baseline="0" dirty="0" smtClean="0"/>
              <a:t> תהיה בהכשרות מקצועיות עם תשואה של לפחות 6% 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מתן דגש להכשרות בשיתוף עם המעסיקים – גם בהיבט של קביעת התכנים וגם בהיבט </a:t>
            </a:r>
            <a:r>
              <a:rPr lang="he-IL" baseline="0" smtClean="0"/>
              <a:t>של השמה.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7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PMR</a:t>
            </a:r>
            <a:r>
              <a:rPr lang="he-IL" baseline="0" dirty="0"/>
              <a:t> – מעורבות ממשלתית, שינויים שנובע. שיפורים שנובעים תכניות העבודה של </a:t>
            </a:r>
            <a:r>
              <a:rPr lang="he-IL" baseline="0" dirty="0" err="1"/>
              <a:t>ראהמ</a:t>
            </a:r>
            <a:r>
              <a:rPr lang="he-IL" baseline="0" dirty="0"/>
              <a:t>.</a:t>
            </a:r>
          </a:p>
          <a:p>
            <a:endParaRPr lang="he-IL" baseline="0" dirty="0"/>
          </a:p>
          <a:p>
            <a:r>
              <a:rPr lang="he-IL" baseline="0" dirty="0" err="1"/>
              <a:t>דוינג</a:t>
            </a:r>
            <a:r>
              <a:rPr lang="he-IL" baseline="0" dirty="0"/>
              <a:t> ביזנס – רגולציה על עשרה תחומים שונים (תשלומי מיסים, היתרי בנייה, רישום נכסים) – השתפרנו בשלושה </a:t>
            </a:r>
            <a:r>
              <a:rPr lang="he-IL" baseline="0" dirty="0" smtClean="0"/>
              <a:t>תחומים. ישראל בעבר הייתה במיקום הרבה יותר טוב אך התקדמות איטית ביחס למדינות אחרות הובילה לירידה משמעותית בדירוג.</a:t>
            </a:r>
            <a:endParaRPr lang="he-IL" baseline="0" dirty="0"/>
          </a:p>
          <a:p>
            <a:endParaRPr lang="he-IL" baseline="0" dirty="0"/>
          </a:p>
          <a:p>
            <a:r>
              <a:rPr lang="he-IL" dirty="0"/>
              <a:t>בנוסף</a:t>
            </a:r>
            <a:r>
              <a:rPr lang="he-IL" baseline="0" dirty="0"/>
              <a:t> למדדים אלו יש מדד בשם ה-</a:t>
            </a:r>
            <a:r>
              <a:rPr lang="en-US" baseline="0" dirty="0"/>
              <a:t>STRI</a:t>
            </a:r>
            <a:r>
              <a:rPr lang="he-IL" baseline="0" dirty="0"/>
              <a:t> שמודד את הרגולציה בתחום השירותים ב-22 סקטורים, כאשר בכל סקטור ישראל מדורגת ביחס ל-36 מדינות.</a:t>
            </a:r>
          </a:p>
          <a:p>
            <a:endParaRPr lang="he-IL" baseline="0" dirty="0"/>
          </a:p>
          <a:p>
            <a:r>
              <a:rPr lang="he-IL" baseline="0" dirty="0"/>
              <a:t>בחישוב מצרפי שעשה הכלכלן הראשי על 13 מתוך ה-22 הסקטורים (ראיית חשבון, אדריכלות, הנדסה, עריכת דין, תקשורת, תחבורה אווירית, שירותי דואר, קמעונאות, בנקאות, ביטוח, מחשוב ובנייה) ישראל מדורגת במקום ה-35 מתוך 36 המדינות (איסלנד במיקום ה-36).</a:t>
            </a:r>
            <a:endParaRPr lang="en-US" baseline="0" dirty="0"/>
          </a:p>
          <a:p>
            <a:endParaRPr lang="he-IL" baseline="0" dirty="0"/>
          </a:p>
          <a:p>
            <a:endParaRPr lang="he-IL" baseline="0" dirty="0"/>
          </a:p>
          <a:p>
            <a:r>
              <a:rPr lang="en-US" dirty="0"/>
              <a:t>Competitiveness</a:t>
            </a:r>
            <a:r>
              <a:rPr lang="he-IL" dirty="0"/>
              <a:t> – מודד תחרות,</a:t>
            </a:r>
            <a:r>
              <a:rPr lang="he-IL" baseline="0" dirty="0"/>
              <a:t> מעורבות ממשלתית ברגולציה. שיפור במדדים שקשורים ליזמות, גישה להון-רגולציה, שימור הון אנושי.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3FE42A-FF7D-462A-9282-43F3A308B18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29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כיצד</a:t>
            </a:r>
            <a:r>
              <a:rPr lang="he-IL" baseline="0" dirty="0" smtClean="0"/>
              <a:t> הרגולציה העודפת משפיעה על יוקר מחייה?</a:t>
            </a:r>
          </a:p>
          <a:p>
            <a:r>
              <a:rPr lang="he-IL" baseline="0" dirty="0" smtClean="0"/>
              <a:t>נבחן לדוגמא את ההשפעה על יבואן קטן של משטר רגולטורי נפוץ במדינת ישראל בו נדרש אישור מקדים טרום היבוא (תמרוקים, מזון רגיש, הגנת הצומח, כשרות ועוד). </a:t>
            </a:r>
          </a:p>
          <a:p>
            <a:r>
              <a:rPr lang="he-IL" baseline="0" dirty="0" smtClean="0"/>
              <a:t>במקרה כזה התהליך לוקח </a:t>
            </a:r>
            <a:r>
              <a:rPr lang="he-IL" b="1" baseline="0" dirty="0" smtClean="0"/>
              <a:t>חודשים רבים, וזמן = כסף. </a:t>
            </a:r>
          </a:p>
          <a:p>
            <a:r>
              <a:rPr lang="he-IL" b="0" baseline="0" dirty="0" smtClean="0"/>
              <a:t>נמנה מספר השפעות שיש לכך: </a:t>
            </a:r>
          </a:p>
          <a:p>
            <a:pPr marL="228600" indent="-228600">
              <a:buAutoNum type="arabicPeriod"/>
            </a:pPr>
            <a:r>
              <a:rPr lang="he-IL" b="0" u="sng" baseline="0" dirty="0" smtClean="0"/>
              <a:t>הפסד עסקאות </a:t>
            </a:r>
            <a:r>
              <a:rPr lang="he-IL" b="0" baseline="0" dirty="0" smtClean="0"/>
              <a:t>או הזדמנויות – לא ניתן לנצל הזדמנויות עסקיות שנקלעות בפני היבואן. </a:t>
            </a:r>
          </a:p>
          <a:p>
            <a:pPr marL="228600" indent="-228600">
              <a:buAutoNum type="arabicPeriod"/>
            </a:pPr>
            <a:r>
              <a:rPr lang="he-IL" b="0" u="sng" baseline="0" dirty="0" smtClean="0"/>
              <a:t>מגוון ספקים דל בחו"ל </a:t>
            </a:r>
            <a:r>
              <a:rPr lang="he-IL" b="0" baseline="0" dirty="0" smtClean="0"/>
              <a:t>– מעבר לרגולציה ייחודית שגם ככה מצמצמת את הספקים האפשריים, חלק ניכר לא מוכן לעבוד עם היקף קטן של סחורה בתדירות נמוכה.</a:t>
            </a:r>
          </a:p>
          <a:p>
            <a:pPr marL="0" indent="0">
              <a:buNone/>
            </a:pPr>
            <a:r>
              <a:rPr lang="he-IL" b="1" baseline="0" dirty="0" smtClean="0"/>
              <a:t>לכן נדרש להגדיל את המלאי </a:t>
            </a:r>
            <a:r>
              <a:rPr lang="he-IL" b="0" baseline="0" dirty="0" smtClean="0"/>
              <a:t>וזה גורר </a:t>
            </a:r>
            <a:r>
              <a:rPr lang="he-IL" b="0" u="sng" baseline="0" dirty="0" smtClean="0"/>
              <a:t>עלויות אחסון ועלויות ביטוח </a:t>
            </a:r>
            <a:r>
              <a:rPr lang="he-IL" b="0" baseline="0" dirty="0" smtClean="0"/>
              <a:t>גבוהות יותר (לבטח את המלאי). </a:t>
            </a:r>
          </a:p>
          <a:p>
            <a:pPr marL="0" indent="0">
              <a:buNone/>
            </a:pPr>
            <a:r>
              <a:rPr lang="he-IL" b="0" baseline="0" dirty="0" smtClean="0"/>
              <a:t>כדי לטפל בכל אלו יש צורך </a:t>
            </a:r>
            <a:r>
              <a:rPr lang="he-IL" b="0" u="sng" baseline="0" dirty="0" smtClean="0"/>
              <a:t>בכ"א נוסף </a:t>
            </a:r>
            <a:r>
              <a:rPr lang="he-IL" b="0" baseline="0" dirty="0" smtClean="0"/>
              <a:t>– הן לעסק והן לעבודה מול הרגולציה, כולל יועצים וחברות לובי </a:t>
            </a:r>
            <a:r>
              <a:rPr lang="he-IL" b="0" baseline="0" dirty="0" err="1" smtClean="0"/>
              <a:t>וכו</a:t>
            </a:r>
            <a:r>
              <a:rPr lang="he-IL" b="0" baseline="0" dirty="0" smtClean="0"/>
              <a:t>'. </a:t>
            </a:r>
          </a:p>
          <a:p>
            <a:pPr marL="0" indent="0">
              <a:buNone/>
            </a:pPr>
            <a:endParaRPr lang="he-IL" b="0" baseline="0" dirty="0" smtClean="0"/>
          </a:p>
          <a:p>
            <a:pPr marL="0" indent="0">
              <a:buNone/>
            </a:pPr>
            <a:r>
              <a:rPr lang="he-IL" b="0" baseline="0" dirty="0" smtClean="0"/>
              <a:t>תהליך זה מביא לדחיקת שחקנים קטנים מהשוק, הגדלת הריכוזיות ולבסוף לרמת מחירים גבוהה ומגוון מוצרים דל. </a:t>
            </a:r>
          </a:p>
          <a:p>
            <a:pPr marL="0" indent="0">
              <a:buNone/>
            </a:pPr>
            <a:r>
              <a:rPr lang="he-IL" b="0" baseline="0" dirty="0" smtClean="0"/>
              <a:t> </a:t>
            </a:r>
          </a:p>
          <a:p>
            <a:pPr marL="228600" indent="-228600">
              <a:buAutoNum type="arabicPeriod"/>
            </a:pPr>
            <a:endParaRPr lang="he-IL" b="0" baseline="0" dirty="0" smtClean="0"/>
          </a:p>
          <a:p>
            <a:endParaRPr lang="he-IL" b="0" baseline="0" dirty="0" smtClean="0"/>
          </a:p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48541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ניקח</a:t>
            </a:r>
            <a:r>
              <a:rPr lang="he-IL" baseline="0" dirty="0" smtClean="0"/>
              <a:t> מקרה בוחן לרפורמה שנעשתה בשנת 2016 – "רפורמת הקורנפלקס" שעיקרה: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מעבר מאישור טרום ייבוא להצהרה בכניסה לשוק (חוץ מבדיקות מדגמיות).</a:t>
            </a:r>
          </a:p>
          <a:p>
            <a:pPr marL="228600" indent="-228600">
              <a:buAutoNum type="arabicPeriod"/>
            </a:pPr>
            <a:r>
              <a:rPr lang="he-IL" baseline="0" dirty="0" smtClean="0"/>
              <a:t>הגברת הפיקוח בשווקים והגדלת הסנקציות למפרים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0546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לעומת זאת במזון רגיש – שכולל  למעלה מ-60% מהמוצרים (מוצרי חלב, בשר, דגים, ביצים, מים מינרלים וכו' ) נדרש עדיין אישור טרום ייבוא, שכן הרפורמה לא כללה אותו.</a:t>
            </a:r>
          </a:p>
          <a:p>
            <a:r>
              <a:rPr lang="he-IL" baseline="0" dirty="0" smtClean="0"/>
              <a:t>ההבדלים לפניכם. </a:t>
            </a:r>
            <a:r>
              <a:rPr lang="he-IL" u="sng" baseline="0" dirty="0" smtClean="0"/>
              <a:t>זה מצב שחובה </a:t>
            </a:r>
            <a:r>
              <a:rPr lang="he-IL" u="sng" baseline="0" smtClean="0"/>
              <a:t>לטפל בו.</a:t>
            </a:r>
            <a:r>
              <a:rPr lang="he-IL" baseline="0" smtClean="0"/>
              <a:t> </a:t>
            </a:r>
            <a:endParaRPr lang="he-IL" baseline="0" dirty="0" smtClean="0"/>
          </a:p>
          <a:p>
            <a:endParaRPr lang="he-IL" baseline="0" dirty="0" smtClean="0"/>
          </a:p>
          <a:p>
            <a:r>
              <a:rPr lang="he-IL" baseline="0" dirty="0" smtClean="0"/>
              <a:t>נקודה נוספת – במקרה זה הרגולציה גם אינה תורמת לבריאות הציבור. כאשר אוכל "יושב" במכולה בנמל למשך ימים רבים שיושבת בנמל עד קבלת אישור, זה מנוגד לבריאות הציבור. </a:t>
            </a:r>
          </a:p>
          <a:p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94A4A3-4A9D-4CA9-A1D2-D469E6B8F3BC}" type="slidenum">
              <a:rPr lang="he-IL" smtClean="0"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3576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3BAD2-537E-457D-92B6-4AB8E80D32B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69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שוק העבודה:</a:t>
            </a:r>
          </a:p>
          <a:p>
            <a:r>
              <a:rPr lang="he-IL" dirty="0" smtClean="0"/>
              <a:t>25-64</a:t>
            </a:r>
          </a:p>
          <a:p>
            <a:r>
              <a:rPr lang="he-IL" baseline="0" dirty="0" smtClean="0"/>
              <a:t>בשוק העבודה – על אף שנשארו צעדים מאוד משמעותיים לעשות בעיקר מול גברים חרדים וערבים, לא נוכל לצפות להמשך צמיחה בשעות העבודה כמו שראינו. מה בכל זאת חשוב לעשות?</a:t>
            </a:r>
          </a:p>
          <a:p>
            <a:r>
              <a:rPr lang="he-IL" baseline="0" dirty="0" smtClean="0"/>
              <a:t>האם להגיד את זה דרך השעות? אולי פשוט נישאר עם ההשתתפות....</a:t>
            </a:r>
          </a:p>
          <a:p>
            <a:endParaRPr lang="he-IL" baseline="0" dirty="0" smtClean="0"/>
          </a:p>
          <a:p>
            <a:r>
              <a:rPr lang="he-IL" baseline="0" dirty="0" smtClean="0"/>
              <a:t>לגבי גרף האחריות הפיסקלית –</a:t>
            </a:r>
          </a:p>
          <a:p>
            <a:r>
              <a:rPr lang="he-IL" baseline="0" dirty="0" smtClean="0"/>
              <a:t>אופציה 3 – הוצאות על הריבית</a:t>
            </a:r>
          </a:p>
          <a:p>
            <a:r>
              <a:rPr lang="he-IL" baseline="0" dirty="0" smtClean="0"/>
              <a:t>תמונת ראי של יחס חוב-תוצר. היתרונות הם שזה לא הופיע למעלה ושכן נראה יחסית טריוויאלי שהמקור קרוב למיצוי.</a:t>
            </a: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27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baseline="0" dirty="0" smtClean="0"/>
              <a:t>ירידה של כ-30 נקודות אחוז בחוב, בתקופה שבה אחרות עולות (94 יורד לאזור 60)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e-IL" baseline="0" dirty="0" smtClean="0"/>
              <a:t>מה שאומר – תמונה משלימה של חיתוך הוצאות וצמצום גרעון, וכן צמצום של הוצאות ריבית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e-IL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DD661-7E98-4775-ADE6-E98510A5CA4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7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בעוד לפי</a:t>
            </a:r>
            <a:r>
              <a:rPr lang="he-IL" baseline="0" dirty="0" smtClean="0"/>
              <a:t> מחויבויות הממשלה הנוכחיות (ללא התייחסות לנושאים שמתוקצבים ב-2019 ויפסיקו או </a:t>
            </a:r>
            <a:r>
              <a:rPr lang="he-IL" baseline="0" dirty="0" err="1" smtClean="0"/>
              <a:t>לתר"ש</a:t>
            </a:r>
            <a:r>
              <a:rPr lang="he-IL" baseline="0" dirty="0" smtClean="0"/>
              <a:t> ביטחון החדש) הגרעון בשנים הקרובות צפוי לעמוד על כ-3.8% תוצר, סימולציות בנק ישראל מבהירות כי בכדי לשמר את יחס חוב תוצר הנוכחי יש לשמור על רמת גרעון של 2.5% בלבד</a:t>
            </a:r>
          </a:p>
          <a:p>
            <a:endParaRPr lang="he-IL" baseline="0" dirty="0"/>
          </a:p>
          <a:p>
            <a:r>
              <a:rPr lang="he-IL" baseline="0" dirty="0" smtClean="0"/>
              <a:t>לשם כך ידרשו צעדי התאמה. אנחנו מכינים מניפת צעדים</a:t>
            </a:r>
          </a:p>
          <a:p>
            <a:r>
              <a:rPr lang="he-IL" baseline="0" dirty="0" smtClean="0"/>
              <a:t>המימוש תלוי במי יהיה השר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18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92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38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6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92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BC7BB-8DB6-49FD-A141-A3DC04D2AD3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3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92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063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7041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Matan\Desktop\std24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r="615"/>
          <a:stretch/>
        </p:blipFill>
        <p:spPr bwMode="auto">
          <a:xfrm>
            <a:off x="1" y="-22573"/>
            <a:ext cx="12192000" cy="68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524000" y="2950813"/>
            <a:ext cx="9144000" cy="16557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867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12/17/2019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714376" y="784227"/>
            <a:ext cx="10763248" cy="920749"/>
          </a:xfrm>
        </p:spPr>
        <p:txBody>
          <a:bodyPr/>
          <a:lstStyle>
            <a:lvl1pPr algn="ctr"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ראשית</a:t>
            </a:r>
            <a:endParaRPr lang="he-IL" dirty="0"/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952500" y="1960563"/>
            <a:ext cx="10287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58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כותרת משנה</a:t>
            </a:r>
            <a:endParaRPr lang="he-IL" dirty="0"/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4102100"/>
            <a:ext cx="10287000" cy="73342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4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 smtClean="0"/>
              <a:t>שם הדובר</a:t>
            </a:r>
            <a:endParaRPr lang="he-IL" dirty="0"/>
          </a:p>
        </p:txBody>
      </p:sp>
      <p:pic>
        <p:nvPicPr>
          <p:cNvPr id="12" name="Picture 2" descr="C:\Users\Matan\Desktop\std2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29" y="3844576"/>
            <a:ext cx="5251745" cy="26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56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ltGray">
          <a:xfrm>
            <a:off x="0" y="4724400"/>
            <a:ext cx="12192003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4800600"/>
            <a:ext cx="9144003" cy="1143000"/>
          </a:xfrm>
        </p:spPr>
        <p:txBody>
          <a:bodyPr anchor="b">
            <a:noAutofit/>
          </a:bodyPr>
          <a:lstStyle>
            <a:lvl1pPr algn="ctr" latinLnBrk="0">
              <a:defRPr lang="he-IL" sz="3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he-IL" sz="20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r" latinLnBrk="0">
              <a:buNone/>
              <a:defRPr lang="he-IL" sz="2800"/>
            </a:lvl2pPr>
            <a:lvl3pPr marL="914377" indent="0" algn="r" latinLnBrk="0">
              <a:buNone/>
              <a:defRPr lang="he-IL" sz="2400"/>
            </a:lvl3pPr>
            <a:lvl4pPr marL="1371566" indent="0" algn="r" latinLnBrk="0">
              <a:buNone/>
              <a:defRPr lang="he-IL" sz="2000"/>
            </a:lvl4pPr>
            <a:lvl5pPr marL="1828754" indent="0" algn="r" latinLnBrk="0">
              <a:buNone/>
              <a:defRPr lang="he-IL" sz="2000"/>
            </a:lvl5pPr>
            <a:lvl6pPr marL="2285943" indent="0" algn="r" latinLnBrk="0">
              <a:buNone/>
              <a:defRPr lang="he-IL" sz="2000"/>
            </a:lvl6pPr>
            <a:lvl7pPr marL="2743131" indent="0" algn="r" latinLnBrk="0">
              <a:buNone/>
              <a:defRPr lang="he-IL" sz="2000"/>
            </a:lvl7pPr>
            <a:lvl8pPr marL="3200320" indent="0" algn="r" latinLnBrk="0">
              <a:buNone/>
              <a:defRPr lang="he-IL" sz="2000"/>
            </a:lvl8pPr>
            <a:lvl9pPr marL="3657509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sz="quarter" idx="10"/>
          </p:nvPr>
        </p:nvSpPr>
        <p:spPr>
          <a:xfrm>
            <a:off x="2099525" y="489696"/>
            <a:ext cx="8270875" cy="2728912"/>
          </a:xfrm>
          <a:prstGeom prst="rect">
            <a:avLst/>
          </a:prstGeom>
        </p:spPr>
        <p:txBody>
          <a:bodyPr anchor="ctr"/>
          <a:lstStyle>
            <a:lvl1pPr marL="45719" indent="0" algn="ctr">
              <a:buFontTx/>
              <a:buNone/>
              <a:defRPr sz="8800">
                <a:solidFill>
                  <a:schemeClr val="accent5">
                    <a:lumMod val="50000"/>
                  </a:schemeClr>
                </a:solidFill>
              </a:defRPr>
            </a:lvl1pPr>
            <a:lvl2pPr marL="36575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05815" indent="0">
              <a:buFontTx/>
              <a:buNone/>
              <a:defRPr/>
            </a:lvl4pPr>
            <a:lvl5pPr marL="1325847" indent="0">
              <a:buFontTx/>
              <a:buNone/>
              <a:defRPr/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</p:txBody>
      </p:sp>
      <p:pic>
        <p:nvPicPr>
          <p:cNvPr id="9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26" y="3423580"/>
            <a:ext cx="1549951" cy="193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1120" y="351696"/>
            <a:ext cx="9509760" cy="785442"/>
          </a:xfrm>
        </p:spPr>
        <p:txBody>
          <a:bodyPr anchor="ctr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1663089" y="6606188"/>
            <a:ext cx="9144003" cy="279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12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r" latinLnBrk="0">
              <a:buNone/>
              <a:defRPr lang="he-IL" sz="2800"/>
            </a:lvl2pPr>
            <a:lvl3pPr marL="914377" indent="0" algn="r" latinLnBrk="0">
              <a:buNone/>
              <a:defRPr lang="he-IL" sz="2400"/>
            </a:lvl3pPr>
            <a:lvl4pPr marL="1371566" indent="0" algn="r" latinLnBrk="0">
              <a:buNone/>
              <a:defRPr lang="he-IL" sz="2000"/>
            </a:lvl4pPr>
            <a:lvl5pPr marL="1828754" indent="0" algn="r" latinLnBrk="0">
              <a:buNone/>
              <a:defRPr lang="he-IL" sz="2000"/>
            </a:lvl5pPr>
            <a:lvl6pPr marL="2285943" indent="0" algn="r" latinLnBrk="0">
              <a:buNone/>
              <a:defRPr lang="he-IL" sz="2000"/>
            </a:lvl6pPr>
            <a:lvl7pPr marL="2743131" indent="0" algn="r" latinLnBrk="0">
              <a:buNone/>
              <a:defRPr lang="he-IL" sz="2000"/>
            </a:lvl7pPr>
            <a:lvl8pPr marL="3200320" indent="0" algn="r" latinLnBrk="0">
              <a:buNone/>
              <a:defRPr lang="he-IL" sz="2000"/>
            </a:lvl8pPr>
            <a:lvl9pPr marL="3657509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6" y="6611816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51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עליונה חלופית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 anchorCtr="1">
            <a:normAutofit/>
          </a:bodyPr>
          <a:lstStyle>
            <a:lvl1pPr algn="ctr" latinLnBrk="0">
              <a:defRPr lang="he-IL" sz="5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83" y="4636429"/>
            <a:ext cx="1207636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0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50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חלופי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ltGray">
          <a:xfrm>
            <a:off x="7318248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37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78660" y="2362202"/>
            <a:ext cx="3200400" cy="1990725"/>
          </a:xfrm>
        </p:spPr>
        <p:txBody>
          <a:bodyPr anchor="b">
            <a:normAutofit/>
          </a:bodyPr>
          <a:lstStyle>
            <a:lvl1pPr algn="r" latinLnBrk="0">
              <a:defRPr lang="he-IL" sz="3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5968" y="685800"/>
            <a:ext cx="637032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r" latinLnBrk="0">
              <a:defRPr lang="he-IL"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latinLnBrk="0">
              <a:defRPr lang="he-IL"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latinLnBrk="0">
              <a:defRPr lang="he-IL"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latinLnBrk="0">
              <a:defRPr lang="he-IL"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latinLnBrk="0">
              <a:defRPr lang="he-IL"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latinLnBrk="0">
              <a:defRPr lang="he-IL" sz="1400"/>
            </a:lvl6pPr>
            <a:lvl7pPr algn="r" latinLnBrk="0">
              <a:defRPr lang="he-IL" sz="1400"/>
            </a:lvl7pPr>
            <a:lvl8pPr algn="r" latinLnBrk="0">
              <a:defRPr lang="he-IL" sz="1400"/>
            </a:lvl8pPr>
            <a:lvl9pPr algn="r" latinLnBrk="0">
              <a:defRPr lang="he-IL" sz="14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078660" y="4367308"/>
            <a:ext cx="32004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189" indent="0" algn="r" latinLnBrk="0">
              <a:buNone/>
              <a:defRPr lang="he-IL" sz="1200"/>
            </a:lvl2pPr>
            <a:lvl3pPr marL="914377" indent="0" algn="r" latinLnBrk="0">
              <a:buNone/>
              <a:defRPr lang="he-IL" sz="1000"/>
            </a:lvl3pPr>
            <a:lvl4pPr marL="1371566" indent="0" algn="r" latinLnBrk="0">
              <a:buNone/>
              <a:defRPr lang="he-IL" sz="900"/>
            </a:lvl4pPr>
            <a:lvl5pPr marL="1828754" indent="0" algn="r" latinLnBrk="0">
              <a:buNone/>
              <a:defRPr lang="he-IL" sz="900"/>
            </a:lvl5pPr>
            <a:lvl6pPr marL="2285943" indent="0" algn="r" latinLnBrk="0">
              <a:buNone/>
              <a:defRPr lang="he-IL" sz="900"/>
            </a:lvl6pPr>
            <a:lvl7pPr marL="2743131" indent="0" algn="r" latinLnBrk="0">
              <a:buNone/>
              <a:defRPr lang="he-IL" sz="900"/>
            </a:lvl7pPr>
            <a:lvl8pPr marL="3200320" indent="0" algn="r" latinLnBrk="0">
              <a:buNone/>
              <a:defRPr lang="he-IL" sz="900"/>
            </a:lvl8pPr>
            <a:lvl9pPr marL="3657509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98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ltGray">
          <a:xfrm>
            <a:off x="1" y="4724400"/>
            <a:ext cx="12192003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מלבן 5"/>
          <p:cNvSpPr/>
          <p:nvPr/>
        </p:nvSpPr>
        <p:spPr bwMode="white">
          <a:xfrm>
            <a:off x="-128" y="4724400"/>
            <a:ext cx="12188827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4800600"/>
            <a:ext cx="9144003" cy="1143000"/>
          </a:xfrm>
        </p:spPr>
        <p:txBody>
          <a:bodyPr anchor="b">
            <a:noAutofit/>
          </a:bodyPr>
          <a:lstStyle>
            <a:lvl1pPr algn="ctr" latinLnBrk="0">
              <a:defRPr lang="he-IL" sz="27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he-IL" sz="15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48" y="3448050"/>
            <a:ext cx="1566029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ציין מיקום טקסט 11"/>
          <p:cNvSpPr>
            <a:spLocks noGrp="1"/>
          </p:cNvSpPr>
          <p:nvPr>
            <p:ph type="body" sz="quarter" idx="10"/>
          </p:nvPr>
        </p:nvSpPr>
        <p:spPr>
          <a:xfrm>
            <a:off x="2099525" y="489696"/>
            <a:ext cx="8270875" cy="2728912"/>
          </a:xfrm>
          <a:prstGeom prst="rect">
            <a:avLst/>
          </a:prstGeom>
        </p:spPr>
        <p:txBody>
          <a:bodyPr anchor="ctr"/>
          <a:lstStyle>
            <a:lvl1pPr marL="34290" indent="0" algn="ctr">
              <a:buFontTx/>
              <a:buNone/>
              <a:defRPr sz="6600">
                <a:solidFill>
                  <a:schemeClr val="accent5">
                    <a:lumMod val="50000"/>
                  </a:schemeClr>
                </a:solidFill>
              </a:defRPr>
            </a:lvl1pPr>
            <a:lvl2pPr marL="274320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54380" indent="0">
              <a:buFontTx/>
              <a:buNone/>
              <a:defRPr/>
            </a:lvl4pPr>
            <a:lvl5pPr marL="994410" indent="0">
              <a:buFontTx/>
              <a:buNone/>
              <a:defRPr/>
            </a:lvl5pPr>
          </a:lstStyle>
          <a:p>
            <a:pPr lvl="0"/>
            <a:r>
              <a:rPr lang="he-IL" dirty="0"/>
              <a:t>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3530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1120" y="351696"/>
            <a:ext cx="9509760" cy="785442"/>
          </a:xfrm>
        </p:spPr>
        <p:txBody>
          <a:bodyPr anchor="ctr">
            <a:normAutofit/>
          </a:bodyPr>
          <a:lstStyle>
            <a:lvl1pPr algn="ctr">
              <a:defRPr sz="27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9" name="כותרת משנה 2"/>
          <p:cNvSpPr>
            <a:spLocks noGrp="1"/>
          </p:cNvSpPr>
          <p:nvPr>
            <p:ph type="subTitle" idx="1"/>
          </p:nvPr>
        </p:nvSpPr>
        <p:spPr>
          <a:xfrm>
            <a:off x="1663089" y="6606188"/>
            <a:ext cx="9144003" cy="2799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latinLnBrk="0">
              <a:spcBef>
                <a:spcPts val="0"/>
              </a:spcBef>
              <a:buNone/>
              <a:defRPr lang="he-IL" sz="90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2100"/>
            </a:lvl2pPr>
            <a:lvl3pPr marL="685800" indent="0" algn="r" latinLnBrk="0">
              <a:buNone/>
              <a:defRPr lang="he-IL" sz="1800"/>
            </a:lvl3pPr>
            <a:lvl4pPr marL="1028700" indent="0" algn="r" latinLnBrk="0">
              <a:buNone/>
              <a:defRPr lang="he-IL" sz="1500"/>
            </a:lvl4pPr>
            <a:lvl5pPr marL="1371600" indent="0" algn="r" latinLnBrk="0">
              <a:buNone/>
              <a:defRPr lang="he-IL" sz="1500"/>
            </a:lvl5pPr>
            <a:lvl6pPr marL="1714500" indent="0" algn="r" latinLnBrk="0">
              <a:buNone/>
              <a:defRPr lang="he-IL" sz="1500"/>
            </a:lvl6pPr>
            <a:lvl7pPr marL="2057400" indent="0" algn="r" latinLnBrk="0">
              <a:buNone/>
              <a:defRPr lang="he-IL" sz="1500"/>
            </a:lvl7pPr>
            <a:lvl8pPr marL="2400300" indent="0" algn="r" latinLnBrk="0">
              <a:buNone/>
              <a:defRPr lang="he-IL" sz="1500"/>
            </a:lvl8pPr>
            <a:lvl9pPr marL="2743200" indent="0" algn="r" latinLnBrk="0">
              <a:buNone/>
              <a:defRPr lang="he-IL" sz="15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8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7" y="6611816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5" name="מחבר ישר 4"/>
          <p:cNvCxnSpPr/>
          <p:nvPr userDrawn="1"/>
        </p:nvCxnSpPr>
        <p:spPr>
          <a:xfrm>
            <a:off x="719403" y="1124744"/>
            <a:ext cx="10849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D794-059_a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137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3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3883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עליונה חלופית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 anchorCtr="1">
            <a:normAutofit/>
          </a:bodyPr>
          <a:lstStyle>
            <a:lvl1pPr algn="ctr" latinLnBrk="0">
              <a:defRPr lang="he-IL" sz="39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pic>
        <p:nvPicPr>
          <p:cNvPr id="7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83" y="4636429"/>
            <a:ext cx="1207636" cy="12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מחבר ישר 3"/>
          <p:cNvCxnSpPr/>
          <p:nvPr userDrawn="1"/>
        </p:nvCxnSpPr>
        <p:spPr>
          <a:xfrm>
            <a:off x="719403" y="1124744"/>
            <a:ext cx="108492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5" descr="D794-059_a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116632"/>
            <a:ext cx="9137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24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84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חלופי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ltGray">
          <a:xfrm>
            <a:off x="7318248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78660" y="2362204"/>
            <a:ext cx="3200400" cy="1990725"/>
          </a:xfrm>
        </p:spPr>
        <p:txBody>
          <a:bodyPr anchor="b">
            <a:normAutofit/>
          </a:bodyPr>
          <a:lstStyle>
            <a:lvl1pPr algn="r" latinLnBrk="0">
              <a:defRPr lang="he-IL" sz="255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5968" y="685800"/>
            <a:ext cx="6370320" cy="5486400"/>
          </a:xfrm>
          <a:prstGeom prst="rect">
            <a:avLst/>
          </a:prstGeom>
        </p:spPr>
        <p:txBody>
          <a:bodyPr>
            <a:normAutofit/>
          </a:bodyPr>
          <a:lstStyle>
            <a:lvl1pPr algn="r" latinLnBrk="0">
              <a:defRPr lang="he-IL" sz="15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r" latinLnBrk="0">
              <a:defRPr lang="he-IL"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r" latinLnBrk="0">
              <a:defRPr lang="he-IL" sz="1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r" latinLnBrk="0">
              <a:defRPr lang="he-IL" sz="105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algn="r" latinLnBrk="0">
              <a:defRPr lang="he-IL" sz="1050"/>
            </a:lvl6pPr>
            <a:lvl7pPr algn="r" latinLnBrk="0">
              <a:defRPr lang="he-IL" sz="1050"/>
            </a:lvl7pPr>
            <a:lvl8pPr algn="r" latinLnBrk="0">
              <a:defRPr lang="he-IL" sz="1050"/>
            </a:lvl8pPr>
            <a:lvl9pPr algn="r" latinLnBrk="0">
              <a:defRPr lang="he-IL" sz="105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078660" y="4367308"/>
            <a:ext cx="3200400" cy="1622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latinLnBrk="0">
              <a:spcBef>
                <a:spcPts val="900"/>
              </a:spcBef>
              <a:buNone/>
              <a:defRPr lang="he-IL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r" latinLnBrk="0">
              <a:buNone/>
              <a:defRPr lang="he-IL" sz="900"/>
            </a:lvl2pPr>
            <a:lvl3pPr marL="685800" indent="0" algn="r" latinLnBrk="0">
              <a:buNone/>
              <a:defRPr lang="he-IL" sz="750"/>
            </a:lvl3pPr>
            <a:lvl4pPr marL="1028700" indent="0" algn="r" latinLnBrk="0">
              <a:buNone/>
              <a:defRPr lang="he-IL" sz="675"/>
            </a:lvl4pPr>
            <a:lvl5pPr marL="1371600" indent="0" algn="r" latinLnBrk="0">
              <a:buNone/>
              <a:defRPr lang="he-IL" sz="675"/>
            </a:lvl5pPr>
            <a:lvl6pPr marL="1714500" indent="0" algn="r" latinLnBrk="0">
              <a:buNone/>
              <a:defRPr lang="he-IL" sz="675"/>
            </a:lvl6pPr>
            <a:lvl7pPr marL="2057400" indent="0" algn="r" latinLnBrk="0">
              <a:buNone/>
              <a:defRPr lang="he-IL" sz="675"/>
            </a:lvl7pPr>
            <a:lvl8pPr marL="2400300" indent="0" algn="r" latinLnBrk="0">
              <a:buNone/>
              <a:defRPr lang="he-IL" sz="675"/>
            </a:lvl8pPr>
            <a:lvl9pPr marL="2743200" indent="0" algn="r" latinLnBrk="0">
              <a:buNone/>
              <a:defRPr lang="he-IL" sz="675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>
          <a:xfrm>
            <a:off x="2294252" y="6601968"/>
            <a:ext cx="96012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845873" y="4956048"/>
            <a:ext cx="7159752" cy="237744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/>
              <a:t>מקור:</a:t>
            </a:r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1341120" y="6601968"/>
            <a:ext cx="640080" cy="237744"/>
          </a:xfrm>
          <a:prstGeom prst="rect">
            <a:avLst/>
          </a:prstGeom>
        </p:spPr>
        <p:txBody>
          <a:bodyPr/>
          <a:lstStyle>
            <a:lvl1pPr algn="r" latinLnBrk="0">
              <a:defRPr lang="he-IL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27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64BC-472D-4BD4-B8AC-5D40B6C663ED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C8E75-A461-45B2-A0A6-D6247958F23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583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רכזית - 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9197" y="6597352"/>
            <a:ext cx="518187" cy="260648"/>
          </a:xfrm>
        </p:spPr>
        <p:txBody>
          <a:bodyPr/>
          <a:lstStyle>
            <a:lvl1pPr>
              <a:defRPr sz="1050" b="1">
                <a:solidFill>
                  <a:schemeClr val="tx1"/>
                </a:solidFill>
                <a:latin typeface=" david"/>
                <a:cs typeface="David" panose="020E0502060401010101" pitchFamily="34" charset="-79"/>
              </a:defRPr>
            </a:lvl1pPr>
          </a:lstStyle>
          <a:p>
            <a:fld id="{947B60B7-44CA-410A-A9B6-29F8D133F861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>
            <a:noAutofit/>
          </a:bodyPr>
          <a:lstStyle>
            <a:lvl1pPr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טקסט 2"/>
          <p:cNvSpPr>
            <a:spLocks noGrp="1"/>
          </p:cNvSpPr>
          <p:nvPr>
            <p:ph idx="1"/>
          </p:nvPr>
        </p:nvSpPr>
        <p:spPr>
          <a:xfrm>
            <a:off x="143341" y="1772820"/>
            <a:ext cx="11905323" cy="4680519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>
              <a:defRPr>
                <a:latin typeface=" david"/>
                <a:cs typeface="David" panose="020E0502060401010101" pitchFamily="34" charset="-79"/>
              </a:defRPr>
            </a:lvl1pPr>
            <a:lvl2pPr>
              <a:defRPr>
                <a:latin typeface=" david"/>
                <a:cs typeface="David" panose="020E0502060401010101" pitchFamily="34" charset="-79"/>
              </a:defRPr>
            </a:lvl2pPr>
            <a:lvl3pPr>
              <a:defRPr>
                <a:latin typeface=" david"/>
                <a:cs typeface="David" panose="020E0502060401010101" pitchFamily="34" charset="-79"/>
              </a:defRPr>
            </a:lvl3pPr>
            <a:lvl4pPr>
              <a:defRPr>
                <a:latin typeface=" david"/>
                <a:cs typeface="David" panose="020E0502060401010101" pitchFamily="34" charset="-79"/>
              </a:defRPr>
            </a:lvl4pPr>
            <a:lvl5pPr>
              <a:defRPr>
                <a:latin typeface=" david"/>
                <a:cs typeface="David" panose="020E0502060401010101" pitchFamily="34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6576487" y="6381750"/>
            <a:ext cx="5615516" cy="47625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50">
                <a:latin typeface=" david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 dirty="0"/>
              <a:t>מקור:  </a:t>
            </a:r>
          </a:p>
        </p:txBody>
      </p:sp>
    </p:spTree>
    <p:extLst>
      <p:ext uri="{BB962C8B-B14F-4D97-AF65-F5344CB8AC3E}">
        <p14:creationId xmlns:p14="http://schemas.microsoft.com/office/powerpoint/2010/main" val="362237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836712"/>
            <a:ext cx="12192000" cy="706090"/>
          </a:xfrm>
        </p:spPr>
        <p:txBody>
          <a:bodyPr/>
          <a:lstStyle>
            <a:lvl1pPr rtl="0">
              <a:defRPr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03200" y="1828805"/>
            <a:ext cx="576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828805"/>
            <a:ext cx="5760000" cy="4525963"/>
          </a:xfrm>
        </p:spPr>
        <p:txBody>
          <a:bodyPr/>
          <a:lstStyle>
            <a:lvl1pPr algn="l" rtl="0">
              <a:defRPr sz="2100"/>
            </a:lvl1pPr>
            <a:lvl2pPr algn="l" rtl="0">
              <a:defRPr sz="1800"/>
            </a:lvl2pPr>
            <a:lvl3pPr algn="l" rtl="0">
              <a:defRPr sz="1500"/>
            </a:lvl3pPr>
            <a:lvl4pPr algn="l" rtl="0">
              <a:defRPr sz="1350"/>
            </a:lvl4pPr>
            <a:lvl5pPr algn="l" rtl="0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3" y="6381750"/>
            <a:ext cx="5615516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75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Source: </a:t>
            </a:r>
            <a:endParaRPr lang="he-IL" dirty="0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06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/>
          </p:nvPr>
        </p:nvSpPr>
        <p:spPr>
          <a:xfrm>
            <a:off x="431" y="6381750"/>
            <a:ext cx="5615516" cy="476250"/>
          </a:xfr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4"/>
          </p:nvPr>
        </p:nvSpPr>
        <p:spPr>
          <a:xfrm>
            <a:off x="11582400" y="6597650"/>
            <a:ext cx="609600" cy="260350"/>
          </a:xfrm>
        </p:spPr>
        <p:txBody>
          <a:bodyPr/>
          <a:lstStyle>
            <a:lvl1pPr algn="r" rtl="0">
              <a:defRPr sz="900" b="0" smtClean="0">
                <a:latin typeface="David" pitchFamily="34" charset="-79"/>
                <a:ea typeface="Tahoma" pitchFamily="34" charset="0"/>
              </a:defRPr>
            </a:lvl1pPr>
          </a:lstStyle>
          <a:p>
            <a:pPr>
              <a:defRPr/>
            </a:pPr>
            <a:fld id="{AC670548-EB8F-4DB5-BDC4-F864BC94D7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24355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</a:defRPr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avid" panose="020E0502060401010101" pitchFamily="34" charset="-79"/>
              </a:defRPr>
            </a:lvl1pPr>
            <a:lvl2pPr>
              <a:defRPr>
                <a:latin typeface="David" panose="020E0502060401010101" pitchFamily="34" charset="-79"/>
              </a:defRPr>
            </a:lvl2pPr>
            <a:lvl3pPr>
              <a:defRPr>
                <a:latin typeface="David" panose="020E0502060401010101" pitchFamily="34" charset="-79"/>
              </a:defRPr>
            </a:lvl3pPr>
            <a:lvl4pPr>
              <a:defRPr>
                <a:latin typeface="David" panose="020E0502060401010101" pitchFamily="34" charset="-79"/>
              </a:defRPr>
            </a:lvl4pPr>
            <a:lvl5pPr>
              <a:defRPr>
                <a:latin typeface="David" panose="020E0502060401010101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28448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>
                <a:solidFill>
                  <a:srgbClr val="000000"/>
                </a:solidFill>
              </a:rPr>
              <a:t>MMMM/YY</a:t>
            </a:r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43663"/>
            <a:ext cx="3860800" cy="290512"/>
          </a:xfrm>
          <a:prstGeom prst="rect">
            <a:avLst/>
          </a:prstGeom>
        </p:spPr>
        <p:txBody>
          <a:bodyPr/>
          <a:lstStyle>
            <a:lvl1pPr>
              <a:defRPr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446838"/>
            <a:ext cx="2844800" cy="2587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AC3D3B90-7E1F-48A9-A22A-B1BF99E0A7A3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3"/>
          </p:nvPr>
        </p:nvSpPr>
        <p:spPr>
          <a:xfrm>
            <a:off x="13872633" y="8685213"/>
            <a:ext cx="1219200" cy="9144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159911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6981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11582400" y="6597650"/>
            <a:ext cx="609600" cy="260350"/>
          </a:xfrm>
        </p:spPr>
        <p:txBody>
          <a:bodyPr/>
          <a:lstStyle>
            <a:lvl1pPr algn="r" rtl="0">
              <a:defRPr sz="900" b="0" smtClean="0">
                <a:cs typeface="Tahoma" pitchFamily="34" charset="0"/>
              </a:defRPr>
            </a:lvl1pPr>
          </a:lstStyle>
          <a:p>
            <a:pPr>
              <a:defRPr/>
            </a:pPr>
            <a:fld id="{4597B7CE-09DA-43FA-8973-E1EACD2E9CB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6278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356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31" y="6381750"/>
            <a:ext cx="5615516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342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>
            <a:spLocks noGrp="1"/>
          </p:cNvSpPr>
          <p:nvPr>
            <p:ph type="title"/>
          </p:nvPr>
        </p:nvSpPr>
        <p:spPr>
          <a:xfrm>
            <a:off x="0" y="850702"/>
            <a:ext cx="12192000" cy="706090"/>
          </a:xfrm>
        </p:spPr>
        <p:txBody>
          <a:bodyPr wrap="square">
            <a:noAutofit/>
          </a:bodyPr>
          <a:lstStyle>
            <a:lvl1pPr rtl="0">
              <a:defRPr sz="1800">
                <a:latin typeface=" david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11582400" y="6597352"/>
            <a:ext cx="609600" cy="260648"/>
          </a:xfrm>
          <a:prstGeom prst="rect">
            <a:avLst/>
          </a:prstGeom>
        </p:spPr>
        <p:txBody>
          <a:bodyPr/>
          <a:lstStyle>
            <a:lvl1pPr algn="r" rtl="0">
              <a:defRPr sz="900" b="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7B60B7-44CA-410A-A9B6-29F8D133F861}" type="slidenum">
              <a:rPr lang="he-I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e-IL" dirty="0">
              <a:solidFill>
                <a:srgbClr val="000000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3" hasCustomPrompt="1"/>
          </p:nvPr>
        </p:nvSpPr>
        <p:spPr>
          <a:xfrm>
            <a:off x="431" y="6381750"/>
            <a:ext cx="5615516" cy="4762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rtl="0">
              <a:buNone/>
              <a:defRPr sz="900">
                <a:latin typeface=" david"/>
                <a:ea typeface="Tahoma" panose="020B0604030504040204" pitchFamily="34" charset="0"/>
                <a:cs typeface="David" panose="020E0502060401010101" pitchFamily="34" charset="-79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Source: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685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4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125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7278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10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429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212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55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B210F-8E9E-4C4F-B90B-CF4AAC1E9FF0}" type="datetimeFigureOut">
              <a:rPr lang="he-IL" smtClean="0"/>
              <a:t>י"ט/כסלו/תש"פ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2EA0-D6C6-497F-87BD-D7729B20643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427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4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:\תמיר - שוטף\תרבות וספורט\יעול ההימורים בספורט\תמונות\Emblem_of_Israel.sv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" y="323560"/>
            <a:ext cx="555827" cy="69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מלבן 6"/>
          <p:cNvSpPr/>
          <p:nvPr/>
        </p:nvSpPr>
        <p:spPr bwMode="ltGray">
          <a:xfrm>
            <a:off x="1587" y="6591821"/>
            <a:ext cx="12188827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587" y="65836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341120" y="323560"/>
            <a:ext cx="9509760" cy="785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539553" y="1122365"/>
            <a:ext cx="11094729" cy="2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6" y="6639952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71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dt="0"/>
  <p:txStyles>
    <p:titleStyle>
      <a:lvl1pPr marL="0" indent="0" algn="ctr" defTabSz="914377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he-IL" sz="36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74313" indent="-228594" algn="r" defTabSz="914377" rtl="1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he-IL" sz="1200" kern="120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594345" indent="-228594" algn="r" defTabSz="914377" rtl="1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he-IL" sz="18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914377" indent="-228594" algn="r" defTabSz="914377" rtl="1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he-IL" sz="16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1234409" indent="-228594" algn="r" defTabSz="914377" rtl="1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he-IL" sz="14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1554441" indent="-228594" algn="r" defTabSz="914377" rtl="1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he-IL" sz="14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1874473" indent="-228594" algn="r" defTabSz="914377" rtl="1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he-IL" sz="14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6pPr>
      <a:lvl7pPr marL="2194505" indent="-228594" algn="r" defTabSz="914377" rtl="1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he-IL" sz="140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7pPr>
      <a:lvl8pPr marL="2514537" indent="-228594" algn="r" defTabSz="914377" rtl="1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he-IL" sz="140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8pPr>
      <a:lvl9pPr marL="2834569" indent="-228594" algn="r" defTabSz="914377" rtl="1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he-IL" sz="140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9pPr>
    </p:bodyStyle>
    <p:otherStyle>
      <a:defPPr>
        <a:defRPr lang="he-IL"/>
      </a:defPPr>
      <a:lvl1pPr marL="0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r" defTabSz="914377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ltGray">
          <a:xfrm>
            <a:off x="1588" y="6591821"/>
            <a:ext cx="12188827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R="0" lvl="0" indent="0"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35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מלבן 7"/>
          <p:cNvSpPr/>
          <p:nvPr/>
        </p:nvSpPr>
        <p:spPr bwMode="white">
          <a:xfrm>
            <a:off x="1588" y="6583680"/>
            <a:ext cx="12188827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350"/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341120" y="323560"/>
            <a:ext cx="9509760" cy="78544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11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1746827" y="6639952"/>
            <a:ext cx="556132" cy="23603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98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marL="0" indent="0" algn="ctr" defTabSz="685800" rtl="1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he-IL" sz="2700" kern="1200">
          <a:solidFill>
            <a:schemeClr val="accent5">
              <a:lumMod val="50000"/>
            </a:schemeClr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</p:titleStyle>
    <p:bodyStyle>
      <a:lvl1pPr marL="205740" indent="-171450" algn="r" defTabSz="685800" rtl="1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" pitchFamily="2" charset="2"/>
        <a:buChar char="§"/>
        <a:defRPr lang="he-IL" sz="900" kern="1200">
          <a:solidFill>
            <a:schemeClr val="bg1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1pPr>
      <a:lvl2pPr marL="445770" indent="-171450" algn="r" defTabSz="685800" rtl="1" eaLnBrk="1" latinLnBrk="0" hangingPunct="1">
        <a:lnSpc>
          <a:spcPct val="90000"/>
        </a:lnSpc>
        <a:spcBef>
          <a:spcPts val="750"/>
        </a:spcBef>
        <a:buClr>
          <a:schemeClr val="tx2"/>
        </a:buClr>
        <a:buSzPct val="80000"/>
        <a:buFont typeface="Wingdings" pitchFamily="2" charset="2"/>
        <a:buChar char="§"/>
        <a:defRPr lang="he-IL" sz="13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2pPr>
      <a:lvl3pPr marL="68580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20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3pPr>
      <a:lvl4pPr marL="92583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4pPr>
      <a:lvl5pPr marL="1165860" indent="-171450" algn="r" defTabSz="685800" rtl="1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5pPr>
      <a:lvl6pPr marL="140589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6pPr>
      <a:lvl7pPr marL="164592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7pPr>
      <a:lvl8pPr marL="188595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8pPr>
      <a:lvl9pPr marL="2125980" indent="-171450" algn="r" defTabSz="685800" rtl="1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he-IL" sz="1050" kern="1200" baseline="0">
          <a:solidFill>
            <a:schemeClr val="tx2"/>
          </a:solidFill>
          <a:latin typeface="Calibri" panose="020F0502020204030204" pitchFamily="34" charset="0"/>
          <a:ea typeface="Tahoma" panose="020B0604030504040204" pitchFamily="34" charset="0"/>
          <a:cs typeface="Calibri" panose="020F0502020204030204" pitchFamily="34" charset="0"/>
        </a:defRPr>
      </a:lvl9pPr>
    </p:bodyStyle>
    <p:otherStyle>
      <a:defPPr>
        <a:defRPr lang="he-IL"/>
      </a:defPPr>
      <a:lvl1pPr marL="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lang="he-IL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30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4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האסטרטגיה הכלכלית של הממשלה הבאה – לאן פנינו?</a:t>
            </a:r>
            <a:endParaRPr lang="he-IL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endParaRPr lang="he-IL" sz="4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תנאי סף ומנועי הצמיחה של המשק</a:t>
            </a:r>
            <a:endParaRPr lang="he-IL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e-IL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הממונה על התקציבים, שאול מרידור</a:t>
            </a:r>
            <a:endParaRPr lang="he-IL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31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6500" y="565859"/>
            <a:ext cx="111519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435">
            <a:extLst>
              <a:ext uri="{FF2B5EF4-FFF2-40B4-BE49-F238E27FC236}">
                <a16:creationId xmlns:a16="http://schemas.microsoft.com/office/drawing/2014/main" xmlns="" id="{670AB9FB-604A-4FDC-95B3-A75979C483BF}"/>
              </a:ext>
            </a:extLst>
          </p:cNvPr>
          <p:cNvSpPr/>
          <p:nvPr/>
        </p:nvSpPr>
        <p:spPr>
          <a:xfrm>
            <a:off x="1241245" y="3525963"/>
            <a:ext cx="1662140" cy="10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xmlns="" id="{D518FBBE-26D9-4CC9-BB96-53C8EF3B5BB0}"/>
              </a:ext>
            </a:extLst>
          </p:cNvPr>
          <p:cNvSpPr txBox="1"/>
          <p:nvPr/>
        </p:nvSpPr>
        <p:spPr>
          <a:xfrm>
            <a:off x="401127" y="352549"/>
            <a:ext cx="11151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פיתוח מנועי צמיחה חדשים </a:t>
            </a:r>
          </a:p>
        </p:txBody>
      </p:sp>
      <p:sp>
        <p:nvSpPr>
          <p:cNvPr id="33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748854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xmlns="" id="{71B2B015-D19C-482A-8212-BAED151509CA}"/>
              </a:ext>
            </a:extLst>
          </p:cNvPr>
          <p:cNvGrpSpPr/>
          <p:nvPr/>
        </p:nvGrpSpPr>
        <p:grpSpPr>
          <a:xfrm>
            <a:off x="1714889" y="1857858"/>
            <a:ext cx="8835688" cy="3488991"/>
            <a:chOff x="1916450" y="1574406"/>
            <a:chExt cx="8835688" cy="3488991"/>
          </a:xfrm>
        </p:grpSpPr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xmlns="" id="{18BCD7E1-A394-46F8-A990-DC7A751F3C4D}"/>
                </a:ext>
              </a:extLst>
            </p:cNvPr>
            <p:cNvGrpSpPr/>
            <p:nvPr/>
          </p:nvGrpSpPr>
          <p:grpSpPr>
            <a:xfrm>
              <a:off x="1916450" y="1574406"/>
              <a:ext cx="8835688" cy="3488991"/>
              <a:chOff x="1916450" y="1574406"/>
              <a:chExt cx="8835688" cy="3488991"/>
            </a:xfrm>
          </p:grpSpPr>
          <p:grpSp>
            <p:nvGrpSpPr>
              <p:cNvPr id="32" name="קבוצה 31"/>
              <p:cNvGrpSpPr/>
              <p:nvPr/>
            </p:nvGrpSpPr>
            <p:grpSpPr>
              <a:xfrm>
                <a:off x="1916450" y="1574406"/>
                <a:ext cx="8835688" cy="3488991"/>
                <a:chOff x="2493464" y="1142936"/>
                <a:chExt cx="7194524" cy="2917902"/>
              </a:xfrm>
            </p:grpSpPr>
            <p:sp>
              <p:nvSpPr>
                <p:cNvPr id="38" name="Oval 48">
                  <a:extLst>
                    <a:ext uri="{FF2B5EF4-FFF2-40B4-BE49-F238E27FC236}">
                      <a16:creationId xmlns:a16="http://schemas.microsoft.com/office/drawing/2014/main" xmlns="" id="{413EA74B-CFD2-4C08-9C8A-0C2310E3240D}"/>
                    </a:ext>
                  </a:extLst>
                </p:cNvPr>
                <p:cNvSpPr/>
                <p:nvPr/>
              </p:nvSpPr>
              <p:spPr>
                <a:xfrm>
                  <a:off x="2493464" y="1328032"/>
                  <a:ext cx="2554241" cy="2554241"/>
                </a:xfrm>
                <a:prstGeom prst="ellipse">
                  <a:avLst/>
                </a:prstGeom>
                <a:solidFill>
                  <a:srgbClr val="C3D499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39" name="Oval 43">
                  <a:extLst>
                    <a:ext uri="{FF2B5EF4-FFF2-40B4-BE49-F238E27FC236}">
                      <a16:creationId xmlns:a16="http://schemas.microsoft.com/office/drawing/2014/main" xmlns="" id="{8AB5D263-A586-4A5A-836C-74F07C3C168E}"/>
                    </a:ext>
                  </a:extLst>
                </p:cNvPr>
                <p:cNvSpPr/>
                <p:nvPr/>
              </p:nvSpPr>
              <p:spPr>
                <a:xfrm>
                  <a:off x="7133747" y="1305925"/>
                  <a:ext cx="2554241" cy="2554241"/>
                </a:xfrm>
                <a:prstGeom prst="ellipse">
                  <a:avLst/>
                </a:prstGeom>
                <a:solidFill>
                  <a:srgbClr val="0086BB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40" name="Oval 42">
                  <a:extLst>
                    <a:ext uri="{FF2B5EF4-FFF2-40B4-BE49-F238E27FC236}">
                      <a16:creationId xmlns:a16="http://schemas.microsoft.com/office/drawing/2014/main" xmlns="" id="{3D9C6C1D-3C02-4F56-94BF-BFB75EA8A511}"/>
                    </a:ext>
                  </a:extLst>
                </p:cNvPr>
                <p:cNvSpPr/>
                <p:nvPr/>
              </p:nvSpPr>
              <p:spPr>
                <a:xfrm>
                  <a:off x="4640554" y="1142936"/>
                  <a:ext cx="2904026" cy="2917902"/>
                </a:xfrm>
                <a:prstGeom prst="ellipse">
                  <a:avLst/>
                </a:prstGeom>
                <a:solidFill>
                  <a:srgbClr val="18A8A8"/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</p:grpSp>
          <p:sp>
            <p:nvSpPr>
              <p:cNvPr id="35" name="Shape 1631"/>
              <p:cNvSpPr/>
              <p:nvPr/>
            </p:nvSpPr>
            <p:spPr>
              <a:xfrm>
                <a:off x="6058358" y="2384461"/>
                <a:ext cx="772033" cy="76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4"/>
                      <a:pt x="16242" y="15945"/>
                      <a:pt x="15117" y="15413"/>
                    </a:cubicBezTo>
                    <a:cubicBezTo>
                      <a:pt x="14189" y="14975"/>
                      <a:pt x="13657" y="14531"/>
                      <a:pt x="13491" y="14057"/>
                    </a:cubicBezTo>
                    <a:cubicBezTo>
                      <a:pt x="13377" y="13728"/>
                      <a:pt x="13428" y="13351"/>
                      <a:pt x="13649" y="12904"/>
                    </a:cubicBezTo>
                    <a:cubicBezTo>
                      <a:pt x="13815" y="12567"/>
                      <a:pt x="13972" y="12286"/>
                      <a:pt x="14117" y="12028"/>
                    </a:cubicBezTo>
                    <a:cubicBezTo>
                      <a:pt x="14730" y="10934"/>
                      <a:pt x="15203" y="10145"/>
                      <a:pt x="15203" y="7348"/>
                    </a:cubicBezTo>
                    <a:cubicBezTo>
                      <a:pt x="15203" y="3162"/>
                      <a:pt x="12787" y="2951"/>
                      <a:pt x="12309" y="2951"/>
                    </a:cubicBezTo>
                    <a:cubicBezTo>
                      <a:pt x="11917" y="2951"/>
                      <a:pt x="11672" y="3037"/>
                      <a:pt x="11435" y="3121"/>
                    </a:cubicBezTo>
                    <a:cubicBezTo>
                      <a:pt x="11175" y="3213"/>
                      <a:pt x="10907" y="3309"/>
                      <a:pt x="10296" y="3319"/>
                    </a:cubicBezTo>
                    <a:cubicBezTo>
                      <a:pt x="9190" y="3337"/>
                      <a:pt x="6873" y="3375"/>
                      <a:pt x="6873" y="7226"/>
                    </a:cubicBezTo>
                    <a:cubicBezTo>
                      <a:pt x="6873" y="9919"/>
                      <a:pt x="7574" y="11156"/>
                      <a:pt x="8125" y="12150"/>
                    </a:cubicBezTo>
                    <a:cubicBezTo>
                      <a:pt x="8266" y="12404"/>
                      <a:pt x="8399" y="12645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0"/>
                      <a:pt x="982" y="134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4"/>
                      <a:pt x="6362" y="16767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2"/>
                      <a:pt x="7855" y="9665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7"/>
                      <a:pt x="11461" y="4154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8"/>
                      <a:pt x="13840" y="10513"/>
                      <a:pt x="13261" y="11548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5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89"/>
                    </a:cubicBezTo>
                    <a:cubicBezTo>
                      <a:pt x="15525" y="19697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6" name="Shape 1609"/>
              <p:cNvSpPr/>
              <p:nvPr/>
            </p:nvSpPr>
            <p:spPr>
              <a:xfrm>
                <a:off x="8748741" y="2366999"/>
                <a:ext cx="869897" cy="80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012"/>
                    </a:moveTo>
                    <a:cubicBezTo>
                      <a:pt x="20614" y="12014"/>
                      <a:pt x="20611" y="12016"/>
                      <a:pt x="20607" y="12016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2"/>
                      <a:pt x="18421" y="14352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8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7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2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8"/>
                      <a:pt x="4714" y="18600"/>
                    </a:cubicBezTo>
                    <a:lnTo>
                      <a:pt x="3000" y="16885"/>
                    </a:lnTo>
                    <a:lnTo>
                      <a:pt x="3540" y="15984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6"/>
                    </a:lnTo>
                    <a:cubicBezTo>
                      <a:pt x="989" y="12016"/>
                      <a:pt x="986" y="12014"/>
                      <a:pt x="982" y="12012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6"/>
                      <a:pt x="2616" y="8979"/>
                      <a:pt x="2708" y="8634"/>
                    </a:cubicBezTo>
                    <a:cubicBezTo>
                      <a:pt x="2897" y="7929"/>
                      <a:pt x="3179" y="7249"/>
                      <a:pt x="3548" y="6615"/>
                    </a:cubicBezTo>
                    <a:cubicBezTo>
                      <a:pt x="3727" y="6305"/>
                      <a:pt x="3724" y="5923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9"/>
                      <a:pt x="3000" y="4715"/>
                    </a:cubicBezTo>
                    <a:lnTo>
                      <a:pt x="4715" y="3000"/>
                    </a:lnTo>
                    <a:lnTo>
                      <a:pt x="5621" y="3543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39"/>
                      <a:pt x="6618" y="3552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2"/>
                      <a:pt x="9331" y="2006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6"/>
                    </a:lnTo>
                    <a:cubicBezTo>
                      <a:pt x="12356" y="2352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2"/>
                    </a:cubicBezTo>
                    <a:cubicBezTo>
                      <a:pt x="15134" y="3639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3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9"/>
                      <a:pt x="18597" y="4722"/>
                      <a:pt x="18595" y="4725"/>
                    </a:cubicBezTo>
                    <a:lnTo>
                      <a:pt x="18060" y="5616"/>
                    </a:lnTo>
                    <a:cubicBezTo>
                      <a:pt x="17876" y="5923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6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2"/>
                      <a:pt x="20618" y="12012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0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5"/>
                    </a:lnTo>
                    <a:cubicBezTo>
                      <a:pt x="17292" y="2019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5"/>
                    </a:cubicBezTo>
                    <a:lnTo>
                      <a:pt x="15473" y="2701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1"/>
                    </a:cubicBezTo>
                    <a:lnTo>
                      <a:pt x="5200" y="2145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9"/>
                      <a:pt x="4181" y="2145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0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2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3"/>
                      <a:pt x="1864" y="17137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2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2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7"/>
                      <a:pt x="19641" y="16713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2"/>
                      <a:pt x="21233" y="8730"/>
                      <a:pt x="20880" y="8641"/>
                    </a:cubicBezTo>
                    <a:moveTo>
                      <a:pt x="15709" y="10800"/>
                    </a:moveTo>
                    <a:cubicBezTo>
                      <a:pt x="15709" y="13346"/>
                      <a:pt x="13771" y="15438"/>
                      <a:pt x="11291" y="15685"/>
                    </a:cubicBezTo>
                    <a:lnTo>
                      <a:pt x="11291" y="12694"/>
                    </a:lnTo>
                    <a:cubicBezTo>
                      <a:pt x="12137" y="12476"/>
                      <a:pt x="12764" y="11714"/>
                      <a:pt x="12764" y="10800"/>
                    </a:cubicBezTo>
                    <a:cubicBezTo>
                      <a:pt x="12764" y="10630"/>
                      <a:pt x="12735" y="10468"/>
                      <a:pt x="12694" y="10310"/>
                    </a:cubicBezTo>
                    <a:lnTo>
                      <a:pt x="15308" y="8857"/>
                    </a:lnTo>
                    <a:cubicBezTo>
                      <a:pt x="15565" y="9453"/>
                      <a:pt x="15709" y="10110"/>
                      <a:pt x="15709" y="10800"/>
                    </a:cubicBezTo>
                    <a:moveTo>
                      <a:pt x="9818" y="10800"/>
                    </a:move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cubicBezTo>
                      <a:pt x="10258" y="11782"/>
                      <a:pt x="9818" y="11342"/>
                      <a:pt x="9818" y="10800"/>
                    </a:cubicBezTo>
                    <a:moveTo>
                      <a:pt x="10309" y="15685"/>
                    </a:moveTo>
                    <a:cubicBezTo>
                      <a:pt x="7829" y="15438"/>
                      <a:pt x="5891" y="13346"/>
                      <a:pt x="5891" y="10800"/>
                    </a:cubicBezTo>
                    <a:cubicBezTo>
                      <a:pt x="5891" y="10110"/>
                      <a:pt x="6035" y="9453"/>
                      <a:pt x="6292" y="8857"/>
                    </a:cubicBezTo>
                    <a:lnTo>
                      <a:pt x="8906" y="10310"/>
                    </a:lnTo>
                    <a:cubicBezTo>
                      <a:pt x="8865" y="10468"/>
                      <a:pt x="8836" y="10630"/>
                      <a:pt x="8836" y="10800"/>
                    </a:cubicBezTo>
                    <a:cubicBezTo>
                      <a:pt x="8836" y="11714"/>
                      <a:pt x="9463" y="12476"/>
                      <a:pt x="10309" y="12694"/>
                    </a:cubicBezTo>
                    <a:cubicBezTo>
                      <a:pt x="10309" y="12694"/>
                      <a:pt x="10309" y="15685"/>
                      <a:pt x="10309" y="15685"/>
                    </a:cubicBezTo>
                    <a:close/>
                    <a:moveTo>
                      <a:pt x="10800" y="5891"/>
                    </a:moveTo>
                    <a:cubicBezTo>
                      <a:pt x="12470" y="5891"/>
                      <a:pt x="13942" y="6727"/>
                      <a:pt x="14829" y="8000"/>
                    </a:cubicBezTo>
                    <a:lnTo>
                      <a:pt x="12220" y="9450"/>
                    </a:lnTo>
                    <a:cubicBezTo>
                      <a:pt x="11862" y="9074"/>
                      <a:pt x="11360" y="8836"/>
                      <a:pt x="10800" y="8836"/>
                    </a:cubicBezTo>
                    <a:cubicBezTo>
                      <a:pt x="10240" y="8836"/>
                      <a:pt x="9738" y="9074"/>
                      <a:pt x="9380" y="9450"/>
                    </a:cubicBezTo>
                    <a:lnTo>
                      <a:pt x="6771" y="8000"/>
                    </a:lnTo>
                    <a:cubicBezTo>
                      <a:pt x="7658" y="6727"/>
                      <a:pt x="9130" y="5891"/>
                      <a:pt x="10800" y="5891"/>
                    </a:cubicBezTo>
                    <a:moveTo>
                      <a:pt x="10800" y="4909"/>
                    </a:moveTo>
                    <a:cubicBezTo>
                      <a:pt x="7547" y="4909"/>
                      <a:pt x="4909" y="7547"/>
                      <a:pt x="4909" y="10800"/>
                    </a:cubicBezTo>
                    <a:cubicBezTo>
                      <a:pt x="4909" y="14054"/>
                      <a:pt x="7547" y="16691"/>
                      <a:pt x="10800" y="16691"/>
                    </a:cubicBezTo>
                    <a:cubicBezTo>
                      <a:pt x="14053" y="16691"/>
                      <a:pt x="16691" y="14054"/>
                      <a:pt x="16691" y="10800"/>
                    </a:cubicBezTo>
                    <a:cubicBezTo>
                      <a:pt x="16691" y="7547"/>
                      <a:pt x="14053" y="4909"/>
                      <a:pt x="10800" y="490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1467"/>
              <p:cNvSpPr/>
              <p:nvPr/>
            </p:nvSpPr>
            <p:spPr>
              <a:xfrm>
                <a:off x="3091544" y="2507918"/>
                <a:ext cx="669290" cy="652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18100"/>
                    </a:moveTo>
                    <a:lnTo>
                      <a:pt x="21596" y="18099"/>
                    </a:lnTo>
                    <a:lnTo>
                      <a:pt x="20614" y="5335"/>
                    </a:lnTo>
                    <a:lnTo>
                      <a:pt x="20605" y="5337"/>
                    </a:lnTo>
                    <a:cubicBezTo>
                      <a:pt x="20573" y="5097"/>
                      <a:pt x="20376" y="4909"/>
                      <a:pt x="20127" y="4909"/>
                    </a:cubicBezTo>
                    <a:lnTo>
                      <a:pt x="16691" y="4909"/>
                    </a:lnTo>
                    <a:lnTo>
                      <a:pt x="16691" y="3927"/>
                    </a:lnTo>
                    <a:cubicBezTo>
                      <a:pt x="16691" y="1758"/>
                      <a:pt x="14932" y="0"/>
                      <a:pt x="12764" y="0"/>
                    </a:cubicBezTo>
                    <a:cubicBezTo>
                      <a:pt x="11300" y="0"/>
                      <a:pt x="10025" y="803"/>
                      <a:pt x="9350" y="1991"/>
                    </a:cubicBezTo>
                    <a:cubicBezTo>
                      <a:pt x="9705" y="2027"/>
                      <a:pt x="10048" y="2105"/>
                      <a:pt x="10377" y="2214"/>
                    </a:cubicBezTo>
                    <a:cubicBezTo>
                      <a:pt x="10911" y="1470"/>
                      <a:pt x="11778" y="982"/>
                      <a:pt x="12764" y="982"/>
                    </a:cubicBezTo>
                    <a:cubicBezTo>
                      <a:pt x="14390" y="982"/>
                      <a:pt x="15709" y="2301"/>
                      <a:pt x="15709" y="3927"/>
                    </a:cubicBezTo>
                    <a:lnTo>
                      <a:pt x="15709" y="4909"/>
                    </a:lnTo>
                    <a:lnTo>
                      <a:pt x="13337" y="4909"/>
                    </a:lnTo>
                    <a:cubicBezTo>
                      <a:pt x="13474" y="5221"/>
                      <a:pt x="13581" y="5549"/>
                      <a:pt x="13651" y="5891"/>
                    </a:cubicBezTo>
                    <a:lnTo>
                      <a:pt x="15709" y="5891"/>
                    </a:lnTo>
                    <a:lnTo>
                      <a:pt x="15709" y="6873"/>
                    </a:lnTo>
                    <a:lnTo>
                      <a:pt x="16204" y="6873"/>
                    </a:lnTo>
                    <a:cubicBezTo>
                      <a:pt x="16375" y="6873"/>
                      <a:pt x="16537" y="6905"/>
                      <a:pt x="16691" y="6961"/>
                    </a:cubicBezTo>
                    <a:lnTo>
                      <a:pt x="16691" y="5891"/>
                    </a:lnTo>
                    <a:lnTo>
                      <a:pt x="19674" y="5891"/>
                    </a:lnTo>
                    <a:lnTo>
                      <a:pt x="20429" y="15709"/>
                    </a:lnTo>
                    <a:lnTo>
                      <a:pt x="18247" y="15709"/>
                    </a:lnTo>
                    <a:lnTo>
                      <a:pt x="18323" y="16691"/>
                    </a:lnTo>
                    <a:lnTo>
                      <a:pt x="20504" y="16691"/>
                    </a:lnTo>
                    <a:lnTo>
                      <a:pt x="20580" y="17673"/>
                    </a:lnTo>
                    <a:lnTo>
                      <a:pt x="18398" y="17673"/>
                    </a:lnTo>
                    <a:lnTo>
                      <a:pt x="18474" y="18655"/>
                    </a:lnTo>
                    <a:lnTo>
                      <a:pt x="21109" y="18655"/>
                    </a:lnTo>
                    <a:cubicBezTo>
                      <a:pt x="21380" y="18655"/>
                      <a:pt x="21600" y="18435"/>
                      <a:pt x="21600" y="18164"/>
                    </a:cubicBezTo>
                    <a:cubicBezTo>
                      <a:pt x="21600" y="18141"/>
                      <a:pt x="21590" y="18122"/>
                      <a:pt x="21587" y="18100"/>
                    </a:cubicBezTo>
                    <a:moveTo>
                      <a:pt x="1020" y="20618"/>
                    </a:moveTo>
                    <a:lnTo>
                      <a:pt x="1096" y="19636"/>
                    </a:lnTo>
                    <a:lnTo>
                      <a:pt x="16577" y="19636"/>
                    </a:lnTo>
                    <a:lnTo>
                      <a:pt x="16653" y="20618"/>
                    </a:lnTo>
                    <a:cubicBezTo>
                      <a:pt x="16653" y="20618"/>
                      <a:pt x="1020" y="20618"/>
                      <a:pt x="1020" y="20618"/>
                    </a:cubicBezTo>
                    <a:close/>
                    <a:moveTo>
                      <a:pt x="1926" y="8836"/>
                    </a:moveTo>
                    <a:lnTo>
                      <a:pt x="4909" y="8836"/>
                    </a:lnTo>
                    <a:lnTo>
                      <a:pt x="4909" y="10936"/>
                    </a:lnTo>
                    <a:cubicBezTo>
                      <a:pt x="4617" y="11106"/>
                      <a:pt x="4418" y="11420"/>
                      <a:pt x="4418" y="11782"/>
                    </a:cubicBezTo>
                    <a:cubicBezTo>
                      <a:pt x="4418" y="12324"/>
                      <a:pt x="4858" y="12764"/>
                      <a:pt x="5400" y="12764"/>
                    </a:cubicBezTo>
                    <a:cubicBezTo>
                      <a:pt x="5942" y="12764"/>
                      <a:pt x="6382" y="12324"/>
                      <a:pt x="6382" y="11782"/>
                    </a:cubicBezTo>
                    <a:cubicBezTo>
                      <a:pt x="6382" y="11420"/>
                      <a:pt x="6183" y="11106"/>
                      <a:pt x="5891" y="10936"/>
                    </a:cubicBezTo>
                    <a:lnTo>
                      <a:pt x="5891" y="8836"/>
                    </a:lnTo>
                    <a:lnTo>
                      <a:pt x="11782" y="8836"/>
                    </a:lnTo>
                    <a:lnTo>
                      <a:pt x="11782" y="10936"/>
                    </a:lnTo>
                    <a:cubicBezTo>
                      <a:pt x="11489" y="11106"/>
                      <a:pt x="11291" y="11420"/>
                      <a:pt x="11291" y="11782"/>
                    </a:cubicBezTo>
                    <a:cubicBezTo>
                      <a:pt x="11291" y="12324"/>
                      <a:pt x="11731" y="12764"/>
                      <a:pt x="12273" y="12764"/>
                    </a:cubicBezTo>
                    <a:cubicBezTo>
                      <a:pt x="12815" y="12764"/>
                      <a:pt x="13255" y="12324"/>
                      <a:pt x="13255" y="11782"/>
                    </a:cubicBezTo>
                    <a:cubicBezTo>
                      <a:pt x="13255" y="11420"/>
                      <a:pt x="13056" y="11106"/>
                      <a:pt x="12764" y="10936"/>
                    </a:cubicBezTo>
                    <a:lnTo>
                      <a:pt x="12764" y="8836"/>
                    </a:lnTo>
                    <a:lnTo>
                      <a:pt x="15746" y="8836"/>
                    </a:lnTo>
                    <a:lnTo>
                      <a:pt x="16502" y="18655"/>
                    </a:lnTo>
                    <a:lnTo>
                      <a:pt x="1172" y="18655"/>
                    </a:lnTo>
                    <a:cubicBezTo>
                      <a:pt x="1172" y="18655"/>
                      <a:pt x="1926" y="8836"/>
                      <a:pt x="1926" y="8836"/>
                    </a:cubicBezTo>
                    <a:close/>
                    <a:moveTo>
                      <a:pt x="5891" y="6873"/>
                    </a:moveTo>
                    <a:cubicBezTo>
                      <a:pt x="5891" y="5246"/>
                      <a:pt x="7210" y="3927"/>
                      <a:pt x="8836" y="3927"/>
                    </a:cubicBezTo>
                    <a:cubicBezTo>
                      <a:pt x="10463" y="3927"/>
                      <a:pt x="11782" y="5246"/>
                      <a:pt x="11782" y="6873"/>
                    </a:cubicBezTo>
                    <a:lnTo>
                      <a:pt x="11782" y="7855"/>
                    </a:lnTo>
                    <a:lnTo>
                      <a:pt x="5891" y="7855"/>
                    </a:lnTo>
                    <a:cubicBezTo>
                      <a:pt x="5891" y="7855"/>
                      <a:pt x="5891" y="6873"/>
                      <a:pt x="5891" y="6873"/>
                    </a:cubicBezTo>
                    <a:close/>
                    <a:moveTo>
                      <a:pt x="17668" y="21044"/>
                    </a:moveTo>
                    <a:lnTo>
                      <a:pt x="16687" y="8281"/>
                    </a:lnTo>
                    <a:lnTo>
                      <a:pt x="16678" y="8282"/>
                    </a:lnTo>
                    <a:cubicBezTo>
                      <a:pt x="16646" y="8043"/>
                      <a:pt x="16448" y="7855"/>
                      <a:pt x="16200" y="7855"/>
                    </a:cubicBezTo>
                    <a:lnTo>
                      <a:pt x="12764" y="7855"/>
                    </a:lnTo>
                    <a:lnTo>
                      <a:pt x="12764" y="6873"/>
                    </a:lnTo>
                    <a:cubicBezTo>
                      <a:pt x="12764" y="4704"/>
                      <a:pt x="11005" y="2945"/>
                      <a:pt x="8836" y="2945"/>
                    </a:cubicBezTo>
                    <a:cubicBezTo>
                      <a:pt x="6668" y="2945"/>
                      <a:pt x="4909" y="4704"/>
                      <a:pt x="4909" y="6873"/>
                    </a:cubicBezTo>
                    <a:lnTo>
                      <a:pt x="4909" y="7855"/>
                    </a:lnTo>
                    <a:lnTo>
                      <a:pt x="1473" y="7855"/>
                    </a:lnTo>
                    <a:cubicBezTo>
                      <a:pt x="1224" y="7855"/>
                      <a:pt x="1027" y="8043"/>
                      <a:pt x="995" y="8282"/>
                    </a:cubicBezTo>
                    <a:lnTo>
                      <a:pt x="986" y="8281"/>
                    </a:lnTo>
                    <a:lnTo>
                      <a:pt x="4" y="21044"/>
                    </a:lnTo>
                    <a:lnTo>
                      <a:pt x="13" y="21045"/>
                    </a:lnTo>
                    <a:cubicBezTo>
                      <a:pt x="10" y="21067"/>
                      <a:pt x="0" y="21087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17182" y="21600"/>
                    </a:lnTo>
                    <a:cubicBezTo>
                      <a:pt x="17453" y="21600"/>
                      <a:pt x="17673" y="21381"/>
                      <a:pt x="17673" y="21109"/>
                    </a:cubicBezTo>
                    <a:cubicBezTo>
                      <a:pt x="17673" y="21087"/>
                      <a:pt x="17663" y="21067"/>
                      <a:pt x="17660" y="21045"/>
                    </a:cubicBezTo>
                    <a:cubicBezTo>
                      <a:pt x="17660" y="21045"/>
                      <a:pt x="17668" y="21044"/>
                      <a:pt x="17668" y="210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6" name="תיבת טקסט 16">
              <a:extLst>
                <a:ext uri="{FF2B5EF4-FFF2-40B4-BE49-F238E27FC236}">
                  <a16:creationId xmlns:a16="http://schemas.microsoft.com/office/drawing/2014/main" xmlns="" id="{B8F8A55E-F765-41E5-947A-796673EDCAA2}"/>
                </a:ext>
              </a:extLst>
            </p:cNvPr>
            <p:cNvSpPr txBox="1"/>
            <p:nvPr/>
          </p:nvSpPr>
          <p:spPr>
            <a:xfrm>
              <a:off x="8352267" y="3268438"/>
              <a:ext cx="180778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תשתיות</a:t>
              </a:r>
            </a:p>
          </p:txBody>
        </p:sp>
        <p:sp>
          <p:nvSpPr>
            <p:cNvPr id="30" name="תיבת טקסט 20">
              <a:extLst>
                <a:ext uri="{FF2B5EF4-FFF2-40B4-BE49-F238E27FC236}">
                  <a16:creationId xmlns:a16="http://schemas.microsoft.com/office/drawing/2014/main" xmlns="" id="{14D5E724-50A0-441A-8950-5A09373842E8}"/>
                </a:ext>
              </a:extLst>
            </p:cNvPr>
            <p:cNvSpPr txBox="1"/>
            <p:nvPr/>
          </p:nvSpPr>
          <p:spPr>
            <a:xfrm>
              <a:off x="5438546" y="3226620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הון אנושי ואוכלוסיות</a:t>
              </a:r>
            </a:p>
          </p:txBody>
        </p:sp>
        <p:sp>
          <p:nvSpPr>
            <p:cNvPr id="31" name="תיבת טקסט 21">
              <a:extLst>
                <a:ext uri="{FF2B5EF4-FFF2-40B4-BE49-F238E27FC236}">
                  <a16:creationId xmlns:a16="http://schemas.microsoft.com/office/drawing/2014/main" xmlns="" id="{F38221FB-52A7-4B7D-860B-05D0E5D2201A}"/>
                </a:ext>
              </a:extLst>
            </p:cNvPr>
            <p:cNvSpPr txBox="1"/>
            <p:nvPr/>
          </p:nvSpPr>
          <p:spPr>
            <a:xfrm>
              <a:off x="2592967" y="3268438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סביבה עסקית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07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תרשים 15"/>
          <p:cNvGraphicFramePr>
            <a:graphicFrameLocks/>
          </p:cNvGraphicFramePr>
          <p:nvPr>
            <p:extLst/>
          </p:nvPr>
        </p:nvGraphicFramePr>
        <p:xfrm>
          <a:off x="475861" y="1489711"/>
          <a:ext cx="5632331" cy="457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9D1BF0-6D05-4315-A3D0-837EC85F4218}"/>
              </a:ext>
            </a:extLst>
          </p:cNvPr>
          <p:cNvSpPr txBox="1"/>
          <p:nvPr/>
        </p:nvSpPr>
        <p:spPr>
          <a:xfrm>
            <a:off x="4949141" y="6393739"/>
            <a:ext cx="7175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r>
              <a:rPr lang="he-IL" sz="11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מקור: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אגף התקציבים במשרד האוצר והרשות הארצית למדידה ולהערכה</a:t>
            </a:r>
          </a:p>
          <a:p>
            <a:pPr>
              <a:buSzPct val="130000"/>
            </a:pPr>
            <a:r>
              <a:rPr lang="he-IL" sz="1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עיבוד:</a:t>
            </a:r>
            <a:r>
              <a:rPr lang="he-IL" sz="11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אגף התקציבים במשרד האוצר</a:t>
            </a:r>
            <a:endParaRPr lang="he-IL" sz="1100" dirty="0">
              <a:solidFill>
                <a:srgbClr val="3B3B3B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9366B5-4A90-480A-9DB9-09862F7455E1}"/>
              </a:ext>
            </a:extLst>
          </p:cNvPr>
          <p:cNvSpPr txBox="1"/>
          <p:nvPr/>
        </p:nvSpPr>
        <p:spPr>
          <a:xfrm>
            <a:off x="56465" y="6478378"/>
            <a:ext cx="419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fld id="{3794F788-8C27-4500-9C41-4F3081EEE344}" type="slidenum">
              <a:rPr lang="he-IL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11</a:t>
            </a:fld>
            <a:endParaRPr lang="he-IL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CBC9F7B-2199-4D60-B35D-419B9472D0E5}"/>
              </a:ext>
            </a:extLst>
          </p:cNvPr>
          <p:cNvSpPr/>
          <p:nvPr/>
        </p:nvSpPr>
        <p:spPr>
          <a:xfrm>
            <a:off x="1485269" y="522352"/>
            <a:ext cx="1020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עלייה חדה בתקציב לתלמיד מול נסיגה בציונים</a:t>
            </a:r>
            <a:endParaRPr lang="he-IL" sz="3200" dirty="0" smtClean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xmlns="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578500" y="6627476"/>
            <a:ext cx="60463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xmlns="" id="{6189035B-0193-4F9F-88DA-D74762156B3E}"/>
              </a:ext>
            </a:extLst>
          </p:cNvPr>
          <p:cNvCxnSpPr>
            <a:cxnSpLocks/>
          </p:cNvCxnSpPr>
          <p:nvPr/>
        </p:nvCxnSpPr>
        <p:spPr>
          <a:xfrm>
            <a:off x="6108192" y="1343025"/>
            <a:ext cx="2286" cy="47398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900" y="1673974"/>
            <a:ext cx="711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ציון</a:t>
            </a:r>
            <a:endParaRPr lang="he-I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תרשים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156657"/>
              </p:ext>
            </p:extLst>
          </p:nvPr>
        </p:nvGraphicFramePr>
        <p:xfrm>
          <a:off x="6108191" y="1489711"/>
          <a:ext cx="5667041" cy="457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תרשים 15"/>
          <p:cNvGraphicFramePr>
            <a:graphicFrameLocks/>
          </p:cNvGraphicFramePr>
          <p:nvPr>
            <p:extLst/>
          </p:nvPr>
        </p:nvGraphicFramePr>
        <p:xfrm>
          <a:off x="475861" y="1489711"/>
          <a:ext cx="5632331" cy="457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9D1BF0-6D05-4315-A3D0-837EC85F4218}"/>
              </a:ext>
            </a:extLst>
          </p:cNvPr>
          <p:cNvSpPr txBox="1"/>
          <p:nvPr/>
        </p:nvSpPr>
        <p:spPr>
          <a:xfrm>
            <a:off x="4949141" y="6393739"/>
            <a:ext cx="71758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r>
              <a:rPr lang="he-IL" sz="11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מקור: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אגף התקציבים במשרד האוצר והרשות הארצית למדידה ולהערכה</a:t>
            </a:r>
          </a:p>
          <a:p>
            <a:pPr>
              <a:buSzPct val="130000"/>
            </a:pPr>
            <a:r>
              <a:rPr lang="he-IL" sz="11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עיבוד:</a:t>
            </a:r>
            <a:r>
              <a:rPr lang="he-IL" sz="11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אגף התקציבים במשרד האוצר</a:t>
            </a:r>
            <a:endParaRPr lang="he-IL" sz="1100" dirty="0">
              <a:solidFill>
                <a:srgbClr val="3B3B3B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9366B5-4A90-480A-9DB9-09862F7455E1}"/>
              </a:ext>
            </a:extLst>
          </p:cNvPr>
          <p:cNvSpPr txBox="1"/>
          <p:nvPr/>
        </p:nvSpPr>
        <p:spPr>
          <a:xfrm>
            <a:off x="56465" y="6478378"/>
            <a:ext cx="419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fld id="{3794F788-8C27-4500-9C41-4F3081EEE344}" type="slidenum">
              <a:rPr lang="he-IL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12</a:t>
            </a:fld>
            <a:endParaRPr lang="he-IL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CBC9F7B-2199-4D60-B35D-419B9472D0E5}"/>
              </a:ext>
            </a:extLst>
          </p:cNvPr>
          <p:cNvSpPr/>
          <p:nvPr/>
        </p:nvSpPr>
        <p:spPr>
          <a:xfrm>
            <a:off x="1485269" y="522352"/>
            <a:ext cx="102006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עלייה חדה בתקציב לתלמיד מול נסיגה בציונים</a:t>
            </a:r>
            <a:endParaRPr lang="he-IL" sz="3200" dirty="0" smtClean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Straight Connector 21">
            <a:extLst>
              <a:ext uri="{FF2B5EF4-FFF2-40B4-BE49-F238E27FC236}">
                <a16:creationId xmlns:a16="http://schemas.microsoft.com/office/drawing/2014/main" xmlns="" id="{6189035B-0193-4F9F-88DA-D74762156B3E}"/>
              </a:ext>
            </a:extLst>
          </p:cNvPr>
          <p:cNvCxnSpPr>
            <a:cxnSpLocks/>
          </p:cNvCxnSpPr>
          <p:nvPr/>
        </p:nvCxnSpPr>
        <p:spPr>
          <a:xfrm flipH="1">
            <a:off x="578500" y="6627476"/>
            <a:ext cx="60463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6">
            <a:extLst>
              <a:ext uri="{FF2B5EF4-FFF2-40B4-BE49-F238E27FC236}">
                <a16:creationId xmlns:a16="http://schemas.microsoft.com/office/drawing/2014/main" xmlns="" id="{428706EE-6F2E-4A9C-975C-DC12F1141036}"/>
              </a:ext>
            </a:extLst>
          </p:cNvPr>
          <p:cNvCxnSpPr>
            <a:cxnSpLocks/>
          </p:cNvCxnSpPr>
          <p:nvPr/>
        </p:nvCxnSpPr>
        <p:spPr>
          <a:xfrm flipV="1">
            <a:off x="9326880" y="3026664"/>
            <a:ext cx="1389888" cy="886968"/>
          </a:xfrm>
          <a:prstGeom prst="straightConnector1">
            <a:avLst/>
          </a:prstGeom>
          <a:ln w="92075" cap="rnd">
            <a:solidFill>
              <a:srgbClr val="19AD93"/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8">
            <a:extLst>
              <a:ext uri="{FF2B5EF4-FFF2-40B4-BE49-F238E27FC236}">
                <a16:creationId xmlns:a16="http://schemas.microsoft.com/office/drawing/2014/main" xmlns="" id="{E76F0D0F-79B7-47D7-A088-C6BF8D0F8197}"/>
              </a:ext>
            </a:extLst>
          </p:cNvPr>
          <p:cNvSpPr/>
          <p:nvPr/>
        </p:nvSpPr>
        <p:spPr>
          <a:xfrm>
            <a:off x="9515689" y="3540656"/>
            <a:ext cx="2170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600" b="1" dirty="0" smtClean="0">
                <a:solidFill>
                  <a:srgbClr val="19AD93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גידול של כ-81% בתקציב לתלמיד</a:t>
            </a:r>
            <a:endParaRPr lang="he-IL" sz="1600" b="1" dirty="0">
              <a:solidFill>
                <a:srgbClr val="19AD93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27" name="Straight Connector 21">
            <a:extLst>
              <a:ext uri="{FF2B5EF4-FFF2-40B4-BE49-F238E27FC236}">
                <a16:creationId xmlns:a16="http://schemas.microsoft.com/office/drawing/2014/main" xmlns="" id="{6189035B-0193-4F9F-88DA-D74762156B3E}"/>
              </a:ext>
            </a:extLst>
          </p:cNvPr>
          <p:cNvCxnSpPr>
            <a:cxnSpLocks/>
          </p:cNvCxnSpPr>
          <p:nvPr/>
        </p:nvCxnSpPr>
        <p:spPr>
          <a:xfrm>
            <a:off x="6108192" y="1343025"/>
            <a:ext cx="2286" cy="47398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57848" y="1672130"/>
            <a:ext cx="711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ש"ח</a:t>
            </a:r>
            <a:endParaRPr lang="he-I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900" y="1673974"/>
            <a:ext cx="711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ציון</a:t>
            </a:r>
            <a:endParaRPr lang="he-I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41514" y="44450"/>
            <a:ext cx="1099457" cy="91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 bwMode="auto">
          <a:xfrm>
            <a:off x="9234" y="168694"/>
            <a:ext cx="11776364" cy="13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4C9C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שיעור התעסוקה של גברים חרדים ונשים ערביות עדיין נמוך 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ובפרט שינוי מגמה בתעסוקת גברים חרדים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" name="תרשים 5"/>
          <p:cNvGraphicFramePr>
            <a:graphicFrameLocks/>
          </p:cNvGraphicFramePr>
          <p:nvPr>
            <p:extLst/>
          </p:nvPr>
        </p:nvGraphicFramePr>
        <p:xfrm>
          <a:off x="6465452" y="1411732"/>
          <a:ext cx="5320145" cy="507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מחבר חץ ישר 6"/>
          <p:cNvCxnSpPr/>
          <p:nvPr/>
        </p:nvCxnSpPr>
        <p:spPr>
          <a:xfrm flipV="1">
            <a:off x="6993245" y="3817189"/>
            <a:ext cx="2869870" cy="1029419"/>
          </a:xfrm>
          <a:prstGeom prst="straightConnector1">
            <a:avLst/>
          </a:prstGeom>
          <a:ln w="38100">
            <a:solidFill>
              <a:srgbClr val="14AC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9997702" y="3817189"/>
            <a:ext cx="1787896" cy="496627"/>
          </a:xfrm>
          <a:prstGeom prst="straightConnector1">
            <a:avLst/>
          </a:prstGeom>
          <a:ln w="38100">
            <a:solidFill>
              <a:srgbClr val="14AC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>
            <a:off x="511944" y="1132133"/>
            <a:ext cx="1149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262917" y="6488668"/>
            <a:ext cx="192248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מקור: </a:t>
            </a:r>
            <a:r>
              <a:rPr lang="he-IL" sz="14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למ"ס</a:t>
            </a: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2" name="תרשים 11"/>
          <p:cNvGraphicFramePr>
            <a:graphicFrameLocks/>
          </p:cNvGraphicFramePr>
          <p:nvPr>
            <p:extLst/>
          </p:nvPr>
        </p:nvGraphicFramePr>
        <p:xfrm>
          <a:off x="395860" y="1306324"/>
          <a:ext cx="5803900" cy="512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29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0719" y="272821"/>
            <a:ext cx="1115190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מה צריך לעשות?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374996" y="1611718"/>
            <a:ext cx="936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ct val="130000"/>
              <a:defRPr/>
            </a:pPr>
            <a:r>
              <a:rPr lang="he-IL" sz="3600" b="1" dirty="0">
                <a:solidFill>
                  <a:srgbClr val="0086B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הסרת חסמים וחיזוק </a:t>
            </a: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BB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תמריצים לתעסוקה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0086BB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גברים חרדים ונשים ערביות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0086BB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9D652-B824-40A4-ADC7-443EB3CFD0F8}"/>
              </a:ext>
            </a:extLst>
          </p:cNvPr>
          <p:cNvSpPr txBox="1"/>
          <p:nvPr/>
        </p:nvSpPr>
        <p:spPr>
          <a:xfrm>
            <a:off x="-280186" y="3440593"/>
            <a:ext cx="1001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D2BF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שיפור מיומנויות יסוד ופריון העבודה</a:t>
            </a: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srgbClr val="60D2BF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30000"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בפרט בחציון התחתון ובמערכות ההכשרה </a:t>
            </a:r>
            <a:r>
              <a:rPr lang="he-I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ו</a:t>
            </a:r>
            <a:r>
              <a:rPr kumimoji="0" lang="he-I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ההשכלה</a:t>
            </a:r>
            <a:r>
              <a:rPr kumimoji="0" lang="he-I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הטכנולוגיות</a:t>
            </a:r>
            <a:endParaRPr kumimoji="0" lang="he-IL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9903170" y="3228366"/>
            <a:ext cx="1604641" cy="1604641"/>
          </a:xfrm>
          <a:prstGeom prst="ellipse">
            <a:avLst/>
          </a:prstGeom>
          <a:solidFill>
            <a:srgbClr val="7DEFDF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xmlns="" id="{5E5C7C76-2B06-4349-B561-6E6A51E80378}"/>
              </a:ext>
            </a:extLst>
          </p:cNvPr>
          <p:cNvSpPr/>
          <p:nvPr/>
        </p:nvSpPr>
        <p:spPr>
          <a:xfrm>
            <a:off x="9926105" y="1329855"/>
            <a:ext cx="1604641" cy="1604641"/>
          </a:xfrm>
          <a:prstGeom prst="ellipse">
            <a:avLst/>
          </a:prstGeom>
          <a:solidFill>
            <a:srgbClr val="0086BB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grpSp>
        <p:nvGrpSpPr>
          <p:cNvPr id="35" name="Group 1339"/>
          <p:cNvGrpSpPr/>
          <p:nvPr/>
        </p:nvGrpSpPr>
        <p:grpSpPr>
          <a:xfrm>
            <a:off x="10489627" y="3833225"/>
            <a:ext cx="431726" cy="494951"/>
            <a:chOff x="0" y="0"/>
            <a:chExt cx="520837" cy="635771"/>
          </a:xfrm>
        </p:grpSpPr>
        <p:sp>
          <p:nvSpPr>
            <p:cNvPr id="36" name="Shape 1330"/>
            <p:cNvSpPr/>
            <p:nvPr/>
          </p:nvSpPr>
          <p:spPr>
            <a:xfrm>
              <a:off x="58595" y="187509"/>
              <a:ext cx="2933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37" name="Shape 1331"/>
            <p:cNvSpPr/>
            <p:nvPr/>
          </p:nvSpPr>
          <p:spPr>
            <a:xfrm>
              <a:off x="459983" y="1"/>
              <a:ext cx="2929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38" name="Shape 1332"/>
            <p:cNvSpPr/>
            <p:nvPr/>
          </p:nvSpPr>
          <p:spPr>
            <a:xfrm>
              <a:off x="257823" y="377946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39" name="Shape 1333"/>
            <p:cNvSpPr/>
            <p:nvPr/>
          </p:nvSpPr>
          <p:spPr>
            <a:xfrm>
              <a:off x="257823" y="1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40" name="Shape 1334"/>
            <p:cNvSpPr/>
            <p:nvPr/>
          </p:nvSpPr>
          <p:spPr>
            <a:xfrm>
              <a:off x="0" y="70318"/>
              <a:ext cx="119457" cy="1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0"/>
                  </a:moveTo>
                  <a:cubicBezTo>
                    <a:pt x="21600" y="16170"/>
                    <a:pt x="17135" y="21600"/>
                    <a:pt x="10740" y="21600"/>
                  </a:cubicBezTo>
                  <a:cubicBezTo>
                    <a:pt x="4465" y="21600"/>
                    <a:pt x="0" y="16170"/>
                    <a:pt x="0" y="10860"/>
                  </a:cubicBezTo>
                  <a:cubicBezTo>
                    <a:pt x="0" y="4465"/>
                    <a:pt x="4465" y="0"/>
                    <a:pt x="10740" y="0"/>
                  </a:cubicBezTo>
                  <a:cubicBezTo>
                    <a:pt x="17135" y="0"/>
                    <a:pt x="21600" y="4465"/>
                    <a:pt x="21600" y="1086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1828433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sym typeface="Lato Light"/>
              </a:endParaRPr>
            </a:p>
          </p:txBody>
        </p:sp>
        <p:sp>
          <p:nvSpPr>
            <p:cNvPr id="41" name="Shape 1335"/>
            <p:cNvSpPr/>
            <p:nvPr/>
          </p:nvSpPr>
          <p:spPr>
            <a:xfrm>
              <a:off x="395526" y="445334"/>
              <a:ext cx="125312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015"/>
                    <a:pt x="16402" y="21600"/>
                    <a:pt x="11204" y="21600"/>
                  </a:cubicBezTo>
                  <a:cubicBezTo>
                    <a:pt x="5198" y="21600"/>
                    <a:pt x="0" y="17015"/>
                    <a:pt x="0" y="10740"/>
                  </a:cubicBezTo>
                  <a:cubicBezTo>
                    <a:pt x="0" y="4465"/>
                    <a:pt x="5198" y="0"/>
                    <a:pt x="11204" y="0"/>
                  </a:cubicBezTo>
                  <a:cubicBezTo>
                    <a:pt x="16402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1828433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sym typeface="Lato Light"/>
              </a:endParaRPr>
            </a:p>
          </p:txBody>
        </p:sp>
        <p:sp>
          <p:nvSpPr>
            <p:cNvPr id="42" name="Shape 1336"/>
            <p:cNvSpPr/>
            <p:nvPr/>
          </p:nvSpPr>
          <p:spPr>
            <a:xfrm>
              <a:off x="196299" y="257826"/>
              <a:ext cx="119460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135"/>
                    <a:pt x="17040" y="21600"/>
                    <a:pt x="10800" y="21600"/>
                  </a:cubicBezTo>
                  <a:cubicBezTo>
                    <a:pt x="5400" y="21600"/>
                    <a:pt x="0" y="17135"/>
                    <a:pt x="0" y="10740"/>
                  </a:cubicBezTo>
                  <a:cubicBezTo>
                    <a:pt x="0" y="4465"/>
                    <a:pt x="5400" y="0"/>
                    <a:pt x="10800" y="0"/>
                  </a:cubicBezTo>
                  <a:cubicBezTo>
                    <a:pt x="17040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l" defTabSz="1828433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Lato Light"/>
                <a:sym typeface="Lato Light"/>
              </a:endParaRPr>
            </a:p>
          </p:txBody>
        </p:sp>
        <p:sp>
          <p:nvSpPr>
            <p:cNvPr id="43" name="Shape 1337"/>
            <p:cNvSpPr/>
            <p:nvPr/>
          </p:nvSpPr>
          <p:spPr>
            <a:xfrm>
              <a:off x="58595" y="-1"/>
              <a:ext cx="2933" cy="7031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44" name="Shape 1338"/>
            <p:cNvSpPr/>
            <p:nvPr/>
          </p:nvSpPr>
          <p:spPr>
            <a:xfrm>
              <a:off x="459983" y="565454"/>
              <a:ext cx="2930" cy="7031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l" defTabSz="4572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45" name="Shape 1553"/>
          <p:cNvSpPr/>
          <p:nvPr/>
        </p:nvSpPr>
        <p:spPr>
          <a:xfrm>
            <a:off x="10422277" y="1853214"/>
            <a:ext cx="558801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cxnSp>
        <p:nvCxnSpPr>
          <p:cNvPr id="21" name="מחבר ישר 20"/>
          <p:cNvCxnSpPr/>
          <p:nvPr/>
        </p:nvCxnSpPr>
        <p:spPr>
          <a:xfrm>
            <a:off x="449662" y="1066093"/>
            <a:ext cx="1149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/>
          <p:cNvSpPr/>
          <p:nvPr/>
        </p:nvSpPr>
        <p:spPr>
          <a:xfrm>
            <a:off x="3709769" y="2788103"/>
            <a:ext cx="267855" cy="3928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812723" y="2788103"/>
            <a:ext cx="267855" cy="3928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3870" y="154708"/>
            <a:ext cx="11318338" cy="1091998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תרחיש שילוב אוכלוסיות - שיפור ניכר בכל המדדים</a:t>
            </a:r>
            <a:endParaRPr lang="en-US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16200000">
            <a:off x="6213083" y="3491465"/>
            <a:ext cx="1079583" cy="522606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0" y="6468681"/>
            <a:ext cx="12161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מקור: </a:t>
            </a:r>
            <a:r>
              <a:rPr kumimoji="0" lang="he-IL" altLang="he-IL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כלכלן ראשי </a:t>
            </a:r>
            <a:endParaRPr kumimoji="0" lang="en-US" altLang="he-I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291061" y="3646229"/>
            <a:ext cx="1125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18%</a:t>
            </a:r>
            <a:endParaRPr lang="he-IL" sz="3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1060" y="5323143"/>
            <a:ext cx="11250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25%</a:t>
            </a:r>
            <a:endParaRPr lang="he-IL" sz="36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TextBox 2">
            <a:extLst>
              <a:ext uri="{FF2B5EF4-FFF2-40B4-BE49-F238E27FC236}">
                <a16:creationId xmlns:a16="http://schemas.microsoft.com/office/drawing/2014/main" xmlns="" id="{BDDF295A-BA6A-4FC0-832E-ECD7718654F0}"/>
              </a:ext>
            </a:extLst>
          </p:cNvPr>
          <p:cNvSpPr txBox="1"/>
          <p:nvPr/>
        </p:nvSpPr>
        <p:spPr>
          <a:xfrm>
            <a:off x="855103" y="1432714"/>
            <a:ext cx="830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he-IL" sz="2400" b="1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עלייה של 10 מקומות ברמת התוצר לנפש מבין מדינות ה-</a:t>
            </a:r>
            <a:r>
              <a:rPr lang="en-US" sz="2400" b="1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OECD</a:t>
            </a:r>
            <a:endParaRPr lang="he-IL" sz="2400" b="1" dirty="0"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71843" y="3011159"/>
            <a:ext cx="328931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5000"/>
              <a:buFont typeface="Segoe UI Light" panose="020B0502040204020203" pitchFamily="34" charset="0"/>
              <a:buChar char="&lt;"/>
            </a:pPr>
            <a:r>
              <a:rPr lang="he-IL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6% עלייה בשיעור התעסוקה</a:t>
            </a:r>
            <a:endParaRPr lang="he-I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5000"/>
              <a:buFont typeface="Segoe UI Light" panose="020B0502040204020203" pitchFamily="34" charset="0"/>
              <a:buChar char="&lt;"/>
            </a:pPr>
            <a:r>
              <a:rPr lang="he-IL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18% עלייה בשכר הממוצע </a:t>
            </a:r>
            <a:endParaRPr lang="he-I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5000"/>
              <a:buFont typeface="Segoe UI Light" panose="020B0502040204020203" pitchFamily="34" charset="0"/>
              <a:buChar char="&lt;"/>
            </a:pPr>
            <a:r>
              <a:rPr lang="he-IL" sz="20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25% עלייה בתוצר</a:t>
            </a:r>
            <a:endParaRPr lang="he-IL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5" name="תרשים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40191"/>
              </p:ext>
            </p:extLst>
          </p:nvPr>
        </p:nvGraphicFramePr>
        <p:xfrm>
          <a:off x="413870" y="2069116"/>
          <a:ext cx="8500059" cy="467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מחבר חץ ישר 7"/>
          <p:cNvCxnSpPr/>
          <p:nvPr/>
        </p:nvCxnSpPr>
        <p:spPr>
          <a:xfrm flipV="1">
            <a:off x="4114699" y="4010281"/>
            <a:ext cx="1625600" cy="2586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6500" y="565859"/>
            <a:ext cx="111519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435">
            <a:extLst>
              <a:ext uri="{FF2B5EF4-FFF2-40B4-BE49-F238E27FC236}">
                <a16:creationId xmlns:a16="http://schemas.microsoft.com/office/drawing/2014/main" xmlns="" id="{670AB9FB-604A-4FDC-95B3-A75979C483BF}"/>
              </a:ext>
            </a:extLst>
          </p:cNvPr>
          <p:cNvSpPr/>
          <p:nvPr/>
        </p:nvSpPr>
        <p:spPr>
          <a:xfrm>
            <a:off x="1241245" y="3525963"/>
            <a:ext cx="1662140" cy="10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xmlns="" id="{D518FBBE-26D9-4CC9-BB96-53C8EF3B5BB0}"/>
              </a:ext>
            </a:extLst>
          </p:cNvPr>
          <p:cNvSpPr txBox="1"/>
          <p:nvPr/>
        </p:nvSpPr>
        <p:spPr>
          <a:xfrm>
            <a:off x="401127" y="352549"/>
            <a:ext cx="111519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6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פיתוח מנועי צמיחה חדשים </a:t>
            </a:r>
          </a:p>
        </p:txBody>
      </p:sp>
      <p:sp>
        <p:nvSpPr>
          <p:cNvPr id="33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748854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xmlns="" id="{71B2B015-D19C-482A-8212-BAED151509CA}"/>
              </a:ext>
            </a:extLst>
          </p:cNvPr>
          <p:cNvGrpSpPr/>
          <p:nvPr/>
        </p:nvGrpSpPr>
        <p:grpSpPr>
          <a:xfrm>
            <a:off x="1349613" y="1828443"/>
            <a:ext cx="9105360" cy="3459173"/>
            <a:chOff x="1654413" y="1718345"/>
            <a:chExt cx="9105360" cy="3459173"/>
          </a:xfrm>
        </p:grpSpPr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xmlns="" id="{18BCD7E1-A394-46F8-A990-DC7A751F3C4D}"/>
                </a:ext>
              </a:extLst>
            </p:cNvPr>
            <p:cNvGrpSpPr/>
            <p:nvPr/>
          </p:nvGrpSpPr>
          <p:grpSpPr>
            <a:xfrm>
              <a:off x="1654413" y="1718345"/>
              <a:ext cx="9105360" cy="3459173"/>
              <a:chOff x="1654413" y="1718345"/>
              <a:chExt cx="9105360" cy="3459173"/>
            </a:xfrm>
          </p:grpSpPr>
          <p:grpSp>
            <p:nvGrpSpPr>
              <p:cNvPr id="27" name="קבוצה 26"/>
              <p:cNvGrpSpPr/>
              <p:nvPr/>
            </p:nvGrpSpPr>
            <p:grpSpPr>
              <a:xfrm>
                <a:off x="1654413" y="1718345"/>
                <a:ext cx="9105360" cy="3459173"/>
                <a:chOff x="2280098" y="1263314"/>
                <a:chExt cx="7414106" cy="2892964"/>
              </a:xfrm>
            </p:grpSpPr>
            <p:sp>
              <p:nvSpPr>
                <p:cNvPr id="41" name="Oval 42">
                  <a:extLst>
                    <a:ext uri="{FF2B5EF4-FFF2-40B4-BE49-F238E27FC236}">
                      <a16:creationId xmlns:a16="http://schemas.microsoft.com/office/drawing/2014/main" xmlns="" id="{3D9C6C1D-3C02-4F56-94BF-BFB75EA8A511}"/>
                    </a:ext>
                  </a:extLst>
                </p:cNvPr>
                <p:cNvSpPr/>
                <p:nvPr/>
              </p:nvSpPr>
              <p:spPr>
                <a:xfrm>
                  <a:off x="4816714" y="1321501"/>
                  <a:ext cx="2554241" cy="2554241"/>
                </a:xfrm>
                <a:prstGeom prst="ellipse">
                  <a:avLst/>
                </a:prstGeom>
                <a:solidFill>
                  <a:srgbClr val="3DCCB8">
                    <a:alpha val="65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42" name="Oval 43">
                  <a:extLst>
                    <a:ext uri="{FF2B5EF4-FFF2-40B4-BE49-F238E27FC236}">
                      <a16:creationId xmlns:a16="http://schemas.microsoft.com/office/drawing/2014/main" xmlns="" id="{8AB5D263-A586-4A5A-836C-74F07C3C168E}"/>
                    </a:ext>
                  </a:extLst>
                </p:cNvPr>
                <p:cNvSpPr/>
                <p:nvPr/>
              </p:nvSpPr>
              <p:spPr>
                <a:xfrm>
                  <a:off x="7139963" y="1328625"/>
                  <a:ext cx="2554241" cy="2554241"/>
                </a:xfrm>
                <a:prstGeom prst="ellipse">
                  <a:avLst/>
                </a:prstGeom>
                <a:solidFill>
                  <a:srgbClr val="0086BB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43" name="Oval 48">
                  <a:extLst>
                    <a:ext uri="{FF2B5EF4-FFF2-40B4-BE49-F238E27FC236}">
                      <a16:creationId xmlns:a16="http://schemas.microsoft.com/office/drawing/2014/main" xmlns="" id="{413EA74B-CFD2-4C08-9C8A-0C2310E3240D}"/>
                    </a:ext>
                  </a:extLst>
                </p:cNvPr>
                <p:cNvSpPr/>
                <p:nvPr/>
              </p:nvSpPr>
              <p:spPr>
                <a:xfrm>
                  <a:off x="2280098" y="1263314"/>
                  <a:ext cx="2918740" cy="2892964"/>
                </a:xfrm>
                <a:prstGeom prst="ellipse">
                  <a:avLst/>
                </a:prstGeom>
                <a:solidFill>
                  <a:srgbClr val="11AF89"/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28" name="Shape 1631"/>
              <p:cNvSpPr/>
              <p:nvPr/>
            </p:nvSpPr>
            <p:spPr>
              <a:xfrm>
                <a:off x="6058358" y="2384461"/>
                <a:ext cx="772033" cy="76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4"/>
                      <a:pt x="16242" y="15945"/>
                      <a:pt x="15117" y="15413"/>
                    </a:cubicBezTo>
                    <a:cubicBezTo>
                      <a:pt x="14189" y="14975"/>
                      <a:pt x="13657" y="14531"/>
                      <a:pt x="13491" y="14057"/>
                    </a:cubicBezTo>
                    <a:cubicBezTo>
                      <a:pt x="13377" y="13728"/>
                      <a:pt x="13428" y="13351"/>
                      <a:pt x="13649" y="12904"/>
                    </a:cubicBezTo>
                    <a:cubicBezTo>
                      <a:pt x="13815" y="12567"/>
                      <a:pt x="13972" y="12286"/>
                      <a:pt x="14117" y="12028"/>
                    </a:cubicBezTo>
                    <a:cubicBezTo>
                      <a:pt x="14730" y="10934"/>
                      <a:pt x="15203" y="10145"/>
                      <a:pt x="15203" y="7348"/>
                    </a:cubicBezTo>
                    <a:cubicBezTo>
                      <a:pt x="15203" y="3162"/>
                      <a:pt x="12787" y="2951"/>
                      <a:pt x="12309" y="2951"/>
                    </a:cubicBezTo>
                    <a:cubicBezTo>
                      <a:pt x="11917" y="2951"/>
                      <a:pt x="11672" y="3037"/>
                      <a:pt x="11435" y="3121"/>
                    </a:cubicBezTo>
                    <a:cubicBezTo>
                      <a:pt x="11175" y="3213"/>
                      <a:pt x="10907" y="3309"/>
                      <a:pt x="10296" y="3319"/>
                    </a:cubicBezTo>
                    <a:cubicBezTo>
                      <a:pt x="9190" y="3337"/>
                      <a:pt x="6873" y="3375"/>
                      <a:pt x="6873" y="7226"/>
                    </a:cubicBezTo>
                    <a:cubicBezTo>
                      <a:pt x="6873" y="9919"/>
                      <a:pt x="7574" y="11156"/>
                      <a:pt x="8125" y="12150"/>
                    </a:cubicBezTo>
                    <a:cubicBezTo>
                      <a:pt x="8266" y="12404"/>
                      <a:pt x="8399" y="12645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0"/>
                      <a:pt x="982" y="134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4"/>
                      <a:pt x="6362" y="16767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2"/>
                      <a:pt x="7855" y="9665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7"/>
                      <a:pt x="11461" y="4154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8"/>
                      <a:pt x="13840" y="10513"/>
                      <a:pt x="13261" y="11548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5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89"/>
                    </a:cubicBezTo>
                    <a:cubicBezTo>
                      <a:pt x="15525" y="19697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9" name="Shape 1609"/>
              <p:cNvSpPr/>
              <p:nvPr/>
            </p:nvSpPr>
            <p:spPr>
              <a:xfrm>
                <a:off x="8748741" y="2366999"/>
                <a:ext cx="869897" cy="80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012"/>
                    </a:moveTo>
                    <a:cubicBezTo>
                      <a:pt x="20614" y="12014"/>
                      <a:pt x="20611" y="12016"/>
                      <a:pt x="20607" y="12016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2"/>
                      <a:pt x="18421" y="14352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8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7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2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8"/>
                      <a:pt x="4714" y="18600"/>
                    </a:cubicBezTo>
                    <a:lnTo>
                      <a:pt x="3000" y="16885"/>
                    </a:lnTo>
                    <a:lnTo>
                      <a:pt x="3540" y="15984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6"/>
                    </a:lnTo>
                    <a:cubicBezTo>
                      <a:pt x="989" y="12016"/>
                      <a:pt x="986" y="12014"/>
                      <a:pt x="982" y="12012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6"/>
                      <a:pt x="2616" y="8979"/>
                      <a:pt x="2708" y="8634"/>
                    </a:cubicBezTo>
                    <a:cubicBezTo>
                      <a:pt x="2897" y="7929"/>
                      <a:pt x="3179" y="7249"/>
                      <a:pt x="3548" y="6615"/>
                    </a:cubicBezTo>
                    <a:cubicBezTo>
                      <a:pt x="3727" y="6305"/>
                      <a:pt x="3724" y="5923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9"/>
                      <a:pt x="3000" y="4715"/>
                    </a:cubicBezTo>
                    <a:lnTo>
                      <a:pt x="4715" y="3000"/>
                    </a:lnTo>
                    <a:lnTo>
                      <a:pt x="5621" y="3543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39"/>
                      <a:pt x="6618" y="3552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2"/>
                      <a:pt x="9331" y="2006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6"/>
                    </a:lnTo>
                    <a:cubicBezTo>
                      <a:pt x="12356" y="2352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2"/>
                    </a:cubicBezTo>
                    <a:cubicBezTo>
                      <a:pt x="15134" y="3639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3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9"/>
                      <a:pt x="18597" y="4722"/>
                      <a:pt x="18595" y="4725"/>
                    </a:cubicBezTo>
                    <a:lnTo>
                      <a:pt x="18060" y="5616"/>
                    </a:lnTo>
                    <a:cubicBezTo>
                      <a:pt x="17876" y="5923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6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2"/>
                      <a:pt x="20618" y="12012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0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5"/>
                    </a:lnTo>
                    <a:cubicBezTo>
                      <a:pt x="17292" y="2019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5"/>
                    </a:cubicBezTo>
                    <a:lnTo>
                      <a:pt x="15473" y="2701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1"/>
                    </a:cubicBezTo>
                    <a:lnTo>
                      <a:pt x="5200" y="2145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9"/>
                      <a:pt x="4181" y="2145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0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2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3"/>
                      <a:pt x="1864" y="17137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2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2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7"/>
                      <a:pt x="19641" y="16713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2"/>
                      <a:pt x="21233" y="8730"/>
                      <a:pt x="20880" y="8641"/>
                    </a:cubicBezTo>
                    <a:moveTo>
                      <a:pt x="15709" y="10800"/>
                    </a:moveTo>
                    <a:cubicBezTo>
                      <a:pt x="15709" y="13346"/>
                      <a:pt x="13771" y="15438"/>
                      <a:pt x="11291" y="15685"/>
                    </a:cubicBezTo>
                    <a:lnTo>
                      <a:pt x="11291" y="12694"/>
                    </a:lnTo>
                    <a:cubicBezTo>
                      <a:pt x="12137" y="12476"/>
                      <a:pt x="12764" y="11714"/>
                      <a:pt x="12764" y="10800"/>
                    </a:cubicBezTo>
                    <a:cubicBezTo>
                      <a:pt x="12764" y="10630"/>
                      <a:pt x="12735" y="10468"/>
                      <a:pt x="12694" y="10310"/>
                    </a:cubicBezTo>
                    <a:lnTo>
                      <a:pt x="15308" y="8857"/>
                    </a:lnTo>
                    <a:cubicBezTo>
                      <a:pt x="15565" y="9453"/>
                      <a:pt x="15709" y="10110"/>
                      <a:pt x="15709" y="10800"/>
                    </a:cubicBezTo>
                    <a:moveTo>
                      <a:pt x="9818" y="10800"/>
                    </a:move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cubicBezTo>
                      <a:pt x="10258" y="11782"/>
                      <a:pt x="9818" y="11342"/>
                      <a:pt x="9818" y="10800"/>
                    </a:cubicBezTo>
                    <a:moveTo>
                      <a:pt x="10309" y="15685"/>
                    </a:moveTo>
                    <a:cubicBezTo>
                      <a:pt x="7829" y="15438"/>
                      <a:pt x="5891" y="13346"/>
                      <a:pt x="5891" y="10800"/>
                    </a:cubicBezTo>
                    <a:cubicBezTo>
                      <a:pt x="5891" y="10110"/>
                      <a:pt x="6035" y="9453"/>
                      <a:pt x="6292" y="8857"/>
                    </a:cubicBezTo>
                    <a:lnTo>
                      <a:pt x="8906" y="10310"/>
                    </a:lnTo>
                    <a:cubicBezTo>
                      <a:pt x="8865" y="10468"/>
                      <a:pt x="8836" y="10630"/>
                      <a:pt x="8836" y="10800"/>
                    </a:cubicBezTo>
                    <a:cubicBezTo>
                      <a:pt x="8836" y="11714"/>
                      <a:pt x="9463" y="12476"/>
                      <a:pt x="10309" y="12694"/>
                    </a:cubicBezTo>
                    <a:cubicBezTo>
                      <a:pt x="10309" y="12694"/>
                      <a:pt x="10309" y="15685"/>
                      <a:pt x="10309" y="15685"/>
                    </a:cubicBezTo>
                    <a:close/>
                    <a:moveTo>
                      <a:pt x="10800" y="5891"/>
                    </a:moveTo>
                    <a:cubicBezTo>
                      <a:pt x="12470" y="5891"/>
                      <a:pt x="13942" y="6727"/>
                      <a:pt x="14829" y="8000"/>
                    </a:cubicBezTo>
                    <a:lnTo>
                      <a:pt x="12220" y="9450"/>
                    </a:lnTo>
                    <a:cubicBezTo>
                      <a:pt x="11862" y="9074"/>
                      <a:pt x="11360" y="8836"/>
                      <a:pt x="10800" y="8836"/>
                    </a:cubicBezTo>
                    <a:cubicBezTo>
                      <a:pt x="10240" y="8836"/>
                      <a:pt x="9738" y="9074"/>
                      <a:pt x="9380" y="9450"/>
                    </a:cubicBezTo>
                    <a:lnTo>
                      <a:pt x="6771" y="8000"/>
                    </a:lnTo>
                    <a:cubicBezTo>
                      <a:pt x="7658" y="6727"/>
                      <a:pt x="9130" y="5891"/>
                      <a:pt x="10800" y="5891"/>
                    </a:cubicBezTo>
                    <a:moveTo>
                      <a:pt x="10800" y="4909"/>
                    </a:moveTo>
                    <a:cubicBezTo>
                      <a:pt x="7547" y="4909"/>
                      <a:pt x="4909" y="7547"/>
                      <a:pt x="4909" y="10800"/>
                    </a:cubicBezTo>
                    <a:cubicBezTo>
                      <a:pt x="4909" y="14054"/>
                      <a:pt x="7547" y="16691"/>
                      <a:pt x="10800" y="16691"/>
                    </a:cubicBezTo>
                    <a:cubicBezTo>
                      <a:pt x="14053" y="16691"/>
                      <a:pt x="16691" y="14054"/>
                      <a:pt x="16691" y="10800"/>
                    </a:cubicBezTo>
                    <a:cubicBezTo>
                      <a:pt x="16691" y="7547"/>
                      <a:pt x="14053" y="4909"/>
                      <a:pt x="10800" y="490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4" name="Shape 1467"/>
              <p:cNvSpPr/>
              <p:nvPr/>
            </p:nvSpPr>
            <p:spPr>
              <a:xfrm>
                <a:off x="3091544" y="2507918"/>
                <a:ext cx="669290" cy="652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18100"/>
                    </a:moveTo>
                    <a:lnTo>
                      <a:pt x="21596" y="18099"/>
                    </a:lnTo>
                    <a:lnTo>
                      <a:pt x="20614" y="5335"/>
                    </a:lnTo>
                    <a:lnTo>
                      <a:pt x="20605" y="5337"/>
                    </a:lnTo>
                    <a:cubicBezTo>
                      <a:pt x="20573" y="5097"/>
                      <a:pt x="20376" y="4909"/>
                      <a:pt x="20127" y="4909"/>
                    </a:cubicBezTo>
                    <a:lnTo>
                      <a:pt x="16691" y="4909"/>
                    </a:lnTo>
                    <a:lnTo>
                      <a:pt x="16691" y="3927"/>
                    </a:lnTo>
                    <a:cubicBezTo>
                      <a:pt x="16691" y="1758"/>
                      <a:pt x="14932" y="0"/>
                      <a:pt x="12764" y="0"/>
                    </a:cubicBezTo>
                    <a:cubicBezTo>
                      <a:pt x="11300" y="0"/>
                      <a:pt x="10025" y="803"/>
                      <a:pt x="9350" y="1991"/>
                    </a:cubicBezTo>
                    <a:cubicBezTo>
                      <a:pt x="9705" y="2027"/>
                      <a:pt x="10048" y="2105"/>
                      <a:pt x="10377" y="2214"/>
                    </a:cubicBezTo>
                    <a:cubicBezTo>
                      <a:pt x="10911" y="1470"/>
                      <a:pt x="11778" y="982"/>
                      <a:pt x="12764" y="982"/>
                    </a:cubicBezTo>
                    <a:cubicBezTo>
                      <a:pt x="14390" y="982"/>
                      <a:pt x="15709" y="2301"/>
                      <a:pt x="15709" y="3927"/>
                    </a:cubicBezTo>
                    <a:lnTo>
                      <a:pt x="15709" y="4909"/>
                    </a:lnTo>
                    <a:lnTo>
                      <a:pt x="13337" y="4909"/>
                    </a:lnTo>
                    <a:cubicBezTo>
                      <a:pt x="13474" y="5221"/>
                      <a:pt x="13581" y="5549"/>
                      <a:pt x="13651" y="5891"/>
                    </a:cubicBezTo>
                    <a:lnTo>
                      <a:pt x="15709" y="5891"/>
                    </a:lnTo>
                    <a:lnTo>
                      <a:pt x="15709" y="6873"/>
                    </a:lnTo>
                    <a:lnTo>
                      <a:pt x="16204" y="6873"/>
                    </a:lnTo>
                    <a:cubicBezTo>
                      <a:pt x="16375" y="6873"/>
                      <a:pt x="16537" y="6905"/>
                      <a:pt x="16691" y="6961"/>
                    </a:cubicBezTo>
                    <a:lnTo>
                      <a:pt x="16691" y="5891"/>
                    </a:lnTo>
                    <a:lnTo>
                      <a:pt x="19674" y="5891"/>
                    </a:lnTo>
                    <a:lnTo>
                      <a:pt x="20429" y="15709"/>
                    </a:lnTo>
                    <a:lnTo>
                      <a:pt x="18247" y="15709"/>
                    </a:lnTo>
                    <a:lnTo>
                      <a:pt x="18323" y="16691"/>
                    </a:lnTo>
                    <a:lnTo>
                      <a:pt x="20504" y="16691"/>
                    </a:lnTo>
                    <a:lnTo>
                      <a:pt x="20580" y="17673"/>
                    </a:lnTo>
                    <a:lnTo>
                      <a:pt x="18398" y="17673"/>
                    </a:lnTo>
                    <a:lnTo>
                      <a:pt x="18474" y="18655"/>
                    </a:lnTo>
                    <a:lnTo>
                      <a:pt x="21109" y="18655"/>
                    </a:lnTo>
                    <a:cubicBezTo>
                      <a:pt x="21380" y="18655"/>
                      <a:pt x="21600" y="18435"/>
                      <a:pt x="21600" y="18164"/>
                    </a:cubicBezTo>
                    <a:cubicBezTo>
                      <a:pt x="21600" y="18141"/>
                      <a:pt x="21590" y="18122"/>
                      <a:pt x="21587" y="18100"/>
                    </a:cubicBezTo>
                    <a:moveTo>
                      <a:pt x="1020" y="20618"/>
                    </a:moveTo>
                    <a:lnTo>
                      <a:pt x="1096" y="19636"/>
                    </a:lnTo>
                    <a:lnTo>
                      <a:pt x="16577" y="19636"/>
                    </a:lnTo>
                    <a:lnTo>
                      <a:pt x="16653" y="20618"/>
                    </a:lnTo>
                    <a:cubicBezTo>
                      <a:pt x="16653" y="20618"/>
                      <a:pt x="1020" y="20618"/>
                      <a:pt x="1020" y="20618"/>
                    </a:cubicBezTo>
                    <a:close/>
                    <a:moveTo>
                      <a:pt x="1926" y="8836"/>
                    </a:moveTo>
                    <a:lnTo>
                      <a:pt x="4909" y="8836"/>
                    </a:lnTo>
                    <a:lnTo>
                      <a:pt x="4909" y="10936"/>
                    </a:lnTo>
                    <a:cubicBezTo>
                      <a:pt x="4617" y="11106"/>
                      <a:pt x="4418" y="11420"/>
                      <a:pt x="4418" y="11782"/>
                    </a:cubicBezTo>
                    <a:cubicBezTo>
                      <a:pt x="4418" y="12324"/>
                      <a:pt x="4858" y="12764"/>
                      <a:pt x="5400" y="12764"/>
                    </a:cubicBezTo>
                    <a:cubicBezTo>
                      <a:pt x="5942" y="12764"/>
                      <a:pt x="6382" y="12324"/>
                      <a:pt x="6382" y="11782"/>
                    </a:cubicBezTo>
                    <a:cubicBezTo>
                      <a:pt x="6382" y="11420"/>
                      <a:pt x="6183" y="11106"/>
                      <a:pt x="5891" y="10936"/>
                    </a:cubicBezTo>
                    <a:lnTo>
                      <a:pt x="5891" y="8836"/>
                    </a:lnTo>
                    <a:lnTo>
                      <a:pt x="11782" y="8836"/>
                    </a:lnTo>
                    <a:lnTo>
                      <a:pt x="11782" y="10936"/>
                    </a:lnTo>
                    <a:cubicBezTo>
                      <a:pt x="11489" y="11106"/>
                      <a:pt x="11291" y="11420"/>
                      <a:pt x="11291" y="11782"/>
                    </a:cubicBezTo>
                    <a:cubicBezTo>
                      <a:pt x="11291" y="12324"/>
                      <a:pt x="11731" y="12764"/>
                      <a:pt x="12273" y="12764"/>
                    </a:cubicBezTo>
                    <a:cubicBezTo>
                      <a:pt x="12815" y="12764"/>
                      <a:pt x="13255" y="12324"/>
                      <a:pt x="13255" y="11782"/>
                    </a:cubicBezTo>
                    <a:cubicBezTo>
                      <a:pt x="13255" y="11420"/>
                      <a:pt x="13056" y="11106"/>
                      <a:pt x="12764" y="10936"/>
                    </a:cubicBezTo>
                    <a:lnTo>
                      <a:pt x="12764" y="8836"/>
                    </a:lnTo>
                    <a:lnTo>
                      <a:pt x="15746" y="8836"/>
                    </a:lnTo>
                    <a:lnTo>
                      <a:pt x="16502" y="18655"/>
                    </a:lnTo>
                    <a:lnTo>
                      <a:pt x="1172" y="18655"/>
                    </a:lnTo>
                    <a:cubicBezTo>
                      <a:pt x="1172" y="18655"/>
                      <a:pt x="1926" y="8836"/>
                      <a:pt x="1926" y="8836"/>
                    </a:cubicBezTo>
                    <a:close/>
                    <a:moveTo>
                      <a:pt x="5891" y="6873"/>
                    </a:moveTo>
                    <a:cubicBezTo>
                      <a:pt x="5891" y="5246"/>
                      <a:pt x="7210" y="3927"/>
                      <a:pt x="8836" y="3927"/>
                    </a:cubicBezTo>
                    <a:cubicBezTo>
                      <a:pt x="10463" y="3927"/>
                      <a:pt x="11782" y="5246"/>
                      <a:pt x="11782" y="6873"/>
                    </a:cubicBezTo>
                    <a:lnTo>
                      <a:pt x="11782" y="7855"/>
                    </a:lnTo>
                    <a:lnTo>
                      <a:pt x="5891" y="7855"/>
                    </a:lnTo>
                    <a:cubicBezTo>
                      <a:pt x="5891" y="7855"/>
                      <a:pt x="5891" y="6873"/>
                      <a:pt x="5891" y="6873"/>
                    </a:cubicBezTo>
                    <a:close/>
                    <a:moveTo>
                      <a:pt x="17668" y="21044"/>
                    </a:moveTo>
                    <a:lnTo>
                      <a:pt x="16687" y="8281"/>
                    </a:lnTo>
                    <a:lnTo>
                      <a:pt x="16678" y="8282"/>
                    </a:lnTo>
                    <a:cubicBezTo>
                      <a:pt x="16646" y="8043"/>
                      <a:pt x="16448" y="7855"/>
                      <a:pt x="16200" y="7855"/>
                    </a:cubicBezTo>
                    <a:lnTo>
                      <a:pt x="12764" y="7855"/>
                    </a:lnTo>
                    <a:lnTo>
                      <a:pt x="12764" y="6873"/>
                    </a:lnTo>
                    <a:cubicBezTo>
                      <a:pt x="12764" y="4704"/>
                      <a:pt x="11005" y="2945"/>
                      <a:pt x="8836" y="2945"/>
                    </a:cubicBezTo>
                    <a:cubicBezTo>
                      <a:pt x="6668" y="2945"/>
                      <a:pt x="4909" y="4704"/>
                      <a:pt x="4909" y="6873"/>
                    </a:cubicBezTo>
                    <a:lnTo>
                      <a:pt x="4909" y="7855"/>
                    </a:lnTo>
                    <a:lnTo>
                      <a:pt x="1473" y="7855"/>
                    </a:lnTo>
                    <a:cubicBezTo>
                      <a:pt x="1224" y="7855"/>
                      <a:pt x="1027" y="8043"/>
                      <a:pt x="995" y="8282"/>
                    </a:cubicBezTo>
                    <a:lnTo>
                      <a:pt x="986" y="8281"/>
                    </a:lnTo>
                    <a:lnTo>
                      <a:pt x="4" y="21044"/>
                    </a:lnTo>
                    <a:lnTo>
                      <a:pt x="13" y="21045"/>
                    </a:lnTo>
                    <a:cubicBezTo>
                      <a:pt x="10" y="21067"/>
                      <a:pt x="0" y="21087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17182" y="21600"/>
                    </a:lnTo>
                    <a:cubicBezTo>
                      <a:pt x="17453" y="21600"/>
                      <a:pt x="17673" y="21381"/>
                      <a:pt x="17673" y="21109"/>
                    </a:cubicBezTo>
                    <a:cubicBezTo>
                      <a:pt x="17673" y="21087"/>
                      <a:pt x="17663" y="21067"/>
                      <a:pt x="17660" y="21045"/>
                    </a:cubicBezTo>
                    <a:cubicBezTo>
                      <a:pt x="17660" y="21045"/>
                      <a:pt x="17668" y="21044"/>
                      <a:pt x="17668" y="210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0" name="תיבת טקסט 16">
              <a:extLst>
                <a:ext uri="{FF2B5EF4-FFF2-40B4-BE49-F238E27FC236}">
                  <a16:creationId xmlns:a16="http://schemas.microsoft.com/office/drawing/2014/main" xmlns="" id="{B8F8A55E-F765-41E5-947A-796673EDCAA2}"/>
                </a:ext>
              </a:extLst>
            </p:cNvPr>
            <p:cNvSpPr txBox="1"/>
            <p:nvPr/>
          </p:nvSpPr>
          <p:spPr>
            <a:xfrm>
              <a:off x="8352267" y="3268438"/>
              <a:ext cx="180778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תשתיות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xmlns="" id="{14D5E724-50A0-441A-8950-5A09373842E8}"/>
                </a:ext>
              </a:extLst>
            </p:cNvPr>
            <p:cNvSpPr txBox="1"/>
            <p:nvPr/>
          </p:nvSpPr>
          <p:spPr>
            <a:xfrm>
              <a:off x="5438546" y="3226620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הון אנושי ואוכלוסיות</a:t>
              </a:r>
            </a:p>
          </p:txBody>
        </p:sp>
        <p:sp>
          <p:nvSpPr>
            <p:cNvPr id="23" name="תיבת טקסט 21">
              <a:extLst>
                <a:ext uri="{FF2B5EF4-FFF2-40B4-BE49-F238E27FC236}">
                  <a16:creationId xmlns:a16="http://schemas.microsoft.com/office/drawing/2014/main" xmlns="" id="{F38221FB-52A7-4B7D-860B-05D0E5D2201A}"/>
                </a:ext>
              </a:extLst>
            </p:cNvPr>
            <p:cNvSpPr txBox="1"/>
            <p:nvPr/>
          </p:nvSpPr>
          <p:spPr>
            <a:xfrm>
              <a:off x="2385745" y="3268438"/>
              <a:ext cx="2169986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סביבה עסקית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2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77" y="289275"/>
            <a:ext cx="11151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מה צריך לעשות?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697206" y="2925382"/>
            <a:ext cx="936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buSzPct val="130000"/>
              <a:defRPr sz="280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>
                <a:solidFill>
                  <a:srgbClr val="7DEFDF"/>
                </a:solidFill>
              </a:rPr>
              <a:t>הגברת הוודאות והיציבות הרגולטורית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9D652-B824-40A4-ADC7-443EB3CFD0F8}"/>
              </a:ext>
            </a:extLst>
          </p:cNvPr>
          <p:cNvSpPr txBox="1"/>
          <p:nvPr/>
        </p:nvSpPr>
        <p:spPr>
          <a:xfrm>
            <a:off x="42024" y="1590280"/>
            <a:ext cx="10016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buSzPct val="130000"/>
            </a:pPr>
            <a:r>
              <a:rPr lang="he-IL" sz="2800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אימוץ הסטנדרט הרגולטורי המקובל בעולם</a:t>
            </a:r>
          </a:p>
        </p:txBody>
      </p:sp>
      <p:grpSp>
        <p:nvGrpSpPr>
          <p:cNvPr id="4" name="קבוצה 3"/>
          <p:cNvGrpSpPr/>
          <p:nvPr/>
        </p:nvGrpSpPr>
        <p:grpSpPr>
          <a:xfrm>
            <a:off x="10126469" y="2586339"/>
            <a:ext cx="1228694" cy="1238531"/>
            <a:chOff x="9903170" y="3228366"/>
            <a:chExt cx="1604641" cy="1604641"/>
          </a:xfrm>
        </p:grpSpPr>
        <p:sp>
          <p:nvSpPr>
            <p:cNvPr id="11" name="Oval 17">
              <a:extLst>
                <a:ext uri="{FF2B5EF4-FFF2-40B4-BE49-F238E27FC236}">
                  <a16:creationId xmlns:a16="http://schemas.microsoft.com/office/drawing/2014/main" xmlns="" id="{B0381298-EFD2-44BA-8198-876F4364EFB7}"/>
                </a:ext>
              </a:extLst>
            </p:cNvPr>
            <p:cNvSpPr/>
            <p:nvPr/>
          </p:nvSpPr>
          <p:spPr>
            <a:xfrm>
              <a:off x="9903170" y="3228366"/>
              <a:ext cx="1604641" cy="1604641"/>
            </a:xfrm>
            <a:prstGeom prst="ellipse">
              <a:avLst/>
            </a:prstGeom>
            <a:solidFill>
              <a:srgbClr val="7DEFDF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1339"/>
            <p:cNvGrpSpPr/>
            <p:nvPr/>
          </p:nvGrpSpPr>
          <p:grpSpPr>
            <a:xfrm>
              <a:off x="10489627" y="3833225"/>
              <a:ext cx="431726" cy="494951"/>
              <a:chOff x="0" y="0"/>
              <a:chExt cx="520837" cy="635771"/>
            </a:xfrm>
          </p:grpSpPr>
          <p:sp>
            <p:nvSpPr>
              <p:cNvPr id="36" name="Shape 1330"/>
              <p:cNvSpPr/>
              <p:nvPr/>
            </p:nvSpPr>
            <p:spPr>
              <a:xfrm>
                <a:off x="58595" y="187509"/>
                <a:ext cx="2933" cy="445333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7" name="Shape 1331"/>
              <p:cNvSpPr/>
              <p:nvPr/>
            </p:nvSpPr>
            <p:spPr>
              <a:xfrm>
                <a:off x="459983" y="1"/>
                <a:ext cx="2929" cy="445333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8" name="Shape 1332"/>
              <p:cNvSpPr/>
              <p:nvPr/>
            </p:nvSpPr>
            <p:spPr>
              <a:xfrm>
                <a:off x="257823" y="377946"/>
                <a:ext cx="2933" cy="257825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9" name="Shape 1333"/>
              <p:cNvSpPr/>
              <p:nvPr/>
            </p:nvSpPr>
            <p:spPr>
              <a:xfrm>
                <a:off x="257823" y="1"/>
                <a:ext cx="2933" cy="257825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0" name="Shape 1334"/>
              <p:cNvSpPr/>
              <p:nvPr/>
            </p:nvSpPr>
            <p:spPr>
              <a:xfrm>
                <a:off x="0" y="70318"/>
                <a:ext cx="119457" cy="119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60"/>
                    </a:moveTo>
                    <a:cubicBezTo>
                      <a:pt x="21600" y="16170"/>
                      <a:pt x="17135" y="21600"/>
                      <a:pt x="10740" y="21600"/>
                    </a:cubicBezTo>
                    <a:cubicBezTo>
                      <a:pt x="4465" y="21600"/>
                      <a:pt x="0" y="16170"/>
                      <a:pt x="0" y="10860"/>
                    </a:cubicBezTo>
                    <a:cubicBezTo>
                      <a:pt x="0" y="4465"/>
                      <a:pt x="4465" y="0"/>
                      <a:pt x="10740" y="0"/>
                    </a:cubicBezTo>
                    <a:cubicBezTo>
                      <a:pt x="17135" y="0"/>
                      <a:pt x="21600" y="4465"/>
                      <a:pt x="21600" y="10860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828433">
                  <a:defRPr sz="3600">
                    <a:solidFill>
                      <a:srgbClr val="7F7F7F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/>
              </a:p>
            </p:txBody>
          </p:sp>
          <p:sp>
            <p:nvSpPr>
              <p:cNvPr id="41" name="Shape 1335"/>
              <p:cNvSpPr/>
              <p:nvPr/>
            </p:nvSpPr>
            <p:spPr>
              <a:xfrm>
                <a:off x="395526" y="445334"/>
                <a:ext cx="125312" cy="11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40"/>
                    </a:moveTo>
                    <a:cubicBezTo>
                      <a:pt x="21600" y="17015"/>
                      <a:pt x="16402" y="21600"/>
                      <a:pt x="11204" y="21600"/>
                    </a:cubicBezTo>
                    <a:cubicBezTo>
                      <a:pt x="5198" y="21600"/>
                      <a:pt x="0" y="17015"/>
                      <a:pt x="0" y="10740"/>
                    </a:cubicBezTo>
                    <a:cubicBezTo>
                      <a:pt x="0" y="4465"/>
                      <a:pt x="5198" y="0"/>
                      <a:pt x="11204" y="0"/>
                    </a:cubicBezTo>
                    <a:cubicBezTo>
                      <a:pt x="16402" y="0"/>
                      <a:pt x="21600" y="4465"/>
                      <a:pt x="21600" y="10740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828433">
                  <a:defRPr sz="3600">
                    <a:solidFill>
                      <a:srgbClr val="7F7F7F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/>
              </a:p>
            </p:txBody>
          </p:sp>
          <p:sp>
            <p:nvSpPr>
              <p:cNvPr id="42" name="Shape 1336"/>
              <p:cNvSpPr/>
              <p:nvPr/>
            </p:nvSpPr>
            <p:spPr>
              <a:xfrm>
                <a:off x="196299" y="257826"/>
                <a:ext cx="119460" cy="119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740"/>
                    </a:moveTo>
                    <a:cubicBezTo>
                      <a:pt x="21600" y="17135"/>
                      <a:pt x="17040" y="21600"/>
                      <a:pt x="10800" y="21600"/>
                    </a:cubicBezTo>
                    <a:cubicBezTo>
                      <a:pt x="5400" y="21600"/>
                      <a:pt x="0" y="17135"/>
                      <a:pt x="0" y="10740"/>
                    </a:cubicBezTo>
                    <a:cubicBezTo>
                      <a:pt x="0" y="4465"/>
                      <a:pt x="5400" y="0"/>
                      <a:pt x="10800" y="0"/>
                    </a:cubicBezTo>
                    <a:cubicBezTo>
                      <a:pt x="17040" y="0"/>
                      <a:pt x="21600" y="4465"/>
                      <a:pt x="21600" y="10740"/>
                    </a:cubicBezTo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1828433">
                  <a:defRPr sz="3600">
                    <a:solidFill>
                      <a:srgbClr val="7F7F7F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pPr>
                <a:endParaRPr/>
              </a:p>
            </p:txBody>
          </p:sp>
          <p:sp>
            <p:nvSpPr>
              <p:cNvPr id="43" name="Shape 1337"/>
              <p:cNvSpPr/>
              <p:nvPr/>
            </p:nvSpPr>
            <p:spPr>
              <a:xfrm>
                <a:off x="58595" y="-1"/>
                <a:ext cx="2933" cy="70319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44" name="Shape 1338"/>
              <p:cNvSpPr/>
              <p:nvPr/>
            </p:nvSpPr>
            <p:spPr>
              <a:xfrm>
                <a:off x="459983" y="565454"/>
                <a:ext cx="2930" cy="70318"/>
              </a:xfrm>
              <a:prstGeom prst="line">
                <a:avLst/>
              </a:prstGeom>
              <a:noFill/>
              <a:ln w="2540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 defTabSz="457200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</p:grpSp>
      <p:sp>
        <p:nvSpPr>
          <p:cNvPr id="46" name="Shape 1812"/>
          <p:cNvSpPr/>
          <p:nvPr/>
        </p:nvSpPr>
        <p:spPr>
          <a:xfrm>
            <a:off x="10422624" y="5712440"/>
            <a:ext cx="558454" cy="55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  <p:cxnSp>
        <p:nvCxnSpPr>
          <p:cNvPr id="21" name="מחבר ישר 20"/>
          <p:cNvCxnSpPr/>
          <p:nvPr/>
        </p:nvCxnSpPr>
        <p:spPr>
          <a:xfrm>
            <a:off x="449662" y="1066093"/>
            <a:ext cx="1149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Shape 1393"/>
          <p:cNvSpPr/>
          <p:nvPr/>
        </p:nvSpPr>
        <p:spPr>
          <a:xfrm>
            <a:off x="10466048" y="1608500"/>
            <a:ext cx="558801" cy="5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10087504" y="1232624"/>
            <a:ext cx="1228694" cy="1238531"/>
          </a:xfrm>
          <a:prstGeom prst="ellipse">
            <a:avLst/>
          </a:prstGeom>
          <a:solidFill>
            <a:srgbClr val="0086BB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Shape 1393"/>
          <p:cNvSpPr/>
          <p:nvPr/>
        </p:nvSpPr>
        <p:spPr>
          <a:xfrm>
            <a:off x="10422624" y="1562933"/>
            <a:ext cx="558801" cy="558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595" y="9980"/>
                </a:moveTo>
                <a:cubicBezTo>
                  <a:pt x="19587" y="9894"/>
                  <a:pt x="19575" y="9811"/>
                  <a:pt x="19565" y="9726"/>
                </a:cubicBezTo>
                <a:cubicBezTo>
                  <a:pt x="19542" y="9539"/>
                  <a:pt x="19514" y="9355"/>
                  <a:pt x="19480" y="9172"/>
                </a:cubicBezTo>
                <a:cubicBezTo>
                  <a:pt x="19463" y="9078"/>
                  <a:pt x="19444" y="8986"/>
                  <a:pt x="19424" y="8893"/>
                </a:cubicBezTo>
                <a:cubicBezTo>
                  <a:pt x="19384" y="8712"/>
                  <a:pt x="19337" y="8533"/>
                  <a:pt x="19286" y="8356"/>
                </a:cubicBezTo>
                <a:cubicBezTo>
                  <a:pt x="19263" y="8276"/>
                  <a:pt x="19244" y="8195"/>
                  <a:pt x="19218" y="8116"/>
                </a:cubicBezTo>
                <a:cubicBezTo>
                  <a:pt x="19143" y="7879"/>
                  <a:pt x="19057" y="7646"/>
                  <a:pt x="18963" y="7418"/>
                </a:cubicBezTo>
                <a:cubicBezTo>
                  <a:pt x="18923" y="7321"/>
                  <a:pt x="18876" y="7229"/>
                  <a:pt x="18833" y="7134"/>
                </a:cubicBezTo>
                <a:cubicBezTo>
                  <a:pt x="18771" y="6999"/>
                  <a:pt x="18708" y="6865"/>
                  <a:pt x="18640" y="6734"/>
                </a:cubicBezTo>
                <a:cubicBezTo>
                  <a:pt x="18580" y="6618"/>
                  <a:pt x="18516" y="6504"/>
                  <a:pt x="18450" y="6391"/>
                </a:cubicBezTo>
                <a:cubicBezTo>
                  <a:pt x="18392" y="6291"/>
                  <a:pt x="18331" y="6192"/>
                  <a:pt x="18269" y="6094"/>
                </a:cubicBezTo>
                <a:cubicBezTo>
                  <a:pt x="18192" y="5971"/>
                  <a:pt x="18114" y="5849"/>
                  <a:pt x="18031" y="5731"/>
                </a:cubicBezTo>
                <a:cubicBezTo>
                  <a:pt x="17986" y="5667"/>
                  <a:pt x="17936" y="5605"/>
                  <a:pt x="17889" y="5541"/>
                </a:cubicBezTo>
                <a:cubicBezTo>
                  <a:pt x="17544" y="5080"/>
                  <a:pt x="17159" y="4651"/>
                  <a:pt x="16732" y="4265"/>
                </a:cubicBezTo>
                <a:cubicBezTo>
                  <a:pt x="16705" y="4241"/>
                  <a:pt x="16679" y="4216"/>
                  <a:pt x="16652" y="4192"/>
                </a:cubicBezTo>
                <a:cubicBezTo>
                  <a:pt x="16499" y="4058"/>
                  <a:pt x="16343" y="3927"/>
                  <a:pt x="16181" y="3803"/>
                </a:cubicBezTo>
                <a:cubicBezTo>
                  <a:pt x="16173" y="3796"/>
                  <a:pt x="16165" y="3790"/>
                  <a:pt x="16156" y="3784"/>
                </a:cubicBezTo>
                <a:cubicBezTo>
                  <a:pt x="15459" y="3252"/>
                  <a:pt x="14680" y="2821"/>
                  <a:pt x="13842" y="2513"/>
                </a:cubicBezTo>
                <a:cubicBezTo>
                  <a:pt x="13592" y="2912"/>
                  <a:pt x="13337" y="3420"/>
                  <a:pt x="13040" y="3590"/>
                </a:cubicBezTo>
                <a:cubicBezTo>
                  <a:pt x="12610" y="3835"/>
                  <a:pt x="12641" y="4817"/>
                  <a:pt x="13469" y="4725"/>
                </a:cubicBezTo>
                <a:cubicBezTo>
                  <a:pt x="13469" y="4725"/>
                  <a:pt x="13224" y="4970"/>
                  <a:pt x="13469" y="5860"/>
                </a:cubicBezTo>
                <a:cubicBezTo>
                  <a:pt x="13715" y="6750"/>
                  <a:pt x="14126" y="6943"/>
                  <a:pt x="15341" y="6443"/>
                </a:cubicBezTo>
                <a:cubicBezTo>
                  <a:pt x="15862" y="6228"/>
                  <a:pt x="16258" y="6340"/>
                  <a:pt x="16200" y="6873"/>
                </a:cubicBezTo>
                <a:cubicBezTo>
                  <a:pt x="16077" y="8008"/>
                  <a:pt x="15202" y="7960"/>
                  <a:pt x="15862" y="9788"/>
                </a:cubicBezTo>
                <a:cubicBezTo>
                  <a:pt x="16261" y="10892"/>
                  <a:pt x="17243" y="11322"/>
                  <a:pt x="17611" y="12181"/>
                </a:cubicBezTo>
                <a:cubicBezTo>
                  <a:pt x="17814" y="12653"/>
                  <a:pt x="18591" y="13088"/>
                  <a:pt x="19250" y="13384"/>
                </a:cubicBezTo>
                <a:cubicBezTo>
                  <a:pt x="19321" y="13153"/>
                  <a:pt x="19380" y="12917"/>
                  <a:pt x="19432" y="12677"/>
                </a:cubicBezTo>
                <a:cubicBezTo>
                  <a:pt x="19452" y="12587"/>
                  <a:pt x="19467" y="12494"/>
                  <a:pt x="19484" y="12402"/>
                </a:cubicBezTo>
                <a:cubicBezTo>
                  <a:pt x="19517" y="12224"/>
                  <a:pt x="19545" y="12044"/>
                  <a:pt x="19566" y="11862"/>
                </a:cubicBezTo>
                <a:cubicBezTo>
                  <a:pt x="19576" y="11776"/>
                  <a:pt x="19588" y="11691"/>
                  <a:pt x="19596" y="11604"/>
                </a:cubicBezTo>
                <a:cubicBezTo>
                  <a:pt x="19620" y="11340"/>
                  <a:pt x="19636" y="11072"/>
                  <a:pt x="19636" y="10800"/>
                </a:cubicBezTo>
                <a:cubicBezTo>
                  <a:pt x="19636" y="10523"/>
                  <a:pt x="19620" y="10250"/>
                  <a:pt x="19595" y="998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8407" y="9726"/>
                </a:moveTo>
                <a:cubicBezTo>
                  <a:pt x="8468" y="9020"/>
                  <a:pt x="9603" y="8284"/>
                  <a:pt x="10370" y="7947"/>
                </a:cubicBezTo>
                <a:cubicBezTo>
                  <a:pt x="11137" y="7609"/>
                  <a:pt x="11843" y="7486"/>
                  <a:pt x="11751" y="6903"/>
                </a:cubicBezTo>
                <a:cubicBezTo>
                  <a:pt x="11659" y="6320"/>
                  <a:pt x="11444" y="5891"/>
                  <a:pt x="10248" y="5891"/>
                </a:cubicBezTo>
                <a:cubicBezTo>
                  <a:pt x="9051" y="5891"/>
                  <a:pt x="9573" y="7486"/>
                  <a:pt x="8591" y="6535"/>
                </a:cubicBezTo>
                <a:cubicBezTo>
                  <a:pt x="7609" y="5584"/>
                  <a:pt x="8805" y="5830"/>
                  <a:pt x="9296" y="5615"/>
                </a:cubicBezTo>
                <a:cubicBezTo>
                  <a:pt x="9787" y="5400"/>
                  <a:pt x="10278" y="4510"/>
                  <a:pt x="9419" y="4449"/>
                </a:cubicBezTo>
                <a:cubicBezTo>
                  <a:pt x="8560" y="4388"/>
                  <a:pt x="8744" y="4817"/>
                  <a:pt x="8069" y="4572"/>
                </a:cubicBezTo>
                <a:cubicBezTo>
                  <a:pt x="7394" y="4326"/>
                  <a:pt x="7087" y="5431"/>
                  <a:pt x="6658" y="5277"/>
                </a:cubicBezTo>
                <a:cubicBezTo>
                  <a:pt x="6373" y="5176"/>
                  <a:pt x="5613" y="4605"/>
                  <a:pt x="5110" y="4044"/>
                </a:cubicBezTo>
                <a:cubicBezTo>
                  <a:pt x="4094" y="4900"/>
                  <a:pt x="3277" y="5982"/>
                  <a:pt x="2729" y="7212"/>
                </a:cubicBezTo>
                <a:cubicBezTo>
                  <a:pt x="2875" y="8862"/>
                  <a:pt x="3774" y="9726"/>
                  <a:pt x="3774" y="9726"/>
                </a:cubicBezTo>
                <a:cubicBezTo>
                  <a:pt x="3774" y="9726"/>
                  <a:pt x="4234" y="10800"/>
                  <a:pt x="6995" y="12119"/>
                </a:cubicBezTo>
                <a:cubicBezTo>
                  <a:pt x="6995" y="12119"/>
                  <a:pt x="7517" y="12150"/>
                  <a:pt x="6903" y="11536"/>
                </a:cubicBezTo>
                <a:cubicBezTo>
                  <a:pt x="6290" y="10923"/>
                  <a:pt x="5615" y="10156"/>
                  <a:pt x="6382" y="9757"/>
                </a:cubicBezTo>
                <a:cubicBezTo>
                  <a:pt x="7149" y="9358"/>
                  <a:pt x="7364" y="9389"/>
                  <a:pt x="7548" y="10125"/>
                </a:cubicBezTo>
                <a:cubicBezTo>
                  <a:pt x="7732" y="10861"/>
                  <a:pt x="8345" y="10432"/>
                  <a:pt x="8407" y="9726"/>
                </a:cubicBezTo>
                <a:moveTo>
                  <a:pt x="16246" y="12871"/>
                </a:moveTo>
                <a:cubicBezTo>
                  <a:pt x="15893" y="13086"/>
                  <a:pt x="15908" y="13561"/>
                  <a:pt x="16200" y="13822"/>
                </a:cubicBezTo>
                <a:cubicBezTo>
                  <a:pt x="16491" y="14083"/>
                  <a:pt x="17074" y="14420"/>
                  <a:pt x="17258" y="13822"/>
                </a:cubicBezTo>
                <a:cubicBezTo>
                  <a:pt x="17442" y="13224"/>
                  <a:pt x="16599" y="12656"/>
                  <a:pt x="16246" y="12871"/>
                </a:cubicBezTo>
                <a:moveTo>
                  <a:pt x="12027" y="12948"/>
                </a:moveTo>
                <a:cubicBezTo>
                  <a:pt x="10984" y="12058"/>
                  <a:pt x="11107" y="11659"/>
                  <a:pt x="9787" y="11659"/>
                </a:cubicBezTo>
                <a:cubicBezTo>
                  <a:pt x="8468" y="11659"/>
                  <a:pt x="7640" y="11966"/>
                  <a:pt x="7977" y="13807"/>
                </a:cubicBezTo>
                <a:cubicBezTo>
                  <a:pt x="8315" y="15648"/>
                  <a:pt x="9296" y="14819"/>
                  <a:pt x="9205" y="16231"/>
                </a:cubicBezTo>
                <a:cubicBezTo>
                  <a:pt x="9112" y="17642"/>
                  <a:pt x="9450" y="17949"/>
                  <a:pt x="9665" y="18286"/>
                </a:cubicBezTo>
                <a:cubicBezTo>
                  <a:pt x="9880" y="18624"/>
                  <a:pt x="10524" y="19606"/>
                  <a:pt x="10769" y="18225"/>
                </a:cubicBezTo>
                <a:cubicBezTo>
                  <a:pt x="11015" y="16844"/>
                  <a:pt x="11475" y="16077"/>
                  <a:pt x="11996" y="15402"/>
                </a:cubicBezTo>
                <a:cubicBezTo>
                  <a:pt x="12518" y="14727"/>
                  <a:pt x="13070" y="13837"/>
                  <a:pt x="12027" y="1294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65" name="Group 1339"/>
          <p:cNvGrpSpPr/>
          <p:nvPr/>
        </p:nvGrpSpPr>
        <p:grpSpPr>
          <a:xfrm>
            <a:off x="10607520" y="5760621"/>
            <a:ext cx="330578" cy="382024"/>
            <a:chOff x="0" y="0"/>
            <a:chExt cx="520837" cy="635771"/>
          </a:xfrm>
        </p:grpSpPr>
        <p:sp>
          <p:nvSpPr>
            <p:cNvPr id="66" name="Shape 1330"/>
            <p:cNvSpPr/>
            <p:nvPr/>
          </p:nvSpPr>
          <p:spPr>
            <a:xfrm>
              <a:off x="58595" y="187509"/>
              <a:ext cx="2933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7" name="Shape 1331"/>
            <p:cNvSpPr/>
            <p:nvPr/>
          </p:nvSpPr>
          <p:spPr>
            <a:xfrm>
              <a:off x="459983" y="1"/>
              <a:ext cx="2929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8" name="Shape 1332"/>
            <p:cNvSpPr/>
            <p:nvPr/>
          </p:nvSpPr>
          <p:spPr>
            <a:xfrm>
              <a:off x="257823" y="377946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" name="Shape 1333"/>
            <p:cNvSpPr/>
            <p:nvPr/>
          </p:nvSpPr>
          <p:spPr>
            <a:xfrm>
              <a:off x="257823" y="1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0" name="Shape 1334"/>
            <p:cNvSpPr/>
            <p:nvPr/>
          </p:nvSpPr>
          <p:spPr>
            <a:xfrm>
              <a:off x="0" y="70318"/>
              <a:ext cx="119457" cy="1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0"/>
                  </a:moveTo>
                  <a:cubicBezTo>
                    <a:pt x="21600" y="16170"/>
                    <a:pt x="17135" y="21600"/>
                    <a:pt x="10740" y="21600"/>
                  </a:cubicBezTo>
                  <a:cubicBezTo>
                    <a:pt x="4465" y="21600"/>
                    <a:pt x="0" y="16170"/>
                    <a:pt x="0" y="10860"/>
                  </a:cubicBezTo>
                  <a:cubicBezTo>
                    <a:pt x="0" y="4465"/>
                    <a:pt x="4465" y="0"/>
                    <a:pt x="10740" y="0"/>
                  </a:cubicBezTo>
                  <a:cubicBezTo>
                    <a:pt x="17135" y="0"/>
                    <a:pt x="21600" y="4465"/>
                    <a:pt x="21600" y="1086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71" name="Shape 1335"/>
            <p:cNvSpPr/>
            <p:nvPr/>
          </p:nvSpPr>
          <p:spPr>
            <a:xfrm>
              <a:off x="395526" y="445334"/>
              <a:ext cx="125312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015"/>
                    <a:pt x="16402" y="21600"/>
                    <a:pt x="11204" y="21600"/>
                  </a:cubicBezTo>
                  <a:cubicBezTo>
                    <a:pt x="5198" y="21600"/>
                    <a:pt x="0" y="17015"/>
                    <a:pt x="0" y="10740"/>
                  </a:cubicBezTo>
                  <a:cubicBezTo>
                    <a:pt x="0" y="4465"/>
                    <a:pt x="5198" y="0"/>
                    <a:pt x="11204" y="0"/>
                  </a:cubicBezTo>
                  <a:cubicBezTo>
                    <a:pt x="16402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72" name="Shape 1336"/>
            <p:cNvSpPr/>
            <p:nvPr/>
          </p:nvSpPr>
          <p:spPr>
            <a:xfrm>
              <a:off x="196299" y="257826"/>
              <a:ext cx="119460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135"/>
                    <a:pt x="17040" y="21600"/>
                    <a:pt x="10800" y="21600"/>
                  </a:cubicBezTo>
                  <a:cubicBezTo>
                    <a:pt x="5400" y="21600"/>
                    <a:pt x="0" y="17135"/>
                    <a:pt x="0" y="10740"/>
                  </a:cubicBezTo>
                  <a:cubicBezTo>
                    <a:pt x="0" y="4465"/>
                    <a:pt x="5400" y="0"/>
                    <a:pt x="10800" y="0"/>
                  </a:cubicBezTo>
                  <a:cubicBezTo>
                    <a:pt x="17040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73" name="Shape 1337"/>
            <p:cNvSpPr/>
            <p:nvPr/>
          </p:nvSpPr>
          <p:spPr>
            <a:xfrm>
              <a:off x="58595" y="-1"/>
              <a:ext cx="2933" cy="7031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74" name="Shape 1338"/>
            <p:cNvSpPr/>
            <p:nvPr/>
          </p:nvSpPr>
          <p:spPr>
            <a:xfrm>
              <a:off x="459983" y="565454"/>
              <a:ext cx="2930" cy="7031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670639" y="4222498"/>
            <a:ext cx="936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buSzPct val="130000"/>
              <a:defRPr sz="280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>
                <a:solidFill>
                  <a:srgbClr val="9DC3E6"/>
                </a:solidFill>
              </a:rPr>
              <a:t>אימוץ מנגנונים לשקילת שיקולים כלכליים בקביעת המדיניות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-199292" y="5575942"/>
            <a:ext cx="10231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>
              <a:buSzPct val="130000"/>
              <a:defRPr sz="280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defRPr>
            </a:lvl1pPr>
          </a:lstStyle>
          <a:p>
            <a:r>
              <a:rPr lang="he-IL" dirty="0">
                <a:solidFill>
                  <a:srgbClr val="FFDAA1"/>
                </a:solidFill>
              </a:rPr>
              <a:t>השקעה בדיגיטציה לצורך ייעול השירות וקיצור הליכים בירוקרטיים</a:t>
            </a:r>
            <a:endParaRPr lang="en-US" dirty="0">
              <a:solidFill>
                <a:srgbClr val="FFDAA1"/>
              </a:solidFill>
            </a:endParaRPr>
          </a:p>
        </p:txBody>
      </p:sp>
      <p:sp>
        <p:nvSpPr>
          <p:cNvPr id="78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10087504" y="5293769"/>
            <a:ext cx="1228694" cy="1238531"/>
          </a:xfrm>
          <a:prstGeom prst="ellipse">
            <a:avLst/>
          </a:prstGeom>
          <a:solidFill>
            <a:srgbClr val="FFDAA1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Shape 1391"/>
          <p:cNvSpPr/>
          <p:nvPr/>
        </p:nvSpPr>
        <p:spPr>
          <a:xfrm>
            <a:off x="10371391" y="5593121"/>
            <a:ext cx="672246" cy="602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1" name="Shape 1634"/>
          <p:cNvSpPr/>
          <p:nvPr/>
        </p:nvSpPr>
        <p:spPr>
          <a:xfrm>
            <a:off x="5756308" y="2400476"/>
            <a:ext cx="751497" cy="712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2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10117765" y="3944878"/>
            <a:ext cx="1228694" cy="12385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Shape 413"/>
          <p:cNvSpPr/>
          <p:nvPr/>
        </p:nvSpPr>
        <p:spPr>
          <a:xfrm>
            <a:off x="10373312" y="4265542"/>
            <a:ext cx="710443" cy="603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0" y="14739"/>
                </a:moveTo>
                <a:cubicBezTo>
                  <a:pt x="7200" y="18551"/>
                  <a:pt x="7200" y="18551"/>
                  <a:pt x="7200" y="18551"/>
                </a:cubicBezTo>
                <a:cubicBezTo>
                  <a:pt x="12240" y="16264"/>
                  <a:pt x="12240" y="16264"/>
                  <a:pt x="12240" y="16264"/>
                </a:cubicBezTo>
                <a:cubicBezTo>
                  <a:pt x="12240" y="15247"/>
                  <a:pt x="12240" y="15247"/>
                  <a:pt x="12240" y="15247"/>
                </a:cubicBezTo>
                <a:cubicBezTo>
                  <a:pt x="7200" y="17788"/>
                  <a:pt x="7200" y="17788"/>
                  <a:pt x="7200" y="17788"/>
                </a:cubicBezTo>
                <a:cubicBezTo>
                  <a:pt x="2160" y="14485"/>
                  <a:pt x="2160" y="14485"/>
                  <a:pt x="2160" y="14485"/>
                </a:cubicBezTo>
                <a:cubicBezTo>
                  <a:pt x="1680" y="14739"/>
                  <a:pt x="1680" y="14739"/>
                  <a:pt x="1680" y="14739"/>
                </a:cubicBezTo>
                <a:close/>
                <a:moveTo>
                  <a:pt x="17280" y="4828"/>
                </a:moveTo>
                <a:cubicBezTo>
                  <a:pt x="17280" y="5082"/>
                  <a:pt x="17280" y="5082"/>
                  <a:pt x="17520" y="5082"/>
                </a:cubicBezTo>
                <a:cubicBezTo>
                  <a:pt x="17280" y="5082"/>
                  <a:pt x="17040" y="5336"/>
                  <a:pt x="17040" y="5336"/>
                </a:cubicBezTo>
                <a:cubicBezTo>
                  <a:pt x="16800" y="5336"/>
                  <a:pt x="16800" y="5591"/>
                  <a:pt x="16560" y="5591"/>
                </a:cubicBezTo>
                <a:cubicBezTo>
                  <a:pt x="16560" y="5591"/>
                  <a:pt x="16320" y="5336"/>
                  <a:pt x="16320" y="5336"/>
                </a:cubicBezTo>
                <a:cubicBezTo>
                  <a:pt x="16080" y="5591"/>
                  <a:pt x="15840" y="5591"/>
                  <a:pt x="15600" y="5591"/>
                </a:cubicBezTo>
                <a:cubicBezTo>
                  <a:pt x="15360" y="5336"/>
                  <a:pt x="15120" y="5336"/>
                  <a:pt x="15120" y="5336"/>
                </a:cubicBezTo>
                <a:cubicBezTo>
                  <a:pt x="14880" y="5082"/>
                  <a:pt x="14640" y="4828"/>
                  <a:pt x="14160" y="4828"/>
                </a:cubicBezTo>
                <a:cubicBezTo>
                  <a:pt x="14400" y="4574"/>
                  <a:pt x="14640" y="4574"/>
                  <a:pt x="14640" y="4574"/>
                </a:cubicBezTo>
                <a:cubicBezTo>
                  <a:pt x="14880" y="4320"/>
                  <a:pt x="15120" y="4320"/>
                  <a:pt x="15120" y="4320"/>
                </a:cubicBezTo>
                <a:cubicBezTo>
                  <a:pt x="15360" y="4574"/>
                  <a:pt x="15600" y="4574"/>
                  <a:pt x="15840" y="4828"/>
                </a:cubicBezTo>
                <a:cubicBezTo>
                  <a:pt x="16080" y="4828"/>
                  <a:pt x="16080" y="4828"/>
                  <a:pt x="16320" y="4828"/>
                </a:cubicBezTo>
                <a:cubicBezTo>
                  <a:pt x="16320" y="4828"/>
                  <a:pt x="16320" y="4828"/>
                  <a:pt x="16320" y="4574"/>
                </a:cubicBezTo>
                <a:cubicBezTo>
                  <a:pt x="16080" y="4574"/>
                  <a:pt x="16080" y="4574"/>
                  <a:pt x="15840" y="4320"/>
                </a:cubicBezTo>
                <a:cubicBezTo>
                  <a:pt x="15840" y="4320"/>
                  <a:pt x="15600" y="4320"/>
                  <a:pt x="15600" y="4320"/>
                </a:cubicBezTo>
                <a:cubicBezTo>
                  <a:pt x="15360" y="4320"/>
                  <a:pt x="15360" y="4320"/>
                  <a:pt x="15120" y="4320"/>
                </a:cubicBezTo>
                <a:cubicBezTo>
                  <a:pt x="14880" y="4320"/>
                  <a:pt x="14400" y="4320"/>
                  <a:pt x="14160" y="4066"/>
                </a:cubicBezTo>
                <a:cubicBezTo>
                  <a:pt x="13680" y="4066"/>
                  <a:pt x="13440" y="4066"/>
                  <a:pt x="13200" y="4066"/>
                </a:cubicBezTo>
                <a:cubicBezTo>
                  <a:pt x="13200" y="3812"/>
                  <a:pt x="12960" y="3812"/>
                  <a:pt x="12960" y="3812"/>
                </a:cubicBezTo>
                <a:cubicBezTo>
                  <a:pt x="12720" y="3558"/>
                  <a:pt x="12720" y="3558"/>
                  <a:pt x="12720" y="3304"/>
                </a:cubicBezTo>
                <a:cubicBezTo>
                  <a:pt x="12720" y="3304"/>
                  <a:pt x="12720" y="3049"/>
                  <a:pt x="12960" y="3049"/>
                </a:cubicBezTo>
                <a:cubicBezTo>
                  <a:pt x="12960" y="2795"/>
                  <a:pt x="12960" y="2795"/>
                  <a:pt x="12720" y="2795"/>
                </a:cubicBezTo>
                <a:cubicBezTo>
                  <a:pt x="12960" y="2795"/>
                  <a:pt x="12960" y="2541"/>
                  <a:pt x="13200" y="2541"/>
                </a:cubicBezTo>
                <a:cubicBezTo>
                  <a:pt x="13440" y="2541"/>
                  <a:pt x="13440" y="2541"/>
                  <a:pt x="13680" y="2287"/>
                </a:cubicBezTo>
                <a:cubicBezTo>
                  <a:pt x="13680" y="2287"/>
                  <a:pt x="13680" y="2541"/>
                  <a:pt x="13920" y="2541"/>
                </a:cubicBezTo>
                <a:cubicBezTo>
                  <a:pt x="14160" y="2541"/>
                  <a:pt x="14160" y="2287"/>
                  <a:pt x="14400" y="2287"/>
                </a:cubicBezTo>
                <a:cubicBezTo>
                  <a:pt x="14640" y="2541"/>
                  <a:pt x="14880" y="2541"/>
                  <a:pt x="14880" y="2541"/>
                </a:cubicBezTo>
                <a:cubicBezTo>
                  <a:pt x="15120" y="2795"/>
                  <a:pt x="15360" y="2795"/>
                  <a:pt x="15600" y="3049"/>
                </a:cubicBezTo>
                <a:cubicBezTo>
                  <a:pt x="15360" y="3049"/>
                  <a:pt x="15120" y="3049"/>
                  <a:pt x="15120" y="3304"/>
                </a:cubicBezTo>
                <a:cubicBezTo>
                  <a:pt x="14880" y="3304"/>
                  <a:pt x="14880" y="3304"/>
                  <a:pt x="14640" y="3558"/>
                </a:cubicBezTo>
                <a:cubicBezTo>
                  <a:pt x="14400" y="3304"/>
                  <a:pt x="14160" y="3049"/>
                  <a:pt x="13920" y="3049"/>
                </a:cubicBezTo>
                <a:cubicBezTo>
                  <a:pt x="13920" y="3049"/>
                  <a:pt x="13920" y="3049"/>
                  <a:pt x="13920" y="3049"/>
                </a:cubicBezTo>
                <a:cubicBezTo>
                  <a:pt x="13680" y="3049"/>
                  <a:pt x="13680" y="3049"/>
                  <a:pt x="13920" y="3304"/>
                </a:cubicBezTo>
                <a:cubicBezTo>
                  <a:pt x="13920" y="3304"/>
                  <a:pt x="13920" y="3304"/>
                  <a:pt x="14160" y="3304"/>
                </a:cubicBezTo>
                <a:cubicBezTo>
                  <a:pt x="14160" y="3558"/>
                  <a:pt x="14400" y="3558"/>
                  <a:pt x="14880" y="3558"/>
                </a:cubicBezTo>
                <a:cubicBezTo>
                  <a:pt x="15120" y="3558"/>
                  <a:pt x="15600" y="3558"/>
                  <a:pt x="15840" y="3558"/>
                </a:cubicBezTo>
                <a:cubicBezTo>
                  <a:pt x="16080" y="3558"/>
                  <a:pt x="16080" y="3558"/>
                  <a:pt x="16320" y="3558"/>
                </a:cubicBezTo>
                <a:cubicBezTo>
                  <a:pt x="16560" y="3558"/>
                  <a:pt x="16560" y="3812"/>
                  <a:pt x="16800" y="3812"/>
                </a:cubicBezTo>
                <a:cubicBezTo>
                  <a:pt x="17040" y="3812"/>
                  <a:pt x="17040" y="4066"/>
                  <a:pt x="17280" y="4066"/>
                </a:cubicBezTo>
                <a:cubicBezTo>
                  <a:pt x="17520" y="4320"/>
                  <a:pt x="17520" y="4320"/>
                  <a:pt x="17520" y="4574"/>
                </a:cubicBezTo>
                <a:cubicBezTo>
                  <a:pt x="17520" y="4574"/>
                  <a:pt x="17520" y="4828"/>
                  <a:pt x="17280" y="4828"/>
                </a:cubicBezTo>
                <a:close/>
                <a:moveTo>
                  <a:pt x="9360" y="8894"/>
                </a:moveTo>
                <a:cubicBezTo>
                  <a:pt x="9360" y="8894"/>
                  <a:pt x="9600" y="8894"/>
                  <a:pt x="9600" y="9148"/>
                </a:cubicBezTo>
                <a:cubicBezTo>
                  <a:pt x="9360" y="9148"/>
                  <a:pt x="9360" y="9148"/>
                  <a:pt x="9120" y="9148"/>
                </a:cubicBezTo>
                <a:cubicBezTo>
                  <a:pt x="8880" y="9402"/>
                  <a:pt x="8880" y="9402"/>
                  <a:pt x="8640" y="9402"/>
                </a:cubicBezTo>
                <a:cubicBezTo>
                  <a:pt x="8400" y="9402"/>
                  <a:pt x="8400" y="9402"/>
                  <a:pt x="8400" y="9402"/>
                </a:cubicBezTo>
                <a:cubicBezTo>
                  <a:pt x="8160" y="9402"/>
                  <a:pt x="7920" y="9402"/>
                  <a:pt x="7680" y="9402"/>
                </a:cubicBezTo>
                <a:cubicBezTo>
                  <a:pt x="7440" y="9402"/>
                  <a:pt x="7200" y="9402"/>
                  <a:pt x="6960" y="9148"/>
                </a:cubicBezTo>
                <a:cubicBezTo>
                  <a:pt x="6720" y="8894"/>
                  <a:pt x="6480" y="8894"/>
                  <a:pt x="6240" y="8640"/>
                </a:cubicBezTo>
                <a:cubicBezTo>
                  <a:pt x="6240" y="8386"/>
                  <a:pt x="6480" y="8386"/>
                  <a:pt x="6720" y="8386"/>
                </a:cubicBezTo>
                <a:cubicBezTo>
                  <a:pt x="6720" y="8386"/>
                  <a:pt x="6960" y="8132"/>
                  <a:pt x="7200" y="8132"/>
                </a:cubicBezTo>
                <a:cubicBezTo>
                  <a:pt x="7440" y="8386"/>
                  <a:pt x="7680" y="8640"/>
                  <a:pt x="7920" y="8640"/>
                </a:cubicBezTo>
                <a:cubicBezTo>
                  <a:pt x="8160" y="8894"/>
                  <a:pt x="8160" y="8894"/>
                  <a:pt x="8400" y="8640"/>
                </a:cubicBezTo>
                <a:cubicBezTo>
                  <a:pt x="8400" y="8640"/>
                  <a:pt x="8400" y="8640"/>
                  <a:pt x="8400" y="8640"/>
                </a:cubicBezTo>
                <a:cubicBezTo>
                  <a:pt x="8160" y="8386"/>
                  <a:pt x="8160" y="8386"/>
                  <a:pt x="7920" y="8132"/>
                </a:cubicBezTo>
                <a:cubicBezTo>
                  <a:pt x="7920" y="8132"/>
                  <a:pt x="7680" y="8132"/>
                  <a:pt x="7440" y="8132"/>
                </a:cubicBezTo>
                <a:cubicBezTo>
                  <a:pt x="7440" y="8132"/>
                  <a:pt x="7200" y="8132"/>
                  <a:pt x="6960" y="8132"/>
                </a:cubicBezTo>
                <a:cubicBezTo>
                  <a:pt x="6720" y="8132"/>
                  <a:pt x="6480" y="8132"/>
                  <a:pt x="6000" y="8132"/>
                </a:cubicBezTo>
                <a:cubicBezTo>
                  <a:pt x="5520" y="7878"/>
                  <a:pt x="5280" y="7878"/>
                  <a:pt x="5280" y="7878"/>
                </a:cubicBezTo>
                <a:cubicBezTo>
                  <a:pt x="5040" y="7624"/>
                  <a:pt x="5040" y="7624"/>
                  <a:pt x="4800" y="7624"/>
                </a:cubicBezTo>
                <a:cubicBezTo>
                  <a:pt x="4560" y="7369"/>
                  <a:pt x="4560" y="7369"/>
                  <a:pt x="4560" y="7115"/>
                </a:cubicBezTo>
                <a:cubicBezTo>
                  <a:pt x="4560" y="7115"/>
                  <a:pt x="4560" y="6861"/>
                  <a:pt x="4800" y="6607"/>
                </a:cubicBezTo>
                <a:cubicBezTo>
                  <a:pt x="4800" y="6607"/>
                  <a:pt x="4800" y="6607"/>
                  <a:pt x="4560" y="6607"/>
                </a:cubicBezTo>
                <a:cubicBezTo>
                  <a:pt x="4800" y="6353"/>
                  <a:pt x="4800" y="6353"/>
                  <a:pt x="5040" y="6353"/>
                </a:cubicBezTo>
                <a:cubicBezTo>
                  <a:pt x="5280" y="6099"/>
                  <a:pt x="5280" y="6099"/>
                  <a:pt x="5520" y="6099"/>
                </a:cubicBezTo>
                <a:cubicBezTo>
                  <a:pt x="5520" y="6099"/>
                  <a:pt x="5760" y="6099"/>
                  <a:pt x="5760" y="6353"/>
                </a:cubicBezTo>
                <a:cubicBezTo>
                  <a:pt x="6000" y="6099"/>
                  <a:pt x="6240" y="6099"/>
                  <a:pt x="6480" y="6099"/>
                </a:cubicBezTo>
                <a:cubicBezTo>
                  <a:pt x="6480" y="6099"/>
                  <a:pt x="6720" y="6099"/>
                  <a:pt x="6960" y="6353"/>
                </a:cubicBezTo>
                <a:cubicBezTo>
                  <a:pt x="7200" y="6353"/>
                  <a:pt x="7200" y="6607"/>
                  <a:pt x="7440" y="6861"/>
                </a:cubicBezTo>
                <a:cubicBezTo>
                  <a:pt x="7440" y="6861"/>
                  <a:pt x="7200" y="6861"/>
                  <a:pt x="6960" y="7115"/>
                </a:cubicBezTo>
                <a:cubicBezTo>
                  <a:pt x="6960" y="7115"/>
                  <a:pt x="6720" y="7115"/>
                  <a:pt x="6480" y="7369"/>
                </a:cubicBezTo>
                <a:cubicBezTo>
                  <a:pt x="6480" y="7115"/>
                  <a:pt x="6240" y="6861"/>
                  <a:pt x="6000" y="6861"/>
                </a:cubicBezTo>
                <a:cubicBezTo>
                  <a:pt x="5760" y="6607"/>
                  <a:pt x="5760" y="6861"/>
                  <a:pt x="5760" y="6861"/>
                </a:cubicBezTo>
                <a:cubicBezTo>
                  <a:pt x="5520" y="6861"/>
                  <a:pt x="5520" y="6861"/>
                  <a:pt x="5760" y="7115"/>
                </a:cubicBezTo>
                <a:cubicBezTo>
                  <a:pt x="5760" y="7115"/>
                  <a:pt x="6000" y="7115"/>
                  <a:pt x="6000" y="7115"/>
                </a:cubicBezTo>
                <a:cubicBezTo>
                  <a:pt x="6000" y="7369"/>
                  <a:pt x="6480" y="7369"/>
                  <a:pt x="6720" y="7369"/>
                </a:cubicBezTo>
                <a:cubicBezTo>
                  <a:pt x="7200" y="7369"/>
                  <a:pt x="7440" y="7369"/>
                  <a:pt x="7680" y="7369"/>
                </a:cubicBezTo>
                <a:cubicBezTo>
                  <a:pt x="8160" y="7369"/>
                  <a:pt x="8160" y="7369"/>
                  <a:pt x="8400" y="7369"/>
                </a:cubicBezTo>
                <a:cubicBezTo>
                  <a:pt x="8640" y="7369"/>
                  <a:pt x="8640" y="7624"/>
                  <a:pt x="8880" y="7624"/>
                </a:cubicBezTo>
                <a:cubicBezTo>
                  <a:pt x="9120" y="7624"/>
                  <a:pt x="9120" y="7878"/>
                  <a:pt x="9360" y="7878"/>
                </a:cubicBezTo>
                <a:cubicBezTo>
                  <a:pt x="9600" y="8132"/>
                  <a:pt x="9600" y="8132"/>
                  <a:pt x="9600" y="8386"/>
                </a:cubicBezTo>
                <a:cubicBezTo>
                  <a:pt x="9600" y="8640"/>
                  <a:pt x="9600" y="8640"/>
                  <a:pt x="9360" y="8894"/>
                </a:cubicBezTo>
                <a:close/>
                <a:moveTo>
                  <a:pt x="16080" y="14485"/>
                </a:moveTo>
                <a:cubicBezTo>
                  <a:pt x="19920" y="12452"/>
                  <a:pt x="19920" y="12452"/>
                  <a:pt x="19920" y="12452"/>
                </a:cubicBezTo>
                <a:cubicBezTo>
                  <a:pt x="18960" y="11944"/>
                  <a:pt x="18960" y="11944"/>
                  <a:pt x="18960" y="11944"/>
                </a:cubicBezTo>
                <a:cubicBezTo>
                  <a:pt x="16080" y="13468"/>
                  <a:pt x="16080" y="13468"/>
                  <a:pt x="16080" y="13468"/>
                </a:cubicBezTo>
                <a:cubicBezTo>
                  <a:pt x="16080" y="14485"/>
                  <a:pt x="16080" y="14485"/>
                  <a:pt x="16080" y="14485"/>
                </a:cubicBezTo>
                <a:close/>
                <a:moveTo>
                  <a:pt x="12240" y="11689"/>
                </a:moveTo>
                <a:cubicBezTo>
                  <a:pt x="12240" y="12452"/>
                  <a:pt x="12240" y="12452"/>
                  <a:pt x="12240" y="12452"/>
                </a:cubicBezTo>
                <a:cubicBezTo>
                  <a:pt x="7200" y="14993"/>
                  <a:pt x="7200" y="14993"/>
                  <a:pt x="7200" y="14993"/>
                </a:cubicBezTo>
                <a:cubicBezTo>
                  <a:pt x="1680" y="10927"/>
                  <a:pt x="1680" y="10927"/>
                  <a:pt x="1680" y="10927"/>
                </a:cubicBezTo>
                <a:cubicBezTo>
                  <a:pt x="2160" y="10673"/>
                  <a:pt x="2160" y="10673"/>
                  <a:pt x="2160" y="10673"/>
                </a:cubicBezTo>
                <a:cubicBezTo>
                  <a:pt x="7200" y="14231"/>
                  <a:pt x="7200" y="14231"/>
                  <a:pt x="7200" y="14231"/>
                </a:cubicBezTo>
                <a:cubicBezTo>
                  <a:pt x="12240" y="11689"/>
                  <a:pt x="12240" y="11689"/>
                  <a:pt x="12240" y="11689"/>
                </a:cubicBezTo>
                <a:close/>
                <a:moveTo>
                  <a:pt x="16080" y="10673"/>
                </a:moveTo>
                <a:cubicBezTo>
                  <a:pt x="16080" y="9656"/>
                  <a:pt x="16080" y="9656"/>
                  <a:pt x="16080" y="9656"/>
                </a:cubicBezTo>
                <a:cubicBezTo>
                  <a:pt x="19200" y="8132"/>
                  <a:pt x="19200" y="8132"/>
                  <a:pt x="19200" y="8132"/>
                </a:cubicBezTo>
                <a:cubicBezTo>
                  <a:pt x="19920" y="8640"/>
                  <a:pt x="19920" y="8640"/>
                  <a:pt x="19920" y="8640"/>
                </a:cubicBezTo>
                <a:cubicBezTo>
                  <a:pt x="16080" y="10673"/>
                  <a:pt x="16080" y="10673"/>
                  <a:pt x="16080" y="10673"/>
                </a:cubicBezTo>
                <a:close/>
                <a:moveTo>
                  <a:pt x="16320" y="6861"/>
                </a:moveTo>
                <a:cubicBezTo>
                  <a:pt x="19920" y="5082"/>
                  <a:pt x="19920" y="5082"/>
                  <a:pt x="19920" y="5082"/>
                </a:cubicBezTo>
                <a:cubicBezTo>
                  <a:pt x="14160" y="1525"/>
                  <a:pt x="14160" y="1525"/>
                  <a:pt x="14160" y="1525"/>
                </a:cubicBezTo>
                <a:cubicBezTo>
                  <a:pt x="10320" y="3304"/>
                  <a:pt x="10320" y="3304"/>
                  <a:pt x="10320" y="3304"/>
                </a:cubicBezTo>
                <a:cubicBezTo>
                  <a:pt x="16320" y="6861"/>
                  <a:pt x="16320" y="6861"/>
                  <a:pt x="16320" y="6861"/>
                </a:cubicBezTo>
                <a:cubicBezTo>
                  <a:pt x="16320" y="6861"/>
                  <a:pt x="16320" y="6861"/>
                  <a:pt x="16320" y="6861"/>
                </a:cubicBezTo>
                <a:close/>
                <a:moveTo>
                  <a:pt x="9120" y="2287"/>
                </a:moveTo>
                <a:cubicBezTo>
                  <a:pt x="13920" y="0"/>
                  <a:pt x="13920" y="0"/>
                  <a:pt x="13920" y="0"/>
                </a:cubicBezTo>
                <a:cubicBezTo>
                  <a:pt x="14400" y="0"/>
                  <a:pt x="14400" y="0"/>
                  <a:pt x="14400" y="0"/>
                </a:cubicBezTo>
                <a:cubicBezTo>
                  <a:pt x="14640" y="254"/>
                  <a:pt x="14640" y="254"/>
                  <a:pt x="14640" y="254"/>
                </a:cubicBezTo>
                <a:cubicBezTo>
                  <a:pt x="21600" y="4574"/>
                  <a:pt x="21600" y="4574"/>
                  <a:pt x="21600" y="4574"/>
                </a:cubicBezTo>
                <a:cubicBezTo>
                  <a:pt x="21600" y="6861"/>
                  <a:pt x="21600" y="6861"/>
                  <a:pt x="21600" y="6861"/>
                </a:cubicBezTo>
                <a:cubicBezTo>
                  <a:pt x="20400" y="7624"/>
                  <a:pt x="20400" y="7624"/>
                  <a:pt x="20400" y="7624"/>
                </a:cubicBezTo>
                <a:cubicBezTo>
                  <a:pt x="21600" y="8132"/>
                  <a:pt x="21600" y="8132"/>
                  <a:pt x="21600" y="8132"/>
                </a:cubicBezTo>
                <a:cubicBezTo>
                  <a:pt x="21600" y="10673"/>
                  <a:pt x="21600" y="10673"/>
                  <a:pt x="21600" y="10673"/>
                </a:cubicBezTo>
                <a:cubicBezTo>
                  <a:pt x="20400" y="11181"/>
                  <a:pt x="20400" y="11181"/>
                  <a:pt x="20400" y="11181"/>
                </a:cubicBezTo>
                <a:cubicBezTo>
                  <a:pt x="21600" y="11944"/>
                  <a:pt x="21600" y="11944"/>
                  <a:pt x="21600" y="11944"/>
                </a:cubicBezTo>
                <a:cubicBezTo>
                  <a:pt x="21600" y="14485"/>
                  <a:pt x="21600" y="14485"/>
                  <a:pt x="21600" y="14485"/>
                </a:cubicBezTo>
                <a:cubicBezTo>
                  <a:pt x="7200" y="21600"/>
                  <a:pt x="7200" y="21600"/>
                  <a:pt x="7200" y="21600"/>
                </a:cubicBezTo>
                <a:cubicBezTo>
                  <a:pt x="240" y="17026"/>
                  <a:pt x="240" y="17026"/>
                  <a:pt x="240" y="17026"/>
                </a:cubicBezTo>
                <a:cubicBezTo>
                  <a:pt x="0" y="13976"/>
                  <a:pt x="0" y="13976"/>
                  <a:pt x="0" y="13976"/>
                </a:cubicBezTo>
                <a:cubicBezTo>
                  <a:pt x="720" y="13722"/>
                  <a:pt x="720" y="13722"/>
                  <a:pt x="720" y="13722"/>
                </a:cubicBezTo>
                <a:cubicBezTo>
                  <a:pt x="240" y="13214"/>
                  <a:pt x="240" y="13214"/>
                  <a:pt x="240" y="13214"/>
                </a:cubicBezTo>
                <a:cubicBezTo>
                  <a:pt x="0" y="10165"/>
                  <a:pt x="0" y="10165"/>
                  <a:pt x="0" y="10165"/>
                </a:cubicBezTo>
                <a:cubicBezTo>
                  <a:pt x="720" y="9911"/>
                  <a:pt x="720" y="9911"/>
                  <a:pt x="720" y="9911"/>
                </a:cubicBezTo>
                <a:cubicBezTo>
                  <a:pt x="240" y="9402"/>
                  <a:pt x="240" y="9402"/>
                  <a:pt x="240" y="9402"/>
                </a:cubicBezTo>
                <a:cubicBezTo>
                  <a:pt x="0" y="6353"/>
                  <a:pt x="0" y="6353"/>
                  <a:pt x="0" y="6353"/>
                </a:cubicBezTo>
                <a:cubicBezTo>
                  <a:pt x="5520" y="4066"/>
                  <a:pt x="5520" y="4066"/>
                  <a:pt x="5520" y="4066"/>
                </a:cubicBezTo>
                <a:cubicBezTo>
                  <a:pt x="5520" y="4066"/>
                  <a:pt x="5520" y="4066"/>
                  <a:pt x="5520" y="4066"/>
                </a:cubicBezTo>
                <a:cubicBezTo>
                  <a:pt x="9120" y="2287"/>
                  <a:pt x="9120" y="2287"/>
                  <a:pt x="9120" y="2287"/>
                </a:cubicBezTo>
                <a:cubicBezTo>
                  <a:pt x="9120" y="2287"/>
                  <a:pt x="9120" y="2287"/>
                  <a:pt x="9120" y="2287"/>
                </a:cubicBezTo>
                <a:close/>
                <a:moveTo>
                  <a:pt x="6720" y="4828"/>
                </a:moveTo>
                <a:cubicBezTo>
                  <a:pt x="1680" y="7115"/>
                  <a:pt x="1680" y="7115"/>
                  <a:pt x="1680" y="7115"/>
                </a:cubicBezTo>
                <a:cubicBezTo>
                  <a:pt x="7200" y="11181"/>
                  <a:pt x="7200" y="11181"/>
                  <a:pt x="7200" y="11181"/>
                </a:cubicBezTo>
                <a:cubicBezTo>
                  <a:pt x="12240" y="8640"/>
                  <a:pt x="12240" y="8640"/>
                  <a:pt x="12240" y="8640"/>
                </a:cubicBezTo>
                <a:lnTo>
                  <a:pt x="6720" y="4828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/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2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045" y="409652"/>
            <a:ext cx="11151909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40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סיכום</a:t>
            </a: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374996" y="1611718"/>
            <a:ext cx="936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he-IL" sz="3200" b="1" dirty="0">
                <a:solidFill>
                  <a:srgbClr val="0086B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אחריות פיסקלית הובילה לצמיחה עד כה </a:t>
            </a:r>
          </a:p>
          <a:p>
            <a:pPr>
              <a:buSzPct val="130000"/>
            </a:pP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לצד קידום התמריצים לעבודה</a:t>
            </a:r>
            <a:endParaRPr lang="he-IL" sz="2800" b="1" dirty="0">
              <a:solidFill>
                <a:srgbClr val="0086BB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9D652-B824-40A4-ADC7-443EB3CFD0F8}"/>
              </a:ext>
            </a:extLst>
          </p:cNvPr>
          <p:cNvSpPr txBox="1"/>
          <p:nvPr/>
        </p:nvSpPr>
        <p:spPr>
          <a:xfrm>
            <a:off x="-280186" y="3440593"/>
            <a:ext cx="1001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>
              <a:buSzPct val="130000"/>
            </a:pPr>
            <a:r>
              <a:rPr lang="he-IL" sz="3200" b="1" dirty="0" smtClean="0">
                <a:solidFill>
                  <a:srgbClr val="60D2B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יש צורך בפיתוח מנועי הצמיחה החדשים</a:t>
            </a:r>
            <a:endParaRPr lang="he-IL" sz="3200" b="1" dirty="0">
              <a:solidFill>
                <a:srgbClr val="60D2BF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rtl="1">
              <a:buSzPct val="130000"/>
            </a:pPr>
            <a:r>
              <a:rPr lang="he-I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תשתיות, הון אנושי וסביבה עסקית</a:t>
            </a:r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0FE0B3-BC6E-44A3-A639-4EA847612A4E}"/>
              </a:ext>
            </a:extLst>
          </p:cNvPr>
          <p:cNvSpPr txBox="1"/>
          <p:nvPr/>
        </p:nvSpPr>
        <p:spPr>
          <a:xfrm>
            <a:off x="103239" y="5269468"/>
            <a:ext cx="96329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he-IL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שותפות הממשלה והמגזר העסקי בהשגת היעדים  </a:t>
            </a:r>
          </a:p>
          <a:p>
            <a:pPr>
              <a:buSzPct val="130000"/>
            </a:pPr>
            <a:r>
              <a:rPr lang="he-IL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שילוב אוכלוסיות, הכשרת הון אנושי, הגדלת </a:t>
            </a:r>
            <a:r>
              <a:rPr lang="he-IL" sz="2800" dirty="0" err="1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פיריון</a:t>
            </a:r>
            <a:r>
              <a:rPr lang="he-IL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העבודה</a:t>
            </a:r>
            <a:endParaRPr lang="he-IL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SzPct val="130000"/>
            </a:pPr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xmlns="" id="{DB3B0860-9337-44D7-A5B7-2048CF93824B}"/>
              </a:ext>
            </a:extLst>
          </p:cNvPr>
          <p:cNvSpPr/>
          <p:nvPr/>
        </p:nvSpPr>
        <p:spPr>
          <a:xfrm>
            <a:off x="9949041" y="5157420"/>
            <a:ext cx="1604641" cy="1604641"/>
          </a:xfrm>
          <a:prstGeom prst="ellipse">
            <a:avLst/>
          </a:prstGeom>
          <a:solidFill>
            <a:srgbClr val="FFDAA1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9903170" y="3228366"/>
            <a:ext cx="1604641" cy="1604641"/>
          </a:xfrm>
          <a:prstGeom prst="ellipse">
            <a:avLst/>
          </a:prstGeom>
          <a:solidFill>
            <a:srgbClr val="7DEFDF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xmlns="" id="{5E5C7C76-2B06-4349-B561-6E6A51E80378}"/>
              </a:ext>
            </a:extLst>
          </p:cNvPr>
          <p:cNvSpPr/>
          <p:nvPr/>
        </p:nvSpPr>
        <p:spPr>
          <a:xfrm>
            <a:off x="9926105" y="1329855"/>
            <a:ext cx="1604641" cy="1604641"/>
          </a:xfrm>
          <a:prstGeom prst="ellipse">
            <a:avLst/>
          </a:prstGeom>
          <a:solidFill>
            <a:srgbClr val="0086BB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39"/>
          <p:cNvGrpSpPr/>
          <p:nvPr/>
        </p:nvGrpSpPr>
        <p:grpSpPr>
          <a:xfrm>
            <a:off x="10489627" y="3833225"/>
            <a:ext cx="431726" cy="494951"/>
            <a:chOff x="0" y="0"/>
            <a:chExt cx="520837" cy="635771"/>
          </a:xfrm>
        </p:grpSpPr>
        <p:sp>
          <p:nvSpPr>
            <p:cNvPr id="36" name="Shape 1330"/>
            <p:cNvSpPr/>
            <p:nvPr/>
          </p:nvSpPr>
          <p:spPr>
            <a:xfrm>
              <a:off x="58595" y="187509"/>
              <a:ext cx="2933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" name="Shape 1331"/>
            <p:cNvSpPr/>
            <p:nvPr/>
          </p:nvSpPr>
          <p:spPr>
            <a:xfrm>
              <a:off x="459983" y="1"/>
              <a:ext cx="2929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" name="Shape 1332"/>
            <p:cNvSpPr/>
            <p:nvPr/>
          </p:nvSpPr>
          <p:spPr>
            <a:xfrm>
              <a:off x="257823" y="377946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" name="Shape 1333"/>
            <p:cNvSpPr/>
            <p:nvPr/>
          </p:nvSpPr>
          <p:spPr>
            <a:xfrm>
              <a:off x="257823" y="1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" name="Shape 1334"/>
            <p:cNvSpPr/>
            <p:nvPr/>
          </p:nvSpPr>
          <p:spPr>
            <a:xfrm>
              <a:off x="0" y="70318"/>
              <a:ext cx="119457" cy="1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0"/>
                  </a:moveTo>
                  <a:cubicBezTo>
                    <a:pt x="21600" y="16170"/>
                    <a:pt x="17135" y="21600"/>
                    <a:pt x="10740" y="21600"/>
                  </a:cubicBezTo>
                  <a:cubicBezTo>
                    <a:pt x="4465" y="21600"/>
                    <a:pt x="0" y="16170"/>
                    <a:pt x="0" y="10860"/>
                  </a:cubicBezTo>
                  <a:cubicBezTo>
                    <a:pt x="0" y="4465"/>
                    <a:pt x="4465" y="0"/>
                    <a:pt x="10740" y="0"/>
                  </a:cubicBezTo>
                  <a:cubicBezTo>
                    <a:pt x="17135" y="0"/>
                    <a:pt x="21600" y="4465"/>
                    <a:pt x="21600" y="1086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1" name="Shape 1335"/>
            <p:cNvSpPr/>
            <p:nvPr/>
          </p:nvSpPr>
          <p:spPr>
            <a:xfrm>
              <a:off x="395526" y="445334"/>
              <a:ext cx="125312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015"/>
                    <a:pt x="16402" y="21600"/>
                    <a:pt x="11204" y="21600"/>
                  </a:cubicBezTo>
                  <a:cubicBezTo>
                    <a:pt x="5198" y="21600"/>
                    <a:pt x="0" y="17015"/>
                    <a:pt x="0" y="10740"/>
                  </a:cubicBezTo>
                  <a:cubicBezTo>
                    <a:pt x="0" y="4465"/>
                    <a:pt x="5198" y="0"/>
                    <a:pt x="11204" y="0"/>
                  </a:cubicBezTo>
                  <a:cubicBezTo>
                    <a:pt x="16402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2" name="Shape 1336"/>
            <p:cNvSpPr/>
            <p:nvPr/>
          </p:nvSpPr>
          <p:spPr>
            <a:xfrm>
              <a:off x="196299" y="257826"/>
              <a:ext cx="119460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135"/>
                    <a:pt x="17040" y="21600"/>
                    <a:pt x="10800" y="21600"/>
                  </a:cubicBezTo>
                  <a:cubicBezTo>
                    <a:pt x="5400" y="21600"/>
                    <a:pt x="0" y="17135"/>
                    <a:pt x="0" y="10740"/>
                  </a:cubicBezTo>
                  <a:cubicBezTo>
                    <a:pt x="0" y="4465"/>
                    <a:pt x="5400" y="0"/>
                    <a:pt x="10800" y="0"/>
                  </a:cubicBezTo>
                  <a:cubicBezTo>
                    <a:pt x="17040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3" name="Shape 1337"/>
            <p:cNvSpPr/>
            <p:nvPr/>
          </p:nvSpPr>
          <p:spPr>
            <a:xfrm>
              <a:off x="58595" y="-1"/>
              <a:ext cx="2933" cy="7031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" name="Shape 1338"/>
            <p:cNvSpPr/>
            <p:nvPr/>
          </p:nvSpPr>
          <p:spPr>
            <a:xfrm>
              <a:off x="459983" y="565454"/>
              <a:ext cx="2930" cy="7031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5" name="Shape 1553"/>
          <p:cNvSpPr/>
          <p:nvPr/>
        </p:nvSpPr>
        <p:spPr>
          <a:xfrm>
            <a:off x="10422277" y="1853214"/>
            <a:ext cx="558801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" name="Shape 1812"/>
          <p:cNvSpPr/>
          <p:nvPr/>
        </p:nvSpPr>
        <p:spPr>
          <a:xfrm>
            <a:off x="10422624" y="5712440"/>
            <a:ext cx="558454" cy="55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E9D6BD0-6450-412C-9DB9-3C39F95152F5}"/>
              </a:ext>
            </a:extLst>
          </p:cNvPr>
          <p:cNvSpPr/>
          <p:nvPr/>
        </p:nvSpPr>
        <p:spPr>
          <a:xfrm>
            <a:off x="0" y="0"/>
            <a:ext cx="12177648" cy="6858000"/>
          </a:xfrm>
          <a:prstGeom prst="rect">
            <a:avLst/>
          </a:prstGeom>
          <a:solidFill>
            <a:srgbClr val="018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4A377C-2444-442D-ADD1-1BBF504C7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51" y="2146318"/>
            <a:ext cx="3390121" cy="1002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764777-040C-4366-A9EA-7C866DB546DF}"/>
              </a:ext>
            </a:extLst>
          </p:cNvPr>
          <p:cNvSpPr txBox="1"/>
          <p:nvPr/>
        </p:nvSpPr>
        <p:spPr>
          <a:xfrm>
            <a:off x="2739615" y="3429000"/>
            <a:ext cx="670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4800" b="1" dirty="0">
                <a:solidFill>
                  <a:schemeClr val="bg1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תודה</a:t>
            </a:r>
            <a:endParaRPr lang="en-US" sz="4800" b="1" dirty="0">
              <a:solidFill>
                <a:schemeClr val="bg1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כותרת 1"/>
          <p:cNvSpPr txBox="1">
            <a:spLocks/>
          </p:cNvSpPr>
          <p:nvPr/>
        </p:nvSpPr>
        <p:spPr bwMode="auto">
          <a:xfrm>
            <a:off x="-235527" y="0"/>
            <a:ext cx="11916306" cy="127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צמיחה מהירה בשני העשורים האחרונים</a:t>
            </a:r>
            <a:endParaRPr lang="en-US" sz="32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8225" y="6457950"/>
            <a:ext cx="33591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מקור: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OECD</a:t>
            </a:r>
            <a:endParaRPr lang="he-IL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7" name="תרשים 6"/>
          <p:cNvGraphicFramePr>
            <a:graphicFrameLocks/>
          </p:cNvGraphicFramePr>
          <p:nvPr>
            <p:extLst/>
          </p:nvPr>
        </p:nvGraphicFramePr>
        <p:xfrm>
          <a:off x="655094" y="1309048"/>
          <a:ext cx="11025685" cy="511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מחבר חץ ישר 3"/>
          <p:cNvCxnSpPr/>
          <p:nvPr/>
        </p:nvCxnSpPr>
        <p:spPr>
          <a:xfrm flipV="1">
            <a:off x="3265714" y="2322286"/>
            <a:ext cx="6792686" cy="1262742"/>
          </a:xfrm>
          <a:prstGeom prst="straightConnector1">
            <a:avLst/>
          </a:prstGeom>
          <a:ln>
            <a:solidFill>
              <a:srgbClr val="2C843B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1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33434" y="61266"/>
            <a:ext cx="11318338" cy="1091998"/>
          </a:xfrm>
        </p:spPr>
        <p:txBody>
          <a:bodyPr>
            <a:noAutofit/>
          </a:bodyPr>
          <a:lstStyle/>
          <a:p>
            <a:r>
              <a:rPr lang="he-IL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שיפור דרמטי בשוק </a:t>
            </a:r>
            <a:r>
              <a:rPr lang="he-IL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העבודה</a:t>
            </a:r>
            <a:br>
              <a:rPr lang="he-IL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</a:br>
            <a:r>
              <a:rPr lang="he-IL" sz="28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עלייה בתעסוקה בכלל </a:t>
            </a:r>
            <a:r>
              <a:rPr lang="he-IL" sz="28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המגזרים</a:t>
            </a:r>
            <a:endParaRPr lang="en-US" sz="28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16200000">
            <a:off x="6213083" y="3491465"/>
            <a:ext cx="1079583" cy="522606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6600825" y="6468681"/>
            <a:ext cx="5389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MDL2 Assets" panose="050A0102010101010101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מקור: </a:t>
            </a:r>
            <a:r>
              <a:rPr kumimoji="0" lang="he-IL" altLang="he-IL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MDL2 Assets" panose="050A0102010101010101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למ"ס</a:t>
            </a:r>
            <a:r>
              <a:rPr kumimoji="0" lang="he-IL" alt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MDL2 Assets" panose="050A0102010101010101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                                    *עד</a:t>
            </a:r>
            <a:r>
              <a:rPr kumimoji="0" lang="he-IL" altLang="he-IL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MDL2 Assets" panose="050A0102010101010101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אוקטובר 2019</a:t>
            </a:r>
            <a:r>
              <a:rPr kumimoji="0" lang="he-IL" alt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MDL2 Assets" panose="050A0102010101010101" pitchFamily="18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kumimoji="0" lang="en-US" alt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MDL2 Assets" panose="050A0102010101010101" pitchFamily="18" charset="0"/>
              <a:cs typeface="Segoe UI" panose="020B0502040204020203" pitchFamily="34" charset="0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924331" y="1337726"/>
            <a:ext cx="10343339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920" b="0" i="0" u="none" strike="noStrike" kern="1200" baseline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שיעור ההשתתפות ושיעור האבטלה, </a:t>
            </a:r>
          </a:p>
          <a:p>
            <a:pPr algn="ctr">
              <a:defRPr sz="1920" b="0" i="0" u="none" strike="noStrike" kern="1200" baseline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he-IL" dirty="0">
                <a:latin typeface="Segoe UI Light" panose="020B0502040204020203" pitchFamily="34" charset="0"/>
                <a:cs typeface="Segoe UI Light" panose="020B0502040204020203" pitchFamily="34" charset="0"/>
              </a:rPr>
              <a:t>גילאי 64-25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5" name="מציין מיקום תוכן 4"/>
          <p:cNvGraphicFramePr>
            <a:graphicFrameLocks/>
          </p:cNvGraphicFramePr>
          <p:nvPr>
            <p:extLst/>
          </p:nvPr>
        </p:nvGraphicFramePr>
        <p:xfrm>
          <a:off x="433434" y="1737518"/>
          <a:ext cx="11507181" cy="472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1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15B447-2340-4FF2-BEF0-A47F94257C43}"/>
              </a:ext>
            </a:extLst>
          </p:cNvPr>
          <p:cNvSpPr txBox="1"/>
          <p:nvPr/>
        </p:nvSpPr>
        <p:spPr>
          <a:xfrm>
            <a:off x="56465" y="6478378"/>
            <a:ext cx="419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fld id="{3794F788-8C27-4500-9C41-4F3081EEE344}" type="slidenum">
              <a:rPr lang="he-IL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21</a:t>
            </a:fld>
            <a:endParaRPr lang="he-IL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61731F-FBC4-4257-A8DA-6FB172C723AA}"/>
              </a:ext>
            </a:extLst>
          </p:cNvPr>
          <p:cNvSpPr/>
          <p:nvPr/>
        </p:nvSpPr>
        <p:spPr>
          <a:xfrm>
            <a:off x="1592826" y="385531"/>
            <a:ext cx="1000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המגמות הדמוגרפיות מאטות את קצב הצמיחה הפוטנציאלי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D1BF0-6D05-4315-A3D0-837EC85F4218}"/>
              </a:ext>
            </a:extLst>
          </p:cNvPr>
          <p:cNvSpPr txBox="1"/>
          <p:nvPr/>
        </p:nvSpPr>
        <p:spPr>
          <a:xfrm>
            <a:off x="9002211" y="6478378"/>
            <a:ext cx="2790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r>
              <a:rPr lang="he-IL" sz="11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מקור: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הכלכלן הראשי</a:t>
            </a:r>
            <a:endParaRPr lang="he-IL" sz="1100" dirty="0">
              <a:solidFill>
                <a:srgbClr val="3B3B3B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Straight Connector 48">
            <a:extLst>
              <a:ext uri="{FF2B5EF4-FFF2-40B4-BE49-F238E27FC236}">
                <a16:creationId xmlns:a16="http://schemas.microsoft.com/office/drawing/2014/main" xmlns="" id="{3FFC82F3-8EC7-41C9-BB95-B68484A94DB3}"/>
              </a:ext>
            </a:extLst>
          </p:cNvPr>
          <p:cNvCxnSpPr>
            <a:cxnSpLocks/>
          </p:cNvCxnSpPr>
          <p:nvPr/>
        </p:nvCxnSpPr>
        <p:spPr>
          <a:xfrm flipH="1">
            <a:off x="578499" y="6627476"/>
            <a:ext cx="60463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89790" y="1490093"/>
            <a:ext cx="554954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סימולציה </a:t>
            </a:r>
            <a:r>
              <a:rPr lang="he-IL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לקצב צמיחת התוצר לנפש בתרחישים שונים</a:t>
            </a:r>
            <a:endParaRPr lang="he-IL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תרשים 3"/>
          <p:cNvGraphicFramePr/>
          <p:nvPr>
            <p:extLst/>
          </p:nvPr>
        </p:nvGraphicFramePr>
        <p:xfrm>
          <a:off x="691117" y="2057400"/>
          <a:ext cx="11084116" cy="4217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54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15B447-2340-4FF2-BEF0-A47F94257C43}"/>
              </a:ext>
            </a:extLst>
          </p:cNvPr>
          <p:cNvSpPr txBox="1"/>
          <p:nvPr/>
        </p:nvSpPr>
        <p:spPr>
          <a:xfrm>
            <a:off x="56465" y="6478378"/>
            <a:ext cx="4193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fld id="{3794F788-8C27-4500-9C41-4F3081EEE344}" type="slidenum">
              <a:rPr lang="he-IL" sz="11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22</a:t>
            </a:fld>
            <a:endParaRPr lang="he-IL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661731F-FBC4-4257-A8DA-6FB172C723AA}"/>
              </a:ext>
            </a:extLst>
          </p:cNvPr>
          <p:cNvSpPr/>
          <p:nvPr/>
        </p:nvSpPr>
        <p:spPr>
          <a:xfrm>
            <a:off x="1592826" y="385531"/>
            <a:ext cx="10006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המגמות הדמוגרפיות מאטות את קצב הצמיחה הפוטנציאלי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D1BF0-6D05-4315-A3D0-837EC85F4218}"/>
              </a:ext>
            </a:extLst>
          </p:cNvPr>
          <p:cNvSpPr txBox="1"/>
          <p:nvPr/>
        </p:nvSpPr>
        <p:spPr>
          <a:xfrm>
            <a:off x="9002211" y="6478378"/>
            <a:ext cx="2790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SzPct val="130000"/>
            </a:pPr>
            <a:r>
              <a:rPr lang="he-IL" sz="11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מקור:</a:t>
            </a:r>
            <a:r>
              <a:rPr lang="he-IL" sz="11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he-IL" sz="1100" dirty="0" smtClean="0">
                <a:solidFill>
                  <a:srgbClr val="3B3B3B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הכלכלן הראשי</a:t>
            </a:r>
            <a:endParaRPr lang="he-IL" sz="1100" dirty="0">
              <a:solidFill>
                <a:srgbClr val="3B3B3B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9" name="Straight Connector 48">
            <a:extLst>
              <a:ext uri="{FF2B5EF4-FFF2-40B4-BE49-F238E27FC236}">
                <a16:creationId xmlns:a16="http://schemas.microsoft.com/office/drawing/2014/main" xmlns="" id="{3FFC82F3-8EC7-41C9-BB95-B68484A94DB3}"/>
              </a:ext>
            </a:extLst>
          </p:cNvPr>
          <p:cNvCxnSpPr>
            <a:cxnSpLocks/>
          </p:cNvCxnSpPr>
          <p:nvPr/>
        </p:nvCxnSpPr>
        <p:spPr>
          <a:xfrm flipH="1">
            <a:off x="578499" y="6627476"/>
            <a:ext cx="604634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8499" y="1558866"/>
            <a:ext cx="55495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סימולציה לצמיחת התוצר לנפש בתרחישים שונים</a:t>
            </a:r>
          </a:p>
          <a:p>
            <a:pPr algn="ctr" rtl="0"/>
            <a:r>
              <a:rPr lang="he-IL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2018-2065, אלפי ₪, מחירי 2015</a:t>
            </a:r>
          </a:p>
        </p:txBody>
      </p:sp>
      <p:cxnSp>
        <p:nvCxnSpPr>
          <p:cNvPr id="18" name="מחבר ישר 17"/>
          <p:cNvCxnSpPr/>
          <p:nvPr/>
        </p:nvCxnSpPr>
        <p:spPr>
          <a:xfrm>
            <a:off x="6379733" y="2211572"/>
            <a:ext cx="0" cy="3984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11287" y="1553882"/>
            <a:ext cx="55495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פער התוצר בין התרחישים</a:t>
            </a:r>
          </a:p>
          <a:p>
            <a:pPr algn="ctr" rtl="0"/>
            <a:r>
              <a:rPr lang="he-IL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מיליארדי ₪, מחירי 2015</a:t>
            </a:r>
            <a:endParaRPr lang="he-IL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7" name="תרשים 4"/>
          <p:cNvGraphicFramePr/>
          <p:nvPr>
            <p:extLst/>
          </p:nvPr>
        </p:nvGraphicFramePr>
        <p:xfrm>
          <a:off x="578499" y="2168736"/>
          <a:ext cx="5577554" cy="417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תרשים 24"/>
          <p:cNvGraphicFramePr>
            <a:graphicFrameLocks/>
          </p:cNvGraphicFramePr>
          <p:nvPr>
            <p:extLst/>
          </p:nvPr>
        </p:nvGraphicFramePr>
        <p:xfrm>
          <a:off x="6596263" y="2138657"/>
          <a:ext cx="5379593" cy="38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617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7195" y="47176"/>
            <a:ext cx="1115190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ההכשרה המקצועית אינה תואמת לביקוש בשוק ואינה נותנת תשואה גבוהה בשכר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200" b="1" i="0" u="none" strike="noStrike" kern="1200" cap="none" spc="0" normalizeH="0" baseline="0" noProof="0" dirty="0">
              <a:ln>
                <a:noFill/>
              </a:ln>
              <a:solidFill>
                <a:srgbClr val="284C9C"/>
              </a:solidFill>
              <a:effectLst/>
              <a:uLnTx/>
              <a:uFillTx/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תרשים 8"/>
          <p:cNvGraphicFramePr/>
          <p:nvPr>
            <p:extLst/>
          </p:nvPr>
        </p:nvGraphicFramePr>
        <p:xfrm>
          <a:off x="633256" y="1906188"/>
          <a:ext cx="5358753" cy="413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תרשים 9"/>
          <p:cNvGraphicFramePr/>
          <p:nvPr>
            <p:extLst/>
          </p:nvPr>
        </p:nvGraphicFramePr>
        <p:xfrm>
          <a:off x="6534383" y="1906188"/>
          <a:ext cx="5409221" cy="3938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מחבר ישר 10"/>
          <p:cNvCxnSpPr/>
          <p:nvPr/>
        </p:nvCxnSpPr>
        <p:spPr>
          <a:xfrm>
            <a:off x="6096000" y="1450027"/>
            <a:ext cx="0" cy="4755947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47543" y="6540444"/>
            <a:ext cx="547482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מקור: סקרי בוגרי הכשרה מקצועית לשנים 2014-15, משרד הכלכלה</a:t>
            </a: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מחבר ישר 7"/>
          <p:cNvCxnSpPr/>
          <p:nvPr/>
        </p:nvCxnSpPr>
        <p:spPr>
          <a:xfrm>
            <a:off x="449662" y="1066093"/>
            <a:ext cx="11494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1"/>
          <p:cNvSpPr txBox="1">
            <a:spLocks/>
          </p:cNvSpPr>
          <p:nvPr/>
        </p:nvSpPr>
        <p:spPr>
          <a:xfrm>
            <a:off x="1676400" y="-1187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ea typeface="+mj-ea"/>
              <a:cs typeface="Segoe UI Light" panose="020B0502040204020203" pitchFamily="34" charset="0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-674914" y="37126"/>
            <a:ext cx="12396597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טיוב הרגולציה והבירוקרטיה בישראל – </a:t>
            </a:r>
            <a:r>
              <a:rPr lang="he-IL" sz="2400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יש שיפור, אך הדרך עוד ארוכה</a:t>
            </a:r>
          </a:p>
        </p:txBody>
      </p:sp>
      <p:sp>
        <p:nvSpPr>
          <p:cNvPr id="11" name="מלבן 10"/>
          <p:cNvSpPr/>
          <p:nvPr/>
        </p:nvSpPr>
        <p:spPr>
          <a:xfrm>
            <a:off x="9134161" y="2105037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הולנד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9134159" y="2988909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אוסטריה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9134159" y="3430845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דנמרק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מלבן 18"/>
          <p:cNvSpPr/>
          <p:nvPr/>
        </p:nvSpPr>
        <p:spPr>
          <a:xfrm>
            <a:off x="9134159" y="3872781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ניו-זילנד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מלבן 20"/>
          <p:cNvSpPr/>
          <p:nvPr/>
        </p:nvSpPr>
        <p:spPr>
          <a:xfrm>
            <a:off x="9134159" y="4314717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אוסטרליה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9134159" y="4756653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גרמניה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מלבן 30"/>
          <p:cNvSpPr/>
          <p:nvPr/>
        </p:nvSpPr>
        <p:spPr>
          <a:xfrm>
            <a:off x="9134159" y="2546973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אנגליה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מלבן 32"/>
          <p:cNvSpPr/>
          <p:nvPr/>
        </p:nvSpPr>
        <p:spPr>
          <a:xfrm>
            <a:off x="9134159" y="5725242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ישראל 2018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מלבן 33"/>
          <p:cNvSpPr/>
          <p:nvPr/>
        </p:nvSpPr>
        <p:spPr>
          <a:xfrm>
            <a:off x="9134159" y="6196509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ישראל 2013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מלבן 35"/>
          <p:cNvSpPr/>
          <p:nvPr/>
        </p:nvSpPr>
        <p:spPr>
          <a:xfrm>
            <a:off x="6728898" y="619650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33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6728898" y="209030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מלבן 37"/>
          <p:cNvSpPr/>
          <p:nvPr/>
        </p:nvSpPr>
        <p:spPr>
          <a:xfrm>
            <a:off x="6728898" y="298184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מלבן 38"/>
          <p:cNvSpPr/>
          <p:nvPr/>
        </p:nvSpPr>
        <p:spPr>
          <a:xfrm>
            <a:off x="6728898" y="342761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מלבן 39"/>
          <p:cNvSpPr/>
          <p:nvPr/>
        </p:nvSpPr>
        <p:spPr>
          <a:xfrm>
            <a:off x="6728898" y="387338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מלבן 40"/>
          <p:cNvSpPr/>
          <p:nvPr/>
        </p:nvSpPr>
        <p:spPr>
          <a:xfrm>
            <a:off x="6728898" y="431915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מלבן 41"/>
          <p:cNvSpPr/>
          <p:nvPr/>
        </p:nvSpPr>
        <p:spPr>
          <a:xfrm>
            <a:off x="6728898" y="4764925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מלבן 42"/>
          <p:cNvSpPr/>
          <p:nvPr/>
        </p:nvSpPr>
        <p:spPr>
          <a:xfrm>
            <a:off x="6728898" y="253607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מלבן 43"/>
          <p:cNvSpPr/>
          <p:nvPr/>
        </p:nvSpPr>
        <p:spPr>
          <a:xfrm>
            <a:off x="6728898" y="5725242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17</a:t>
            </a:r>
          </a:p>
        </p:txBody>
      </p:sp>
      <p:sp>
        <p:nvSpPr>
          <p:cNvPr id="45" name="מלבן 44"/>
          <p:cNvSpPr/>
          <p:nvPr/>
        </p:nvSpPr>
        <p:spPr>
          <a:xfrm>
            <a:off x="3615335" y="2069489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ניו-זילנד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615333" y="2953361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דנמרק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מלבן 46"/>
          <p:cNvSpPr/>
          <p:nvPr/>
        </p:nvSpPr>
        <p:spPr>
          <a:xfrm>
            <a:off x="3615333" y="3395297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הונג-קונג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מלבן 47"/>
          <p:cNvSpPr/>
          <p:nvPr/>
        </p:nvSpPr>
        <p:spPr>
          <a:xfrm>
            <a:off x="3615333" y="3837233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דרום קוריאה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מלבן 48"/>
          <p:cNvSpPr/>
          <p:nvPr/>
        </p:nvSpPr>
        <p:spPr>
          <a:xfrm>
            <a:off x="3615333" y="4279169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גיאורגיה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3615333" y="4721105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 err="1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נורווגיה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מלבן 50"/>
          <p:cNvSpPr/>
          <p:nvPr/>
        </p:nvSpPr>
        <p:spPr>
          <a:xfrm>
            <a:off x="3615333" y="2511425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סינגפור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מלבן 51"/>
          <p:cNvSpPr/>
          <p:nvPr/>
        </p:nvSpPr>
        <p:spPr>
          <a:xfrm>
            <a:off x="3615333" y="5689694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ישראל </a:t>
            </a:r>
            <a:r>
              <a:rPr lang="he-IL" sz="1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מלבן 52"/>
          <p:cNvSpPr/>
          <p:nvPr/>
        </p:nvSpPr>
        <p:spPr>
          <a:xfrm>
            <a:off x="3615333" y="6160961"/>
            <a:ext cx="2304000" cy="360000"/>
          </a:xfrm>
          <a:prstGeom prst="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ישראל </a:t>
            </a:r>
            <a:r>
              <a:rPr lang="he-IL" sz="1900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2009</a:t>
            </a:r>
            <a:endParaRPr lang="en-US" sz="19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1210072" y="6160961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מלבן 54"/>
          <p:cNvSpPr/>
          <p:nvPr/>
        </p:nvSpPr>
        <p:spPr>
          <a:xfrm>
            <a:off x="1210072" y="205475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מלבן 55"/>
          <p:cNvSpPr/>
          <p:nvPr/>
        </p:nvSpPr>
        <p:spPr>
          <a:xfrm>
            <a:off x="1210072" y="294629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1210072" y="3401825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מלבן 57"/>
          <p:cNvSpPr/>
          <p:nvPr/>
        </p:nvSpPr>
        <p:spPr>
          <a:xfrm>
            <a:off x="1210072" y="383783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מלבן 58"/>
          <p:cNvSpPr/>
          <p:nvPr/>
        </p:nvSpPr>
        <p:spPr>
          <a:xfrm>
            <a:off x="1210072" y="428360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מלבן 59"/>
          <p:cNvSpPr/>
          <p:nvPr/>
        </p:nvSpPr>
        <p:spPr>
          <a:xfrm>
            <a:off x="1210072" y="4729377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מלבן 60"/>
          <p:cNvSpPr/>
          <p:nvPr/>
        </p:nvSpPr>
        <p:spPr>
          <a:xfrm>
            <a:off x="1210072" y="2500529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he-IL" sz="14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1210072" y="5675994"/>
            <a:ext cx="2304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</a:t>
            </a:r>
            <a:endParaRPr lang="he-IL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0072" y="1530887"/>
            <a:ext cx="40743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Doing Business, the World Bank</a:t>
            </a:r>
            <a:endParaRPr lang="he-IL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728898" y="1496448"/>
            <a:ext cx="40743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Product Market Regulation, OECD </a:t>
            </a:r>
            <a:endParaRPr lang="he-IL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Shape 1575"/>
          <p:cNvSpPr/>
          <p:nvPr/>
        </p:nvSpPr>
        <p:spPr>
          <a:xfrm rot="5400000">
            <a:off x="3334985" y="5362930"/>
            <a:ext cx="446564" cy="114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rgbClr val="11AF89"/>
          </a:solidFill>
          <a:ln w="12700">
            <a:miter lim="400000"/>
          </a:ln>
        </p:spPr>
        <p:txBody>
          <a:bodyPr vert="horz"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Shape 1575"/>
          <p:cNvSpPr/>
          <p:nvPr/>
        </p:nvSpPr>
        <p:spPr>
          <a:xfrm rot="5400000">
            <a:off x="8903287" y="5426093"/>
            <a:ext cx="446563" cy="11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rgbClr val="2490A6"/>
          </a:solidFill>
          <a:ln w="12700">
            <a:miter lim="400000"/>
          </a:ln>
        </p:spPr>
        <p:txBody>
          <a:bodyPr vert="horz"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D9EC03C-CB76-461A-9A71-A98C6843F19A}"/>
              </a:ext>
            </a:extLst>
          </p:cNvPr>
          <p:cNvSpPr/>
          <p:nvPr/>
        </p:nvSpPr>
        <p:spPr>
          <a:xfrm>
            <a:off x="3731741" y="385531"/>
            <a:ext cx="7867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השפעת רגולציה עודפת על יוקר המחיה </a:t>
            </a:r>
            <a:r>
              <a:rPr lang="he-IL" sz="24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 מקרה בוחן - העלויות העודפות המושתות על  </a:t>
            </a:r>
            <a:r>
              <a:rPr lang="he-IL" sz="24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יבואן </a:t>
            </a:r>
            <a:r>
              <a:rPr lang="he-IL" sz="24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קטן </a:t>
            </a:r>
            <a:endParaRPr lang="he-IL" sz="24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קבוצה 34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sp>
        <p:nvSpPr>
          <p:cNvPr id="20" name="Left Brace 19"/>
          <p:cNvSpPr/>
          <p:nvPr/>
        </p:nvSpPr>
        <p:spPr>
          <a:xfrm rot="16200000">
            <a:off x="5764574" y="231099"/>
            <a:ext cx="542121" cy="6348713"/>
          </a:xfrm>
          <a:prstGeom prst="leftBrace">
            <a:avLst>
              <a:gd name="adj1" fmla="val 8333"/>
              <a:gd name="adj2" fmla="val 5038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3" name="TextBox 62"/>
          <p:cNvSpPr txBox="1"/>
          <p:nvPr/>
        </p:nvSpPr>
        <p:spPr>
          <a:xfrm>
            <a:off x="3677594" y="3895370"/>
            <a:ext cx="1466857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הון</a:t>
            </a:r>
            <a:r>
              <a:rPr lang="he-IL" sz="1400" b="1" dirty="0">
                <a:solidFill>
                  <a:schemeClr val="tx1"/>
                </a:solidFill>
              </a:rPr>
              <a:t> </a:t>
            </a:r>
            <a:r>
              <a:rPr lang="he-IL" sz="1400" b="1" dirty="0" smtClean="0">
                <a:solidFill>
                  <a:schemeClr val="tx1"/>
                </a:solidFill>
              </a:rPr>
              <a:t>חוזר (מימון)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62737" y="3879858"/>
            <a:ext cx="1502941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עלויות</a:t>
            </a:r>
          </a:p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אחסון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20150" y="3885253"/>
            <a:ext cx="1484899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עלויות</a:t>
            </a:r>
          </a:p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ביטוח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97829" y="3895370"/>
            <a:ext cx="1495708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כ"א ייעודי לרגולציה 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3532" y="3895370"/>
            <a:ext cx="1501112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כ"א נוסף בחברה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2" name="Left Brace 71"/>
          <p:cNvSpPr/>
          <p:nvPr/>
        </p:nvSpPr>
        <p:spPr>
          <a:xfrm rot="16200000">
            <a:off x="5795730" y="-916597"/>
            <a:ext cx="474727" cy="11300604"/>
          </a:xfrm>
          <a:prstGeom prst="leftBrace">
            <a:avLst>
              <a:gd name="adj1" fmla="val 8333"/>
              <a:gd name="adj2" fmla="val 5038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1CA99497-9CFA-485C-B62F-1B2BAB6C6377}"/>
              </a:ext>
            </a:extLst>
          </p:cNvPr>
          <p:cNvSpPr/>
          <p:nvPr/>
        </p:nvSpPr>
        <p:spPr>
          <a:xfrm>
            <a:off x="8734078" y="5284888"/>
            <a:ext cx="1951363" cy="1359813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יבואנים </a:t>
            </a:r>
            <a:r>
              <a:rPr lang="he-IL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קטנים </a:t>
            </a:r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נדחקים מהשוק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xmlns="" id="{1CA99497-9CFA-485C-B62F-1B2BAB6C6377}"/>
              </a:ext>
            </a:extLst>
          </p:cNvPr>
          <p:cNvSpPr/>
          <p:nvPr/>
        </p:nvSpPr>
        <p:spPr>
          <a:xfrm>
            <a:off x="5129511" y="5284888"/>
            <a:ext cx="1951363" cy="1359813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ריכוזיות גדלה</a:t>
            </a:r>
            <a:r>
              <a:rPr lang="en-US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1CA99497-9CFA-485C-B62F-1B2BAB6C6377}"/>
              </a:ext>
            </a:extLst>
          </p:cNvPr>
          <p:cNvSpPr/>
          <p:nvPr/>
        </p:nvSpPr>
        <p:spPr>
          <a:xfrm>
            <a:off x="1524944" y="5259070"/>
            <a:ext cx="1951363" cy="1359813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מחירים גבוהים ומגוון מוצרים דל 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155003C-DCCD-49A5-BDD0-260022262DD5}"/>
              </a:ext>
            </a:extLst>
          </p:cNvPr>
          <p:cNvCxnSpPr>
            <a:cxnSpLocks/>
            <a:endCxn id="76" idx="6"/>
          </p:cNvCxnSpPr>
          <p:nvPr/>
        </p:nvCxnSpPr>
        <p:spPr>
          <a:xfrm flipH="1">
            <a:off x="7080874" y="5964795"/>
            <a:ext cx="1614395" cy="0"/>
          </a:xfrm>
          <a:prstGeom prst="line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0155003C-DCCD-49A5-BDD0-260022262DD5}"/>
              </a:ext>
            </a:extLst>
          </p:cNvPr>
          <p:cNvCxnSpPr>
            <a:cxnSpLocks/>
          </p:cNvCxnSpPr>
          <p:nvPr/>
        </p:nvCxnSpPr>
        <p:spPr>
          <a:xfrm flipH="1" flipV="1">
            <a:off x="3495712" y="5964793"/>
            <a:ext cx="1614394" cy="1"/>
          </a:xfrm>
          <a:prstGeom prst="line">
            <a:avLst/>
          </a:prstGeom>
          <a:ln w="19050">
            <a:prstDash val="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35C72CB-A648-411A-8E8B-ABF6BA9FC517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359957" y="3854040"/>
            <a:ext cx="1650518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מגוון ספקים דל בחו"ל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228" y="1773105"/>
            <a:ext cx="1394741" cy="139474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104754" y="3866342"/>
            <a:ext cx="1441357" cy="735747"/>
          </a:xfrm>
          <a:prstGeom prst="ellipse">
            <a:avLst/>
          </a:prstGeom>
          <a:solidFill>
            <a:srgbClr val="D9705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400" b="1" dirty="0" smtClean="0">
                <a:solidFill>
                  <a:schemeClr val="tx1"/>
                </a:solidFill>
              </a:rPr>
              <a:t>הפסד עסקאות </a:t>
            </a:r>
          </a:p>
        </p:txBody>
      </p:sp>
      <p:sp>
        <p:nvSpPr>
          <p:cNvPr id="36" name="Rectangle 3"/>
          <p:cNvSpPr/>
          <p:nvPr/>
        </p:nvSpPr>
        <p:spPr>
          <a:xfrm>
            <a:off x="3113684" y="2335071"/>
            <a:ext cx="1899139" cy="60428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צורך באישור טרום יבוא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D9EC03C-CB76-461A-9A71-A98C6843F19A}"/>
              </a:ext>
            </a:extLst>
          </p:cNvPr>
          <p:cNvSpPr/>
          <p:nvPr/>
        </p:nvSpPr>
        <p:spPr>
          <a:xfrm>
            <a:off x="2053182" y="385531"/>
            <a:ext cx="954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השפעת רגולציה עודפת על יוקר המחיה </a:t>
            </a:r>
          </a:p>
          <a:p>
            <a:pPr algn="r" rtl="1"/>
            <a:r>
              <a:rPr lang="he-IL" sz="24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מקרה בוחן - השפעת רפורמת הקורנפלקס (2016) על יבוא מזון הרגיל</a:t>
            </a:r>
            <a:endParaRPr lang="he-IL" sz="24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קבוצה 34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35C72CB-A648-411A-8E8B-ABF6BA9FC517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מעוגל 9"/>
          <p:cNvSpPr/>
          <p:nvPr/>
        </p:nvSpPr>
        <p:spPr>
          <a:xfrm>
            <a:off x="6761083" y="2102036"/>
            <a:ext cx="2331808" cy="746655"/>
          </a:xfrm>
          <a:prstGeom prst="roundRect">
            <a:avLst/>
          </a:prstGeom>
          <a:solidFill>
            <a:srgbClr val="9DB8F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עלות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מלבן מעוגל 11"/>
          <p:cNvSpPr/>
          <p:nvPr/>
        </p:nvSpPr>
        <p:spPr>
          <a:xfrm>
            <a:off x="4355646" y="2094460"/>
            <a:ext cx="2331808" cy="746655"/>
          </a:xfrm>
          <a:prstGeom prst="roundRect">
            <a:avLst/>
          </a:prstGeom>
          <a:solidFill>
            <a:srgbClr val="9DB8F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זמן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מלבן מעוגל 13"/>
          <p:cNvSpPr/>
          <p:nvPr/>
        </p:nvSpPr>
        <p:spPr>
          <a:xfrm>
            <a:off x="9267894" y="3031966"/>
            <a:ext cx="2331808" cy="746655"/>
          </a:xfrm>
          <a:prstGeom prst="roundRect">
            <a:avLst/>
          </a:prstGeom>
          <a:solidFill>
            <a:srgbClr val="C5E4E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לפני הרפורמה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מלבן מעוגל 14"/>
          <p:cNvSpPr/>
          <p:nvPr/>
        </p:nvSpPr>
        <p:spPr>
          <a:xfrm>
            <a:off x="9267894" y="3838313"/>
            <a:ext cx="2331808" cy="746655"/>
          </a:xfrm>
          <a:prstGeom prst="roundRect">
            <a:avLst/>
          </a:prstGeom>
          <a:solidFill>
            <a:srgbClr val="C5E4E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אחרי הרפורמה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מלבן מעוגל 15"/>
          <p:cNvSpPr/>
          <p:nvPr/>
        </p:nvSpPr>
        <p:spPr>
          <a:xfrm>
            <a:off x="6761083" y="3017318"/>
            <a:ext cx="2331808" cy="746655"/>
          </a:xfrm>
          <a:prstGeom prst="roundRect">
            <a:avLst/>
          </a:prstGeom>
          <a:solidFill>
            <a:srgbClr val="D3EEFB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65 </a:t>
            </a:r>
            <a:r>
              <a:rPr lang="he-IL" sz="24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אלש"ח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מלבן מעוגל 16"/>
          <p:cNvSpPr/>
          <p:nvPr/>
        </p:nvSpPr>
        <p:spPr>
          <a:xfrm>
            <a:off x="6761083" y="3823665"/>
            <a:ext cx="2331808" cy="746655"/>
          </a:xfrm>
          <a:prstGeom prst="roundRect">
            <a:avLst/>
          </a:prstGeom>
          <a:solidFill>
            <a:srgbClr val="D3EEFB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 </a:t>
            </a:r>
            <a:r>
              <a:rPr lang="he-IL" sz="24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אלש"ח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מלבן מעוגל 17"/>
          <p:cNvSpPr/>
          <p:nvPr/>
        </p:nvSpPr>
        <p:spPr>
          <a:xfrm>
            <a:off x="4355646" y="3007706"/>
            <a:ext cx="2331808" cy="746655"/>
          </a:xfrm>
          <a:prstGeom prst="roundRect">
            <a:avLst/>
          </a:prstGeom>
          <a:solidFill>
            <a:srgbClr val="D3EEFB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45 ימים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מלבן מעוגל 18"/>
          <p:cNvSpPr/>
          <p:nvPr/>
        </p:nvSpPr>
        <p:spPr>
          <a:xfrm>
            <a:off x="4355646" y="3814053"/>
            <a:ext cx="2331808" cy="746655"/>
          </a:xfrm>
          <a:prstGeom prst="roundRect">
            <a:avLst/>
          </a:prstGeom>
          <a:solidFill>
            <a:srgbClr val="D3EEFB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ימים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8" name="מחבר ישר 4"/>
          <p:cNvCxnSpPr/>
          <p:nvPr/>
        </p:nvCxnSpPr>
        <p:spPr>
          <a:xfrm>
            <a:off x="4405712" y="4700504"/>
            <a:ext cx="71641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מלבן מעוגל 25"/>
          <p:cNvSpPr/>
          <p:nvPr/>
        </p:nvSpPr>
        <p:spPr>
          <a:xfrm>
            <a:off x="6751485" y="4878738"/>
            <a:ext cx="2331808" cy="7466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48 </a:t>
            </a:r>
            <a:r>
              <a:rPr lang="he-IL" sz="24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אלש"ח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מלבן מעוגל 26"/>
          <p:cNvSpPr/>
          <p:nvPr/>
        </p:nvSpPr>
        <p:spPr>
          <a:xfrm>
            <a:off x="4346048" y="4871161"/>
            <a:ext cx="2331808" cy="74665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42 ימים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מלבן מעוגל 29"/>
          <p:cNvSpPr/>
          <p:nvPr/>
        </p:nvSpPr>
        <p:spPr>
          <a:xfrm>
            <a:off x="9267894" y="4871161"/>
            <a:ext cx="2331808" cy="746655"/>
          </a:xfrm>
          <a:prstGeom prst="roundRect">
            <a:avLst/>
          </a:prstGeom>
          <a:solidFill>
            <a:srgbClr val="C5E4E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חיסכון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8027BC1-E011-4AA5-B67C-80CD692F3552}"/>
              </a:ext>
            </a:extLst>
          </p:cNvPr>
          <p:cNvSpPr/>
          <p:nvPr/>
        </p:nvSpPr>
        <p:spPr>
          <a:xfrm>
            <a:off x="1239395" y="2094460"/>
            <a:ext cx="1470454" cy="1473038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אימוץ המודל האירופי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88027BC1-E011-4AA5-B67C-80CD692F3552}"/>
              </a:ext>
            </a:extLst>
          </p:cNvPr>
          <p:cNvSpPr/>
          <p:nvPr/>
        </p:nvSpPr>
        <p:spPr>
          <a:xfrm>
            <a:off x="209220" y="3482811"/>
            <a:ext cx="1470454" cy="1473038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הגברת הפיקוח בשווקים 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88027BC1-E011-4AA5-B67C-80CD692F3552}"/>
              </a:ext>
            </a:extLst>
          </p:cNvPr>
          <p:cNvSpPr/>
          <p:nvPr/>
        </p:nvSpPr>
        <p:spPr>
          <a:xfrm>
            <a:off x="2307466" y="3482811"/>
            <a:ext cx="1470454" cy="1473038"/>
          </a:xfrm>
          <a:prstGeom prst="ellipse">
            <a:avLst/>
          </a:prstGeom>
          <a:solidFill>
            <a:srgbClr val="294D9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מעבר להצהרה בכניסה לנמל</a:t>
            </a:r>
            <a:endParaRPr lang="en-US" sz="16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מלבן 32"/>
          <p:cNvSpPr/>
          <p:nvPr/>
        </p:nvSpPr>
        <p:spPr>
          <a:xfrm>
            <a:off x="6081263" y="661255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המקור: בדיקת משרד הכלכלה – מודל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SCM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מלבן 37"/>
          <p:cNvSpPr/>
          <p:nvPr/>
        </p:nvSpPr>
        <p:spPr>
          <a:xfrm>
            <a:off x="4952246" y="6381724"/>
            <a:ext cx="7225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הערה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החישוב הוא עבור יבואן </a:t>
            </a:r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המייבא 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מוצרים במכולה, ב-10 משלוחים בשנה בהיקף של כ-0.5 מיליון דולר (כ-1.8 מיליון ₪</a:t>
            </a:r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1D9EC03C-CB76-461A-9A71-A98C6843F19A}"/>
              </a:ext>
            </a:extLst>
          </p:cNvPr>
          <p:cNvSpPr/>
          <p:nvPr/>
        </p:nvSpPr>
        <p:spPr>
          <a:xfrm>
            <a:off x="2053182" y="385531"/>
            <a:ext cx="954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השפעת רגולציה עודפת על יוקר המחיה </a:t>
            </a:r>
          </a:p>
          <a:p>
            <a:pPr algn="r" rtl="1"/>
            <a:r>
              <a:rPr lang="he-IL" sz="24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השוואת הליך ייבוא מזון רגיל לעומת מזון רגיש – מצב נוכחי</a:t>
            </a:r>
            <a:endParaRPr lang="he-IL" sz="24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5" name="קבוצה 34"/>
          <p:cNvGrpSpPr/>
          <p:nvPr/>
        </p:nvGrpSpPr>
        <p:grpSpPr>
          <a:xfrm>
            <a:off x="95900" y="181821"/>
            <a:ext cx="965200" cy="671058"/>
            <a:chOff x="279400" y="658209"/>
            <a:chExt cx="965200" cy="671058"/>
          </a:xfrm>
        </p:grpSpPr>
        <p:pic>
          <p:nvPicPr>
            <p:cNvPr id="40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6" t="12462" r="2971"/>
            <a:stretch/>
          </p:blipFill>
          <p:spPr>
            <a:xfrm>
              <a:off x="482599" y="658209"/>
              <a:ext cx="558801" cy="425191"/>
            </a:xfrm>
            <a:prstGeom prst="rect">
              <a:avLst/>
            </a:prstGeom>
          </p:spPr>
        </p:pic>
        <p:pic>
          <p:nvPicPr>
            <p:cNvPr id="41" name="Picture 8">
              <a:extLst>
                <a:ext uri="{FF2B5EF4-FFF2-40B4-BE49-F238E27FC236}">
                  <a16:creationId xmlns:a16="http://schemas.microsoft.com/office/drawing/2014/main" xmlns="" id="{B54A377C-2444-442D-ADD1-1BBF504C7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3" r="34914" b="5610"/>
            <a:stretch/>
          </p:blipFill>
          <p:spPr>
            <a:xfrm>
              <a:off x="279400" y="870805"/>
              <a:ext cx="965200" cy="458462"/>
            </a:xfrm>
            <a:prstGeom prst="rect">
              <a:avLst/>
            </a:prstGeom>
          </p:spPr>
        </p:pic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135C72CB-A648-411A-8E8B-ABF6BA9FC517}"/>
              </a:ext>
            </a:extLst>
          </p:cNvPr>
          <p:cNvSpPr/>
          <p:nvPr/>
        </p:nvSpPr>
        <p:spPr>
          <a:xfrm>
            <a:off x="11685938" y="517350"/>
            <a:ext cx="89295" cy="742281"/>
          </a:xfrm>
          <a:prstGeom prst="rect">
            <a:avLst/>
          </a:prstGeom>
          <a:solidFill>
            <a:srgbClr val="28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מלבן מעוגל 9"/>
          <p:cNvSpPr/>
          <p:nvPr/>
        </p:nvSpPr>
        <p:spPr>
          <a:xfrm>
            <a:off x="4486813" y="1949636"/>
            <a:ext cx="2331808" cy="746655"/>
          </a:xfrm>
          <a:prstGeom prst="roundRect">
            <a:avLst/>
          </a:prstGeom>
          <a:solidFill>
            <a:srgbClr val="9DB8F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עלות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מלבן מעוגל 11"/>
          <p:cNvSpPr/>
          <p:nvPr/>
        </p:nvSpPr>
        <p:spPr>
          <a:xfrm>
            <a:off x="1870362" y="1949636"/>
            <a:ext cx="2331808" cy="746655"/>
          </a:xfrm>
          <a:prstGeom prst="roundRect">
            <a:avLst/>
          </a:prstGeom>
          <a:solidFill>
            <a:srgbClr val="9DB8F3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זמן</a:t>
            </a:r>
            <a:endParaRPr lang="en-US" sz="2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מלבן מעוגל 13"/>
          <p:cNvSpPr/>
          <p:nvPr/>
        </p:nvSpPr>
        <p:spPr>
          <a:xfrm>
            <a:off x="6993624" y="2879566"/>
            <a:ext cx="2331808" cy="746655"/>
          </a:xfrm>
          <a:prstGeom prst="roundRect">
            <a:avLst/>
          </a:prstGeom>
          <a:solidFill>
            <a:srgbClr val="C5E4E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מזון רגיל 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מלבן מעוגל 14"/>
          <p:cNvSpPr/>
          <p:nvPr/>
        </p:nvSpPr>
        <p:spPr>
          <a:xfrm>
            <a:off x="6993624" y="3792352"/>
            <a:ext cx="2331808" cy="746655"/>
          </a:xfrm>
          <a:prstGeom prst="roundRect">
            <a:avLst/>
          </a:prstGeom>
          <a:solidFill>
            <a:srgbClr val="C5E4E7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מזון רגיש 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מלבן מעוגל 15"/>
          <p:cNvSpPr/>
          <p:nvPr/>
        </p:nvSpPr>
        <p:spPr>
          <a:xfrm>
            <a:off x="4486813" y="2879566"/>
            <a:ext cx="2331808" cy="746655"/>
          </a:xfrm>
          <a:prstGeom prst="roundRect">
            <a:avLst/>
          </a:prstGeom>
          <a:solidFill>
            <a:srgbClr val="BFD48D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 </a:t>
            </a:r>
            <a:r>
              <a:rPr lang="he-IL" sz="2400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אלש"ח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מלבן מעוגל 16"/>
          <p:cNvSpPr/>
          <p:nvPr/>
        </p:nvSpPr>
        <p:spPr>
          <a:xfrm>
            <a:off x="4486813" y="3792352"/>
            <a:ext cx="2331808" cy="746655"/>
          </a:xfrm>
          <a:prstGeom prst="roundRect">
            <a:avLst/>
          </a:prstGeom>
          <a:solidFill>
            <a:srgbClr val="C9503D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145 </a:t>
            </a:r>
            <a:r>
              <a:rPr lang="he-IL" sz="2400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אלש"ח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מלבן מעוגל 17"/>
          <p:cNvSpPr/>
          <p:nvPr/>
        </p:nvSpPr>
        <p:spPr>
          <a:xfrm>
            <a:off x="1870362" y="2879566"/>
            <a:ext cx="2331808" cy="746655"/>
          </a:xfrm>
          <a:prstGeom prst="roundRect">
            <a:avLst/>
          </a:prstGeom>
          <a:solidFill>
            <a:srgbClr val="BFD48D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ימים</a:t>
            </a:r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מלבן מעוגל 18"/>
          <p:cNvSpPr/>
          <p:nvPr/>
        </p:nvSpPr>
        <p:spPr>
          <a:xfrm>
            <a:off x="1870362" y="3792352"/>
            <a:ext cx="2331808" cy="746655"/>
          </a:xfrm>
          <a:prstGeom prst="roundRect">
            <a:avLst/>
          </a:prstGeom>
          <a:solidFill>
            <a:srgbClr val="C9503D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כ-120 ימים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מלבן 32"/>
          <p:cNvSpPr/>
          <p:nvPr/>
        </p:nvSpPr>
        <p:spPr>
          <a:xfrm>
            <a:off x="6081263" y="661255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המקור: בדיקת משרד הכלכלה – מודל </a:t>
            </a:r>
            <a:r>
              <a:rPr lang="en-US" sz="9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SCM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מלבן 37"/>
          <p:cNvSpPr/>
          <p:nvPr/>
        </p:nvSpPr>
        <p:spPr>
          <a:xfrm>
            <a:off x="4952246" y="6381724"/>
            <a:ext cx="72250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הערה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החישוב הוא עבור יבואן </a:t>
            </a:r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המייבא </a:t>
            </a:r>
            <a:r>
              <a:rPr lang="he-IL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מוצרים במכולה, ב-10 משלוחים בשנה בהיקף של כ-0.5 מיליון דולר (כ-1.8 מיליון ₪</a:t>
            </a:r>
            <a:r>
              <a:rPr lang="he-IL" sz="11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3"/>
          <p:cNvSpPr/>
          <p:nvPr/>
        </p:nvSpPr>
        <p:spPr>
          <a:xfrm>
            <a:off x="9589480" y="3870103"/>
            <a:ext cx="1899139" cy="60428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prstDash val="soli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</a:rPr>
              <a:t>צורך באישור טרום יבוא</a:t>
            </a:r>
            <a:endParaRPr lang="he-I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976313" y="70048"/>
            <a:ext cx="9728200" cy="1325563"/>
          </a:xfrm>
        </p:spPr>
        <p:txBody>
          <a:bodyPr>
            <a:normAutofit/>
          </a:bodyPr>
          <a:lstStyle/>
          <a:p>
            <a:pPr algn="ctr"/>
            <a:r>
              <a:rPr lang="he-IL" sz="2800" b="1" dirty="0" smtClean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שנת 2019 תסתיים בחריגה מתקרת הגרעון</a:t>
            </a:r>
            <a:r>
              <a:rPr lang="en-US" sz="2800" b="1" dirty="0" smtClean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r>
              <a:rPr lang="he-IL" sz="2800" b="1" dirty="0" smtClean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גרעון הממשלה הוא מבני</a:t>
            </a:r>
            <a:endParaRPr lang="he-I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z="9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מקור: החשב הכללי, משרד האוצר</a:t>
            </a:r>
          </a:p>
        </p:txBody>
      </p:sp>
      <p:graphicFrame>
        <p:nvGraphicFramePr>
          <p:cNvPr id="5" name="תרשים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168553"/>
              </p:ext>
            </p:extLst>
          </p:nvPr>
        </p:nvGraphicFramePr>
        <p:xfrm>
          <a:off x="419548" y="1290750"/>
          <a:ext cx="11230984" cy="5234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מציין מיקום של מספר שקופית 4"/>
          <p:cNvSpPr txBox="1">
            <a:spLocks/>
          </p:cNvSpPr>
          <p:nvPr/>
        </p:nvSpPr>
        <p:spPr>
          <a:xfrm>
            <a:off x="10287414" y="6597352"/>
            <a:ext cx="417099" cy="236036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900" kern="120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80A9A9-4614-47A4-BF39-A8B51A375E46}" type="slidenum">
              <a:rPr lang="he-IL" sz="120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he-IL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4"/>
          <a:srcRect t="12193" b="1"/>
          <a:stretch/>
        </p:blipFill>
        <p:spPr>
          <a:xfrm>
            <a:off x="2554993" y="1196752"/>
            <a:ext cx="7029450" cy="518542"/>
          </a:xfrm>
          <a:prstGeom prst="rect">
            <a:avLst/>
          </a:prstGeom>
        </p:spPr>
      </p:pic>
      <p:sp>
        <p:nvSpPr>
          <p:cNvPr id="12" name="טקסט 11"/>
          <p:cNvSpPr txBox="1">
            <a:spLocks noChangeArrowheads="1"/>
          </p:cNvSpPr>
          <p:nvPr/>
        </p:nvSpPr>
        <p:spPr bwMode="auto">
          <a:xfrm>
            <a:off x="-326249" y="1395611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אחוזי תוצר</a:t>
            </a:r>
            <a:endParaRPr lang="en-US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טקסט 11"/>
          <p:cNvSpPr txBox="1">
            <a:spLocks noChangeArrowheads="1"/>
          </p:cNvSpPr>
          <p:nvPr/>
        </p:nvSpPr>
        <p:spPr bwMode="auto">
          <a:xfrm>
            <a:off x="10215279" y="1310143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e-IL" sz="14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אחוזי תוצר</a:t>
            </a:r>
            <a:endParaRPr lang="en-US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227644" y="1715294"/>
            <a:ext cx="5135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התפתחות הגירעון, ההוצאות וההכנסות בתקציב המדינה כאחוז </a:t>
            </a:r>
            <a:r>
              <a:rPr lang="he-IL" sz="14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מהתמ"ג</a:t>
            </a:r>
            <a: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בשנים 2014-2019  מצטבר 12 חודשים אחרונים </a:t>
            </a:r>
            <a:b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-2669169" y="1807084"/>
            <a:ext cx="10584366" cy="591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Rockwell"/>
              <a:ea typeface="+mj-ea"/>
              <a:cs typeface="David" panose="020E0502060401010101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6648"/>
            <a:ext cx="12161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מקור: </a:t>
            </a:r>
            <a:r>
              <a:rPr kumimoji="0" lang="en-US" altLang="he-I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OECD</a:t>
            </a:r>
            <a:endParaRPr kumimoji="0" lang="en-US" alt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351011"/>
            <a:ext cx="11680723" cy="707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מדיניות פיסקלית אחראית המתמרצת השתתפות בשוק העבודה היא רק תנאי סף </a:t>
            </a: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לצמיחה בעתיד </a:t>
            </a:r>
            <a:endParaRPr lang="he-IL" sz="3200" dirty="0">
              <a:solidFill>
                <a:prstClr val="black"/>
              </a:solidFill>
              <a:latin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26130" y="1421122"/>
            <a:ext cx="50870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שיעור ההשתתפות בגילאי העבודה העיקריים גבוה מממוצע </a:t>
            </a:r>
            <a:r>
              <a:rPr lang="en-US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OECD</a:t>
            </a:r>
            <a:r>
              <a:rPr lang="he-IL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, 2018</a:t>
            </a:r>
            <a:endParaRPr lang="he-I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05" y="1492225"/>
            <a:ext cx="50870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he-IL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הוצאות ריבית כאחוז מהתוצר, 2000-2018</a:t>
            </a:r>
            <a:endParaRPr lang="he-IL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תרשים 12"/>
          <p:cNvGraphicFramePr>
            <a:graphicFrameLocks/>
          </p:cNvGraphicFramePr>
          <p:nvPr>
            <p:extLst/>
          </p:nvPr>
        </p:nvGraphicFramePr>
        <p:xfrm>
          <a:off x="6036644" y="2156346"/>
          <a:ext cx="5406954" cy="4628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תרשים 14"/>
          <p:cNvGraphicFramePr>
            <a:graphicFrameLocks/>
          </p:cNvGraphicFramePr>
          <p:nvPr>
            <p:extLst/>
          </p:nvPr>
        </p:nvGraphicFramePr>
        <p:xfrm>
          <a:off x="88068" y="1945130"/>
          <a:ext cx="5811692" cy="483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47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Money bag free icon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6" name="AutoShape 5" descr="Money bag free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52588" y="448591"/>
            <a:ext cx="11014659" cy="7435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 bwMode="auto">
          <a:xfrm>
            <a:off x="759407" y="15470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נטל המס הישיר ירד, וכיום הוא נמוך בהשוואה לעולם</a:t>
            </a:r>
            <a:endParaRPr lang="en-US" sz="32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10345003" y="6468680"/>
            <a:ext cx="1816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מקור: </a:t>
            </a:r>
            <a:r>
              <a:rPr kumimoji="0" lang="en-US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OECD</a:t>
            </a: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kumimoji="0" lang="en-US" alt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תרשים 18"/>
          <p:cNvGraphicFramePr>
            <a:graphicFrameLocks/>
          </p:cNvGraphicFramePr>
          <p:nvPr>
            <p:extLst/>
          </p:nvPr>
        </p:nvGraphicFramePr>
        <p:xfrm>
          <a:off x="6362699" y="1725964"/>
          <a:ext cx="5404548" cy="466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תרשים 19"/>
          <p:cNvGraphicFramePr>
            <a:graphicFrameLocks/>
          </p:cNvGraphicFramePr>
          <p:nvPr>
            <p:extLst/>
          </p:nvPr>
        </p:nvGraphicFramePr>
        <p:xfrm>
          <a:off x="593889" y="1731314"/>
          <a:ext cx="5575954" cy="473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1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הגרעון המבני גדל בצורה משמעותית במהלך כהונתה של הממשלה היוצאת</a:t>
            </a:r>
          </a:p>
        </p:txBody>
      </p:sp>
      <p:graphicFrame>
        <p:nvGraphicFramePr>
          <p:cNvPr id="6" name="תרשים 3"/>
          <p:cNvGraphicFramePr/>
          <p:nvPr>
            <p:extLst>
              <p:ext uri="{D42A27DB-BD31-4B8C-83A1-F6EECF244321}">
                <p14:modId xmlns:p14="http://schemas.microsoft.com/office/powerpoint/2010/main" val="2858612466"/>
              </p:ext>
            </p:extLst>
          </p:nvPr>
        </p:nvGraphicFramePr>
        <p:xfrm>
          <a:off x="1869796" y="1540042"/>
          <a:ext cx="8486274" cy="468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0532" y="4130843"/>
            <a:ext cx="866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0.8</a:t>
            </a:r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7665" y="2903622"/>
            <a:ext cx="866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2.7</a:t>
            </a:r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3942" y="2441957"/>
            <a:ext cx="866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3.7</a:t>
            </a:r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חץ למעלה-למטה 4"/>
          <p:cNvSpPr/>
          <p:nvPr/>
        </p:nvSpPr>
        <p:spPr>
          <a:xfrm>
            <a:off x="10356070" y="2743200"/>
            <a:ext cx="943301" cy="2628900"/>
          </a:xfrm>
          <a:prstGeom prst="up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1" anchor="ctr"/>
          <a:lstStyle/>
          <a:p>
            <a:pPr algn="ctr"/>
            <a:r>
              <a:rPr lang="he-IL" sz="2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גרעון מבני</a:t>
            </a:r>
            <a:endParaRPr lang="he-IL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4DE9DB-2144-4281-A43A-0DA28FC1FA7D}"/>
              </a:ext>
            </a:extLst>
          </p:cNvPr>
          <p:cNvSpPr txBox="1"/>
          <p:nvPr/>
        </p:nvSpPr>
        <p:spPr>
          <a:xfrm>
            <a:off x="10128913" y="6494563"/>
            <a:ext cx="206308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מקור</a:t>
            </a:r>
            <a:r>
              <a:rPr lang="he-IL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 בנק ישראל</a:t>
            </a: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3740" y="1921003"/>
            <a:ext cx="2735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62640" y="2211124"/>
            <a:ext cx="866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4.4</a:t>
            </a:r>
            <a:endParaRPr lang="he-IL" sz="2400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0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0428" y="3340554"/>
            <a:ext cx="7638143" cy="1325563"/>
          </a:xfrm>
        </p:spPr>
        <p:txBody>
          <a:bodyPr>
            <a:normAutofit/>
          </a:bodyPr>
          <a:lstStyle/>
          <a:p>
            <a:r>
              <a:rPr lang="he-IL" sz="5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תודה!</a:t>
            </a:r>
            <a:endParaRPr lang="he-IL" sz="5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06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 descr="Money bag free icon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16" name="AutoShape 5" descr="Money bag free icon"/>
          <p:cNvSpPr>
            <a:spLocks noChangeAspect="1" noChangeArrowheads="1"/>
          </p:cNvSpPr>
          <p:nvPr/>
        </p:nvSpPr>
        <p:spPr bwMode="auto">
          <a:xfrm>
            <a:off x="10599738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752588" y="448591"/>
            <a:ext cx="11014659" cy="74358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vid" panose="020E0502060401010101" pitchFamily="34" charset="-79"/>
              <a:ea typeface="+mj-ea"/>
              <a:cs typeface="David" panose="020E0502060401010101" pitchFamily="34" charset="-79"/>
            </a:endParaRPr>
          </a:p>
        </p:txBody>
      </p:sp>
      <p:sp>
        <p:nvSpPr>
          <p:cNvPr id="14" name="כותרת 1"/>
          <p:cNvSpPr txBox="1">
            <a:spLocks/>
          </p:cNvSpPr>
          <p:nvPr/>
        </p:nvSpPr>
        <p:spPr bwMode="auto">
          <a:xfrm>
            <a:off x="304799" y="22430"/>
            <a:ext cx="1155592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panose="02060603020205020403" pitchFamily="18" charset="0"/>
                <a:cs typeface="David" panose="020E0502060401010101" pitchFamily="34" charset="-79"/>
              </a:defRPr>
            </a:lvl9pPr>
          </a:lstStyle>
          <a:p>
            <a:pPr algn="r"/>
            <a:r>
              <a:rPr lang="he-IL" sz="30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לצד זאת, מדיניות </a:t>
            </a:r>
            <a:r>
              <a:rPr lang="he-IL" sz="30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פיסקלית אחראית הובילה לירידה בנטל </a:t>
            </a:r>
            <a:r>
              <a:rPr lang="he-IL" sz="30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החוב </a:t>
            </a:r>
            <a:r>
              <a:rPr lang="he-IL" sz="30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ו</a:t>
            </a:r>
            <a:r>
              <a:rPr lang="he-IL" sz="3000" dirty="0" smtClean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אפשרה </a:t>
            </a:r>
            <a:r>
              <a:rPr lang="he-IL" sz="3000" dirty="0"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פינוי מקורות לטובת הקטנת נטל המס והגדלת הוצאות אזרחיות </a:t>
            </a:r>
            <a:endParaRPr lang="en-US" sz="3000" dirty="0"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686925" y="6468680"/>
            <a:ext cx="2474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מקור: </a:t>
            </a:r>
            <a:r>
              <a:rPr lang="he-IL" altLang="he-IL" dirty="0" smtClean="0">
                <a:solidFill>
                  <a:prstClr val="black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בנק ישראל</a:t>
            </a:r>
            <a:r>
              <a:rPr kumimoji="0" lang="he-IL" altLang="he-I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kumimoji="0" lang="en-US" altLang="he-IL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1" name="תרשים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62165"/>
              </p:ext>
            </p:extLst>
          </p:nvPr>
        </p:nvGraphicFramePr>
        <p:xfrm>
          <a:off x="304800" y="1328032"/>
          <a:ext cx="11555920" cy="519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60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 txBox="1">
            <a:spLocks/>
          </p:cNvSpPr>
          <p:nvPr/>
        </p:nvSpPr>
        <p:spPr>
          <a:xfrm>
            <a:off x="282873" y="259679"/>
            <a:ext cx="11680723" cy="707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שמירה על אחריות פיסקלית תדרוש קביעת סדר עדיפויות</a:t>
            </a: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 rotWithShape="1">
          <a:blip r:embed="rId3"/>
          <a:srcRect l="18107" t="34599" r="51575" b="26901"/>
          <a:stretch/>
        </p:blipFill>
        <p:spPr>
          <a:xfrm>
            <a:off x="6599902" y="1483341"/>
            <a:ext cx="5602024" cy="3851189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7860396" y="1533835"/>
            <a:ext cx="2786004" cy="868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7" name="מחבר ישר 16"/>
          <p:cNvCxnSpPr/>
          <p:nvPr/>
        </p:nvCxnSpPr>
        <p:spPr>
          <a:xfrm>
            <a:off x="7260800" y="5963069"/>
            <a:ext cx="33710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/>
          <p:cNvCxnSpPr/>
          <p:nvPr/>
        </p:nvCxnSpPr>
        <p:spPr>
          <a:xfrm>
            <a:off x="7260800" y="6189912"/>
            <a:ext cx="33710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9791678" y="5963069"/>
            <a:ext cx="363039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9791678" y="6228300"/>
            <a:ext cx="363039" cy="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7408" y="5782125"/>
            <a:ext cx="11170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he-IL" sz="1400" dirty="0"/>
              <a:t>3% גרעון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43095" y="6074733"/>
            <a:ext cx="185200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גרעון לפי </a:t>
            </a:r>
            <a:r>
              <a:rPr lang="he-IL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החוק (2.5%)</a:t>
            </a: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99902" y="5413486"/>
            <a:ext cx="290892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המשך צמיחה בהתאם לפוטנציאל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85634" y="5413486"/>
            <a:ext cx="158267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האטה כלכלית</a:t>
            </a:r>
          </a:p>
        </p:txBody>
      </p:sp>
      <p:sp>
        <p:nvSpPr>
          <p:cNvPr id="25" name="כותרת 1"/>
          <p:cNvSpPr txBox="1">
            <a:spLocks/>
          </p:cNvSpPr>
          <p:nvPr/>
        </p:nvSpPr>
        <p:spPr>
          <a:xfrm>
            <a:off x="6780945" y="1362186"/>
            <a:ext cx="5027824" cy="477528"/>
          </a:xfrm>
          <a:prstGeom prst="rect">
            <a:avLst/>
          </a:prstGeom>
        </p:spPr>
        <p:txBody>
          <a:bodyPr vert="horz" lIns="68580" tIns="34290" rIns="68580" bIns="3429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סימולציית בנק ישראל </a:t>
            </a:r>
            <a:r>
              <a:rPr lang="he-IL" sz="1800" dirty="0">
                <a:latin typeface="Segoe UI Light" panose="020B0502040204020203" pitchFamily="34" charset="0"/>
                <a:cs typeface="Segoe UI Light" panose="020B0502040204020203" pitchFamily="34" charset="0"/>
              </a:rPr>
              <a:t>ליחס החוב ציבורי, 2018-2025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09947" y="5782125"/>
            <a:ext cx="11170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he-IL" sz="1400" dirty="0"/>
              <a:t>3% גרעון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85634" y="6074733"/>
            <a:ext cx="19210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גרעון לפי </a:t>
            </a:r>
            <a:r>
              <a:rPr lang="he-IL" sz="14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החוק (2.5%)</a:t>
            </a:r>
            <a:endParaRPr lang="he-IL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Rectangle 7"/>
          <p:cNvSpPr/>
          <p:nvPr/>
        </p:nvSpPr>
        <p:spPr>
          <a:xfrm>
            <a:off x="3334959" y="6576567"/>
            <a:ext cx="8866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מקורות: </a:t>
            </a:r>
            <a:r>
              <a:rPr lang="he-IL" altLang="he-IL" sz="1400" dirty="0" smtClean="0">
                <a:solidFill>
                  <a:prstClr val="black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דו"ח בנק ישראל 2018 ופרסום התכנית הרב שנתית 2020-2022 , יוני 2019</a:t>
            </a:r>
            <a:endParaRPr kumimoji="0" lang="en-US" altLang="he-I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4FE6873-F9D0-414F-B7A5-DC7E8AA5A461}"/>
              </a:ext>
            </a:extLst>
          </p:cNvPr>
          <p:cNvSpPr txBox="1"/>
          <p:nvPr/>
        </p:nvSpPr>
        <p:spPr>
          <a:xfrm>
            <a:off x="3519266" y="3836939"/>
            <a:ext cx="247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130000"/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גרעון חזוי לשנים 2020-2021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F350D85-5E9F-4D81-98EB-601FA9FF6425}"/>
              </a:ext>
            </a:extLst>
          </p:cNvPr>
          <p:cNvSpPr txBox="1"/>
          <p:nvPr/>
        </p:nvSpPr>
        <p:spPr>
          <a:xfrm>
            <a:off x="266594" y="3842977"/>
            <a:ext cx="2301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buSzPct val="130000"/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גרעון השומר על </a:t>
            </a:r>
            <a:r>
              <a:rPr lang="he-IL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יחס החוב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תוצר הנוכחי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xmlns="" id="{F5E37527-ACBD-4D88-A613-1096BAB8D8D4}"/>
              </a:ext>
            </a:extLst>
          </p:cNvPr>
          <p:cNvSpPr/>
          <p:nvPr/>
        </p:nvSpPr>
        <p:spPr>
          <a:xfrm>
            <a:off x="3857703" y="2908438"/>
            <a:ext cx="1800000" cy="50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buSzPct val="130000"/>
            </a:pPr>
            <a:r>
              <a:rPr lang="he-IL" sz="4400" b="1" dirty="0" smtClean="0">
                <a:solidFill>
                  <a:srgbClr val="294D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3.8%</a:t>
            </a:r>
            <a:endParaRPr lang="he-IL" sz="4400" b="1" dirty="0">
              <a:solidFill>
                <a:srgbClr val="294D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55">
            <a:extLst>
              <a:ext uri="{FF2B5EF4-FFF2-40B4-BE49-F238E27FC236}">
                <a16:creationId xmlns:a16="http://schemas.microsoft.com/office/drawing/2014/main" xmlns="" id="{A42ED329-ADAB-46C8-A01B-FE74DAF834AA}"/>
              </a:ext>
            </a:extLst>
          </p:cNvPr>
          <p:cNvSpPr/>
          <p:nvPr/>
        </p:nvSpPr>
        <p:spPr>
          <a:xfrm>
            <a:off x="479354" y="2916091"/>
            <a:ext cx="1800000" cy="492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 rtl="1">
              <a:buSzPct val="130000"/>
            </a:pPr>
            <a:r>
              <a:rPr lang="he-IL" sz="4400" b="1" dirty="0" smtClean="0">
                <a:solidFill>
                  <a:srgbClr val="0086B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2.5%</a:t>
            </a:r>
            <a:endParaRPr lang="he-IL" sz="4400" b="1" dirty="0">
              <a:solidFill>
                <a:srgbClr val="0086BB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cxnSp>
        <p:nvCxnSpPr>
          <p:cNvPr id="40" name="Straight Connector 5">
            <a:extLst>
              <a:ext uri="{FF2B5EF4-FFF2-40B4-BE49-F238E27FC236}">
                <a16:creationId xmlns:a16="http://schemas.microsoft.com/office/drawing/2014/main" xmlns="" id="{4C364FA6-D906-44F5-8EF7-CC55C6E11F7A}"/>
              </a:ext>
            </a:extLst>
          </p:cNvPr>
          <p:cNvCxnSpPr/>
          <p:nvPr/>
        </p:nvCxnSpPr>
        <p:spPr>
          <a:xfrm rot="16200000" flipH="1">
            <a:off x="3640872" y="3921517"/>
            <a:ext cx="5328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קבוצה 2"/>
          <p:cNvGrpSpPr/>
          <p:nvPr/>
        </p:nvGrpSpPr>
        <p:grpSpPr>
          <a:xfrm>
            <a:off x="2757442" y="2645424"/>
            <a:ext cx="583687" cy="2028550"/>
            <a:chOff x="2646351" y="2854017"/>
            <a:chExt cx="583687" cy="2028550"/>
          </a:xfrm>
        </p:grpSpPr>
        <p:sp>
          <p:nvSpPr>
            <p:cNvPr id="2" name="מקבילית 1"/>
            <p:cNvSpPr/>
            <p:nvPr/>
          </p:nvSpPr>
          <p:spPr>
            <a:xfrm>
              <a:off x="2652522" y="2854017"/>
              <a:ext cx="577516" cy="1008000"/>
            </a:xfrm>
            <a:prstGeom prst="parallelogram">
              <a:avLst>
                <a:gd name="adj" fmla="val 770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מקבילית 29"/>
            <p:cNvSpPr/>
            <p:nvPr/>
          </p:nvSpPr>
          <p:spPr>
            <a:xfrm flipH="1">
              <a:off x="2646351" y="3874567"/>
              <a:ext cx="577516" cy="1008000"/>
            </a:xfrm>
            <a:prstGeom prst="parallelogram">
              <a:avLst>
                <a:gd name="adj" fmla="val 7708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106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6500" y="565859"/>
            <a:ext cx="111519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435">
            <a:extLst>
              <a:ext uri="{FF2B5EF4-FFF2-40B4-BE49-F238E27FC236}">
                <a16:creationId xmlns:a16="http://schemas.microsoft.com/office/drawing/2014/main" xmlns="" id="{670AB9FB-604A-4FDC-95B3-A75979C483BF}"/>
              </a:ext>
            </a:extLst>
          </p:cNvPr>
          <p:cNvSpPr/>
          <p:nvPr/>
        </p:nvSpPr>
        <p:spPr>
          <a:xfrm>
            <a:off x="1241245" y="3525963"/>
            <a:ext cx="1662140" cy="10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xmlns="" id="{D518FBBE-26D9-4CC9-BB96-53C8EF3B5BB0}"/>
              </a:ext>
            </a:extLst>
          </p:cNvPr>
          <p:cNvSpPr txBox="1"/>
          <p:nvPr/>
        </p:nvSpPr>
        <p:spPr>
          <a:xfrm>
            <a:off x="401127" y="352549"/>
            <a:ext cx="11151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פיתוח מנועי צמיחה חדשים </a:t>
            </a:r>
            <a:endParaRPr lang="he-IL" sz="32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748854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xmlns="" id="{71B2B015-D19C-482A-8212-BAED151509CA}"/>
              </a:ext>
            </a:extLst>
          </p:cNvPr>
          <p:cNvGrpSpPr/>
          <p:nvPr/>
        </p:nvGrpSpPr>
        <p:grpSpPr>
          <a:xfrm>
            <a:off x="1611650" y="1898018"/>
            <a:ext cx="8843322" cy="3062673"/>
            <a:chOff x="1916450" y="1787920"/>
            <a:chExt cx="8843322" cy="3062673"/>
          </a:xfrm>
        </p:grpSpPr>
        <p:grpSp>
          <p:nvGrpSpPr>
            <p:cNvPr id="25" name="קבוצה 24">
              <a:extLst>
                <a:ext uri="{FF2B5EF4-FFF2-40B4-BE49-F238E27FC236}">
                  <a16:creationId xmlns:a16="http://schemas.microsoft.com/office/drawing/2014/main" xmlns="" id="{18BCD7E1-A394-46F8-A990-DC7A751F3C4D}"/>
                </a:ext>
              </a:extLst>
            </p:cNvPr>
            <p:cNvGrpSpPr/>
            <p:nvPr/>
          </p:nvGrpSpPr>
          <p:grpSpPr>
            <a:xfrm>
              <a:off x="1916450" y="1787920"/>
              <a:ext cx="8843322" cy="3062673"/>
              <a:chOff x="1916450" y="1787920"/>
              <a:chExt cx="8843322" cy="3062673"/>
            </a:xfrm>
          </p:grpSpPr>
          <p:grpSp>
            <p:nvGrpSpPr>
              <p:cNvPr id="32" name="קבוצה 31"/>
              <p:cNvGrpSpPr/>
              <p:nvPr/>
            </p:nvGrpSpPr>
            <p:grpSpPr>
              <a:xfrm>
                <a:off x="1916450" y="1787920"/>
                <a:ext cx="8843322" cy="3062673"/>
                <a:chOff x="2493464" y="1321501"/>
                <a:chExt cx="7200740" cy="2561365"/>
              </a:xfrm>
            </p:grpSpPr>
            <p:sp>
              <p:nvSpPr>
                <p:cNvPr id="38" name="Oval 48">
                  <a:extLst>
                    <a:ext uri="{FF2B5EF4-FFF2-40B4-BE49-F238E27FC236}">
                      <a16:creationId xmlns:a16="http://schemas.microsoft.com/office/drawing/2014/main" xmlns="" id="{413EA74B-CFD2-4C08-9C8A-0C2310E3240D}"/>
                    </a:ext>
                  </a:extLst>
                </p:cNvPr>
                <p:cNvSpPr/>
                <p:nvPr/>
              </p:nvSpPr>
              <p:spPr>
                <a:xfrm>
                  <a:off x="2493464" y="1328032"/>
                  <a:ext cx="2554241" cy="2554241"/>
                </a:xfrm>
                <a:prstGeom prst="ellipse">
                  <a:avLst/>
                </a:prstGeom>
                <a:solidFill>
                  <a:srgbClr val="C3D499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39" name="Oval 42">
                  <a:extLst>
                    <a:ext uri="{FF2B5EF4-FFF2-40B4-BE49-F238E27FC236}">
                      <a16:creationId xmlns:a16="http://schemas.microsoft.com/office/drawing/2014/main" xmlns="" id="{3D9C6C1D-3C02-4F56-94BF-BFB75EA8A511}"/>
                    </a:ext>
                  </a:extLst>
                </p:cNvPr>
                <p:cNvSpPr/>
                <p:nvPr/>
              </p:nvSpPr>
              <p:spPr>
                <a:xfrm>
                  <a:off x="4816714" y="1321501"/>
                  <a:ext cx="2554241" cy="2554241"/>
                </a:xfrm>
                <a:prstGeom prst="ellipse">
                  <a:avLst/>
                </a:prstGeom>
                <a:solidFill>
                  <a:srgbClr val="3DCCB8">
                    <a:alpha val="65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40" name="Oval 43">
                  <a:extLst>
                    <a:ext uri="{FF2B5EF4-FFF2-40B4-BE49-F238E27FC236}">
                      <a16:creationId xmlns:a16="http://schemas.microsoft.com/office/drawing/2014/main" xmlns="" id="{8AB5D263-A586-4A5A-836C-74F07C3C168E}"/>
                    </a:ext>
                  </a:extLst>
                </p:cNvPr>
                <p:cNvSpPr/>
                <p:nvPr/>
              </p:nvSpPr>
              <p:spPr>
                <a:xfrm>
                  <a:off x="7139963" y="1328625"/>
                  <a:ext cx="2554241" cy="2554241"/>
                </a:xfrm>
                <a:prstGeom prst="ellipse">
                  <a:avLst/>
                </a:prstGeom>
                <a:solidFill>
                  <a:srgbClr val="0086BB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35" name="Shape 1631"/>
              <p:cNvSpPr/>
              <p:nvPr/>
            </p:nvSpPr>
            <p:spPr>
              <a:xfrm>
                <a:off x="6058358" y="2384461"/>
                <a:ext cx="772033" cy="76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4"/>
                      <a:pt x="16242" y="15945"/>
                      <a:pt x="15117" y="15413"/>
                    </a:cubicBezTo>
                    <a:cubicBezTo>
                      <a:pt x="14189" y="14975"/>
                      <a:pt x="13657" y="14531"/>
                      <a:pt x="13491" y="14057"/>
                    </a:cubicBezTo>
                    <a:cubicBezTo>
                      <a:pt x="13377" y="13728"/>
                      <a:pt x="13428" y="13351"/>
                      <a:pt x="13649" y="12904"/>
                    </a:cubicBezTo>
                    <a:cubicBezTo>
                      <a:pt x="13815" y="12567"/>
                      <a:pt x="13972" y="12286"/>
                      <a:pt x="14117" y="12028"/>
                    </a:cubicBezTo>
                    <a:cubicBezTo>
                      <a:pt x="14730" y="10934"/>
                      <a:pt x="15203" y="10145"/>
                      <a:pt x="15203" y="7348"/>
                    </a:cubicBezTo>
                    <a:cubicBezTo>
                      <a:pt x="15203" y="3162"/>
                      <a:pt x="12787" y="2951"/>
                      <a:pt x="12309" y="2951"/>
                    </a:cubicBezTo>
                    <a:cubicBezTo>
                      <a:pt x="11917" y="2951"/>
                      <a:pt x="11672" y="3037"/>
                      <a:pt x="11435" y="3121"/>
                    </a:cubicBezTo>
                    <a:cubicBezTo>
                      <a:pt x="11175" y="3213"/>
                      <a:pt x="10907" y="3309"/>
                      <a:pt x="10296" y="3319"/>
                    </a:cubicBezTo>
                    <a:cubicBezTo>
                      <a:pt x="9190" y="3337"/>
                      <a:pt x="6873" y="3375"/>
                      <a:pt x="6873" y="7226"/>
                    </a:cubicBezTo>
                    <a:cubicBezTo>
                      <a:pt x="6873" y="9919"/>
                      <a:pt x="7574" y="11156"/>
                      <a:pt x="8125" y="12150"/>
                    </a:cubicBezTo>
                    <a:cubicBezTo>
                      <a:pt x="8266" y="12404"/>
                      <a:pt x="8399" y="12645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0"/>
                      <a:pt x="982" y="134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4"/>
                      <a:pt x="6362" y="16767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2"/>
                      <a:pt x="7855" y="9665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7"/>
                      <a:pt x="11461" y="4154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8"/>
                      <a:pt x="13840" y="10513"/>
                      <a:pt x="13261" y="11548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5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89"/>
                    </a:cubicBezTo>
                    <a:cubicBezTo>
                      <a:pt x="15525" y="19697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36" name="Shape 1609"/>
              <p:cNvSpPr/>
              <p:nvPr/>
            </p:nvSpPr>
            <p:spPr>
              <a:xfrm>
                <a:off x="8748741" y="2366999"/>
                <a:ext cx="869897" cy="80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012"/>
                    </a:moveTo>
                    <a:cubicBezTo>
                      <a:pt x="20614" y="12014"/>
                      <a:pt x="20611" y="12016"/>
                      <a:pt x="20607" y="12016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2"/>
                      <a:pt x="18421" y="14352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8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7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2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8"/>
                      <a:pt x="4714" y="18600"/>
                    </a:cubicBezTo>
                    <a:lnTo>
                      <a:pt x="3000" y="16885"/>
                    </a:lnTo>
                    <a:lnTo>
                      <a:pt x="3540" y="15984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6"/>
                    </a:lnTo>
                    <a:cubicBezTo>
                      <a:pt x="989" y="12016"/>
                      <a:pt x="986" y="12014"/>
                      <a:pt x="982" y="12012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6"/>
                      <a:pt x="2616" y="8979"/>
                      <a:pt x="2708" y="8634"/>
                    </a:cubicBezTo>
                    <a:cubicBezTo>
                      <a:pt x="2897" y="7929"/>
                      <a:pt x="3179" y="7249"/>
                      <a:pt x="3548" y="6615"/>
                    </a:cubicBezTo>
                    <a:cubicBezTo>
                      <a:pt x="3727" y="6305"/>
                      <a:pt x="3724" y="5923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9"/>
                      <a:pt x="3000" y="4715"/>
                    </a:cubicBezTo>
                    <a:lnTo>
                      <a:pt x="4715" y="3000"/>
                    </a:lnTo>
                    <a:lnTo>
                      <a:pt x="5621" y="3543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39"/>
                      <a:pt x="6618" y="3552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2"/>
                      <a:pt x="9331" y="2006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6"/>
                    </a:lnTo>
                    <a:cubicBezTo>
                      <a:pt x="12356" y="2352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2"/>
                    </a:cubicBezTo>
                    <a:cubicBezTo>
                      <a:pt x="15134" y="3639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3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9"/>
                      <a:pt x="18597" y="4722"/>
                      <a:pt x="18595" y="4725"/>
                    </a:cubicBezTo>
                    <a:lnTo>
                      <a:pt x="18060" y="5616"/>
                    </a:lnTo>
                    <a:cubicBezTo>
                      <a:pt x="17876" y="5923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6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2"/>
                      <a:pt x="20618" y="12012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0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5"/>
                    </a:lnTo>
                    <a:cubicBezTo>
                      <a:pt x="17292" y="2019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5"/>
                    </a:cubicBezTo>
                    <a:lnTo>
                      <a:pt x="15473" y="2701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1"/>
                    </a:cubicBezTo>
                    <a:lnTo>
                      <a:pt x="5200" y="2145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9"/>
                      <a:pt x="4181" y="2145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0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2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3"/>
                      <a:pt x="1864" y="17137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2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2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7"/>
                      <a:pt x="19641" y="16713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2"/>
                      <a:pt x="21233" y="8730"/>
                      <a:pt x="20880" y="8641"/>
                    </a:cubicBezTo>
                    <a:moveTo>
                      <a:pt x="15709" y="10800"/>
                    </a:moveTo>
                    <a:cubicBezTo>
                      <a:pt x="15709" y="13346"/>
                      <a:pt x="13771" y="15438"/>
                      <a:pt x="11291" y="15685"/>
                    </a:cubicBezTo>
                    <a:lnTo>
                      <a:pt x="11291" y="12694"/>
                    </a:lnTo>
                    <a:cubicBezTo>
                      <a:pt x="12137" y="12476"/>
                      <a:pt x="12764" y="11714"/>
                      <a:pt x="12764" y="10800"/>
                    </a:cubicBezTo>
                    <a:cubicBezTo>
                      <a:pt x="12764" y="10630"/>
                      <a:pt x="12735" y="10468"/>
                      <a:pt x="12694" y="10310"/>
                    </a:cubicBezTo>
                    <a:lnTo>
                      <a:pt x="15308" y="8857"/>
                    </a:lnTo>
                    <a:cubicBezTo>
                      <a:pt x="15565" y="9453"/>
                      <a:pt x="15709" y="10110"/>
                      <a:pt x="15709" y="10800"/>
                    </a:cubicBezTo>
                    <a:moveTo>
                      <a:pt x="9818" y="10800"/>
                    </a:move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cubicBezTo>
                      <a:pt x="10258" y="11782"/>
                      <a:pt x="9818" y="11342"/>
                      <a:pt x="9818" y="10800"/>
                    </a:cubicBezTo>
                    <a:moveTo>
                      <a:pt x="10309" y="15685"/>
                    </a:moveTo>
                    <a:cubicBezTo>
                      <a:pt x="7829" y="15438"/>
                      <a:pt x="5891" y="13346"/>
                      <a:pt x="5891" y="10800"/>
                    </a:cubicBezTo>
                    <a:cubicBezTo>
                      <a:pt x="5891" y="10110"/>
                      <a:pt x="6035" y="9453"/>
                      <a:pt x="6292" y="8857"/>
                    </a:cubicBezTo>
                    <a:lnTo>
                      <a:pt x="8906" y="10310"/>
                    </a:lnTo>
                    <a:cubicBezTo>
                      <a:pt x="8865" y="10468"/>
                      <a:pt x="8836" y="10630"/>
                      <a:pt x="8836" y="10800"/>
                    </a:cubicBezTo>
                    <a:cubicBezTo>
                      <a:pt x="8836" y="11714"/>
                      <a:pt x="9463" y="12476"/>
                      <a:pt x="10309" y="12694"/>
                    </a:cubicBezTo>
                    <a:cubicBezTo>
                      <a:pt x="10309" y="12694"/>
                      <a:pt x="10309" y="15685"/>
                      <a:pt x="10309" y="15685"/>
                    </a:cubicBezTo>
                    <a:close/>
                    <a:moveTo>
                      <a:pt x="10800" y="5891"/>
                    </a:moveTo>
                    <a:cubicBezTo>
                      <a:pt x="12470" y="5891"/>
                      <a:pt x="13942" y="6727"/>
                      <a:pt x="14829" y="8000"/>
                    </a:cubicBezTo>
                    <a:lnTo>
                      <a:pt x="12220" y="9450"/>
                    </a:lnTo>
                    <a:cubicBezTo>
                      <a:pt x="11862" y="9074"/>
                      <a:pt x="11360" y="8836"/>
                      <a:pt x="10800" y="8836"/>
                    </a:cubicBezTo>
                    <a:cubicBezTo>
                      <a:pt x="10240" y="8836"/>
                      <a:pt x="9738" y="9074"/>
                      <a:pt x="9380" y="9450"/>
                    </a:cubicBezTo>
                    <a:lnTo>
                      <a:pt x="6771" y="8000"/>
                    </a:lnTo>
                    <a:cubicBezTo>
                      <a:pt x="7658" y="6727"/>
                      <a:pt x="9130" y="5891"/>
                      <a:pt x="10800" y="5891"/>
                    </a:cubicBezTo>
                    <a:moveTo>
                      <a:pt x="10800" y="4909"/>
                    </a:moveTo>
                    <a:cubicBezTo>
                      <a:pt x="7547" y="4909"/>
                      <a:pt x="4909" y="7547"/>
                      <a:pt x="4909" y="10800"/>
                    </a:cubicBezTo>
                    <a:cubicBezTo>
                      <a:pt x="4909" y="14054"/>
                      <a:pt x="7547" y="16691"/>
                      <a:pt x="10800" y="16691"/>
                    </a:cubicBezTo>
                    <a:cubicBezTo>
                      <a:pt x="14053" y="16691"/>
                      <a:pt x="16691" y="14054"/>
                      <a:pt x="16691" y="10800"/>
                    </a:cubicBezTo>
                    <a:cubicBezTo>
                      <a:pt x="16691" y="7547"/>
                      <a:pt x="14053" y="4909"/>
                      <a:pt x="10800" y="490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1467"/>
              <p:cNvSpPr/>
              <p:nvPr/>
            </p:nvSpPr>
            <p:spPr>
              <a:xfrm>
                <a:off x="3091544" y="2507918"/>
                <a:ext cx="669290" cy="652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18100"/>
                    </a:moveTo>
                    <a:lnTo>
                      <a:pt x="21596" y="18099"/>
                    </a:lnTo>
                    <a:lnTo>
                      <a:pt x="20614" y="5335"/>
                    </a:lnTo>
                    <a:lnTo>
                      <a:pt x="20605" y="5337"/>
                    </a:lnTo>
                    <a:cubicBezTo>
                      <a:pt x="20573" y="5097"/>
                      <a:pt x="20376" y="4909"/>
                      <a:pt x="20127" y="4909"/>
                    </a:cubicBezTo>
                    <a:lnTo>
                      <a:pt x="16691" y="4909"/>
                    </a:lnTo>
                    <a:lnTo>
                      <a:pt x="16691" y="3927"/>
                    </a:lnTo>
                    <a:cubicBezTo>
                      <a:pt x="16691" y="1758"/>
                      <a:pt x="14932" y="0"/>
                      <a:pt x="12764" y="0"/>
                    </a:cubicBezTo>
                    <a:cubicBezTo>
                      <a:pt x="11300" y="0"/>
                      <a:pt x="10025" y="803"/>
                      <a:pt x="9350" y="1991"/>
                    </a:cubicBezTo>
                    <a:cubicBezTo>
                      <a:pt x="9705" y="2027"/>
                      <a:pt x="10048" y="2105"/>
                      <a:pt x="10377" y="2214"/>
                    </a:cubicBezTo>
                    <a:cubicBezTo>
                      <a:pt x="10911" y="1470"/>
                      <a:pt x="11778" y="982"/>
                      <a:pt x="12764" y="982"/>
                    </a:cubicBezTo>
                    <a:cubicBezTo>
                      <a:pt x="14390" y="982"/>
                      <a:pt x="15709" y="2301"/>
                      <a:pt x="15709" y="3927"/>
                    </a:cubicBezTo>
                    <a:lnTo>
                      <a:pt x="15709" y="4909"/>
                    </a:lnTo>
                    <a:lnTo>
                      <a:pt x="13337" y="4909"/>
                    </a:lnTo>
                    <a:cubicBezTo>
                      <a:pt x="13474" y="5221"/>
                      <a:pt x="13581" y="5549"/>
                      <a:pt x="13651" y="5891"/>
                    </a:cubicBezTo>
                    <a:lnTo>
                      <a:pt x="15709" y="5891"/>
                    </a:lnTo>
                    <a:lnTo>
                      <a:pt x="15709" y="6873"/>
                    </a:lnTo>
                    <a:lnTo>
                      <a:pt x="16204" y="6873"/>
                    </a:lnTo>
                    <a:cubicBezTo>
                      <a:pt x="16375" y="6873"/>
                      <a:pt x="16537" y="6905"/>
                      <a:pt x="16691" y="6961"/>
                    </a:cubicBezTo>
                    <a:lnTo>
                      <a:pt x="16691" y="5891"/>
                    </a:lnTo>
                    <a:lnTo>
                      <a:pt x="19674" y="5891"/>
                    </a:lnTo>
                    <a:lnTo>
                      <a:pt x="20429" y="15709"/>
                    </a:lnTo>
                    <a:lnTo>
                      <a:pt x="18247" y="15709"/>
                    </a:lnTo>
                    <a:lnTo>
                      <a:pt x="18323" y="16691"/>
                    </a:lnTo>
                    <a:lnTo>
                      <a:pt x="20504" y="16691"/>
                    </a:lnTo>
                    <a:lnTo>
                      <a:pt x="20580" y="17673"/>
                    </a:lnTo>
                    <a:lnTo>
                      <a:pt x="18398" y="17673"/>
                    </a:lnTo>
                    <a:lnTo>
                      <a:pt x="18474" y="18655"/>
                    </a:lnTo>
                    <a:lnTo>
                      <a:pt x="21109" y="18655"/>
                    </a:lnTo>
                    <a:cubicBezTo>
                      <a:pt x="21380" y="18655"/>
                      <a:pt x="21600" y="18435"/>
                      <a:pt x="21600" y="18164"/>
                    </a:cubicBezTo>
                    <a:cubicBezTo>
                      <a:pt x="21600" y="18141"/>
                      <a:pt x="21590" y="18122"/>
                      <a:pt x="21587" y="18100"/>
                    </a:cubicBezTo>
                    <a:moveTo>
                      <a:pt x="1020" y="20618"/>
                    </a:moveTo>
                    <a:lnTo>
                      <a:pt x="1096" y="19636"/>
                    </a:lnTo>
                    <a:lnTo>
                      <a:pt x="16577" y="19636"/>
                    </a:lnTo>
                    <a:lnTo>
                      <a:pt x="16653" y="20618"/>
                    </a:lnTo>
                    <a:cubicBezTo>
                      <a:pt x="16653" y="20618"/>
                      <a:pt x="1020" y="20618"/>
                      <a:pt x="1020" y="20618"/>
                    </a:cubicBezTo>
                    <a:close/>
                    <a:moveTo>
                      <a:pt x="1926" y="8836"/>
                    </a:moveTo>
                    <a:lnTo>
                      <a:pt x="4909" y="8836"/>
                    </a:lnTo>
                    <a:lnTo>
                      <a:pt x="4909" y="10936"/>
                    </a:lnTo>
                    <a:cubicBezTo>
                      <a:pt x="4617" y="11106"/>
                      <a:pt x="4418" y="11420"/>
                      <a:pt x="4418" y="11782"/>
                    </a:cubicBezTo>
                    <a:cubicBezTo>
                      <a:pt x="4418" y="12324"/>
                      <a:pt x="4858" y="12764"/>
                      <a:pt x="5400" y="12764"/>
                    </a:cubicBezTo>
                    <a:cubicBezTo>
                      <a:pt x="5942" y="12764"/>
                      <a:pt x="6382" y="12324"/>
                      <a:pt x="6382" y="11782"/>
                    </a:cubicBezTo>
                    <a:cubicBezTo>
                      <a:pt x="6382" y="11420"/>
                      <a:pt x="6183" y="11106"/>
                      <a:pt x="5891" y="10936"/>
                    </a:cubicBezTo>
                    <a:lnTo>
                      <a:pt x="5891" y="8836"/>
                    </a:lnTo>
                    <a:lnTo>
                      <a:pt x="11782" y="8836"/>
                    </a:lnTo>
                    <a:lnTo>
                      <a:pt x="11782" y="10936"/>
                    </a:lnTo>
                    <a:cubicBezTo>
                      <a:pt x="11489" y="11106"/>
                      <a:pt x="11291" y="11420"/>
                      <a:pt x="11291" y="11782"/>
                    </a:cubicBezTo>
                    <a:cubicBezTo>
                      <a:pt x="11291" y="12324"/>
                      <a:pt x="11731" y="12764"/>
                      <a:pt x="12273" y="12764"/>
                    </a:cubicBezTo>
                    <a:cubicBezTo>
                      <a:pt x="12815" y="12764"/>
                      <a:pt x="13255" y="12324"/>
                      <a:pt x="13255" y="11782"/>
                    </a:cubicBezTo>
                    <a:cubicBezTo>
                      <a:pt x="13255" y="11420"/>
                      <a:pt x="13056" y="11106"/>
                      <a:pt x="12764" y="10936"/>
                    </a:cubicBezTo>
                    <a:lnTo>
                      <a:pt x="12764" y="8836"/>
                    </a:lnTo>
                    <a:lnTo>
                      <a:pt x="15746" y="8836"/>
                    </a:lnTo>
                    <a:lnTo>
                      <a:pt x="16502" y="18655"/>
                    </a:lnTo>
                    <a:lnTo>
                      <a:pt x="1172" y="18655"/>
                    </a:lnTo>
                    <a:cubicBezTo>
                      <a:pt x="1172" y="18655"/>
                      <a:pt x="1926" y="8836"/>
                      <a:pt x="1926" y="8836"/>
                    </a:cubicBezTo>
                    <a:close/>
                    <a:moveTo>
                      <a:pt x="5891" y="6873"/>
                    </a:moveTo>
                    <a:cubicBezTo>
                      <a:pt x="5891" y="5246"/>
                      <a:pt x="7210" y="3927"/>
                      <a:pt x="8836" y="3927"/>
                    </a:cubicBezTo>
                    <a:cubicBezTo>
                      <a:pt x="10463" y="3927"/>
                      <a:pt x="11782" y="5246"/>
                      <a:pt x="11782" y="6873"/>
                    </a:cubicBezTo>
                    <a:lnTo>
                      <a:pt x="11782" y="7855"/>
                    </a:lnTo>
                    <a:lnTo>
                      <a:pt x="5891" y="7855"/>
                    </a:lnTo>
                    <a:cubicBezTo>
                      <a:pt x="5891" y="7855"/>
                      <a:pt x="5891" y="6873"/>
                      <a:pt x="5891" y="6873"/>
                    </a:cubicBezTo>
                    <a:close/>
                    <a:moveTo>
                      <a:pt x="17668" y="21044"/>
                    </a:moveTo>
                    <a:lnTo>
                      <a:pt x="16687" y="8281"/>
                    </a:lnTo>
                    <a:lnTo>
                      <a:pt x="16678" y="8282"/>
                    </a:lnTo>
                    <a:cubicBezTo>
                      <a:pt x="16646" y="8043"/>
                      <a:pt x="16448" y="7855"/>
                      <a:pt x="16200" y="7855"/>
                    </a:cubicBezTo>
                    <a:lnTo>
                      <a:pt x="12764" y="7855"/>
                    </a:lnTo>
                    <a:lnTo>
                      <a:pt x="12764" y="6873"/>
                    </a:lnTo>
                    <a:cubicBezTo>
                      <a:pt x="12764" y="4704"/>
                      <a:pt x="11005" y="2945"/>
                      <a:pt x="8836" y="2945"/>
                    </a:cubicBezTo>
                    <a:cubicBezTo>
                      <a:pt x="6668" y="2945"/>
                      <a:pt x="4909" y="4704"/>
                      <a:pt x="4909" y="6873"/>
                    </a:cubicBezTo>
                    <a:lnTo>
                      <a:pt x="4909" y="7855"/>
                    </a:lnTo>
                    <a:lnTo>
                      <a:pt x="1473" y="7855"/>
                    </a:lnTo>
                    <a:cubicBezTo>
                      <a:pt x="1224" y="7855"/>
                      <a:pt x="1027" y="8043"/>
                      <a:pt x="995" y="8282"/>
                    </a:cubicBezTo>
                    <a:lnTo>
                      <a:pt x="986" y="8281"/>
                    </a:lnTo>
                    <a:lnTo>
                      <a:pt x="4" y="21044"/>
                    </a:lnTo>
                    <a:lnTo>
                      <a:pt x="13" y="21045"/>
                    </a:lnTo>
                    <a:cubicBezTo>
                      <a:pt x="10" y="21067"/>
                      <a:pt x="0" y="21087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17182" y="21600"/>
                    </a:lnTo>
                    <a:cubicBezTo>
                      <a:pt x="17453" y="21600"/>
                      <a:pt x="17673" y="21381"/>
                      <a:pt x="17673" y="21109"/>
                    </a:cubicBezTo>
                    <a:cubicBezTo>
                      <a:pt x="17673" y="21087"/>
                      <a:pt x="17663" y="21067"/>
                      <a:pt x="17660" y="21045"/>
                    </a:cubicBezTo>
                    <a:cubicBezTo>
                      <a:pt x="17660" y="21045"/>
                      <a:pt x="17668" y="21044"/>
                      <a:pt x="17668" y="210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6" name="תיבת טקסט 16">
              <a:extLst>
                <a:ext uri="{FF2B5EF4-FFF2-40B4-BE49-F238E27FC236}">
                  <a16:creationId xmlns:a16="http://schemas.microsoft.com/office/drawing/2014/main" xmlns="" id="{B8F8A55E-F765-41E5-947A-796673EDCAA2}"/>
                </a:ext>
              </a:extLst>
            </p:cNvPr>
            <p:cNvSpPr txBox="1"/>
            <p:nvPr/>
          </p:nvSpPr>
          <p:spPr>
            <a:xfrm>
              <a:off x="8352267" y="3268438"/>
              <a:ext cx="180778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תשתיות</a:t>
              </a:r>
            </a:p>
          </p:txBody>
        </p:sp>
        <p:sp>
          <p:nvSpPr>
            <p:cNvPr id="30" name="תיבת טקסט 20">
              <a:extLst>
                <a:ext uri="{FF2B5EF4-FFF2-40B4-BE49-F238E27FC236}">
                  <a16:creationId xmlns:a16="http://schemas.microsoft.com/office/drawing/2014/main" xmlns="" id="{14D5E724-50A0-441A-8950-5A09373842E8}"/>
                </a:ext>
              </a:extLst>
            </p:cNvPr>
            <p:cNvSpPr txBox="1"/>
            <p:nvPr/>
          </p:nvSpPr>
          <p:spPr>
            <a:xfrm>
              <a:off x="5438546" y="3226620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הון אנושי ואוכלוסיות</a:t>
              </a:r>
            </a:p>
          </p:txBody>
        </p:sp>
        <p:sp>
          <p:nvSpPr>
            <p:cNvPr id="31" name="תיבת טקסט 21">
              <a:extLst>
                <a:ext uri="{FF2B5EF4-FFF2-40B4-BE49-F238E27FC236}">
                  <a16:creationId xmlns:a16="http://schemas.microsoft.com/office/drawing/2014/main" xmlns="" id="{F38221FB-52A7-4B7D-860B-05D0E5D2201A}"/>
                </a:ext>
              </a:extLst>
            </p:cNvPr>
            <p:cNvSpPr txBox="1"/>
            <p:nvPr/>
          </p:nvSpPr>
          <p:spPr>
            <a:xfrm>
              <a:off x="2592967" y="3268438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סביבה עסקית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2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76500" y="565859"/>
            <a:ext cx="1115190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  <a:p>
            <a:pPr marR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e-IL" sz="28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Shape 435">
            <a:extLst>
              <a:ext uri="{FF2B5EF4-FFF2-40B4-BE49-F238E27FC236}">
                <a16:creationId xmlns:a16="http://schemas.microsoft.com/office/drawing/2014/main" xmlns="" id="{670AB9FB-604A-4FDC-95B3-A75979C483BF}"/>
              </a:ext>
            </a:extLst>
          </p:cNvPr>
          <p:cNvSpPr/>
          <p:nvPr/>
        </p:nvSpPr>
        <p:spPr>
          <a:xfrm>
            <a:off x="1241245" y="3525963"/>
            <a:ext cx="1662140" cy="10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xmlns="" id="{D518FBBE-26D9-4CC9-BB96-53C8EF3B5BB0}"/>
              </a:ext>
            </a:extLst>
          </p:cNvPr>
          <p:cNvSpPr txBox="1"/>
          <p:nvPr/>
        </p:nvSpPr>
        <p:spPr>
          <a:xfrm>
            <a:off x="401127" y="352549"/>
            <a:ext cx="11151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פיתוח מנועי צמיחה חדשים </a:t>
            </a:r>
          </a:p>
        </p:txBody>
      </p:sp>
      <p:sp>
        <p:nvSpPr>
          <p:cNvPr id="33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748854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xmlns="" id="{71B2B015-D19C-482A-8212-BAED151509CA}"/>
              </a:ext>
            </a:extLst>
          </p:cNvPr>
          <p:cNvGrpSpPr/>
          <p:nvPr/>
        </p:nvGrpSpPr>
        <p:grpSpPr>
          <a:xfrm>
            <a:off x="1611650" y="1707576"/>
            <a:ext cx="8968700" cy="3450655"/>
            <a:chOff x="1916450" y="1597478"/>
            <a:chExt cx="8968700" cy="3450655"/>
          </a:xfrm>
        </p:grpSpPr>
        <p:grpSp>
          <p:nvGrpSpPr>
            <p:cNvPr id="19" name="קבוצה 18">
              <a:extLst>
                <a:ext uri="{FF2B5EF4-FFF2-40B4-BE49-F238E27FC236}">
                  <a16:creationId xmlns:a16="http://schemas.microsoft.com/office/drawing/2014/main" xmlns="" id="{18BCD7E1-A394-46F8-A990-DC7A751F3C4D}"/>
                </a:ext>
              </a:extLst>
            </p:cNvPr>
            <p:cNvGrpSpPr/>
            <p:nvPr/>
          </p:nvGrpSpPr>
          <p:grpSpPr>
            <a:xfrm>
              <a:off x="1916450" y="1597478"/>
              <a:ext cx="8968700" cy="3450655"/>
              <a:chOff x="1916450" y="1597478"/>
              <a:chExt cx="8968700" cy="3450655"/>
            </a:xfrm>
          </p:grpSpPr>
          <p:grpSp>
            <p:nvGrpSpPr>
              <p:cNvPr id="27" name="קבוצה 26"/>
              <p:cNvGrpSpPr/>
              <p:nvPr/>
            </p:nvGrpSpPr>
            <p:grpSpPr>
              <a:xfrm>
                <a:off x="1916450" y="1597478"/>
                <a:ext cx="8968700" cy="3450655"/>
                <a:chOff x="2493464" y="1162231"/>
                <a:chExt cx="7302830" cy="2885841"/>
              </a:xfrm>
            </p:grpSpPr>
            <p:sp>
              <p:nvSpPr>
                <p:cNvPr id="41" name="Oval 48">
                  <a:extLst>
                    <a:ext uri="{FF2B5EF4-FFF2-40B4-BE49-F238E27FC236}">
                      <a16:creationId xmlns:a16="http://schemas.microsoft.com/office/drawing/2014/main" xmlns="" id="{413EA74B-CFD2-4C08-9C8A-0C2310E3240D}"/>
                    </a:ext>
                  </a:extLst>
                </p:cNvPr>
                <p:cNvSpPr/>
                <p:nvPr/>
              </p:nvSpPr>
              <p:spPr>
                <a:xfrm>
                  <a:off x="2493464" y="1328032"/>
                  <a:ext cx="2554241" cy="2554241"/>
                </a:xfrm>
                <a:prstGeom prst="ellipse">
                  <a:avLst/>
                </a:prstGeom>
                <a:solidFill>
                  <a:srgbClr val="C3D499">
                    <a:alpha val="63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  <p:sp>
              <p:nvSpPr>
                <p:cNvPr id="42" name="Oval 42">
                  <a:extLst>
                    <a:ext uri="{FF2B5EF4-FFF2-40B4-BE49-F238E27FC236}">
                      <a16:creationId xmlns:a16="http://schemas.microsoft.com/office/drawing/2014/main" xmlns="" id="{3D9C6C1D-3C02-4F56-94BF-BFB75EA8A511}"/>
                    </a:ext>
                  </a:extLst>
                </p:cNvPr>
                <p:cNvSpPr/>
                <p:nvPr/>
              </p:nvSpPr>
              <p:spPr>
                <a:xfrm>
                  <a:off x="4816714" y="1321501"/>
                  <a:ext cx="2554241" cy="2554241"/>
                </a:xfrm>
                <a:prstGeom prst="ellipse">
                  <a:avLst/>
                </a:prstGeom>
                <a:solidFill>
                  <a:srgbClr val="3DCCB8">
                    <a:alpha val="65000"/>
                  </a:srgbClr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 dirty="0"/>
                </a:p>
              </p:txBody>
            </p:sp>
            <p:sp>
              <p:nvSpPr>
                <p:cNvPr id="43" name="Oval 43">
                  <a:extLst>
                    <a:ext uri="{FF2B5EF4-FFF2-40B4-BE49-F238E27FC236}">
                      <a16:creationId xmlns:a16="http://schemas.microsoft.com/office/drawing/2014/main" xmlns="" id="{8AB5D263-A586-4A5A-836C-74F07C3C168E}"/>
                    </a:ext>
                  </a:extLst>
                </p:cNvPr>
                <p:cNvSpPr/>
                <p:nvPr/>
              </p:nvSpPr>
              <p:spPr>
                <a:xfrm>
                  <a:off x="6907898" y="1162231"/>
                  <a:ext cx="2888396" cy="288584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38100" sx="101000" sy="101000" algn="ctr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n-US"/>
                </a:p>
              </p:txBody>
            </p:sp>
          </p:grpSp>
          <p:sp>
            <p:nvSpPr>
              <p:cNvPr id="28" name="Shape 1631"/>
              <p:cNvSpPr/>
              <p:nvPr/>
            </p:nvSpPr>
            <p:spPr>
              <a:xfrm>
                <a:off x="6058358" y="2384461"/>
                <a:ext cx="772033" cy="7604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958" y="17505"/>
                    </a:moveTo>
                    <a:cubicBezTo>
                      <a:pt x="17372" y="16944"/>
                      <a:pt x="16242" y="15945"/>
                      <a:pt x="15117" y="15413"/>
                    </a:cubicBezTo>
                    <a:cubicBezTo>
                      <a:pt x="14189" y="14975"/>
                      <a:pt x="13657" y="14531"/>
                      <a:pt x="13491" y="14057"/>
                    </a:cubicBezTo>
                    <a:cubicBezTo>
                      <a:pt x="13377" y="13728"/>
                      <a:pt x="13428" y="13351"/>
                      <a:pt x="13649" y="12904"/>
                    </a:cubicBezTo>
                    <a:cubicBezTo>
                      <a:pt x="13815" y="12567"/>
                      <a:pt x="13972" y="12286"/>
                      <a:pt x="14117" y="12028"/>
                    </a:cubicBezTo>
                    <a:cubicBezTo>
                      <a:pt x="14730" y="10934"/>
                      <a:pt x="15203" y="10145"/>
                      <a:pt x="15203" y="7348"/>
                    </a:cubicBezTo>
                    <a:cubicBezTo>
                      <a:pt x="15203" y="3162"/>
                      <a:pt x="12787" y="2951"/>
                      <a:pt x="12309" y="2951"/>
                    </a:cubicBezTo>
                    <a:cubicBezTo>
                      <a:pt x="11917" y="2951"/>
                      <a:pt x="11672" y="3037"/>
                      <a:pt x="11435" y="3121"/>
                    </a:cubicBezTo>
                    <a:cubicBezTo>
                      <a:pt x="11175" y="3213"/>
                      <a:pt x="10907" y="3309"/>
                      <a:pt x="10296" y="3319"/>
                    </a:cubicBezTo>
                    <a:cubicBezTo>
                      <a:pt x="9190" y="3337"/>
                      <a:pt x="6873" y="3375"/>
                      <a:pt x="6873" y="7226"/>
                    </a:cubicBezTo>
                    <a:cubicBezTo>
                      <a:pt x="6873" y="9919"/>
                      <a:pt x="7574" y="11156"/>
                      <a:pt x="8125" y="12150"/>
                    </a:cubicBezTo>
                    <a:cubicBezTo>
                      <a:pt x="8266" y="12404"/>
                      <a:pt x="8399" y="12645"/>
                      <a:pt x="8505" y="12885"/>
                    </a:cubicBezTo>
                    <a:cubicBezTo>
                      <a:pt x="8973" y="13949"/>
                      <a:pt x="8631" y="14693"/>
                      <a:pt x="7426" y="15224"/>
                    </a:cubicBezTo>
                    <a:cubicBezTo>
                      <a:pt x="5905" y="15897"/>
                      <a:pt x="5188" y="16247"/>
                      <a:pt x="3693" y="17562"/>
                    </a:cubicBezTo>
                    <a:cubicBezTo>
                      <a:pt x="2017" y="15800"/>
                      <a:pt x="982" y="13423"/>
                      <a:pt x="982" y="10800"/>
                    </a:cubicBezTo>
                    <a:cubicBezTo>
                      <a:pt x="982" y="5377"/>
                      <a:pt x="5377" y="982"/>
                      <a:pt x="10800" y="982"/>
                    </a:cubicBezTo>
                    <a:cubicBezTo>
                      <a:pt x="16223" y="982"/>
                      <a:pt x="20618" y="5377"/>
                      <a:pt x="20618" y="10800"/>
                    </a:cubicBezTo>
                    <a:cubicBezTo>
                      <a:pt x="20618" y="13395"/>
                      <a:pt x="19603" y="15749"/>
                      <a:pt x="17958" y="17505"/>
                    </a:cubicBezTo>
                    <a:moveTo>
                      <a:pt x="10800" y="20618"/>
                    </a:moveTo>
                    <a:cubicBezTo>
                      <a:pt x="8356" y="20618"/>
                      <a:pt x="6125" y="19720"/>
                      <a:pt x="4407" y="18242"/>
                    </a:cubicBezTo>
                    <a:cubicBezTo>
                      <a:pt x="5730" y="17084"/>
                      <a:pt x="6362" y="16767"/>
                      <a:pt x="7823" y="16122"/>
                    </a:cubicBezTo>
                    <a:cubicBezTo>
                      <a:pt x="9515" y="15375"/>
                      <a:pt x="10091" y="14051"/>
                      <a:pt x="9403" y="12489"/>
                    </a:cubicBezTo>
                    <a:cubicBezTo>
                      <a:pt x="9279" y="12208"/>
                      <a:pt x="9136" y="11949"/>
                      <a:pt x="8984" y="11674"/>
                    </a:cubicBezTo>
                    <a:cubicBezTo>
                      <a:pt x="8461" y="10732"/>
                      <a:pt x="7855" y="9665"/>
                      <a:pt x="7855" y="7226"/>
                    </a:cubicBezTo>
                    <a:cubicBezTo>
                      <a:pt x="7855" y="4341"/>
                      <a:pt x="9224" y="4318"/>
                      <a:pt x="10312" y="4300"/>
                    </a:cubicBezTo>
                    <a:cubicBezTo>
                      <a:pt x="11084" y="4287"/>
                      <a:pt x="11461" y="4154"/>
                      <a:pt x="11763" y="4047"/>
                    </a:cubicBezTo>
                    <a:cubicBezTo>
                      <a:pt x="11964" y="3975"/>
                      <a:pt x="12086" y="3933"/>
                      <a:pt x="12309" y="3933"/>
                    </a:cubicBezTo>
                    <a:cubicBezTo>
                      <a:pt x="13218" y="3933"/>
                      <a:pt x="14221" y="4830"/>
                      <a:pt x="14221" y="7348"/>
                    </a:cubicBezTo>
                    <a:cubicBezTo>
                      <a:pt x="14221" y="9888"/>
                      <a:pt x="13840" y="10513"/>
                      <a:pt x="13261" y="11548"/>
                    </a:cubicBezTo>
                    <a:cubicBezTo>
                      <a:pt x="13108" y="11820"/>
                      <a:pt x="12943" y="12115"/>
                      <a:pt x="12768" y="12470"/>
                    </a:cubicBezTo>
                    <a:cubicBezTo>
                      <a:pt x="12430" y="13155"/>
                      <a:pt x="12362" y="13798"/>
                      <a:pt x="12565" y="14380"/>
                    </a:cubicBezTo>
                    <a:cubicBezTo>
                      <a:pt x="12825" y="15126"/>
                      <a:pt x="13502" y="15737"/>
                      <a:pt x="14696" y="16302"/>
                    </a:cubicBezTo>
                    <a:cubicBezTo>
                      <a:pt x="15675" y="16764"/>
                      <a:pt x="16700" y="17667"/>
                      <a:pt x="17251" y="18189"/>
                    </a:cubicBezTo>
                    <a:cubicBezTo>
                      <a:pt x="15525" y="19697"/>
                      <a:pt x="13272" y="20618"/>
                      <a:pt x="10800" y="20618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5" y="21600"/>
                      <a:pt x="21600" y="16764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dirty="0"/>
              </a:p>
            </p:txBody>
          </p:sp>
          <p:sp>
            <p:nvSpPr>
              <p:cNvPr id="29" name="Shape 1609"/>
              <p:cNvSpPr/>
              <p:nvPr/>
            </p:nvSpPr>
            <p:spPr>
              <a:xfrm>
                <a:off x="8748741" y="2366999"/>
                <a:ext cx="869897" cy="804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012"/>
                    </a:moveTo>
                    <a:cubicBezTo>
                      <a:pt x="20614" y="12014"/>
                      <a:pt x="20611" y="12016"/>
                      <a:pt x="20607" y="12016"/>
                    </a:cubicBezTo>
                    <a:lnTo>
                      <a:pt x="19602" y="12268"/>
                    </a:lnTo>
                    <a:cubicBezTo>
                      <a:pt x="19256" y="12354"/>
                      <a:pt x="18984" y="12622"/>
                      <a:pt x="18892" y="12966"/>
                    </a:cubicBezTo>
                    <a:cubicBezTo>
                      <a:pt x="18703" y="13672"/>
                      <a:pt x="18421" y="14352"/>
                      <a:pt x="18053" y="14986"/>
                    </a:cubicBezTo>
                    <a:cubicBezTo>
                      <a:pt x="17873" y="15295"/>
                      <a:pt x="17876" y="15677"/>
                      <a:pt x="18060" y="15984"/>
                    </a:cubicBezTo>
                    <a:lnTo>
                      <a:pt x="18601" y="16885"/>
                    </a:lnTo>
                    <a:lnTo>
                      <a:pt x="16886" y="18600"/>
                    </a:lnTo>
                    <a:cubicBezTo>
                      <a:pt x="16882" y="18598"/>
                      <a:pt x="16878" y="18597"/>
                      <a:pt x="16875" y="18595"/>
                    </a:cubicBezTo>
                    <a:lnTo>
                      <a:pt x="15978" y="18057"/>
                    </a:lnTo>
                    <a:cubicBezTo>
                      <a:pt x="15822" y="17964"/>
                      <a:pt x="15648" y="17917"/>
                      <a:pt x="15473" y="17917"/>
                    </a:cubicBezTo>
                    <a:cubicBezTo>
                      <a:pt x="15304" y="17917"/>
                      <a:pt x="15134" y="17961"/>
                      <a:pt x="14982" y="18049"/>
                    </a:cubicBezTo>
                    <a:cubicBezTo>
                      <a:pt x="14348" y="18415"/>
                      <a:pt x="13671" y="18696"/>
                      <a:pt x="12968" y="18884"/>
                    </a:cubicBezTo>
                    <a:cubicBezTo>
                      <a:pt x="12624" y="18976"/>
                      <a:pt x="12356" y="19248"/>
                      <a:pt x="12269" y="19594"/>
                    </a:cubicBezTo>
                    <a:lnTo>
                      <a:pt x="12016" y="20607"/>
                    </a:lnTo>
                    <a:cubicBezTo>
                      <a:pt x="12015" y="20611"/>
                      <a:pt x="12014" y="20614"/>
                      <a:pt x="12012" y="20619"/>
                    </a:cubicBezTo>
                    <a:lnTo>
                      <a:pt x="9587" y="20619"/>
                    </a:lnTo>
                    <a:lnTo>
                      <a:pt x="9331" y="19594"/>
                    </a:lnTo>
                    <a:cubicBezTo>
                      <a:pt x="9244" y="19248"/>
                      <a:pt x="8976" y="18976"/>
                      <a:pt x="8632" y="18884"/>
                    </a:cubicBezTo>
                    <a:cubicBezTo>
                      <a:pt x="7929" y="18696"/>
                      <a:pt x="7252" y="18415"/>
                      <a:pt x="6617" y="18049"/>
                    </a:cubicBezTo>
                    <a:cubicBezTo>
                      <a:pt x="6465" y="17961"/>
                      <a:pt x="6296" y="17917"/>
                      <a:pt x="6127" y="17917"/>
                    </a:cubicBezTo>
                    <a:cubicBezTo>
                      <a:pt x="5951" y="17917"/>
                      <a:pt x="5777" y="17964"/>
                      <a:pt x="5621" y="18057"/>
                    </a:cubicBezTo>
                    <a:lnTo>
                      <a:pt x="4725" y="18595"/>
                    </a:lnTo>
                    <a:cubicBezTo>
                      <a:pt x="4722" y="18597"/>
                      <a:pt x="4718" y="18598"/>
                      <a:pt x="4714" y="18600"/>
                    </a:cubicBezTo>
                    <a:lnTo>
                      <a:pt x="3000" y="16885"/>
                    </a:lnTo>
                    <a:lnTo>
                      <a:pt x="3540" y="15984"/>
                    </a:lnTo>
                    <a:cubicBezTo>
                      <a:pt x="3724" y="15677"/>
                      <a:pt x="3727" y="15295"/>
                      <a:pt x="3548" y="14986"/>
                    </a:cubicBezTo>
                    <a:cubicBezTo>
                      <a:pt x="3179" y="14351"/>
                      <a:pt x="2897" y="13672"/>
                      <a:pt x="2708" y="12966"/>
                    </a:cubicBezTo>
                    <a:cubicBezTo>
                      <a:pt x="2616" y="12622"/>
                      <a:pt x="2343" y="12354"/>
                      <a:pt x="1998" y="12268"/>
                    </a:cubicBezTo>
                    <a:lnTo>
                      <a:pt x="993" y="12016"/>
                    </a:lnTo>
                    <a:cubicBezTo>
                      <a:pt x="989" y="12016"/>
                      <a:pt x="986" y="12014"/>
                      <a:pt x="982" y="12012"/>
                    </a:cubicBezTo>
                    <a:lnTo>
                      <a:pt x="982" y="9587"/>
                    </a:lnTo>
                    <a:lnTo>
                      <a:pt x="1998" y="9333"/>
                    </a:lnTo>
                    <a:cubicBezTo>
                      <a:pt x="2343" y="9246"/>
                      <a:pt x="2616" y="8979"/>
                      <a:pt x="2708" y="8634"/>
                    </a:cubicBezTo>
                    <a:cubicBezTo>
                      <a:pt x="2897" y="7929"/>
                      <a:pt x="3179" y="7249"/>
                      <a:pt x="3548" y="6615"/>
                    </a:cubicBezTo>
                    <a:cubicBezTo>
                      <a:pt x="3727" y="6305"/>
                      <a:pt x="3724" y="5923"/>
                      <a:pt x="3540" y="5617"/>
                    </a:cubicBezTo>
                    <a:lnTo>
                      <a:pt x="3005" y="4725"/>
                    </a:lnTo>
                    <a:cubicBezTo>
                      <a:pt x="3004" y="4722"/>
                      <a:pt x="3002" y="4719"/>
                      <a:pt x="3000" y="4715"/>
                    </a:cubicBezTo>
                    <a:lnTo>
                      <a:pt x="4715" y="3000"/>
                    </a:lnTo>
                    <a:lnTo>
                      <a:pt x="5621" y="3543"/>
                    </a:lnTo>
                    <a:cubicBezTo>
                      <a:pt x="5777" y="3637"/>
                      <a:pt x="5951" y="3683"/>
                      <a:pt x="6127" y="3683"/>
                    </a:cubicBezTo>
                    <a:cubicBezTo>
                      <a:pt x="6296" y="3683"/>
                      <a:pt x="6465" y="3639"/>
                      <a:pt x="6618" y="3552"/>
                    </a:cubicBezTo>
                    <a:cubicBezTo>
                      <a:pt x="7251" y="3185"/>
                      <a:pt x="7929" y="2904"/>
                      <a:pt x="8632" y="2717"/>
                    </a:cubicBezTo>
                    <a:cubicBezTo>
                      <a:pt x="8976" y="2624"/>
                      <a:pt x="9244" y="2352"/>
                      <a:pt x="9331" y="2006"/>
                    </a:cubicBezTo>
                    <a:lnTo>
                      <a:pt x="9587" y="982"/>
                    </a:lnTo>
                    <a:lnTo>
                      <a:pt x="12012" y="982"/>
                    </a:lnTo>
                    <a:cubicBezTo>
                      <a:pt x="12014" y="986"/>
                      <a:pt x="12015" y="989"/>
                      <a:pt x="12016" y="993"/>
                    </a:cubicBezTo>
                    <a:lnTo>
                      <a:pt x="12269" y="2006"/>
                    </a:lnTo>
                    <a:cubicBezTo>
                      <a:pt x="12356" y="2352"/>
                      <a:pt x="12624" y="2624"/>
                      <a:pt x="12968" y="2717"/>
                    </a:cubicBezTo>
                    <a:cubicBezTo>
                      <a:pt x="13671" y="2904"/>
                      <a:pt x="14348" y="3185"/>
                      <a:pt x="14982" y="3552"/>
                    </a:cubicBezTo>
                    <a:cubicBezTo>
                      <a:pt x="15134" y="3639"/>
                      <a:pt x="15304" y="3683"/>
                      <a:pt x="15473" y="3683"/>
                    </a:cubicBezTo>
                    <a:cubicBezTo>
                      <a:pt x="15648" y="3683"/>
                      <a:pt x="15822" y="3637"/>
                      <a:pt x="15978" y="3543"/>
                    </a:cubicBezTo>
                    <a:lnTo>
                      <a:pt x="16884" y="3000"/>
                    </a:lnTo>
                    <a:lnTo>
                      <a:pt x="18600" y="4715"/>
                    </a:lnTo>
                    <a:cubicBezTo>
                      <a:pt x="18598" y="4719"/>
                      <a:pt x="18597" y="4722"/>
                      <a:pt x="18595" y="4725"/>
                    </a:cubicBezTo>
                    <a:lnTo>
                      <a:pt x="18060" y="5616"/>
                    </a:lnTo>
                    <a:cubicBezTo>
                      <a:pt x="17876" y="5923"/>
                      <a:pt x="17873" y="6305"/>
                      <a:pt x="18053" y="6615"/>
                    </a:cubicBezTo>
                    <a:cubicBezTo>
                      <a:pt x="18421" y="7249"/>
                      <a:pt x="18703" y="7928"/>
                      <a:pt x="18892" y="8634"/>
                    </a:cubicBezTo>
                    <a:cubicBezTo>
                      <a:pt x="18984" y="8979"/>
                      <a:pt x="19256" y="9246"/>
                      <a:pt x="19602" y="9333"/>
                    </a:cubicBezTo>
                    <a:lnTo>
                      <a:pt x="20618" y="9587"/>
                    </a:lnTo>
                    <a:cubicBezTo>
                      <a:pt x="20618" y="9587"/>
                      <a:pt x="20618" y="12012"/>
                      <a:pt x="20618" y="12012"/>
                    </a:cubicBezTo>
                    <a:close/>
                    <a:moveTo>
                      <a:pt x="20880" y="8641"/>
                    </a:moveTo>
                    <a:lnTo>
                      <a:pt x="19841" y="8380"/>
                    </a:lnTo>
                    <a:cubicBezTo>
                      <a:pt x="19626" y="7580"/>
                      <a:pt x="19308" y="6822"/>
                      <a:pt x="18902" y="6122"/>
                    </a:cubicBezTo>
                    <a:lnTo>
                      <a:pt x="19455" y="5200"/>
                    </a:lnTo>
                    <a:cubicBezTo>
                      <a:pt x="19625" y="4871"/>
                      <a:pt x="19736" y="4463"/>
                      <a:pt x="19455" y="4182"/>
                    </a:cubicBezTo>
                    <a:lnTo>
                      <a:pt x="17419" y="2145"/>
                    </a:lnTo>
                    <a:cubicBezTo>
                      <a:pt x="17292" y="2019"/>
                      <a:pt x="17136" y="1968"/>
                      <a:pt x="16975" y="1968"/>
                    </a:cubicBezTo>
                    <a:cubicBezTo>
                      <a:pt x="16778" y="1968"/>
                      <a:pt x="16572" y="2043"/>
                      <a:pt x="16400" y="2145"/>
                    </a:cubicBezTo>
                    <a:lnTo>
                      <a:pt x="15473" y="2701"/>
                    </a:lnTo>
                    <a:cubicBezTo>
                      <a:pt x="14775" y="2298"/>
                      <a:pt x="14020" y="1982"/>
                      <a:pt x="13222" y="1768"/>
                    </a:cubicBezTo>
                    <a:lnTo>
                      <a:pt x="12960" y="720"/>
                    </a:lnTo>
                    <a:cubicBezTo>
                      <a:pt x="12848" y="367"/>
                      <a:pt x="12638" y="0"/>
                      <a:pt x="12240" y="0"/>
                    </a:cubicBezTo>
                    <a:lnTo>
                      <a:pt x="9360" y="0"/>
                    </a:lnTo>
                    <a:cubicBezTo>
                      <a:pt x="8962" y="0"/>
                      <a:pt x="8730" y="367"/>
                      <a:pt x="8640" y="720"/>
                    </a:cubicBezTo>
                    <a:lnTo>
                      <a:pt x="8378" y="1768"/>
                    </a:lnTo>
                    <a:cubicBezTo>
                      <a:pt x="7580" y="1982"/>
                      <a:pt x="6825" y="2298"/>
                      <a:pt x="6127" y="2701"/>
                    </a:cubicBezTo>
                    <a:lnTo>
                      <a:pt x="5200" y="2145"/>
                    </a:lnTo>
                    <a:cubicBezTo>
                      <a:pt x="5028" y="2043"/>
                      <a:pt x="4822" y="1968"/>
                      <a:pt x="4625" y="1968"/>
                    </a:cubicBezTo>
                    <a:cubicBezTo>
                      <a:pt x="4464" y="1968"/>
                      <a:pt x="4308" y="2019"/>
                      <a:pt x="4181" y="2145"/>
                    </a:cubicBezTo>
                    <a:lnTo>
                      <a:pt x="2145" y="4182"/>
                    </a:lnTo>
                    <a:cubicBezTo>
                      <a:pt x="1864" y="4463"/>
                      <a:pt x="1975" y="4871"/>
                      <a:pt x="2145" y="5200"/>
                    </a:cubicBezTo>
                    <a:lnTo>
                      <a:pt x="2698" y="6122"/>
                    </a:lnTo>
                    <a:cubicBezTo>
                      <a:pt x="2292" y="6822"/>
                      <a:pt x="1973" y="7580"/>
                      <a:pt x="1759" y="8380"/>
                    </a:cubicBezTo>
                    <a:lnTo>
                      <a:pt x="720" y="8641"/>
                    </a:lnTo>
                    <a:cubicBezTo>
                      <a:pt x="367" y="8730"/>
                      <a:pt x="0" y="8962"/>
                      <a:pt x="0" y="9361"/>
                    </a:cubicBezTo>
                    <a:lnTo>
                      <a:pt x="0" y="12240"/>
                    </a:lnTo>
                    <a:cubicBezTo>
                      <a:pt x="0" y="12638"/>
                      <a:pt x="367" y="12848"/>
                      <a:pt x="720" y="12960"/>
                    </a:cubicBezTo>
                    <a:lnTo>
                      <a:pt x="1759" y="13220"/>
                    </a:lnTo>
                    <a:cubicBezTo>
                      <a:pt x="1973" y="14021"/>
                      <a:pt x="2292" y="14778"/>
                      <a:pt x="2698" y="15479"/>
                    </a:cubicBezTo>
                    <a:lnTo>
                      <a:pt x="2145" y="16400"/>
                    </a:lnTo>
                    <a:cubicBezTo>
                      <a:pt x="1959" y="16713"/>
                      <a:pt x="1864" y="17137"/>
                      <a:pt x="2145" y="17419"/>
                    </a:cubicBezTo>
                    <a:lnTo>
                      <a:pt x="4181" y="19455"/>
                    </a:lnTo>
                    <a:cubicBezTo>
                      <a:pt x="4305" y="19579"/>
                      <a:pt x="4454" y="19627"/>
                      <a:pt x="4610" y="19627"/>
                    </a:cubicBezTo>
                    <a:cubicBezTo>
                      <a:pt x="4807" y="19627"/>
                      <a:pt x="5016" y="19550"/>
                      <a:pt x="5200" y="19455"/>
                    </a:cubicBezTo>
                    <a:lnTo>
                      <a:pt x="6127" y="18899"/>
                    </a:lnTo>
                    <a:cubicBezTo>
                      <a:pt x="6825" y="19302"/>
                      <a:pt x="7580" y="19619"/>
                      <a:pt x="8378" y="19832"/>
                    </a:cubicBezTo>
                    <a:lnTo>
                      <a:pt x="8640" y="20880"/>
                    </a:lnTo>
                    <a:cubicBezTo>
                      <a:pt x="8730" y="21233"/>
                      <a:pt x="8962" y="21600"/>
                      <a:pt x="9360" y="21600"/>
                    </a:cubicBezTo>
                    <a:lnTo>
                      <a:pt x="12240" y="21600"/>
                    </a:lnTo>
                    <a:cubicBezTo>
                      <a:pt x="12638" y="21600"/>
                      <a:pt x="12848" y="21233"/>
                      <a:pt x="12960" y="20880"/>
                    </a:cubicBezTo>
                    <a:lnTo>
                      <a:pt x="13222" y="19832"/>
                    </a:lnTo>
                    <a:cubicBezTo>
                      <a:pt x="14020" y="19619"/>
                      <a:pt x="14775" y="19302"/>
                      <a:pt x="15473" y="18899"/>
                    </a:cubicBezTo>
                    <a:lnTo>
                      <a:pt x="16400" y="19455"/>
                    </a:lnTo>
                    <a:cubicBezTo>
                      <a:pt x="16584" y="19550"/>
                      <a:pt x="16793" y="19627"/>
                      <a:pt x="16990" y="19627"/>
                    </a:cubicBezTo>
                    <a:cubicBezTo>
                      <a:pt x="17146" y="19627"/>
                      <a:pt x="17294" y="19579"/>
                      <a:pt x="17419" y="19455"/>
                    </a:cubicBezTo>
                    <a:lnTo>
                      <a:pt x="19455" y="17419"/>
                    </a:lnTo>
                    <a:cubicBezTo>
                      <a:pt x="19736" y="17137"/>
                      <a:pt x="19641" y="16713"/>
                      <a:pt x="19455" y="16400"/>
                    </a:cubicBezTo>
                    <a:lnTo>
                      <a:pt x="18902" y="15479"/>
                    </a:lnTo>
                    <a:cubicBezTo>
                      <a:pt x="19308" y="14778"/>
                      <a:pt x="19626" y="14021"/>
                      <a:pt x="19841" y="13220"/>
                    </a:cubicBezTo>
                    <a:lnTo>
                      <a:pt x="20880" y="12960"/>
                    </a:lnTo>
                    <a:cubicBezTo>
                      <a:pt x="21233" y="12848"/>
                      <a:pt x="21600" y="12638"/>
                      <a:pt x="21600" y="12240"/>
                    </a:cubicBezTo>
                    <a:lnTo>
                      <a:pt x="21600" y="9361"/>
                    </a:lnTo>
                    <a:cubicBezTo>
                      <a:pt x="21600" y="8962"/>
                      <a:pt x="21233" y="8730"/>
                      <a:pt x="20880" y="8641"/>
                    </a:cubicBezTo>
                    <a:moveTo>
                      <a:pt x="15709" y="10800"/>
                    </a:moveTo>
                    <a:cubicBezTo>
                      <a:pt x="15709" y="13346"/>
                      <a:pt x="13771" y="15438"/>
                      <a:pt x="11291" y="15685"/>
                    </a:cubicBezTo>
                    <a:lnTo>
                      <a:pt x="11291" y="12694"/>
                    </a:lnTo>
                    <a:cubicBezTo>
                      <a:pt x="12137" y="12476"/>
                      <a:pt x="12764" y="11714"/>
                      <a:pt x="12764" y="10800"/>
                    </a:cubicBezTo>
                    <a:cubicBezTo>
                      <a:pt x="12764" y="10630"/>
                      <a:pt x="12735" y="10468"/>
                      <a:pt x="12694" y="10310"/>
                    </a:cubicBezTo>
                    <a:lnTo>
                      <a:pt x="15308" y="8857"/>
                    </a:lnTo>
                    <a:cubicBezTo>
                      <a:pt x="15565" y="9453"/>
                      <a:pt x="15709" y="10110"/>
                      <a:pt x="15709" y="10800"/>
                    </a:cubicBezTo>
                    <a:moveTo>
                      <a:pt x="9818" y="10800"/>
                    </a:moveTo>
                    <a:cubicBezTo>
                      <a:pt x="9818" y="10258"/>
                      <a:pt x="10258" y="9818"/>
                      <a:pt x="10800" y="9818"/>
                    </a:cubicBezTo>
                    <a:cubicBezTo>
                      <a:pt x="11342" y="9818"/>
                      <a:pt x="11782" y="10258"/>
                      <a:pt x="11782" y="10800"/>
                    </a:cubicBezTo>
                    <a:cubicBezTo>
                      <a:pt x="11782" y="11342"/>
                      <a:pt x="11342" y="11782"/>
                      <a:pt x="10800" y="11782"/>
                    </a:cubicBezTo>
                    <a:cubicBezTo>
                      <a:pt x="10258" y="11782"/>
                      <a:pt x="9818" y="11342"/>
                      <a:pt x="9818" y="10800"/>
                    </a:cubicBezTo>
                    <a:moveTo>
                      <a:pt x="10309" y="15685"/>
                    </a:moveTo>
                    <a:cubicBezTo>
                      <a:pt x="7829" y="15438"/>
                      <a:pt x="5891" y="13346"/>
                      <a:pt x="5891" y="10800"/>
                    </a:cubicBezTo>
                    <a:cubicBezTo>
                      <a:pt x="5891" y="10110"/>
                      <a:pt x="6035" y="9453"/>
                      <a:pt x="6292" y="8857"/>
                    </a:cubicBezTo>
                    <a:lnTo>
                      <a:pt x="8906" y="10310"/>
                    </a:lnTo>
                    <a:cubicBezTo>
                      <a:pt x="8865" y="10468"/>
                      <a:pt x="8836" y="10630"/>
                      <a:pt x="8836" y="10800"/>
                    </a:cubicBezTo>
                    <a:cubicBezTo>
                      <a:pt x="8836" y="11714"/>
                      <a:pt x="9463" y="12476"/>
                      <a:pt x="10309" y="12694"/>
                    </a:cubicBezTo>
                    <a:cubicBezTo>
                      <a:pt x="10309" y="12694"/>
                      <a:pt x="10309" y="15685"/>
                      <a:pt x="10309" y="15685"/>
                    </a:cubicBezTo>
                    <a:close/>
                    <a:moveTo>
                      <a:pt x="10800" y="5891"/>
                    </a:moveTo>
                    <a:cubicBezTo>
                      <a:pt x="12470" y="5891"/>
                      <a:pt x="13942" y="6727"/>
                      <a:pt x="14829" y="8000"/>
                    </a:cubicBezTo>
                    <a:lnTo>
                      <a:pt x="12220" y="9450"/>
                    </a:lnTo>
                    <a:cubicBezTo>
                      <a:pt x="11862" y="9074"/>
                      <a:pt x="11360" y="8836"/>
                      <a:pt x="10800" y="8836"/>
                    </a:cubicBezTo>
                    <a:cubicBezTo>
                      <a:pt x="10240" y="8836"/>
                      <a:pt x="9738" y="9074"/>
                      <a:pt x="9380" y="9450"/>
                    </a:cubicBezTo>
                    <a:lnTo>
                      <a:pt x="6771" y="8000"/>
                    </a:lnTo>
                    <a:cubicBezTo>
                      <a:pt x="7658" y="6727"/>
                      <a:pt x="9130" y="5891"/>
                      <a:pt x="10800" y="5891"/>
                    </a:cubicBezTo>
                    <a:moveTo>
                      <a:pt x="10800" y="4909"/>
                    </a:moveTo>
                    <a:cubicBezTo>
                      <a:pt x="7547" y="4909"/>
                      <a:pt x="4909" y="7547"/>
                      <a:pt x="4909" y="10800"/>
                    </a:cubicBezTo>
                    <a:cubicBezTo>
                      <a:pt x="4909" y="14054"/>
                      <a:pt x="7547" y="16691"/>
                      <a:pt x="10800" y="16691"/>
                    </a:cubicBezTo>
                    <a:cubicBezTo>
                      <a:pt x="14053" y="16691"/>
                      <a:pt x="16691" y="14054"/>
                      <a:pt x="16691" y="10800"/>
                    </a:cubicBezTo>
                    <a:cubicBezTo>
                      <a:pt x="16691" y="7547"/>
                      <a:pt x="14053" y="4909"/>
                      <a:pt x="10800" y="490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4" name="Shape 1467"/>
              <p:cNvSpPr/>
              <p:nvPr/>
            </p:nvSpPr>
            <p:spPr>
              <a:xfrm>
                <a:off x="3091544" y="2507918"/>
                <a:ext cx="669290" cy="652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87" y="18100"/>
                    </a:moveTo>
                    <a:lnTo>
                      <a:pt x="21596" y="18099"/>
                    </a:lnTo>
                    <a:lnTo>
                      <a:pt x="20614" y="5335"/>
                    </a:lnTo>
                    <a:lnTo>
                      <a:pt x="20605" y="5337"/>
                    </a:lnTo>
                    <a:cubicBezTo>
                      <a:pt x="20573" y="5097"/>
                      <a:pt x="20376" y="4909"/>
                      <a:pt x="20127" y="4909"/>
                    </a:cubicBezTo>
                    <a:lnTo>
                      <a:pt x="16691" y="4909"/>
                    </a:lnTo>
                    <a:lnTo>
                      <a:pt x="16691" y="3927"/>
                    </a:lnTo>
                    <a:cubicBezTo>
                      <a:pt x="16691" y="1758"/>
                      <a:pt x="14932" y="0"/>
                      <a:pt x="12764" y="0"/>
                    </a:cubicBezTo>
                    <a:cubicBezTo>
                      <a:pt x="11300" y="0"/>
                      <a:pt x="10025" y="803"/>
                      <a:pt x="9350" y="1991"/>
                    </a:cubicBezTo>
                    <a:cubicBezTo>
                      <a:pt x="9705" y="2027"/>
                      <a:pt x="10048" y="2105"/>
                      <a:pt x="10377" y="2214"/>
                    </a:cubicBezTo>
                    <a:cubicBezTo>
                      <a:pt x="10911" y="1470"/>
                      <a:pt x="11778" y="982"/>
                      <a:pt x="12764" y="982"/>
                    </a:cubicBezTo>
                    <a:cubicBezTo>
                      <a:pt x="14390" y="982"/>
                      <a:pt x="15709" y="2301"/>
                      <a:pt x="15709" y="3927"/>
                    </a:cubicBezTo>
                    <a:lnTo>
                      <a:pt x="15709" y="4909"/>
                    </a:lnTo>
                    <a:lnTo>
                      <a:pt x="13337" y="4909"/>
                    </a:lnTo>
                    <a:cubicBezTo>
                      <a:pt x="13474" y="5221"/>
                      <a:pt x="13581" y="5549"/>
                      <a:pt x="13651" y="5891"/>
                    </a:cubicBezTo>
                    <a:lnTo>
                      <a:pt x="15709" y="5891"/>
                    </a:lnTo>
                    <a:lnTo>
                      <a:pt x="15709" y="6873"/>
                    </a:lnTo>
                    <a:lnTo>
                      <a:pt x="16204" y="6873"/>
                    </a:lnTo>
                    <a:cubicBezTo>
                      <a:pt x="16375" y="6873"/>
                      <a:pt x="16537" y="6905"/>
                      <a:pt x="16691" y="6961"/>
                    </a:cubicBezTo>
                    <a:lnTo>
                      <a:pt x="16691" y="5891"/>
                    </a:lnTo>
                    <a:lnTo>
                      <a:pt x="19674" y="5891"/>
                    </a:lnTo>
                    <a:lnTo>
                      <a:pt x="20429" y="15709"/>
                    </a:lnTo>
                    <a:lnTo>
                      <a:pt x="18247" y="15709"/>
                    </a:lnTo>
                    <a:lnTo>
                      <a:pt x="18323" y="16691"/>
                    </a:lnTo>
                    <a:lnTo>
                      <a:pt x="20504" y="16691"/>
                    </a:lnTo>
                    <a:lnTo>
                      <a:pt x="20580" y="17673"/>
                    </a:lnTo>
                    <a:lnTo>
                      <a:pt x="18398" y="17673"/>
                    </a:lnTo>
                    <a:lnTo>
                      <a:pt x="18474" y="18655"/>
                    </a:lnTo>
                    <a:lnTo>
                      <a:pt x="21109" y="18655"/>
                    </a:lnTo>
                    <a:cubicBezTo>
                      <a:pt x="21380" y="18655"/>
                      <a:pt x="21600" y="18435"/>
                      <a:pt x="21600" y="18164"/>
                    </a:cubicBezTo>
                    <a:cubicBezTo>
                      <a:pt x="21600" y="18141"/>
                      <a:pt x="21590" y="18122"/>
                      <a:pt x="21587" y="18100"/>
                    </a:cubicBezTo>
                    <a:moveTo>
                      <a:pt x="1020" y="20618"/>
                    </a:moveTo>
                    <a:lnTo>
                      <a:pt x="1096" y="19636"/>
                    </a:lnTo>
                    <a:lnTo>
                      <a:pt x="16577" y="19636"/>
                    </a:lnTo>
                    <a:lnTo>
                      <a:pt x="16653" y="20618"/>
                    </a:lnTo>
                    <a:cubicBezTo>
                      <a:pt x="16653" y="20618"/>
                      <a:pt x="1020" y="20618"/>
                      <a:pt x="1020" y="20618"/>
                    </a:cubicBezTo>
                    <a:close/>
                    <a:moveTo>
                      <a:pt x="1926" y="8836"/>
                    </a:moveTo>
                    <a:lnTo>
                      <a:pt x="4909" y="8836"/>
                    </a:lnTo>
                    <a:lnTo>
                      <a:pt x="4909" y="10936"/>
                    </a:lnTo>
                    <a:cubicBezTo>
                      <a:pt x="4617" y="11106"/>
                      <a:pt x="4418" y="11420"/>
                      <a:pt x="4418" y="11782"/>
                    </a:cubicBezTo>
                    <a:cubicBezTo>
                      <a:pt x="4418" y="12324"/>
                      <a:pt x="4858" y="12764"/>
                      <a:pt x="5400" y="12764"/>
                    </a:cubicBezTo>
                    <a:cubicBezTo>
                      <a:pt x="5942" y="12764"/>
                      <a:pt x="6382" y="12324"/>
                      <a:pt x="6382" y="11782"/>
                    </a:cubicBezTo>
                    <a:cubicBezTo>
                      <a:pt x="6382" y="11420"/>
                      <a:pt x="6183" y="11106"/>
                      <a:pt x="5891" y="10936"/>
                    </a:cubicBezTo>
                    <a:lnTo>
                      <a:pt x="5891" y="8836"/>
                    </a:lnTo>
                    <a:lnTo>
                      <a:pt x="11782" y="8836"/>
                    </a:lnTo>
                    <a:lnTo>
                      <a:pt x="11782" y="10936"/>
                    </a:lnTo>
                    <a:cubicBezTo>
                      <a:pt x="11489" y="11106"/>
                      <a:pt x="11291" y="11420"/>
                      <a:pt x="11291" y="11782"/>
                    </a:cubicBezTo>
                    <a:cubicBezTo>
                      <a:pt x="11291" y="12324"/>
                      <a:pt x="11731" y="12764"/>
                      <a:pt x="12273" y="12764"/>
                    </a:cubicBezTo>
                    <a:cubicBezTo>
                      <a:pt x="12815" y="12764"/>
                      <a:pt x="13255" y="12324"/>
                      <a:pt x="13255" y="11782"/>
                    </a:cubicBezTo>
                    <a:cubicBezTo>
                      <a:pt x="13255" y="11420"/>
                      <a:pt x="13056" y="11106"/>
                      <a:pt x="12764" y="10936"/>
                    </a:cubicBezTo>
                    <a:lnTo>
                      <a:pt x="12764" y="8836"/>
                    </a:lnTo>
                    <a:lnTo>
                      <a:pt x="15746" y="8836"/>
                    </a:lnTo>
                    <a:lnTo>
                      <a:pt x="16502" y="18655"/>
                    </a:lnTo>
                    <a:lnTo>
                      <a:pt x="1172" y="18655"/>
                    </a:lnTo>
                    <a:cubicBezTo>
                      <a:pt x="1172" y="18655"/>
                      <a:pt x="1926" y="8836"/>
                      <a:pt x="1926" y="8836"/>
                    </a:cubicBezTo>
                    <a:close/>
                    <a:moveTo>
                      <a:pt x="5891" y="6873"/>
                    </a:moveTo>
                    <a:cubicBezTo>
                      <a:pt x="5891" y="5246"/>
                      <a:pt x="7210" y="3927"/>
                      <a:pt x="8836" y="3927"/>
                    </a:cubicBezTo>
                    <a:cubicBezTo>
                      <a:pt x="10463" y="3927"/>
                      <a:pt x="11782" y="5246"/>
                      <a:pt x="11782" y="6873"/>
                    </a:cubicBezTo>
                    <a:lnTo>
                      <a:pt x="11782" y="7855"/>
                    </a:lnTo>
                    <a:lnTo>
                      <a:pt x="5891" y="7855"/>
                    </a:lnTo>
                    <a:cubicBezTo>
                      <a:pt x="5891" y="7855"/>
                      <a:pt x="5891" y="6873"/>
                      <a:pt x="5891" y="6873"/>
                    </a:cubicBezTo>
                    <a:close/>
                    <a:moveTo>
                      <a:pt x="17668" y="21044"/>
                    </a:moveTo>
                    <a:lnTo>
                      <a:pt x="16687" y="8281"/>
                    </a:lnTo>
                    <a:lnTo>
                      <a:pt x="16678" y="8282"/>
                    </a:lnTo>
                    <a:cubicBezTo>
                      <a:pt x="16646" y="8043"/>
                      <a:pt x="16448" y="7855"/>
                      <a:pt x="16200" y="7855"/>
                    </a:cubicBezTo>
                    <a:lnTo>
                      <a:pt x="12764" y="7855"/>
                    </a:lnTo>
                    <a:lnTo>
                      <a:pt x="12764" y="6873"/>
                    </a:lnTo>
                    <a:cubicBezTo>
                      <a:pt x="12764" y="4704"/>
                      <a:pt x="11005" y="2945"/>
                      <a:pt x="8836" y="2945"/>
                    </a:cubicBezTo>
                    <a:cubicBezTo>
                      <a:pt x="6668" y="2945"/>
                      <a:pt x="4909" y="4704"/>
                      <a:pt x="4909" y="6873"/>
                    </a:cubicBezTo>
                    <a:lnTo>
                      <a:pt x="4909" y="7855"/>
                    </a:lnTo>
                    <a:lnTo>
                      <a:pt x="1473" y="7855"/>
                    </a:lnTo>
                    <a:cubicBezTo>
                      <a:pt x="1224" y="7855"/>
                      <a:pt x="1027" y="8043"/>
                      <a:pt x="995" y="8282"/>
                    </a:cubicBezTo>
                    <a:lnTo>
                      <a:pt x="986" y="8281"/>
                    </a:lnTo>
                    <a:lnTo>
                      <a:pt x="4" y="21044"/>
                    </a:lnTo>
                    <a:lnTo>
                      <a:pt x="13" y="21045"/>
                    </a:lnTo>
                    <a:cubicBezTo>
                      <a:pt x="10" y="21067"/>
                      <a:pt x="0" y="21087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17182" y="21600"/>
                    </a:lnTo>
                    <a:cubicBezTo>
                      <a:pt x="17453" y="21600"/>
                      <a:pt x="17673" y="21381"/>
                      <a:pt x="17673" y="21109"/>
                    </a:cubicBezTo>
                    <a:cubicBezTo>
                      <a:pt x="17673" y="21087"/>
                      <a:pt x="17663" y="21067"/>
                      <a:pt x="17660" y="21045"/>
                    </a:cubicBezTo>
                    <a:cubicBezTo>
                      <a:pt x="17660" y="21045"/>
                      <a:pt x="17668" y="21044"/>
                      <a:pt x="17668" y="2104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l" defTabSz="457200" rt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20" name="תיבת טקסט 16">
              <a:extLst>
                <a:ext uri="{FF2B5EF4-FFF2-40B4-BE49-F238E27FC236}">
                  <a16:creationId xmlns:a16="http://schemas.microsoft.com/office/drawing/2014/main" xmlns="" id="{B8F8A55E-F765-41E5-947A-796673EDCAA2}"/>
                </a:ext>
              </a:extLst>
            </p:cNvPr>
            <p:cNvSpPr txBox="1"/>
            <p:nvPr/>
          </p:nvSpPr>
          <p:spPr>
            <a:xfrm>
              <a:off x="8352267" y="3268438"/>
              <a:ext cx="180778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תשתיות</a:t>
              </a:r>
            </a:p>
          </p:txBody>
        </p:sp>
        <p:sp>
          <p:nvSpPr>
            <p:cNvPr id="21" name="תיבת טקסט 20">
              <a:extLst>
                <a:ext uri="{FF2B5EF4-FFF2-40B4-BE49-F238E27FC236}">
                  <a16:creationId xmlns:a16="http://schemas.microsoft.com/office/drawing/2014/main" xmlns="" id="{14D5E724-50A0-441A-8950-5A09373842E8}"/>
                </a:ext>
              </a:extLst>
            </p:cNvPr>
            <p:cNvSpPr txBox="1"/>
            <p:nvPr/>
          </p:nvSpPr>
          <p:spPr>
            <a:xfrm>
              <a:off x="5438546" y="3226620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הון אנושי ואוכלוסיות</a:t>
              </a:r>
            </a:p>
          </p:txBody>
        </p:sp>
        <p:sp>
          <p:nvSpPr>
            <p:cNvPr id="23" name="תיבת טקסט 21">
              <a:extLst>
                <a:ext uri="{FF2B5EF4-FFF2-40B4-BE49-F238E27FC236}">
                  <a16:creationId xmlns:a16="http://schemas.microsoft.com/office/drawing/2014/main" xmlns="" id="{F38221FB-52A7-4B7D-860B-05D0E5D2201A}"/>
                </a:ext>
              </a:extLst>
            </p:cNvPr>
            <p:cNvSpPr txBox="1"/>
            <p:nvPr/>
          </p:nvSpPr>
          <p:spPr>
            <a:xfrm>
              <a:off x="2592967" y="3268438"/>
              <a:ext cx="196276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he-IL" sz="3200" b="1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סביבה עסקית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95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435">
            <a:extLst>
              <a:ext uri="{FF2B5EF4-FFF2-40B4-BE49-F238E27FC236}">
                <a16:creationId xmlns:a16="http://schemas.microsoft.com/office/drawing/2014/main" xmlns="" id="{670AB9FB-604A-4FDC-95B3-A75979C483BF}"/>
              </a:ext>
            </a:extLst>
          </p:cNvPr>
          <p:cNvSpPr/>
          <p:nvPr/>
        </p:nvSpPr>
        <p:spPr>
          <a:xfrm>
            <a:off x="1241245" y="3525963"/>
            <a:ext cx="1662140" cy="10094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11957" y="0"/>
                  <a:pt x="12729" y="1122"/>
                  <a:pt x="12729" y="2805"/>
                </a:cubicBezTo>
                <a:cubicBezTo>
                  <a:pt x="12729" y="4208"/>
                  <a:pt x="11957" y="5610"/>
                  <a:pt x="10800" y="5610"/>
                </a:cubicBezTo>
                <a:cubicBezTo>
                  <a:pt x="9836" y="5610"/>
                  <a:pt x="8871" y="4208"/>
                  <a:pt x="8871" y="2805"/>
                </a:cubicBezTo>
                <a:cubicBezTo>
                  <a:pt x="8871" y="1122"/>
                  <a:pt x="9836" y="0"/>
                  <a:pt x="10800" y="0"/>
                </a:cubicBezTo>
                <a:close/>
                <a:moveTo>
                  <a:pt x="2893" y="13745"/>
                </a:moveTo>
                <a:cubicBezTo>
                  <a:pt x="2893" y="18514"/>
                  <a:pt x="2893" y="18514"/>
                  <a:pt x="2893" y="18514"/>
                </a:cubicBezTo>
                <a:cubicBezTo>
                  <a:pt x="1929" y="18514"/>
                  <a:pt x="1929" y="18514"/>
                  <a:pt x="1929" y="18514"/>
                </a:cubicBezTo>
                <a:cubicBezTo>
                  <a:pt x="1929" y="14587"/>
                  <a:pt x="1929" y="14587"/>
                  <a:pt x="1929" y="14587"/>
                </a:cubicBezTo>
                <a:cubicBezTo>
                  <a:pt x="1736" y="14587"/>
                  <a:pt x="1736" y="14587"/>
                  <a:pt x="1736" y="14587"/>
                </a:cubicBezTo>
                <a:cubicBezTo>
                  <a:pt x="1736" y="18514"/>
                  <a:pt x="1736" y="18514"/>
                  <a:pt x="1736" y="18514"/>
                </a:cubicBezTo>
                <a:cubicBezTo>
                  <a:pt x="771" y="18514"/>
                  <a:pt x="771" y="18514"/>
                  <a:pt x="771" y="18514"/>
                </a:cubicBezTo>
                <a:cubicBezTo>
                  <a:pt x="771" y="13745"/>
                  <a:pt x="771" y="13745"/>
                  <a:pt x="771" y="13745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0379"/>
                  <a:pt x="771" y="10379"/>
                  <a:pt x="771" y="10379"/>
                </a:cubicBezTo>
                <a:cubicBezTo>
                  <a:pt x="771" y="12904"/>
                  <a:pt x="771" y="12904"/>
                  <a:pt x="771" y="12904"/>
                </a:cubicBezTo>
                <a:cubicBezTo>
                  <a:pt x="0" y="12904"/>
                  <a:pt x="0" y="12904"/>
                  <a:pt x="0" y="12904"/>
                </a:cubicBezTo>
                <a:cubicBezTo>
                  <a:pt x="0" y="9257"/>
                  <a:pt x="0" y="9257"/>
                  <a:pt x="0" y="9257"/>
                </a:cubicBezTo>
                <a:cubicBezTo>
                  <a:pt x="0" y="8696"/>
                  <a:pt x="193" y="8135"/>
                  <a:pt x="771" y="8135"/>
                </a:cubicBezTo>
                <a:cubicBezTo>
                  <a:pt x="2507" y="8135"/>
                  <a:pt x="2507" y="8135"/>
                  <a:pt x="2507" y="8135"/>
                </a:cubicBezTo>
                <a:cubicBezTo>
                  <a:pt x="2507" y="8416"/>
                  <a:pt x="2507" y="8416"/>
                  <a:pt x="2507" y="8696"/>
                </a:cubicBezTo>
                <a:cubicBezTo>
                  <a:pt x="2507" y="13745"/>
                  <a:pt x="2507" y="13745"/>
                  <a:pt x="2507" y="13745"/>
                </a:cubicBezTo>
                <a:cubicBezTo>
                  <a:pt x="2893" y="13745"/>
                  <a:pt x="2893" y="13745"/>
                  <a:pt x="2893" y="13745"/>
                </a:cubicBezTo>
                <a:close/>
                <a:moveTo>
                  <a:pt x="1929" y="4208"/>
                </a:moveTo>
                <a:cubicBezTo>
                  <a:pt x="2507" y="4208"/>
                  <a:pt x="3086" y="5049"/>
                  <a:pt x="3086" y="6171"/>
                </a:cubicBezTo>
                <a:cubicBezTo>
                  <a:pt x="3086" y="6452"/>
                  <a:pt x="3086" y="6732"/>
                  <a:pt x="2893" y="7013"/>
                </a:cubicBezTo>
                <a:cubicBezTo>
                  <a:pt x="2893" y="7294"/>
                  <a:pt x="2893" y="7294"/>
                  <a:pt x="2700" y="7294"/>
                </a:cubicBezTo>
                <a:cubicBezTo>
                  <a:pt x="2507" y="7574"/>
                  <a:pt x="2314" y="7855"/>
                  <a:pt x="1929" y="7855"/>
                </a:cubicBezTo>
                <a:cubicBezTo>
                  <a:pt x="1157" y="7855"/>
                  <a:pt x="579" y="7013"/>
                  <a:pt x="579" y="6171"/>
                </a:cubicBezTo>
                <a:cubicBezTo>
                  <a:pt x="579" y="5049"/>
                  <a:pt x="1157" y="4208"/>
                  <a:pt x="1929" y="4208"/>
                </a:cubicBezTo>
                <a:close/>
                <a:moveTo>
                  <a:pt x="18514" y="13745"/>
                </a:moveTo>
                <a:cubicBezTo>
                  <a:pt x="18514" y="18514"/>
                  <a:pt x="18514" y="18514"/>
                  <a:pt x="18514" y="18514"/>
                </a:cubicBezTo>
                <a:cubicBezTo>
                  <a:pt x="19479" y="18514"/>
                  <a:pt x="19479" y="18514"/>
                  <a:pt x="19479" y="18514"/>
                </a:cubicBezTo>
                <a:cubicBezTo>
                  <a:pt x="19479" y="14587"/>
                  <a:pt x="19479" y="14587"/>
                  <a:pt x="19479" y="14587"/>
                </a:cubicBezTo>
                <a:cubicBezTo>
                  <a:pt x="19671" y="14587"/>
                  <a:pt x="19671" y="14587"/>
                  <a:pt x="19671" y="14587"/>
                </a:cubicBezTo>
                <a:cubicBezTo>
                  <a:pt x="19671" y="18514"/>
                  <a:pt x="19671" y="18514"/>
                  <a:pt x="19671" y="18514"/>
                </a:cubicBezTo>
                <a:cubicBezTo>
                  <a:pt x="20636" y="18514"/>
                  <a:pt x="20636" y="18514"/>
                  <a:pt x="20636" y="18514"/>
                </a:cubicBezTo>
                <a:cubicBezTo>
                  <a:pt x="20636" y="13745"/>
                  <a:pt x="20636" y="13745"/>
                  <a:pt x="20636" y="13745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0379"/>
                  <a:pt x="20636" y="10379"/>
                  <a:pt x="20636" y="10379"/>
                </a:cubicBezTo>
                <a:cubicBezTo>
                  <a:pt x="20636" y="12904"/>
                  <a:pt x="20636" y="12904"/>
                  <a:pt x="20636" y="12904"/>
                </a:cubicBezTo>
                <a:cubicBezTo>
                  <a:pt x="21600" y="12904"/>
                  <a:pt x="21600" y="12904"/>
                  <a:pt x="21600" y="12904"/>
                </a:cubicBezTo>
                <a:cubicBezTo>
                  <a:pt x="21600" y="9257"/>
                  <a:pt x="21600" y="9257"/>
                  <a:pt x="21600" y="9257"/>
                </a:cubicBezTo>
                <a:cubicBezTo>
                  <a:pt x="21600" y="8696"/>
                  <a:pt x="21214" y="8135"/>
                  <a:pt x="20636" y="8135"/>
                </a:cubicBezTo>
                <a:cubicBezTo>
                  <a:pt x="18900" y="8135"/>
                  <a:pt x="18900" y="8135"/>
                  <a:pt x="18900" y="8135"/>
                </a:cubicBezTo>
                <a:cubicBezTo>
                  <a:pt x="18900" y="8416"/>
                  <a:pt x="18900" y="8416"/>
                  <a:pt x="18900" y="8696"/>
                </a:cubicBezTo>
                <a:cubicBezTo>
                  <a:pt x="18900" y="13745"/>
                  <a:pt x="18900" y="13745"/>
                  <a:pt x="18900" y="13745"/>
                </a:cubicBezTo>
                <a:cubicBezTo>
                  <a:pt x="18514" y="13745"/>
                  <a:pt x="18514" y="13745"/>
                  <a:pt x="18514" y="13745"/>
                </a:cubicBezTo>
                <a:close/>
                <a:moveTo>
                  <a:pt x="19479" y="4208"/>
                </a:moveTo>
                <a:cubicBezTo>
                  <a:pt x="18900" y="4208"/>
                  <a:pt x="18321" y="5049"/>
                  <a:pt x="18321" y="6171"/>
                </a:cubicBezTo>
                <a:cubicBezTo>
                  <a:pt x="18321" y="6452"/>
                  <a:pt x="18321" y="6732"/>
                  <a:pt x="18514" y="7013"/>
                </a:cubicBezTo>
                <a:cubicBezTo>
                  <a:pt x="18514" y="7294"/>
                  <a:pt x="18707" y="7294"/>
                  <a:pt x="18707" y="7294"/>
                </a:cubicBezTo>
                <a:cubicBezTo>
                  <a:pt x="18900" y="7574"/>
                  <a:pt x="19286" y="7855"/>
                  <a:pt x="19479" y="7855"/>
                </a:cubicBezTo>
                <a:cubicBezTo>
                  <a:pt x="20250" y="7855"/>
                  <a:pt x="20829" y="7013"/>
                  <a:pt x="20829" y="6171"/>
                </a:cubicBezTo>
                <a:cubicBezTo>
                  <a:pt x="20829" y="5049"/>
                  <a:pt x="20250" y="4208"/>
                  <a:pt x="19479" y="4208"/>
                </a:cubicBezTo>
                <a:close/>
                <a:moveTo>
                  <a:pt x="14464" y="14306"/>
                </a:moveTo>
                <a:cubicBezTo>
                  <a:pt x="14464" y="20197"/>
                  <a:pt x="14464" y="20197"/>
                  <a:pt x="14464" y="20197"/>
                </a:cubicBezTo>
                <a:cubicBezTo>
                  <a:pt x="15429" y="20197"/>
                  <a:pt x="15429" y="20197"/>
                  <a:pt x="15429" y="20197"/>
                </a:cubicBezTo>
                <a:cubicBezTo>
                  <a:pt x="15429" y="15148"/>
                  <a:pt x="15429" y="15148"/>
                  <a:pt x="15429" y="15148"/>
                </a:cubicBezTo>
                <a:cubicBezTo>
                  <a:pt x="15814" y="15148"/>
                  <a:pt x="15814" y="15148"/>
                  <a:pt x="15814" y="15148"/>
                </a:cubicBezTo>
                <a:cubicBezTo>
                  <a:pt x="15814" y="20197"/>
                  <a:pt x="15814" y="20197"/>
                  <a:pt x="15814" y="20197"/>
                </a:cubicBezTo>
                <a:cubicBezTo>
                  <a:pt x="16779" y="20197"/>
                  <a:pt x="16779" y="20197"/>
                  <a:pt x="16779" y="20197"/>
                </a:cubicBezTo>
                <a:cubicBezTo>
                  <a:pt x="16779" y="14306"/>
                  <a:pt x="16779" y="14306"/>
                  <a:pt x="16779" y="14306"/>
                </a:cubicBezTo>
                <a:cubicBezTo>
                  <a:pt x="16779" y="13184"/>
                  <a:pt x="16779" y="13184"/>
                  <a:pt x="16779" y="13184"/>
                </a:cubicBezTo>
                <a:cubicBezTo>
                  <a:pt x="16779" y="10099"/>
                  <a:pt x="16779" y="10099"/>
                  <a:pt x="16779" y="10099"/>
                </a:cubicBezTo>
                <a:cubicBezTo>
                  <a:pt x="16971" y="10099"/>
                  <a:pt x="16971" y="10099"/>
                  <a:pt x="16971" y="10099"/>
                </a:cubicBezTo>
                <a:cubicBezTo>
                  <a:pt x="16971" y="13184"/>
                  <a:pt x="16971" y="13184"/>
                  <a:pt x="16971" y="13184"/>
                </a:cubicBezTo>
                <a:cubicBezTo>
                  <a:pt x="18129" y="13184"/>
                  <a:pt x="18129" y="13184"/>
                  <a:pt x="18129" y="13184"/>
                </a:cubicBezTo>
                <a:cubicBezTo>
                  <a:pt x="18129" y="8696"/>
                  <a:pt x="18129" y="8696"/>
                  <a:pt x="18129" y="8696"/>
                </a:cubicBezTo>
                <a:cubicBezTo>
                  <a:pt x="18129" y="7855"/>
                  <a:pt x="17550" y="7294"/>
                  <a:pt x="16971" y="7294"/>
                </a:cubicBezTo>
                <a:cubicBezTo>
                  <a:pt x="14850" y="7294"/>
                  <a:pt x="14850" y="7294"/>
                  <a:pt x="14850" y="7294"/>
                </a:cubicBezTo>
                <a:cubicBezTo>
                  <a:pt x="14850" y="7574"/>
                  <a:pt x="14850" y="7855"/>
                  <a:pt x="14850" y="7855"/>
                </a:cubicBezTo>
                <a:cubicBezTo>
                  <a:pt x="14850" y="14306"/>
                  <a:pt x="14850" y="14306"/>
                  <a:pt x="14850" y="14306"/>
                </a:cubicBezTo>
                <a:cubicBezTo>
                  <a:pt x="14464" y="14306"/>
                  <a:pt x="14464" y="14306"/>
                  <a:pt x="14464" y="14306"/>
                </a:cubicBezTo>
                <a:close/>
                <a:moveTo>
                  <a:pt x="12536" y="13184"/>
                </a:moveTo>
                <a:cubicBezTo>
                  <a:pt x="12536" y="8977"/>
                  <a:pt x="12536" y="8977"/>
                  <a:pt x="12536" y="8977"/>
                </a:cubicBezTo>
                <a:cubicBezTo>
                  <a:pt x="12343" y="8977"/>
                  <a:pt x="12343" y="8977"/>
                  <a:pt x="12343" y="8977"/>
                </a:cubicBezTo>
                <a:cubicBezTo>
                  <a:pt x="12343" y="13184"/>
                  <a:pt x="12343" y="13184"/>
                  <a:pt x="12343" y="13184"/>
                </a:cubicBezTo>
                <a:cubicBezTo>
                  <a:pt x="12343" y="14026"/>
                  <a:pt x="12343" y="14026"/>
                  <a:pt x="12343" y="14026"/>
                </a:cubicBezTo>
                <a:cubicBezTo>
                  <a:pt x="12343" y="21600"/>
                  <a:pt x="12343" y="21600"/>
                  <a:pt x="12343" y="21600"/>
                </a:cubicBezTo>
                <a:cubicBezTo>
                  <a:pt x="10993" y="21600"/>
                  <a:pt x="10993" y="21600"/>
                  <a:pt x="10993" y="21600"/>
                </a:cubicBezTo>
                <a:cubicBezTo>
                  <a:pt x="10993" y="15429"/>
                  <a:pt x="10993" y="15429"/>
                  <a:pt x="10993" y="15429"/>
                </a:cubicBezTo>
                <a:cubicBezTo>
                  <a:pt x="10607" y="15429"/>
                  <a:pt x="10607" y="15429"/>
                  <a:pt x="10607" y="15429"/>
                </a:cubicBezTo>
                <a:cubicBezTo>
                  <a:pt x="10607" y="21600"/>
                  <a:pt x="10607" y="21600"/>
                  <a:pt x="10607" y="21600"/>
                </a:cubicBezTo>
                <a:cubicBezTo>
                  <a:pt x="9257" y="21600"/>
                  <a:pt x="9257" y="21600"/>
                  <a:pt x="9257" y="21600"/>
                </a:cubicBezTo>
                <a:cubicBezTo>
                  <a:pt x="9257" y="14026"/>
                  <a:pt x="9257" y="14026"/>
                  <a:pt x="9257" y="14026"/>
                </a:cubicBezTo>
                <a:cubicBezTo>
                  <a:pt x="9257" y="13184"/>
                  <a:pt x="9257" y="13184"/>
                  <a:pt x="9257" y="13184"/>
                </a:cubicBezTo>
                <a:cubicBezTo>
                  <a:pt x="9257" y="8977"/>
                  <a:pt x="9257" y="8977"/>
                  <a:pt x="9257" y="8977"/>
                </a:cubicBezTo>
                <a:cubicBezTo>
                  <a:pt x="9064" y="8977"/>
                  <a:pt x="9064" y="8977"/>
                  <a:pt x="9064" y="8977"/>
                </a:cubicBezTo>
                <a:cubicBezTo>
                  <a:pt x="9064" y="13184"/>
                  <a:pt x="9064" y="13184"/>
                  <a:pt x="9064" y="13184"/>
                </a:cubicBezTo>
                <a:cubicBezTo>
                  <a:pt x="7907" y="13184"/>
                  <a:pt x="7907" y="13184"/>
                  <a:pt x="7907" y="13184"/>
                </a:cubicBezTo>
                <a:cubicBezTo>
                  <a:pt x="7907" y="7574"/>
                  <a:pt x="7907" y="7574"/>
                  <a:pt x="7907" y="7574"/>
                </a:cubicBezTo>
                <a:cubicBezTo>
                  <a:pt x="7907" y="6732"/>
                  <a:pt x="8486" y="5891"/>
                  <a:pt x="9064" y="5891"/>
                </a:cubicBezTo>
                <a:cubicBezTo>
                  <a:pt x="12729" y="5891"/>
                  <a:pt x="8871" y="5891"/>
                  <a:pt x="12536" y="5891"/>
                </a:cubicBezTo>
                <a:cubicBezTo>
                  <a:pt x="13307" y="5891"/>
                  <a:pt x="13693" y="6732"/>
                  <a:pt x="13693" y="7574"/>
                </a:cubicBezTo>
                <a:cubicBezTo>
                  <a:pt x="13693" y="13184"/>
                  <a:pt x="13693" y="13184"/>
                  <a:pt x="13693" y="13184"/>
                </a:cubicBezTo>
                <a:cubicBezTo>
                  <a:pt x="13500" y="13184"/>
                  <a:pt x="13114" y="13184"/>
                  <a:pt x="12536" y="13184"/>
                </a:cubicBezTo>
                <a:close/>
                <a:moveTo>
                  <a:pt x="7136" y="14306"/>
                </a:moveTo>
                <a:cubicBezTo>
                  <a:pt x="7136" y="20197"/>
                  <a:pt x="7136" y="20197"/>
                  <a:pt x="7136" y="20197"/>
                </a:cubicBezTo>
                <a:cubicBezTo>
                  <a:pt x="5979" y="20197"/>
                  <a:pt x="5979" y="20197"/>
                  <a:pt x="5979" y="20197"/>
                </a:cubicBezTo>
                <a:cubicBezTo>
                  <a:pt x="5979" y="15148"/>
                  <a:pt x="5979" y="15148"/>
                  <a:pt x="5979" y="15148"/>
                </a:cubicBezTo>
                <a:cubicBezTo>
                  <a:pt x="5786" y="15148"/>
                  <a:pt x="5786" y="15148"/>
                  <a:pt x="5786" y="15148"/>
                </a:cubicBezTo>
                <a:cubicBezTo>
                  <a:pt x="5786" y="20197"/>
                  <a:pt x="5786" y="20197"/>
                  <a:pt x="5786" y="20197"/>
                </a:cubicBezTo>
                <a:cubicBezTo>
                  <a:pt x="4629" y="20197"/>
                  <a:pt x="4629" y="20197"/>
                  <a:pt x="4629" y="20197"/>
                </a:cubicBezTo>
                <a:cubicBezTo>
                  <a:pt x="4629" y="14306"/>
                  <a:pt x="4629" y="14306"/>
                  <a:pt x="4629" y="14306"/>
                </a:cubicBezTo>
                <a:cubicBezTo>
                  <a:pt x="4629" y="13184"/>
                  <a:pt x="4629" y="13184"/>
                  <a:pt x="4629" y="13184"/>
                </a:cubicBezTo>
                <a:cubicBezTo>
                  <a:pt x="4629" y="10099"/>
                  <a:pt x="4629" y="10099"/>
                  <a:pt x="4629" y="10099"/>
                </a:cubicBezTo>
                <a:cubicBezTo>
                  <a:pt x="4436" y="10099"/>
                  <a:pt x="4436" y="10099"/>
                  <a:pt x="4436" y="10099"/>
                </a:cubicBezTo>
                <a:cubicBezTo>
                  <a:pt x="4436" y="13184"/>
                  <a:pt x="4436" y="13184"/>
                  <a:pt x="4436" y="13184"/>
                </a:cubicBezTo>
                <a:cubicBezTo>
                  <a:pt x="3471" y="13184"/>
                  <a:pt x="3471" y="13184"/>
                  <a:pt x="3471" y="13184"/>
                </a:cubicBezTo>
                <a:cubicBezTo>
                  <a:pt x="3471" y="8696"/>
                  <a:pt x="3471" y="8696"/>
                  <a:pt x="3471" y="8696"/>
                </a:cubicBezTo>
                <a:cubicBezTo>
                  <a:pt x="3471" y="7855"/>
                  <a:pt x="3857" y="7294"/>
                  <a:pt x="4436" y="7294"/>
                </a:cubicBezTo>
                <a:cubicBezTo>
                  <a:pt x="6750" y="7294"/>
                  <a:pt x="6750" y="7294"/>
                  <a:pt x="6750" y="7294"/>
                </a:cubicBezTo>
                <a:cubicBezTo>
                  <a:pt x="6750" y="7574"/>
                  <a:pt x="6750" y="7855"/>
                  <a:pt x="6750" y="7855"/>
                </a:cubicBezTo>
                <a:cubicBezTo>
                  <a:pt x="6750" y="14306"/>
                  <a:pt x="6750" y="14306"/>
                  <a:pt x="6750" y="14306"/>
                </a:cubicBezTo>
                <a:cubicBezTo>
                  <a:pt x="7136" y="14306"/>
                  <a:pt x="7136" y="14306"/>
                  <a:pt x="7136" y="14306"/>
                </a:cubicBezTo>
                <a:close/>
                <a:moveTo>
                  <a:pt x="5979" y="2525"/>
                </a:moveTo>
                <a:cubicBezTo>
                  <a:pt x="6750" y="2525"/>
                  <a:pt x="7521" y="3366"/>
                  <a:pt x="7521" y="4769"/>
                </a:cubicBezTo>
                <a:cubicBezTo>
                  <a:pt x="7521" y="5330"/>
                  <a:pt x="7329" y="5610"/>
                  <a:pt x="7136" y="6171"/>
                </a:cubicBezTo>
                <a:cubicBezTo>
                  <a:pt x="7136" y="6171"/>
                  <a:pt x="7136" y="6171"/>
                  <a:pt x="7136" y="6452"/>
                </a:cubicBezTo>
                <a:cubicBezTo>
                  <a:pt x="6750" y="6732"/>
                  <a:pt x="6364" y="7013"/>
                  <a:pt x="5979" y="7013"/>
                </a:cubicBezTo>
                <a:cubicBezTo>
                  <a:pt x="5014" y="7013"/>
                  <a:pt x="4243" y="5891"/>
                  <a:pt x="4243" y="4769"/>
                </a:cubicBezTo>
                <a:cubicBezTo>
                  <a:pt x="4243" y="3366"/>
                  <a:pt x="5014" y="2525"/>
                  <a:pt x="5979" y="2525"/>
                </a:cubicBezTo>
                <a:close/>
                <a:moveTo>
                  <a:pt x="15621" y="2525"/>
                </a:moveTo>
                <a:cubicBezTo>
                  <a:pt x="14657" y="2525"/>
                  <a:pt x="14079" y="3366"/>
                  <a:pt x="14079" y="4769"/>
                </a:cubicBezTo>
                <a:cubicBezTo>
                  <a:pt x="14079" y="5330"/>
                  <a:pt x="14079" y="5610"/>
                  <a:pt x="14271" y="6171"/>
                </a:cubicBezTo>
                <a:cubicBezTo>
                  <a:pt x="14464" y="6171"/>
                  <a:pt x="14464" y="6171"/>
                  <a:pt x="14464" y="6452"/>
                </a:cubicBezTo>
                <a:cubicBezTo>
                  <a:pt x="14850" y="6732"/>
                  <a:pt x="15236" y="7013"/>
                  <a:pt x="15621" y="7013"/>
                </a:cubicBezTo>
                <a:cubicBezTo>
                  <a:pt x="16393" y="7013"/>
                  <a:pt x="17164" y="5891"/>
                  <a:pt x="17164" y="4769"/>
                </a:cubicBezTo>
                <a:cubicBezTo>
                  <a:pt x="17164" y="3366"/>
                  <a:pt x="16393" y="2525"/>
                  <a:pt x="15621" y="25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91439" bIns="91439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62" name="TextBox 6">
            <a:extLst>
              <a:ext uri="{FF2B5EF4-FFF2-40B4-BE49-F238E27FC236}">
                <a16:creationId xmlns:a16="http://schemas.microsoft.com/office/drawing/2014/main" xmlns="" id="{D518FBBE-26D9-4CC9-BB96-53C8EF3B5BB0}"/>
              </a:ext>
            </a:extLst>
          </p:cNvPr>
          <p:cNvSpPr txBox="1"/>
          <p:nvPr/>
        </p:nvSpPr>
        <p:spPr>
          <a:xfrm>
            <a:off x="241772" y="339698"/>
            <a:ext cx="1177355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גידול כלי הרכב מביא לגודש חמור במטרופולין ת"א</a:t>
            </a:r>
            <a:endParaRPr lang="he-IL" sz="32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748854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46" name="Shape 1632">
            <a:extLst>
              <a:ext uri="{FF2B5EF4-FFF2-40B4-BE49-F238E27FC236}">
                <a16:creationId xmlns:a16="http://schemas.microsoft.com/office/drawing/2014/main" xmlns="" id="{77F5A353-F599-47AC-9BF4-264F191059A2}"/>
              </a:ext>
            </a:extLst>
          </p:cNvPr>
          <p:cNvSpPr/>
          <p:nvPr/>
        </p:nvSpPr>
        <p:spPr>
          <a:xfrm>
            <a:off x="7972883" y="5037364"/>
            <a:ext cx="638358" cy="618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/>
          </a:p>
        </p:txBody>
      </p:sp>
      <p:sp>
        <p:nvSpPr>
          <p:cNvPr id="15" name="מלבן 14"/>
          <p:cNvSpPr/>
          <p:nvPr/>
        </p:nvSpPr>
        <p:spPr>
          <a:xfrm>
            <a:off x="1534181" y="1719510"/>
            <a:ext cx="2765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>
                <a:solidFill>
                  <a:prstClr val="black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מהירות ממוצעת בכניסה לת"א</a:t>
            </a:r>
          </a:p>
          <a:p>
            <a:pPr algn="ctr"/>
            <a:r>
              <a:rPr lang="he-IL" sz="1600" b="1" dirty="0" smtClean="0">
                <a:solidFill>
                  <a:prstClr val="black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 (לפי שעה ומספר כביש, 2018)</a:t>
            </a:r>
            <a:endParaRPr lang="he-IL" sz="1600" b="1" dirty="0"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5919E40-0091-374D-90EE-2E7F23A454C4}"/>
              </a:ext>
            </a:extLst>
          </p:cNvPr>
          <p:cNvSpPr txBox="1"/>
          <p:nvPr/>
        </p:nvSpPr>
        <p:spPr>
          <a:xfrm>
            <a:off x="0" y="7054260"/>
            <a:ext cx="37925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Google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kumimoji="0" lang="en-US" sz="11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kumimoji="0" lang="en-US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Matal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xmlns="" id="{9FEAFF11-10B0-4C34-8B9A-9613C1D3B03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189043" y="2481651"/>
          <a:ext cx="6184856" cy="402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תרשים 27"/>
          <p:cNvGraphicFramePr/>
          <p:nvPr>
            <p:extLst/>
          </p:nvPr>
        </p:nvGraphicFramePr>
        <p:xfrm>
          <a:off x="5995813" y="1484739"/>
          <a:ext cx="5886451" cy="509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מלבן 28"/>
          <p:cNvSpPr/>
          <p:nvPr/>
        </p:nvSpPr>
        <p:spPr>
          <a:xfrm>
            <a:off x="7364733" y="1708684"/>
            <a:ext cx="3148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1600" b="1" dirty="0" smtClean="0">
                <a:solidFill>
                  <a:prstClr val="black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Light" panose="020B0502040204020203" pitchFamily="34" charset="0"/>
              </a:rPr>
              <a:t>גידול בנסועה בכלי רכב (100=2004)</a:t>
            </a:r>
            <a:endParaRPr lang="he-IL" sz="1600" b="1" dirty="0">
              <a:latin typeface="Segoe UI Light" panose="020B0502040204020203" pitchFamily="34" charset="0"/>
              <a:ea typeface="Segoe UI Historic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1777" y="289275"/>
            <a:ext cx="1115190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 smtClean="0">
                <a:solidFill>
                  <a:srgbClr val="284C9C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מה צריך לעשות?</a:t>
            </a:r>
            <a:endParaRPr lang="he-IL" sz="3200" b="1" dirty="0">
              <a:solidFill>
                <a:srgbClr val="284C9C"/>
              </a:solidFill>
              <a:latin typeface="Segoe UI" panose="020B0502040204020203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C25F7AD-A9AB-43A4-BCC9-631D43DF1BEC}"/>
              </a:ext>
            </a:extLst>
          </p:cNvPr>
          <p:cNvSpPr txBox="1"/>
          <p:nvPr/>
        </p:nvSpPr>
        <p:spPr>
          <a:xfrm>
            <a:off x="326426" y="3467964"/>
            <a:ext cx="9361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he-IL" sz="3600" b="1" dirty="0">
                <a:solidFill>
                  <a:srgbClr val="60D2BF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צד ההיצע</a:t>
            </a:r>
          </a:p>
          <a:p>
            <a:pPr>
              <a:buSzPct val="130000"/>
            </a:pPr>
            <a:r>
              <a:rPr lang="he-I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הגדלת מלאי התשתיות, בפרט תחבורה ציבורית </a:t>
            </a:r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A9D652-B824-40A4-ADC7-443EB3CFD0F8}"/>
              </a:ext>
            </a:extLst>
          </p:cNvPr>
          <p:cNvSpPr txBox="1"/>
          <p:nvPr/>
        </p:nvSpPr>
        <p:spPr>
          <a:xfrm>
            <a:off x="-338323" y="1624704"/>
            <a:ext cx="10016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30000"/>
            </a:pPr>
            <a:r>
              <a:rPr lang="he-IL" sz="3600" b="1" dirty="0">
                <a:solidFill>
                  <a:srgbClr val="0086BB"/>
                </a:solidFill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צד הביקוש</a:t>
            </a:r>
          </a:p>
          <a:p>
            <a:pPr rtl="1">
              <a:buSzPct val="130000"/>
            </a:pPr>
            <a:r>
              <a:rPr lang="he-IL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הקטנת השימוש ברכב פרטי על ידי שינוי התמריצים 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xmlns="" id="{B0381298-EFD2-44BA-8198-876F4364EFB7}"/>
              </a:ext>
            </a:extLst>
          </p:cNvPr>
          <p:cNvSpPr/>
          <p:nvPr/>
        </p:nvSpPr>
        <p:spPr>
          <a:xfrm>
            <a:off x="9903170" y="3228366"/>
            <a:ext cx="1604641" cy="1604641"/>
          </a:xfrm>
          <a:prstGeom prst="ellipse">
            <a:avLst/>
          </a:prstGeom>
          <a:solidFill>
            <a:srgbClr val="7DEFDF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xmlns="" id="{5E5C7C76-2B06-4349-B561-6E6A51E80378}"/>
              </a:ext>
            </a:extLst>
          </p:cNvPr>
          <p:cNvSpPr/>
          <p:nvPr/>
        </p:nvSpPr>
        <p:spPr>
          <a:xfrm>
            <a:off x="9926105" y="1329855"/>
            <a:ext cx="1604641" cy="1604641"/>
          </a:xfrm>
          <a:prstGeom prst="ellipse">
            <a:avLst/>
          </a:prstGeom>
          <a:solidFill>
            <a:srgbClr val="0086BB"/>
          </a:solidFill>
          <a:ln>
            <a:noFill/>
          </a:ln>
          <a:effectLst>
            <a:outerShdw blurRad="38100" sx="101000" sy="101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339"/>
          <p:cNvGrpSpPr/>
          <p:nvPr/>
        </p:nvGrpSpPr>
        <p:grpSpPr>
          <a:xfrm>
            <a:off x="10489627" y="3833225"/>
            <a:ext cx="431726" cy="494951"/>
            <a:chOff x="0" y="0"/>
            <a:chExt cx="520837" cy="635771"/>
          </a:xfrm>
        </p:grpSpPr>
        <p:sp>
          <p:nvSpPr>
            <p:cNvPr id="36" name="Shape 1330"/>
            <p:cNvSpPr/>
            <p:nvPr/>
          </p:nvSpPr>
          <p:spPr>
            <a:xfrm>
              <a:off x="58595" y="187509"/>
              <a:ext cx="2933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7" name="Shape 1331"/>
            <p:cNvSpPr/>
            <p:nvPr/>
          </p:nvSpPr>
          <p:spPr>
            <a:xfrm>
              <a:off x="459983" y="1"/>
              <a:ext cx="2929" cy="445333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8" name="Shape 1332"/>
            <p:cNvSpPr/>
            <p:nvPr/>
          </p:nvSpPr>
          <p:spPr>
            <a:xfrm>
              <a:off x="257823" y="377946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39" name="Shape 1333"/>
            <p:cNvSpPr/>
            <p:nvPr/>
          </p:nvSpPr>
          <p:spPr>
            <a:xfrm>
              <a:off x="257823" y="1"/>
              <a:ext cx="2933" cy="257825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0" name="Shape 1334"/>
            <p:cNvSpPr/>
            <p:nvPr/>
          </p:nvSpPr>
          <p:spPr>
            <a:xfrm>
              <a:off x="0" y="70318"/>
              <a:ext cx="119457" cy="11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0"/>
                  </a:moveTo>
                  <a:cubicBezTo>
                    <a:pt x="21600" y="16170"/>
                    <a:pt x="17135" y="21600"/>
                    <a:pt x="10740" y="21600"/>
                  </a:cubicBezTo>
                  <a:cubicBezTo>
                    <a:pt x="4465" y="21600"/>
                    <a:pt x="0" y="16170"/>
                    <a:pt x="0" y="10860"/>
                  </a:cubicBezTo>
                  <a:cubicBezTo>
                    <a:pt x="0" y="4465"/>
                    <a:pt x="4465" y="0"/>
                    <a:pt x="10740" y="0"/>
                  </a:cubicBezTo>
                  <a:cubicBezTo>
                    <a:pt x="17135" y="0"/>
                    <a:pt x="21600" y="4465"/>
                    <a:pt x="21600" y="1086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1" name="Shape 1335"/>
            <p:cNvSpPr/>
            <p:nvPr/>
          </p:nvSpPr>
          <p:spPr>
            <a:xfrm>
              <a:off x="395526" y="445334"/>
              <a:ext cx="125312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015"/>
                    <a:pt x="16402" y="21600"/>
                    <a:pt x="11204" y="21600"/>
                  </a:cubicBezTo>
                  <a:cubicBezTo>
                    <a:pt x="5198" y="21600"/>
                    <a:pt x="0" y="17015"/>
                    <a:pt x="0" y="10740"/>
                  </a:cubicBezTo>
                  <a:cubicBezTo>
                    <a:pt x="0" y="4465"/>
                    <a:pt x="5198" y="0"/>
                    <a:pt x="11204" y="0"/>
                  </a:cubicBezTo>
                  <a:cubicBezTo>
                    <a:pt x="16402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2" name="Shape 1336"/>
            <p:cNvSpPr/>
            <p:nvPr/>
          </p:nvSpPr>
          <p:spPr>
            <a:xfrm>
              <a:off x="196299" y="257826"/>
              <a:ext cx="119460" cy="119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40"/>
                  </a:moveTo>
                  <a:cubicBezTo>
                    <a:pt x="21600" y="17135"/>
                    <a:pt x="17040" y="21600"/>
                    <a:pt x="10800" y="21600"/>
                  </a:cubicBezTo>
                  <a:cubicBezTo>
                    <a:pt x="5400" y="21600"/>
                    <a:pt x="0" y="17135"/>
                    <a:pt x="0" y="10740"/>
                  </a:cubicBezTo>
                  <a:cubicBezTo>
                    <a:pt x="0" y="4465"/>
                    <a:pt x="5400" y="0"/>
                    <a:pt x="10800" y="0"/>
                  </a:cubicBezTo>
                  <a:cubicBezTo>
                    <a:pt x="17040" y="0"/>
                    <a:pt x="21600" y="4465"/>
                    <a:pt x="21600" y="10740"/>
                  </a:cubicBezTo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828433">
                <a:defRPr sz="3600">
                  <a:solidFill>
                    <a:srgbClr val="7F7F7F"/>
                  </a:solidFill>
                  <a:latin typeface="Lato Light"/>
                  <a:ea typeface="Lato Light"/>
                  <a:cs typeface="Lato Light"/>
                  <a:sym typeface="Lato Light"/>
                </a:defRPr>
              </a:pPr>
              <a:endParaRPr/>
            </a:p>
          </p:txBody>
        </p:sp>
        <p:sp>
          <p:nvSpPr>
            <p:cNvPr id="43" name="Shape 1337"/>
            <p:cNvSpPr/>
            <p:nvPr/>
          </p:nvSpPr>
          <p:spPr>
            <a:xfrm>
              <a:off x="58595" y="-1"/>
              <a:ext cx="2933" cy="70319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44" name="Shape 1338"/>
            <p:cNvSpPr/>
            <p:nvPr/>
          </p:nvSpPr>
          <p:spPr>
            <a:xfrm>
              <a:off x="459983" y="565454"/>
              <a:ext cx="2930" cy="70318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45" name="Shape 1553"/>
          <p:cNvSpPr/>
          <p:nvPr/>
        </p:nvSpPr>
        <p:spPr>
          <a:xfrm>
            <a:off x="10422277" y="1853214"/>
            <a:ext cx="558801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6" name="Shape 1812"/>
          <p:cNvSpPr/>
          <p:nvPr/>
        </p:nvSpPr>
        <p:spPr>
          <a:xfrm>
            <a:off x="10422624" y="5712440"/>
            <a:ext cx="558454" cy="55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45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צוות תקצי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מצגת1" id="{96F34FAA-2221-4B46-A4A5-54CD6F050F41}" vid="{323FAF8C-2D1A-4425-8CB3-E0AC323C7418}"/>
    </a:ext>
  </a:extLst>
</a:theme>
</file>

<file path=ppt/theme/theme3.xml><?xml version="1.0" encoding="utf-8"?>
<a:theme xmlns:a="http://schemas.openxmlformats.org/drawingml/2006/main" name="Banded Design Blue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2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84267</TotalTime>
  <Words>2138</Words>
  <Application>Microsoft Office PowerPoint</Application>
  <PresentationFormat>מותאם אישית</PresentationFormat>
  <Paragraphs>378</Paragraphs>
  <Slides>31</Slides>
  <Notes>28</Notes>
  <HiddenSlides>11</HiddenSlides>
  <MMClips>0</MMClips>
  <ScaleCrop>false</ScaleCrop>
  <HeadingPairs>
    <vt:vector size="4" baseType="variant"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31</vt:i4>
      </vt:variant>
    </vt:vector>
  </HeadingPairs>
  <TitlesOfParts>
    <vt:vector size="34" baseType="lpstr">
      <vt:lpstr>ערכת נושא Office</vt:lpstr>
      <vt:lpstr>ערכת נושא צוות תקציב</vt:lpstr>
      <vt:lpstr>Banded Design Blue 16x9</vt:lpstr>
      <vt:lpstr>האסטרטגיה הכלכלית של הממשלה הבאה – לאן פנינו?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תרחיש שילוב אוכלוסיות - שיפור ניכר בכל המדדים</vt:lpstr>
      <vt:lpstr>מצגת של PowerPoint</vt:lpstr>
      <vt:lpstr>מצגת של PowerPoint</vt:lpstr>
      <vt:lpstr>מצגת של PowerPoint</vt:lpstr>
      <vt:lpstr>מצגת של PowerPoint</vt:lpstr>
      <vt:lpstr>שיפור דרמטי בשוק העבודה עלייה בתעסוקה בכלל המגזרים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שנת 2019 תסתיים בחריגה מתקרת הגרעון; גרעון הממשלה הוא מבני</vt:lpstr>
      <vt:lpstr>מצגת של PowerPoint</vt:lpstr>
      <vt:lpstr>הגרעון המבני גדל בצורה משמעותית במהלך כהונתה של הממשלה היוצאת</vt:lpstr>
      <vt:lpstr>תודה!</vt:lpstr>
    </vt:vector>
  </TitlesOfParts>
  <Company>MOF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יום התנעת תכניות עבודה Highlights</dc:title>
  <dc:creator>נעה ליטמנוביץ</dc:creator>
  <cp:lastModifiedBy>Hurvitz 2019</cp:lastModifiedBy>
  <cp:revision>1091</cp:revision>
  <cp:lastPrinted>2019-03-14T11:07:10Z</cp:lastPrinted>
  <dcterms:created xsi:type="dcterms:W3CDTF">2018-04-30T08:26:53Z</dcterms:created>
  <dcterms:modified xsi:type="dcterms:W3CDTF">2019-12-17T06:22:46Z</dcterms:modified>
</cp:coreProperties>
</file>