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3" r:id="rId4"/>
    <p:sldId id="269" r:id="rId5"/>
    <p:sldId id="258" r:id="rId6"/>
    <p:sldId id="268" r:id="rId7"/>
    <p:sldId id="270" r:id="rId8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77BC"/>
    <a:srgbClr val="424244"/>
    <a:srgbClr val="2E76BB"/>
    <a:srgbClr val="42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82462" autoAdjust="0"/>
  </p:normalViewPr>
  <p:slideViewPr>
    <p:cSldViewPr snapToGrid="0">
      <p:cViewPr varScale="1">
        <p:scale>
          <a:sx n="80" d="100"/>
          <a:sy n="80" d="100"/>
        </p:scale>
        <p:origin x="-996" y="-96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netapp\workgrps\Fccgrp\Global%20Debt%20&amp;%20FX%20Transactions\PPT\&#1489;&#1504;&#1497;&#1497;&#1514;%20&#1502;&#1510;&#1490;&#1514;\&#1504;&#1514;&#1493;&#1504;&#1497;&#1501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495;&#1493;&#1489;&#1512;&#1514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246850194958823E-2"/>
          <c:y val="3.6605149649265895E-2"/>
          <c:w val="0.92663158890957309"/>
          <c:h val="0.68660317128705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גירעון!$D$2</c:f>
              <c:strCache>
                <c:ptCount val="1"/>
                <c:pt idx="0">
                  <c:v>יעד</c:v>
                </c:pt>
              </c:strCache>
            </c:strRef>
          </c:tx>
          <c:spPr>
            <a:solidFill>
              <a:srgbClr val="44546A">
                <a:lumMod val="60000"/>
                <a:lumOff val="40000"/>
              </a:srgbClr>
            </a:solidFill>
          </c:spPr>
          <c:invertIfNegative val="0"/>
          <c:dLbls>
            <c:dLbl>
              <c:idx val="2"/>
              <c:numFmt formatCode="0.0%" sourceLinked="0"/>
              <c:spPr>
                <a:ln>
                  <a:noFill/>
                </a:ln>
              </c:spPr>
              <c:txPr>
                <a:bodyPr lIns="0" rIns="0"/>
                <a:lstStyle/>
                <a:p>
                  <a:pPr>
                    <a:defRPr sz="800"/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%" sourceLinked="0"/>
              <c:spPr>
                <a:ln>
                  <a:noFill/>
                </a:ln>
              </c:spPr>
              <c:txPr>
                <a:bodyPr lIns="0" rIns="0"/>
                <a:lstStyle/>
                <a:p>
                  <a:pPr>
                    <a:defRPr sz="800"/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גירעון!$B$3:$B$12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גירעון!$D$3:$D$12</c:f>
              <c:numCache>
                <c:formatCode>0.0%</c:formatCode>
                <c:ptCount val="10"/>
                <c:pt idx="0">
                  <c:v>5.5E-2</c:v>
                </c:pt>
                <c:pt idx="1">
                  <c:v>0.03</c:v>
                </c:pt>
                <c:pt idx="2">
                  <c:v>0.02</c:v>
                </c:pt>
                <c:pt idx="3">
                  <c:v>4.2999999999999997E-2</c:v>
                </c:pt>
                <c:pt idx="4">
                  <c:v>0.03</c:v>
                </c:pt>
                <c:pt idx="5">
                  <c:v>2.9000000000000001E-2</c:v>
                </c:pt>
                <c:pt idx="6">
                  <c:v>2.9000000000000001E-2</c:v>
                </c:pt>
                <c:pt idx="7">
                  <c:v>2.9000000000000001E-2</c:v>
                </c:pt>
                <c:pt idx="8">
                  <c:v>2.8999999999999998E-2</c:v>
                </c:pt>
                <c:pt idx="9">
                  <c:v>2.8999999999999998E-2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FE-407C-861B-3570EB18B317}"/>
            </c:ext>
          </c:extLst>
        </c:ser>
        <c:ser>
          <c:idx val="1"/>
          <c:order val="1"/>
          <c:tx>
            <c:strRef>
              <c:f>גירעון!$C$2</c:f>
              <c:strCache>
                <c:ptCount val="1"/>
                <c:pt idx="0">
                  <c:v>ביצוע בפועל</c:v>
                </c:pt>
              </c:strCache>
            </c:strRef>
          </c:tx>
          <c:spPr>
            <a:solidFill>
              <a:srgbClr val="44546A">
                <a:lumMod val="75000"/>
              </a:srgb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FE-407C-861B-3570EB18B317}"/>
              </c:ext>
            </c:extLst>
          </c:dPt>
          <c:dLbls>
            <c:dLbl>
              <c:idx val="5"/>
              <c:layout>
                <c:manualLayout>
                  <c:x val="2.39935055059427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AFE-407C-861B-3570EB18B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numRef>
              <c:f>גירעון!$B$3:$B$12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גירעון!$C$3:$C$12</c:f>
              <c:numCache>
                <c:formatCode>0.0%</c:formatCode>
                <c:ptCount val="10"/>
                <c:pt idx="0">
                  <c:v>3.5000000000000003E-2</c:v>
                </c:pt>
                <c:pt idx="1">
                  <c:v>3.1E-2</c:v>
                </c:pt>
                <c:pt idx="2">
                  <c:v>3.9E-2</c:v>
                </c:pt>
                <c:pt idx="3">
                  <c:v>3.1E-2</c:v>
                </c:pt>
                <c:pt idx="4">
                  <c:v>2.7E-2</c:v>
                </c:pt>
                <c:pt idx="5">
                  <c:v>2.1000000000000001E-2</c:v>
                </c:pt>
                <c:pt idx="6">
                  <c:v>2.1000000000000001E-2</c:v>
                </c:pt>
                <c:pt idx="7">
                  <c:v>1.9E-2</c:v>
                </c:pt>
                <c:pt idx="8">
                  <c:v>2.8999999999999998E-2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FE-407C-861B-3570EB18B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88512"/>
        <c:axId val="35490048"/>
      </c:barChart>
      <c:catAx>
        <c:axId val="3548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490048"/>
        <c:crosses val="autoZero"/>
        <c:auto val="1"/>
        <c:lblAlgn val="ctr"/>
        <c:lblOffset val="100"/>
        <c:noMultiLvlLbl val="0"/>
      </c:catAx>
      <c:valAx>
        <c:axId val="35490048"/>
        <c:scaling>
          <c:orientation val="minMax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35488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650882174787524"/>
          <c:y val="0.86756594298329504"/>
          <c:w val="0.17792485078808534"/>
          <c:h val="0.12549412838321522"/>
        </c:manualLayout>
      </c:layout>
      <c:overlay val="0"/>
      <c:txPr>
        <a:bodyPr/>
        <a:lstStyle/>
        <a:p>
          <a:pPr>
            <a:def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94035093707384"/>
          <c:y val="4.8167626472492953E-2"/>
          <c:w val="0.85475783067460642"/>
          <c:h val="0.65312524608711442"/>
        </c:manualLayout>
      </c:layout>
      <c:lineChart>
        <c:grouping val="standard"/>
        <c:varyColors val="0"/>
        <c:ser>
          <c:idx val="1"/>
          <c:order val="0"/>
          <c:tx>
            <c:strRef>
              <c:f>'יחס חוב תוצר מעודכן'!$D$1</c:f>
              <c:strCache>
                <c:ptCount val="1"/>
                <c:pt idx="0">
                  <c:v>חוב ממשלתי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'יחס חוב תוצר מעודכן'!$A$4:$A$14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'יחס חוב תוצר מעודכן'!$D$4:$D$14</c:f>
              <c:numCache>
                <c:formatCode>0.0%</c:formatCode>
                <c:ptCount val="11"/>
                <c:pt idx="0">
                  <c:v>0.70592696017655665</c:v>
                </c:pt>
                <c:pt idx="1">
                  <c:v>0.73109505142795217</c:v>
                </c:pt>
                <c:pt idx="2">
                  <c:v>0.69594343474288778</c:v>
                </c:pt>
                <c:pt idx="3">
                  <c:v>0.67595216351677934</c:v>
                </c:pt>
                <c:pt idx="4">
                  <c:v>0.67173781029592328</c:v>
                </c:pt>
                <c:pt idx="5">
                  <c:v>0.65834477770345179</c:v>
                </c:pt>
                <c:pt idx="6">
                  <c:v>0.64533875280848119</c:v>
                </c:pt>
                <c:pt idx="7">
                  <c:v>0.622238639435442</c:v>
                </c:pt>
                <c:pt idx="8">
                  <c:v>0.60394970716428809</c:v>
                </c:pt>
                <c:pt idx="9">
                  <c:v>0.58755468365951702</c:v>
                </c:pt>
                <c:pt idx="10">
                  <c:v>0.59374318118463776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194-4DD6-975C-4C14699BFBD2}"/>
            </c:ext>
          </c:extLst>
        </c:ser>
        <c:ser>
          <c:idx val="0"/>
          <c:order val="1"/>
          <c:tx>
            <c:strRef>
              <c:f>'יחס חוב תוצר מעודכן'!$E$1</c:f>
              <c:strCache>
                <c:ptCount val="1"/>
                <c:pt idx="0">
                  <c:v>חוב ציבורי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'יחס חוב תוצר מעודכן'!$A$4:$A$14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'יחס חוב תוצר מעודכן'!$E$4:$E$14</c:f>
              <c:numCache>
                <c:formatCode>0.0%</c:formatCode>
                <c:ptCount val="11"/>
                <c:pt idx="0">
                  <c:v>0.72100415909838544</c:v>
                </c:pt>
                <c:pt idx="1">
                  <c:v>0.74599222197732529</c:v>
                </c:pt>
                <c:pt idx="2">
                  <c:v>0.70998900518421793</c:v>
                </c:pt>
                <c:pt idx="3">
                  <c:v>0.68906139522186183</c:v>
                </c:pt>
                <c:pt idx="4">
                  <c:v>0.68472524844627891</c:v>
                </c:pt>
                <c:pt idx="5">
                  <c:v>0.67058511083744432</c:v>
                </c:pt>
                <c:pt idx="6">
                  <c:v>0.65768905262114552</c:v>
                </c:pt>
                <c:pt idx="7">
                  <c:v>0.63670074294454437</c:v>
                </c:pt>
                <c:pt idx="8">
                  <c:v>0.6205640309794892</c:v>
                </c:pt>
                <c:pt idx="9">
                  <c:v>0.60478639154337721</c:v>
                </c:pt>
                <c:pt idx="10">
                  <c:v>0.61007632704644676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194-4DD6-975C-4C14699BF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16032"/>
        <c:axId val="33917568"/>
      </c:lineChart>
      <c:catAx>
        <c:axId val="3391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33917568"/>
        <c:crosses val="autoZero"/>
        <c:auto val="1"/>
        <c:lblAlgn val="ctr"/>
        <c:lblOffset val="0"/>
        <c:noMultiLvlLbl val="0"/>
      </c:catAx>
      <c:valAx>
        <c:axId val="33917568"/>
        <c:scaling>
          <c:orientation val="minMax"/>
          <c:max val="0.85000000000000009"/>
          <c:min val="0.5"/>
        </c:scaling>
        <c:delete val="0"/>
        <c:axPos val="l"/>
        <c:numFmt formatCode="0%" sourceLinked="0"/>
        <c:majorTickMark val="none"/>
        <c:minorTickMark val="none"/>
        <c:tickLblPos val="nextTo"/>
        <c:crossAx val="33916032"/>
        <c:crosses val="autoZero"/>
        <c:crossBetween val="between"/>
        <c:majorUnit val="0.1"/>
      </c:valAx>
      <c:spPr>
        <a:noFill/>
      </c:spPr>
    </c:plotArea>
    <c:legend>
      <c:legendPos val="b"/>
      <c:layout>
        <c:manualLayout>
          <c:xMode val="edge"/>
          <c:yMode val="edge"/>
          <c:x val="0.37498935202379696"/>
          <c:y val="0.86466489248641709"/>
          <c:w val="0.25311225133020604"/>
          <c:h val="0.13327296479938544"/>
        </c:manualLayout>
      </c:layout>
      <c:overlay val="0"/>
      <c:txPr>
        <a:bodyPr/>
        <a:lstStyle/>
        <a:p>
          <a:pPr>
            <a:def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26436250550112E-2"/>
          <c:y val="0.10068350879335072"/>
          <c:w val="0.94136068714474186"/>
          <c:h val="0.77834877706427485"/>
        </c:manualLayout>
      </c:layout>
      <c:lineChart>
        <c:grouping val="standard"/>
        <c:varyColors val="0"/>
        <c:ser>
          <c:idx val="1"/>
          <c:order val="0"/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'DOING BIZ'!$B$6:$B$13</c:f>
              <c:numCache>
                <c:formatCode>General</c:formatCode>
                <c:ptCount val="8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  <c:pt idx="7">
                  <c:v>2013</c:v>
                </c:pt>
              </c:numCache>
            </c:numRef>
          </c:cat>
          <c:val>
            <c:numRef>
              <c:f>'DOING BIZ'!$C$6:$C$13</c:f>
              <c:numCache>
                <c:formatCode>General</c:formatCode>
                <c:ptCount val="8"/>
                <c:pt idx="0">
                  <c:v>35</c:v>
                </c:pt>
                <c:pt idx="1">
                  <c:v>49</c:v>
                </c:pt>
                <c:pt idx="2">
                  <c:v>54</c:v>
                </c:pt>
                <c:pt idx="3">
                  <c:v>52</c:v>
                </c:pt>
                <c:pt idx="4">
                  <c:v>49</c:v>
                </c:pt>
                <c:pt idx="5">
                  <c:v>40</c:v>
                </c:pt>
                <c:pt idx="6">
                  <c:v>38</c:v>
                </c:pt>
                <c:pt idx="7">
                  <c:v>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FC2-48E3-9729-331737DCD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775936"/>
        <c:axId val="9721484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 cmpd="sng" algn="ctr">
                    <a:solidFill>
                      <a:schemeClr val="accent1"/>
                    </a:solidFill>
                    <a:prstDash val="solid"/>
                    <a:round/>
                  </a:ln>
                  <a:effectLst/>
                </c:spPr>
                <c:marker>
                  <c:spPr>
                    <a:solidFill>
                      <a:schemeClr val="accent1"/>
                    </a:solidFill>
                    <a:ln w="9525" cap="flat" cmpd="sng" algn="ctr">
                      <a:solidFill>
                        <a:schemeClr val="accent1"/>
                      </a:solidFill>
                      <a:prstDash val="solid"/>
                      <a:round/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-1.9537505180273518E-2"/>
                        <c:y val="-5.375607118877582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CFC2-48E3-9729-331737DCDA5D}"/>
                      </c:ext>
                    </c:extLst>
                  </c:dLbl>
                  <c:dLbl>
                    <c:idx val="1"/>
                    <c:layout>
                      <c:manualLayout>
                        <c:x val="-2.3737382109532867E-2"/>
                        <c:y val="-6.441485511985420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CFC2-48E3-9729-331737DCDA5D}"/>
                      </c:ext>
                    </c:extLst>
                  </c:dLbl>
                  <c:dLbl>
                    <c:idx val="2"/>
                    <c:layout>
                      <c:manualLayout>
                        <c:x val="-2.0653882379535093E-2"/>
                        <c:y val="-6.481492139064004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CFC2-48E3-9729-331737DCDA5D}"/>
                      </c:ext>
                    </c:extLst>
                  </c:dLbl>
                  <c:dLbl>
                    <c:idx val="3"/>
                    <c:layout>
                      <c:manualLayout>
                        <c:x val="-1.9750091047231536E-2"/>
                        <c:y val="-6.441485511985420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CFC2-48E3-9729-331737DCDA5D}"/>
                      </c:ext>
                    </c:extLst>
                  </c:dLbl>
                  <c:dLbl>
                    <c:idx val="4"/>
                    <c:layout>
                      <c:manualLayout>
                        <c:x val="-1.3888888888888888E-2"/>
                        <c:y val="-6.018518518518527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CFC2-48E3-9729-331737DCDA5D}"/>
                      </c:ext>
                    </c:extLst>
                  </c:dLbl>
                  <c:dLbl>
                    <c:idx val="5"/>
                    <c:layout>
                      <c:manualLayout>
                        <c:x val="-1.5922339851059286E-2"/>
                        <c:y val="-5.555549742328720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CFC2-48E3-9729-331737DCDA5D}"/>
                      </c:ext>
                    </c:extLst>
                  </c:dLbl>
                  <c:dLbl>
                    <c:idx val="6"/>
                    <c:layout>
                      <c:manualLayout>
                        <c:x val="-1.6520513883133029E-2"/>
                        <c:y val="-5.555549742328720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CFC2-48E3-9729-331737DCDA5D}"/>
                      </c:ext>
                    </c:extLst>
                  </c:dLbl>
                  <c:dLbl>
                    <c:idx val="7"/>
                    <c:layout>
                      <c:manualLayout>
                        <c:x val="-2.1251955945698175E-2"/>
                        <c:y val="-5.555549742328720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CFC2-48E3-9729-331737DCDA5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e-I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'DOING BIZ'!$B$6:$B$13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2020</c:v>
                      </c:pt>
                      <c:pt idx="1">
                        <c:v>2019</c:v>
                      </c:pt>
                      <c:pt idx="2">
                        <c:v>2018</c:v>
                      </c:pt>
                      <c:pt idx="3">
                        <c:v>2017</c:v>
                      </c:pt>
                      <c:pt idx="4">
                        <c:v>2016</c:v>
                      </c:pt>
                      <c:pt idx="5">
                        <c:v>2015</c:v>
                      </c:pt>
                      <c:pt idx="6">
                        <c:v>2014</c:v>
                      </c:pt>
                      <c:pt idx="7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'DOING BIZ'!$B$6:$B$13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2020</c:v>
                      </c:pt>
                      <c:pt idx="1">
                        <c:v>2019</c:v>
                      </c:pt>
                      <c:pt idx="2">
                        <c:v>2018</c:v>
                      </c:pt>
                      <c:pt idx="3">
                        <c:v>2017</c:v>
                      </c:pt>
                      <c:pt idx="4">
                        <c:v>2016</c:v>
                      </c:pt>
                      <c:pt idx="5">
                        <c:v>2015</c:v>
                      </c:pt>
                      <c:pt idx="6">
                        <c:v>2014</c:v>
                      </c:pt>
                      <c:pt idx="7">
                        <c:v>2013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CFC2-48E3-9729-331737DCDA5D}"/>
                  </c:ext>
                </c:extLst>
              </c15:ser>
            </c15:filteredLineSeries>
          </c:ext>
        </c:extLst>
      </c:lineChart>
      <c:catAx>
        <c:axId val="94775936"/>
        <c:scaling>
          <c:orientation val="maxMin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7214848"/>
        <c:crosses val="autoZero"/>
        <c:auto val="1"/>
        <c:lblAlgn val="ctr"/>
        <c:lblOffset val="100"/>
        <c:noMultiLvlLbl val="0"/>
      </c:catAx>
      <c:valAx>
        <c:axId val="97214848"/>
        <c:scaling>
          <c:orientation val="maxMin"/>
          <c:max val="60"/>
          <c:min val="30"/>
        </c:scaling>
        <c:delete val="0"/>
        <c:axPos val="r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4775936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he-IL" sz="1200" b="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מדדי</a:t>
            </a:r>
            <a:r>
              <a:rPr lang="he-IL" sz="1200" b="0" baseline="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השיפור </a:t>
            </a:r>
            <a:r>
              <a:rPr lang="he-IL" sz="1200" b="0" baseline="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העיקריים, 2018-2020</a:t>
            </a:r>
            <a:endParaRPr lang="he-IL" sz="1200" b="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גיליון1!$C$8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גיליון1!$D$7:$I$7</c:f>
              <c:strCache>
                <c:ptCount val="6"/>
                <c:pt idx="0">
                  <c:v>הקמת עסק</c:v>
                </c:pt>
                <c:pt idx="1">
                  <c:v>אישורי בניה</c:v>
                </c:pt>
                <c:pt idx="2">
                  <c:v>רישום נכס</c:v>
                </c:pt>
                <c:pt idx="3">
                  <c:v>נגישות לאשראי</c:v>
                </c:pt>
                <c:pt idx="4">
                  <c:v>תשלום מיסים</c:v>
                </c:pt>
                <c:pt idx="5">
                  <c:v>אכיפת חוזים</c:v>
                </c:pt>
              </c:strCache>
            </c:strRef>
          </c:cat>
          <c:val>
            <c:numRef>
              <c:f>גיליון1!$D$8:$I$8</c:f>
              <c:numCache>
                <c:formatCode>General</c:formatCode>
                <c:ptCount val="6"/>
                <c:pt idx="0">
                  <c:v>28</c:v>
                </c:pt>
                <c:pt idx="1">
                  <c:v>35</c:v>
                </c:pt>
                <c:pt idx="2">
                  <c:v>75</c:v>
                </c:pt>
                <c:pt idx="3">
                  <c:v>48</c:v>
                </c:pt>
                <c:pt idx="4">
                  <c:v>13</c:v>
                </c:pt>
                <c:pt idx="5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42-4841-BAB0-716882F0268C}"/>
            </c:ext>
          </c:extLst>
        </c:ser>
        <c:ser>
          <c:idx val="1"/>
          <c:order val="1"/>
          <c:tx>
            <c:strRef>
              <c:f>גיליון1!$C$10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גיליון1!$D$7:$I$7</c:f>
              <c:strCache>
                <c:ptCount val="6"/>
                <c:pt idx="0">
                  <c:v>הקמת עסק</c:v>
                </c:pt>
                <c:pt idx="1">
                  <c:v>אישורי בניה</c:v>
                </c:pt>
                <c:pt idx="2">
                  <c:v>רישום נכס</c:v>
                </c:pt>
                <c:pt idx="3">
                  <c:v>נגישות לאשראי</c:v>
                </c:pt>
                <c:pt idx="4">
                  <c:v>תשלום מיסים</c:v>
                </c:pt>
                <c:pt idx="5">
                  <c:v>אכיפת חוזים</c:v>
                </c:pt>
              </c:strCache>
            </c:strRef>
          </c:cat>
          <c:val>
            <c:numRef>
              <c:f>גיליון1!$D$10:$I$10</c:f>
              <c:numCache>
                <c:formatCode>General</c:formatCode>
                <c:ptCount val="6"/>
                <c:pt idx="0">
                  <c:v>37</c:v>
                </c:pt>
                <c:pt idx="1">
                  <c:v>65</c:v>
                </c:pt>
                <c:pt idx="2">
                  <c:v>130</c:v>
                </c:pt>
                <c:pt idx="3">
                  <c:v>55</c:v>
                </c:pt>
                <c:pt idx="4">
                  <c:v>99</c:v>
                </c:pt>
                <c:pt idx="5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42-4841-BAB0-716882F02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7249152"/>
        <c:axId val="97250688"/>
      </c:barChart>
      <c:catAx>
        <c:axId val="9724915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7250688"/>
        <c:crosses val="autoZero"/>
        <c:auto val="1"/>
        <c:lblAlgn val="ctr"/>
        <c:lblOffset val="100"/>
        <c:noMultiLvlLbl val="0"/>
      </c:catAx>
      <c:valAx>
        <c:axId val="97250688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724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C702E-B4FF-4E1A-8EB6-D9F2308E4DD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546ADAC-6FA5-4EE4-863B-60FAB23665DE}">
      <dgm:prSet phldrT="[טקסט]"/>
      <dgm:spPr/>
      <dgm:t>
        <a:bodyPr/>
        <a:lstStyle/>
        <a:p>
          <a:pPr rtl="1"/>
          <a:r>
            <a:rPr lang="he-I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שינוי המגבלה הענפית להשקעה בתשתיות</a:t>
          </a:r>
          <a:endParaRPr lang="he-I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5B2F77-12FA-49C1-8E9C-EA95DE230BDC}" type="parTrans" cxnId="{FD736C76-EC65-4F93-B175-E9DFE849E3A7}">
      <dgm:prSet/>
      <dgm:spPr/>
      <dgm:t>
        <a:bodyPr/>
        <a:lstStyle/>
        <a:p>
          <a:pPr rtl="1"/>
          <a:endParaRPr lang="he-I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BBA285-3E05-447A-9D1B-DA106D65F03E}" type="sibTrans" cxnId="{FD736C76-EC65-4F93-B175-E9DFE849E3A7}">
      <dgm:prSet/>
      <dgm:spPr/>
      <dgm:t>
        <a:bodyPr/>
        <a:lstStyle/>
        <a:p>
          <a:pPr rtl="1"/>
          <a:r>
            <a:rPr lang="he-I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קביעת סטנדרטים למכרזי התשתית בין גופי הביצוע השונים</a:t>
          </a:r>
          <a:endParaRPr lang="he-I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2D39B7-3D1F-4C0B-A6F5-D429164790B8}">
      <dgm:prSet phldrT="[טקסט]"/>
      <dgm:spPr/>
      <dgm:t>
        <a:bodyPr/>
        <a:lstStyle/>
        <a:p>
          <a:pPr rtl="1"/>
          <a:r>
            <a:rPr lang="he-I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העמדת ערבויות במכרזי הממשלה ע"י חברות ביטוח בינ"ל</a:t>
          </a:r>
          <a:endParaRPr lang="he-I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EAB010A-FD6A-42D0-B701-17ED58C30F30}" type="parTrans" cxnId="{907D89E1-5415-4C3D-8749-7B444690DCF8}">
      <dgm:prSet/>
      <dgm:spPr/>
      <dgm:t>
        <a:bodyPr/>
        <a:lstStyle/>
        <a:p>
          <a:pPr rtl="1"/>
          <a:endParaRPr lang="he-I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D976AB-0C1C-4FE1-A597-5F10B5A0D7F3}" type="sibTrans" cxnId="{907D89E1-5415-4C3D-8749-7B444690DCF8}">
      <dgm:prSet custT="1"/>
      <dgm:spPr/>
      <dgm:t>
        <a:bodyPr/>
        <a:lstStyle/>
        <a:p>
          <a:pPr rtl="1"/>
          <a:r>
            <a:rPr lang="he-IL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קידום קרנות נסחרות בבורסה להשקעה בתשתיות</a:t>
          </a:r>
          <a:endParaRPr lang="he-IL" sz="9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EB65DE-9909-47BA-BDC6-0729B24387D6}">
      <dgm:prSet phldrT="[טקסט]" custT="1"/>
      <dgm:spPr/>
      <dgm:t>
        <a:bodyPr/>
        <a:lstStyle/>
        <a:p>
          <a:pPr rtl="1"/>
          <a:r>
            <a:rPr lang="he-IL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עבודת צוות בין-משרדי לתיאום תשתיות</a:t>
          </a:r>
          <a:endParaRPr lang="he-IL" sz="9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8F15F9A-C5CB-4FEC-8B9E-1A9A3EF941B6}" type="parTrans" cxnId="{25492A71-124D-46F1-8F9D-4344AEE50F9C}">
      <dgm:prSet/>
      <dgm:spPr/>
      <dgm:t>
        <a:bodyPr/>
        <a:lstStyle/>
        <a:p>
          <a:pPr rtl="1"/>
          <a:endParaRPr lang="he-I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8DD29F-DA8B-48CD-A145-81FA3ADF2083}" type="sibTrans" cxnId="{25492A71-124D-46F1-8F9D-4344AEE50F9C}">
      <dgm:prSet custT="1"/>
      <dgm:spPr/>
      <dgm:t>
        <a:bodyPr/>
        <a:lstStyle/>
        <a:p>
          <a:pPr rtl="1"/>
          <a:r>
            <a:rPr lang="he-IL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בחינת </a:t>
          </a:r>
          <a:r>
            <a:rPr lang="he-IL" sz="9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חוסרים</a:t>
          </a:r>
          <a:r>
            <a:rPr lang="he-IL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בהון אנושי לפיתוח תשתיות</a:t>
          </a:r>
          <a:endParaRPr lang="he-IL" sz="9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C413CB-6DAC-4D4F-9857-478D78E7B1B7}" type="pres">
      <dgm:prSet presAssocID="{F73C702E-B4FF-4E1A-8EB6-D9F2308E4DD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ED2E82E0-536A-4110-A624-F2E81075712E}" type="pres">
      <dgm:prSet presAssocID="{2546ADAC-6FA5-4EE4-863B-60FAB23665DE}" presName="composite" presStyleCnt="0"/>
      <dgm:spPr/>
    </dgm:pt>
    <dgm:pt modelId="{C765B208-5B5C-4F9F-9C96-CD08D4724CDB}" type="pres">
      <dgm:prSet presAssocID="{2546ADAC-6FA5-4EE4-863B-60FAB23665D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E14B8E8-DBA7-4DDF-908D-ABF6046A3499}" type="pres">
      <dgm:prSet presAssocID="{2546ADAC-6FA5-4EE4-863B-60FAB23665D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252DAB-7157-415E-B22E-B98CD0A8539B}" type="pres">
      <dgm:prSet presAssocID="{2546ADAC-6FA5-4EE4-863B-60FAB23665DE}" presName="BalanceSpacing" presStyleCnt="0"/>
      <dgm:spPr/>
    </dgm:pt>
    <dgm:pt modelId="{4AC1AB36-5569-4F82-84A4-AA9936312CB4}" type="pres">
      <dgm:prSet presAssocID="{2546ADAC-6FA5-4EE4-863B-60FAB23665DE}" presName="BalanceSpacing1" presStyleCnt="0"/>
      <dgm:spPr/>
    </dgm:pt>
    <dgm:pt modelId="{93335C2E-CEB8-4B36-8146-C5951FB34E79}" type="pres">
      <dgm:prSet presAssocID="{94BBA285-3E05-447A-9D1B-DA106D65F03E}" presName="Accent1Text" presStyleLbl="node1" presStyleIdx="1" presStyleCnt="6"/>
      <dgm:spPr/>
      <dgm:t>
        <a:bodyPr/>
        <a:lstStyle/>
        <a:p>
          <a:pPr rtl="1"/>
          <a:endParaRPr lang="he-IL"/>
        </a:p>
      </dgm:t>
    </dgm:pt>
    <dgm:pt modelId="{B6A7DD76-687E-4CC9-AD9B-DA4E0694659A}" type="pres">
      <dgm:prSet presAssocID="{94BBA285-3E05-447A-9D1B-DA106D65F03E}" presName="spaceBetweenRectangles" presStyleCnt="0"/>
      <dgm:spPr/>
    </dgm:pt>
    <dgm:pt modelId="{BDCF1F7A-D12C-4D75-8D4E-9CCCD9A08C72}" type="pres">
      <dgm:prSet presAssocID="{4C2D39B7-3D1F-4C0B-A6F5-D429164790B8}" presName="composite" presStyleCnt="0"/>
      <dgm:spPr/>
    </dgm:pt>
    <dgm:pt modelId="{E36A34FB-7510-48E8-AD39-6D0775ED6F07}" type="pres">
      <dgm:prSet presAssocID="{4C2D39B7-3D1F-4C0B-A6F5-D429164790B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B6084E5-7CF0-43D5-A99D-C07681D30A45}" type="pres">
      <dgm:prSet presAssocID="{4C2D39B7-3D1F-4C0B-A6F5-D429164790B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8196BC0-F61F-42D0-9879-BACE09FE223F}" type="pres">
      <dgm:prSet presAssocID="{4C2D39B7-3D1F-4C0B-A6F5-D429164790B8}" presName="BalanceSpacing" presStyleCnt="0"/>
      <dgm:spPr/>
    </dgm:pt>
    <dgm:pt modelId="{FE14EB56-E491-48FD-8D4A-D6C5E4CB5F51}" type="pres">
      <dgm:prSet presAssocID="{4C2D39B7-3D1F-4C0B-A6F5-D429164790B8}" presName="BalanceSpacing1" presStyleCnt="0"/>
      <dgm:spPr/>
    </dgm:pt>
    <dgm:pt modelId="{052F3C22-FCC8-47F6-9344-FD3194105BDF}" type="pres">
      <dgm:prSet presAssocID="{11D976AB-0C1C-4FE1-A597-5F10B5A0D7F3}" presName="Accent1Text" presStyleLbl="node1" presStyleIdx="3" presStyleCnt="6"/>
      <dgm:spPr/>
      <dgm:t>
        <a:bodyPr/>
        <a:lstStyle/>
        <a:p>
          <a:pPr rtl="1"/>
          <a:endParaRPr lang="he-IL"/>
        </a:p>
      </dgm:t>
    </dgm:pt>
    <dgm:pt modelId="{D6DF5914-A898-491D-816B-F8C522101D37}" type="pres">
      <dgm:prSet presAssocID="{11D976AB-0C1C-4FE1-A597-5F10B5A0D7F3}" presName="spaceBetweenRectangles" presStyleCnt="0"/>
      <dgm:spPr/>
    </dgm:pt>
    <dgm:pt modelId="{D19CF7D5-66E6-443F-9400-2CFB6AFAAE08}" type="pres">
      <dgm:prSet presAssocID="{E7EB65DE-9909-47BA-BDC6-0729B24387D6}" presName="composite" presStyleCnt="0"/>
      <dgm:spPr/>
    </dgm:pt>
    <dgm:pt modelId="{4EC3CC7E-6391-4A19-9F10-25F899700E89}" type="pres">
      <dgm:prSet presAssocID="{E7EB65DE-9909-47BA-BDC6-0729B24387D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1A624B1-6363-47B2-92E3-879E5915CB7A}" type="pres">
      <dgm:prSet presAssocID="{E7EB65DE-9909-47BA-BDC6-0729B24387D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D2CED94-ADE2-4E61-BCB9-0B6FED9BC9E8}" type="pres">
      <dgm:prSet presAssocID="{E7EB65DE-9909-47BA-BDC6-0729B24387D6}" presName="BalanceSpacing" presStyleCnt="0"/>
      <dgm:spPr/>
    </dgm:pt>
    <dgm:pt modelId="{E9D2EE00-7E31-41BE-915F-16724D98C356}" type="pres">
      <dgm:prSet presAssocID="{E7EB65DE-9909-47BA-BDC6-0729B24387D6}" presName="BalanceSpacing1" presStyleCnt="0"/>
      <dgm:spPr/>
    </dgm:pt>
    <dgm:pt modelId="{DF01912D-8993-469A-8513-9FEDCC6A7540}" type="pres">
      <dgm:prSet presAssocID="{378DD29F-DA8B-48CD-A145-81FA3ADF2083}" presName="Accent1Text" presStyleLbl="node1" presStyleIdx="5" presStyleCnt="6"/>
      <dgm:spPr/>
      <dgm:t>
        <a:bodyPr/>
        <a:lstStyle/>
        <a:p>
          <a:pPr rtl="1"/>
          <a:endParaRPr lang="he-IL"/>
        </a:p>
      </dgm:t>
    </dgm:pt>
  </dgm:ptLst>
  <dgm:cxnLst>
    <dgm:cxn modelId="{B8FD49BB-E69C-443D-AE5A-E14BAD96B46F}" type="presOf" srcId="{4C2D39B7-3D1F-4C0B-A6F5-D429164790B8}" destId="{E36A34FB-7510-48E8-AD39-6D0775ED6F07}" srcOrd="0" destOrd="0" presId="urn:microsoft.com/office/officeart/2008/layout/AlternatingHexagons"/>
    <dgm:cxn modelId="{FD736C76-EC65-4F93-B175-E9DFE849E3A7}" srcId="{F73C702E-B4FF-4E1A-8EB6-D9F2308E4DD5}" destId="{2546ADAC-6FA5-4EE4-863B-60FAB23665DE}" srcOrd="0" destOrd="0" parTransId="{535B2F77-12FA-49C1-8E9C-EA95DE230BDC}" sibTransId="{94BBA285-3E05-447A-9D1B-DA106D65F03E}"/>
    <dgm:cxn modelId="{D5C46A1F-6ED3-4C36-9A3B-66992B7AE4BE}" type="presOf" srcId="{F73C702E-B4FF-4E1A-8EB6-D9F2308E4DD5}" destId="{1EC413CB-6DAC-4D4F-9857-478D78E7B1B7}" srcOrd="0" destOrd="0" presId="urn:microsoft.com/office/officeart/2008/layout/AlternatingHexagons"/>
    <dgm:cxn modelId="{EEEE8522-8EC8-47C8-8D86-B0297C47108A}" type="presOf" srcId="{2546ADAC-6FA5-4EE4-863B-60FAB23665DE}" destId="{C765B208-5B5C-4F9F-9C96-CD08D4724CDB}" srcOrd="0" destOrd="0" presId="urn:microsoft.com/office/officeart/2008/layout/AlternatingHexagons"/>
    <dgm:cxn modelId="{9DECF964-443C-4520-B34E-71F8147EB3DE}" type="presOf" srcId="{E7EB65DE-9909-47BA-BDC6-0729B24387D6}" destId="{4EC3CC7E-6391-4A19-9F10-25F899700E89}" srcOrd="0" destOrd="0" presId="urn:microsoft.com/office/officeart/2008/layout/AlternatingHexagons"/>
    <dgm:cxn modelId="{AC04F8F5-06CB-4A8B-8AEC-6B1070C3E673}" type="presOf" srcId="{11D976AB-0C1C-4FE1-A597-5F10B5A0D7F3}" destId="{052F3C22-FCC8-47F6-9344-FD3194105BDF}" srcOrd="0" destOrd="0" presId="urn:microsoft.com/office/officeart/2008/layout/AlternatingHexagons"/>
    <dgm:cxn modelId="{25492A71-124D-46F1-8F9D-4344AEE50F9C}" srcId="{F73C702E-B4FF-4E1A-8EB6-D9F2308E4DD5}" destId="{E7EB65DE-9909-47BA-BDC6-0729B24387D6}" srcOrd="2" destOrd="0" parTransId="{98F15F9A-C5CB-4FEC-8B9E-1A9A3EF941B6}" sibTransId="{378DD29F-DA8B-48CD-A145-81FA3ADF2083}"/>
    <dgm:cxn modelId="{907D89E1-5415-4C3D-8749-7B444690DCF8}" srcId="{F73C702E-B4FF-4E1A-8EB6-D9F2308E4DD5}" destId="{4C2D39B7-3D1F-4C0B-A6F5-D429164790B8}" srcOrd="1" destOrd="0" parTransId="{DEAB010A-FD6A-42D0-B701-17ED58C30F30}" sibTransId="{11D976AB-0C1C-4FE1-A597-5F10B5A0D7F3}"/>
    <dgm:cxn modelId="{D899A40E-BF21-4E55-9991-717203C0A5F3}" type="presOf" srcId="{378DD29F-DA8B-48CD-A145-81FA3ADF2083}" destId="{DF01912D-8993-469A-8513-9FEDCC6A7540}" srcOrd="0" destOrd="0" presId="urn:microsoft.com/office/officeart/2008/layout/AlternatingHexagons"/>
    <dgm:cxn modelId="{87E7B659-E981-4491-99B5-FADCC5962B3A}" type="presOf" srcId="{94BBA285-3E05-447A-9D1B-DA106D65F03E}" destId="{93335C2E-CEB8-4B36-8146-C5951FB34E79}" srcOrd="0" destOrd="0" presId="urn:microsoft.com/office/officeart/2008/layout/AlternatingHexagons"/>
    <dgm:cxn modelId="{1E35B19F-A383-43AA-ACE9-78186B14C863}" type="presParOf" srcId="{1EC413CB-6DAC-4D4F-9857-478D78E7B1B7}" destId="{ED2E82E0-536A-4110-A624-F2E81075712E}" srcOrd="0" destOrd="0" presId="urn:microsoft.com/office/officeart/2008/layout/AlternatingHexagons"/>
    <dgm:cxn modelId="{D759CF01-A3EE-4962-A8B2-3A6FB788964E}" type="presParOf" srcId="{ED2E82E0-536A-4110-A624-F2E81075712E}" destId="{C765B208-5B5C-4F9F-9C96-CD08D4724CDB}" srcOrd="0" destOrd="0" presId="urn:microsoft.com/office/officeart/2008/layout/AlternatingHexagons"/>
    <dgm:cxn modelId="{B964FE71-894C-4ACA-8EB1-8C9D40276EFE}" type="presParOf" srcId="{ED2E82E0-536A-4110-A624-F2E81075712E}" destId="{7E14B8E8-DBA7-4DDF-908D-ABF6046A3499}" srcOrd="1" destOrd="0" presId="urn:microsoft.com/office/officeart/2008/layout/AlternatingHexagons"/>
    <dgm:cxn modelId="{4D210474-21C9-49FC-AE97-0063EFDB7F79}" type="presParOf" srcId="{ED2E82E0-536A-4110-A624-F2E81075712E}" destId="{F7252DAB-7157-415E-B22E-B98CD0A8539B}" srcOrd="2" destOrd="0" presId="urn:microsoft.com/office/officeart/2008/layout/AlternatingHexagons"/>
    <dgm:cxn modelId="{1048C876-2624-44D8-AFF1-4A67190A353C}" type="presParOf" srcId="{ED2E82E0-536A-4110-A624-F2E81075712E}" destId="{4AC1AB36-5569-4F82-84A4-AA9936312CB4}" srcOrd="3" destOrd="0" presId="urn:microsoft.com/office/officeart/2008/layout/AlternatingHexagons"/>
    <dgm:cxn modelId="{42A7775D-85F1-42E6-A80E-2D09B91D1B76}" type="presParOf" srcId="{ED2E82E0-536A-4110-A624-F2E81075712E}" destId="{93335C2E-CEB8-4B36-8146-C5951FB34E79}" srcOrd="4" destOrd="0" presId="urn:microsoft.com/office/officeart/2008/layout/AlternatingHexagons"/>
    <dgm:cxn modelId="{40E09210-B287-4BA7-B5EC-D243565ED4A3}" type="presParOf" srcId="{1EC413CB-6DAC-4D4F-9857-478D78E7B1B7}" destId="{B6A7DD76-687E-4CC9-AD9B-DA4E0694659A}" srcOrd="1" destOrd="0" presId="urn:microsoft.com/office/officeart/2008/layout/AlternatingHexagons"/>
    <dgm:cxn modelId="{8455720B-AFF2-4238-8D75-A1716CB0633C}" type="presParOf" srcId="{1EC413CB-6DAC-4D4F-9857-478D78E7B1B7}" destId="{BDCF1F7A-D12C-4D75-8D4E-9CCCD9A08C72}" srcOrd="2" destOrd="0" presId="urn:microsoft.com/office/officeart/2008/layout/AlternatingHexagons"/>
    <dgm:cxn modelId="{D985D6BA-9300-477F-BDDB-5773B75B694D}" type="presParOf" srcId="{BDCF1F7A-D12C-4D75-8D4E-9CCCD9A08C72}" destId="{E36A34FB-7510-48E8-AD39-6D0775ED6F07}" srcOrd="0" destOrd="0" presId="urn:microsoft.com/office/officeart/2008/layout/AlternatingHexagons"/>
    <dgm:cxn modelId="{0482FEB2-BE5F-461D-8DDE-76441D6F966B}" type="presParOf" srcId="{BDCF1F7A-D12C-4D75-8D4E-9CCCD9A08C72}" destId="{4B6084E5-7CF0-43D5-A99D-C07681D30A45}" srcOrd="1" destOrd="0" presId="urn:microsoft.com/office/officeart/2008/layout/AlternatingHexagons"/>
    <dgm:cxn modelId="{A10F08E8-5960-4148-BD45-6146FC7F4725}" type="presParOf" srcId="{BDCF1F7A-D12C-4D75-8D4E-9CCCD9A08C72}" destId="{78196BC0-F61F-42D0-9879-BACE09FE223F}" srcOrd="2" destOrd="0" presId="urn:microsoft.com/office/officeart/2008/layout/AlternatingHexagons"/>
    <dgm:cxn modelId="{51C32EA3-7B5D-4C7F-86C4-5E5E21AB6998}" type="presParOf" srcId="{BDCF1F7A-D12C-4D75-8D4E-9CCCD9A08C72}" destId="{FE14EB56-E491-48FD-8D4A-D6C5E4CB5F51}" srcOrd="3" destOrd="0" presId="urn:microsoft.com/office/officeart/2008/layout/AlternatingHexagons"/>
    <dgm:cxn modelId="{C972827E-FA86-4DDE-AFDA-AD81031E9811}" type="presParOf" srcId="{BDCF1F7A-D12C-4D75-8D4E-9CCCD9A08C72}" destId="{052F3C22-FCC8-47F6-9344-FD3194105BDF}" srcOrd="4" destOrd="0" presId="urn:microsoft.com/office/officeart/2008/layout/AlternatingHexagons"/>
    <dgm:cxn modelId="{8F631DAA-5A8B-4143-BA93-D950DDA05ADD}" type="presParOf" srcId="{1EC413CB-6DAC-4D4F-9857-478D78E7B1B7}" destId="{D6DF5914-A898-491D-816B-F8C522101D37}" srcOrd="3" destOrd="0" presId="urn:microsoft.com/office/officeart/2008/layout/AlternatingHexagons"/>
    <dgm:cxn modelId="{5425AD16-FFAD-43FD-868F-25B7893F072C}" type="presParOf" srcId="{1EC413CB-6DAC-4D4F-9857-478D78E7B1B7}" destId="{D19CF7D5-66E6-443F-9400-2CFB6AFAAE08}" srcOrd="4" destOrd="0" presId="urn:microsoft.com/office/officeart/2008/layout/AlternatingHexagons"/>
    <dgm:cxn modelId="{F5B29375-B5F9-4A94-B6D3-93C948B99AA1}" type="presParOf" srcId="{D19CF7D5-66E6-443F-9400-2CFB6AFAAE08}" destId="{4EC3CC7E-6391-4A19-9F10-25F899700E89}" srcOrd="0" destOrd="0" presId="urn:microsoft.com/office/officeart/2008/layout/AlternatingHexagons"/>
    <dgm:cxn modelId="{2B7468B7-9C8E-423E-85B6-92C6C69033DA}" type="presParOf" srcId="{D19CF7D5-66E6-443F-9400-2CFB6AFAAE08}" destId="{F1A624B1-6363-47B2-92E3-879E5915CB7A}" srcOrd="1" destOrd="0" presId="urn:microsoft.com/office/officeart/2008/layout/AlternatingHexagons"/>
    <dgm:cxn modelId="{B1537601-8C06-4FDA-B1B8-47193E87B9FF}" type="presParOf" srcId="{D19CF7D5-66E6-443F-9400-2CFB6AFAAE08}" destId="{BD2CED94-ADE2-4E61-BCB9-0B6FED9BC9E8}" srcOrd="2" destOrd="0" presId="urn:microsoft.com/office/officeart/2008/layout/AlternatingHexagons"/>
    <dgm:cxn modelId="{56172A03-67C9-4B93-9B85-D75165DDFC85}" type="presParOf" srcId="{D19CF7D5-66E6-443F-9400-2CFB6AFAAE08}" destId="{E9D2EE00-7E31-41BE-915F-16724D98C356}" srcOrd="3" destOrd="0" presId="urn:microsoft.com/office/officeart/2008/layout/AlternatingHexagons"/>
    <dgm:cxn modelId="{10C272FD-B4F2-44EF-AE92-83DF4C38EEFD}" type="presParOf" srcId="{D19CF7D5-66E6-443F-9400-2CFB6AFAAE08}" destId="{DF01912D-8993-469A-8513-9FEDCC6A754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5B208-5B5C-4F9F-9C96-CD08D4724CDB}">
      <dsp:nvSpPr>
        <dsp:cNvPr id="0" name=""/>
        <dsp:cNvSpPr/>
      </dsp:nvSpPr>
      <dsp:spPr>
        <a:xfrm rot="5400000">
          <a:off x="1811234" y="516409"/>
          <a:ext cx="1189566" cy="10349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שינוי המגבלה הענפית להשקעה בתשתיות</a:t>
          </a:r>
          <a:endParaRPr lang="he-I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049831" y="624462"/>
        <a:ext cx="712371" cy="818818"/>
      </dsp:txXfrm>
    </dsp:sp>
    <dsp:sp modelId="{7E14B8E8-DBA7-4DDF-908D-ABF6046A3499}">
      <dsp:nvSpPr>
        <dsp:cNvPr id="0" name=""/>
        <dsp:cNvSpPr/>
      </dsp:nvSpPr>
      <dsp:spPr>
        <a:xfrm>
          <a:off x="2954883" y="677001"/>
          <a:ext cx="1327556" cy="713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35C2E-CEB8-4B36-8146-C5951FB34E79}">
      <dsp:nvSpPr>
        <dsp:cNvPr id="0" name=""/>
        <dsp:cNvSpPr/>
      </dsp:nvSpPr>
      <dsp:spPr>
        <a:xfrm rot="5400000">
          <a:off x="693517" y="516409"/>
          <a:ext cx="1189566" cy="10349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קביעת סטנדרטים למכרזי התשתית בין גופי הביצוע השונים</a:t>
          </a:r>
          <a:endParaRPr lang="he-I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932114" y="624462"/>
        <a:ext cx="712371" cy="818818"/>
      </dsp:txXfrm>
    </dsp:sp>
    <dsp:sp modelId="{E36A34FB-7510-48E8-AD39-6D0775ED6F07}">
      <dsp:nvSpPr>
        <dsp:cNvPr id="0" name=""/>
        <dsp:cNvSpPr/>
      </dsp:nvSpPr>
      <dsp:spPr>
        <a:xfrm rot="5400000">
          <a:off x="1250234" y="1526114"/>
          <a:ext cx="1189566" cy="10349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העמדת ערבויות במכרזי הממשלה ע"י חברות ביטוח בינ"ל</a:t>
          </a:r>
          <a:endParaRPr lang="he-I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488831" y="1634167"/>
        <a:ext cx="712371" cy="818818"/>
      </dsp:txXfrm>
    </dsp:sp>
    <dsp:sp modelId="{4B6084E5-7CF0-43D5-A99D-C07681D30A45}">
      <dsp:nvSpPr>
        <dsp:cNvPr id="0" name=""/>
        <dsp:cNvSpPr/>
      </dsp:nvSpPr>
      <dsp:spPr>
        <a:xfrm>
          <a:off x="0" y="1686705"/>
          <a:ext cx="1284732" cy="713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F3C22-FCC8-47F6-9344-FD3194105BDF}">
      <dsp:nvSpPr>
        <dsp:cNvPr id="0" name=""/>
        <dsp:cNvSpPr/>
      </dsp:nvSpPr>
      <dsp:spPr>
        <a:xfrm rot="5400000">
          <a:off x="2367951" y="1526114"/>
          <a:ext cx="1189566" cy="10349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קידום קרנות נסחרות בבורסה להשקעה בתשתיות</a:t>
          </a:r>
          <a:endParaRPr lang="he-I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606548" y="1634167"/>
        <a:ext cx="712371" cy="818818"/>
      </dsp:txXfrm>
    </dsp:sp>
    <dsp:sp modelId="{4EC3CC7E-6391-4A19-9F10-25F899700E89}">
      <dsp:nvSpPr>
        <dsp:cNvPr id="0" name=""/>
        <dsp:cNvSpPr/>
      </dsp:nvSpPr>
      <dsp:spPr>
        <a:xfrm rot="5400000">
          <a:off x="1811234" y="2535818"/>
          <a:ext cx="1189566" cy="10349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עבודת צוות בין-משרדי לתיאום תשתיות</a:t>
          </a:r>
          <a:endParaRPr lang="he-I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049831" y="2643871"/>
        <a:ext cx="712371" cy="818818"/>
      </dsp:txXfrm>
    </dsp:sp>
    <dsp:sp modelId="{F1A624B1-6363-47B2-92E3-879E5915CB7A}">
      <dsp:nvSpPr>
        <dsp:cNvPr id="0" name=""/>
        <dsp:cNvSpPr/>
      </dsp:nvSpPr>
      <dsp:spPr>
        <a:xfrm>
          <a:off x="2954883" y="2696409"/>
          <a:ext cx="1327556" cy="713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1912D-8993-469A-8513-9FEDCC6A7540}">
      <dsp:nvSpPr>
        <dsp:cNvPr id="0" name=""/>
        <dsp:cNvSpPr/>
      </dsp:nvSpPr>
      <dsp:spPr>
        <a:xfrm rot="5400000">
          <a:off x="693517" y="2535818"/>
          <a:ext cx="1189566" cy="10349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בחינת </a:t>
          </a:r>
          <a:r>
            <a:rPr lang="he-IL" sz="9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חוסרים</a:t>
          </a:r>
          <a:r>
            <a:rPr lang="he-IL" sz="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בהון אנושי לפיתוח תשתיות</a:t>
          </a:r>
          <a:endParaRPr lang="he-IL" sz="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932114" y="2643871"/>
        <a:ext cx="712371" cy="818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F9EABA-D418-42C4-9FAA-659042A9E532}" type="datetimeFigureOut">
              <a:rPr lang="he-IL" smtClean="0"/>
              <a:t>י"ח/כסלו/תש"פ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561C04-AA9F-4F4F-A86E-5438F0C1F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282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7F34ED-3DAE-4DB8-AC27-25C0E6641E75}" type="datetimeFigureOut">
              <a:rPr lang="he-IL" smtClean="0"/>
              <a:t>י"ח/כסלו/תש"פ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15F5D4-D4AB-49C5-BD42-5CE84AE48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054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אין ממשלה ולא תהיה בחצי שנה הקרובה</a:t>
            </a:r>
          </a:p>
          <a:p>
            <a:r>
              <a:rPr lang="he-IL" dirty="0" smtClean="0"/>
              <a:t>מה ההשפעה </a:t>
            </a:r>
            <a:r>
              <a:rPr lang="he-IL" dirty="0" err="1" smtClean="0"/>
              <a:t>בט"ק</a:t>
            </a:r>
            <a:r>
              <a:rPr lang="he-IL" dirty="0" smtClean="0"/>
              <a:t> </a:t>
            </a:r>
            <a:r>
              <a:rPr lang="he-IL" dirty="0" err="1" smtClean="0"/>
              <a:t>ובט"א</a:t>
            </a:r>
            <a:endParaRPr lang="he-IL" dirty="0" smtClean="0"/>
          </a:p>
          <a:p>
            <a:r>
              <a:rPr lang="he-IL" dirty="0" err="1" smtClean="0"/>
              <a:t>ט"א</a:t>
            </a:r>
            <a:r>
              <a:rPr lang="he-IL" dirty="0" smtClean="0"/>
              <a:t>- פגיעה ביכולת הממשלה לאשר רפורמות</a:t>
            </a:r>
            <a:r>
              <a:rPr lang="he-IL" baseline="0" dirty="0" smtClean="0"/>
              <a:t> וקידום פרויקטים לאומיים</a:t>
            </a:r>
          </a:p>
          <a:p>
            <a:r>
              <a:rPr lang="he-IL" baseline="0" dirty="0" smtClean="0"/>
              <a:t>פגיעה בפריון</a:t>
            </a:r>
          </a:p>
          <a:p>
            <a:r>
              <a:rPr lang="he-IL" baseline="0" dirty="0" smtClean="0"/>
              <a:t>דילמות שיעמדו בפני הממשלה הבאה</a:t>
            </a:r>
          </a:p>
          <a:p>
            <a:r>
              <a:rPr lang="he-IL" baseline="0" dirty="0" smtClean="0"/>
              <a:t>האטה גלובלית ומקומית למול הצרכים הגדלים של המשק</a:t>
            </a:r>
          </a:p>
          <a:p>
            <a:r>
              <a:rPr lang="he-IL" baseline="0" dirty="0" smtClean="0"/>
              <a:t>גירעון מבני גדול יחסית</a:t>
            </a:r>
          </a:p>
          <a:p>
            <a:r>
              <a:rPr lang="he-IL" baseline="0" dirty="0" smtClean="0"/>
              <a:t>האסטרטגיה של הממשלה הבאה צריכה להיות הגדלת ההשקעות</a:t>
            </a:r>
          </a:p>
          <a:p>
            <a:r>
              <a:rPr lang="he-IL" baseline="0" dirty="0" smtClean="0"/>
              <a:t>מדובר בהוצאה בטווח קצר על מנת להעלות פריון ובהמשך את הצמיחה בטווח ארוך</a:t>
            </a:r>
          </a:p>
          <a:p>
            <a:endParaRPr lang="he-IL" baseline="0" dirty="0" smtClean="0"/>
          </a:p>
          <a:p>
            <a:r>
              <a:rPr lang="he-IL" baseline="0" dirty="0" smtClean="0"/>
              <a:t>פריון- קצת על מה עשינו </a:t>
            </a:r>
            <a:r>
              <a:rPr lang="he-IL" baseline="0" dirty="0" err="1" smtClean="0"/>
              <a:t>ודוינג</a:t>
            </a:r>
            <a:r>
              <a:rPr lang="he-IL" baseline="0" dirty="0" smtClean="0"/>
              <a:t> ביזנס</a:t>
            </a:r>
          </a:p>
          <a:p>
            <a:r>
              <a:rPr lang="he-IL" baseline="0" dirty="0" smtClean="0"/>
              <a:t>תכנית 2030- אישור פורמלי מחכה לממשלה אבל בשטח מקדמים פרויקטים רבים בנושא</a:t>
            </a:r>
          </a:p>
          <a:p>
            <a:r>
              <a:rPr lang="he-IL" baseline="0" dirty="0" smtClean="0"/>
              <a:t>שקפים: תמונת מצב יחס חוב תוצר, גירעון</a:t>
            </a:r>
          </a:p>
          <a:p>
            <a:r>
              <a:rPr lang="he-IL" baseline="0" dirty="0" smtClean="0"/>
              <a:t>פריון- תוצאת </a:t>
            </a:r>
            <a:r>
              <a:rPr lang="he-IL" baseline="0" dirty="0" err="1" smtClean="0"/>
              <a:t>דוינג</a:t>
            </a:r>
            <a:r>
              <a:rPr lang="he-IL" baseline="0" dirty="0" smtClean="0"/>
              <a:t> ביזנס (מתוך מצגת משקיעים)</a:t>
            </a:r>
          </a:p>
          <a:p>
            <a:r>
              <a:rPr lang="he-IL" baseline="0" dirty="0" smtClean="0"/>
              <a:t>תשתיות- פרויקטים שהתחלנו</a:t>
            </a:r>
          </a:p>
          <a:p>
            <a:r>
              <a:rPr lang="he-IL" baseline="0" dirty="0" smtClean="0"/>
              <a:t>מטרו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146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אין ממשלה ולא תהיה בחצי שנה הקרובה</a:t>
            </a:r>
          </a:p>
          <a:p>
            <a:r>
              <a:rPr lang="he-IL" dirty="0" smtClean="0"/>
              <a:t>מה ההשפעה </a:t>
            </a:r>
            <a:r>
              <a:rPr lang="he-IL" dirty="0" err="1" smtClean="0"/>
              <a:t>בט"ק</a:t>
            </a:r>
            <a:r>
              <a:rPr lang="he-IL" dirty="0" smtClean="0"/>
              <a:t> </a:t>
            </a:r>
            <a:r>
              <a:rPr lang="he-IL" dirty="0" err="1" smtClean="0"/>
              <a:t>ובט"א</a:t>
            </a:r>
            <a:endParaRPr lang="he-IL" dirty="0" smtClean="0"/>
          </a:p>
          <a:p>
            <a:r>
              <a:rPr lang="he-IL" dirty="0" err="1" smtClean="0"/>
              <a:t>ט"א</a:t>
            </a:r>
            <a:r>
              <a:rPr lang="he-IL" dirty="0" smtClean="0"/>
              <a:t>- פגיעה ביכולת הממשלה לאשר רפורמות</a:t>
            </a:r>
            <a:r>
              <a:rPr lang="he-IL" baseline="0" dirty="0" smtClean="0"/>
              <a:t> וקידום פרויקטים לאומיים</a:t>
            </a:r>
          </a:p>
          <a:p>
            <a:r>
              <a:rPr lang="he-IL" baseline="0" dirty="0" smtClean="0"/>
              <a:t>פגיעה בפריון</a:t>
            </a:r>
          </a:p>
          <a:p>
            <a:r>
              <a:rPr lang="he-IL" baseline="0" dirty="0" smtClean="0"/>
              <a:t>דילמות שיעמדו בפני הממשלה הבאה</a:t>
            </a:r>
          </a:p>
          <a:p>
            <a:r>
              <a:rPr lang="he-IL" baseline="0" dirty="0" smtClean="0"/>
              <a:t>האטה גלובלית ומקומית למול הצרכים הגדלים של המשק</a:t>
            </a:r>
          </a:p>
          <a:p>
            <a:r>
              <a:rPr lang="he-IL" baseline="0" dirty="0" smtClean="0"/>
              <a:t>גירעון מבני גדול יחסית</a:t>
            </a:r>
          </a:p>
          <a:p>
            <a:r>
              <a:rPr lang="he-IL" baseline="0" dirty="0" smtClean="0"/>
              <a:t>האסטרטגיה של הממשלה הבאה צריכה להיות הגדלת ההשקעות</a:t>
            </a:r>
          </a:p>
          <a:p>
            <a:r>
              <a:rPr lang="he-IL" baseline="0" dirty="0" smtClean="0"/>
              <a:t>מדובר בהוצאה בטווח קצר על מנת להעלות פריון ובהמשך את הצמיחה בטווח ארוך</a:t>
            </a:r>
          </a:p>
          <a:p>
            <a:endParaRPr lang="he-IL" baseline="0" dirty="0" smtClean="0"/>
          </a:p>
          <a:p>
            <a:r>
              <a:rPr lang="he-IL" baseline="0" dirty="0" smtClean="0"/>
              <a:t>פריון- קצת על מה עשינו </a:t>
            </a:r>
            <a:r>
              <a:rPr lang="he-IL" baseline="0" dirty="0" err="1" smtClean="0"/>
              <a:t>ודוינג</a:t>
            </a:r>
            <a:r>
              <a:rPr lang="he-IL" baseline="0" dirty="0" smtClean="0"/>
              <a:t> ביזנס</a:t>
            </a:r>
          </a:p>
          <a:p>
            <a:r>
              <a:rPr lang="he-IL" baseline="0" dirty="0" smtClean="0"/>
              <a:t>תכנית 2030- אישור פורמלי מחכה לממשלה אבל בשטח מקדמים פרויקטים רבים בנושא</a:t>
            </a:r>
          </a:p>
          <a:p>
            <a:r>
              <a:rPr lang="he-IL" baseline="0" dirty="0" smtClean="0"/>
              <a:t>שקפים: תמונת מצב יחס חוב תוצר, גירעון</a:t>
            </a:r>
          </a:p>
          <a:p>
            <a:r>
              <a:rPr lang="he-IL" baseline="0" dirty="0" smtClean="0"/>
              <a:t>פריון- תוצאת </a:t>
            </a:r>
            <a:r>
              <a:rPr lang="he-IL" baseline="0" dirty="0" err="1" smtClean="0"/>
              <a:t>דוינג</a:t>
            </a:r>
            <a:r>
              <a:rPr lang="he-IL" baseline="0" dirty="0" smtClean="0"/>
              <a:t> ביזנס (מתוך מצגת משקיעים)</a:t>
            </a:r>
          </a:p>
          <a:p>
            <a:r>
              <a:rPr lang="he-IL" baseline="0" dirty="0" smtClean="0"/>
              <a:t>תשתיות- פרויקטים שהתחלנו</a:t>
            </a:r>
          </a:p>
          <a:p>
            <a:r>
              <a:rPr lang="he-IL" baseline="0" dirty="0" smtClean="0"/>
              <a:t>מטרו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6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982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677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Matan\Desktop\std24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r="615"/>
          <a:stretch/>
        </p:blipFill>
        <p:spPr bwMode="auto">
          <a:xfrm>
            <a:off x="1" y="-16930"/>
            <a:ext cx="9144000" cy="516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משנה 2"/>
          <p:cNvSpPr txBox="1">
            <a:spLocks/>
          </p:cNvSpPr>
          <p:nvPr userDrawn="1"/>
        </p:nvSpPr>
        <p:spPr>
          <a:xfrm>
            <a:off x="1143000" y="2213110"/>
            <a:ext cx="6858000" cy="124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dirty="0">
              <a:ln w="19050">
                <a:solidFill>
                  <a:schemeClr val="bg1"/>
                </a:solidFill>
              </a:ln>
              <a:solidFill>
                <a:srgbClr val="2E76BB"/>
              </a:solidFill>
              <a:latin typeface="South" panose="02020003050405020304" pitchFamily="18" charset="-79"/>
              <a:cs typeface="South" panose="02020003050405020304" pitchFamily="18" charset="-79"/>
            </a:endParaRPr>
          </a:p>
        </p:txBody>
      </p:sp>
      <p:sp>
        <p:nvSpPr>
          <p:cNvPr id="23" name="מציין מיקום של תאריך 2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מציין מיקום של מספר שקופית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כותרת 27"/>
          <p:cNvSpPr>
            <a:spLocks noGrp="1"/>
          </p:cNvSpPr>
          <p:nvPr>
            <p:ph type="title" hasCustomPrompt="1"/>
          </p:nvPr>
        </p:nvSpPr>
        <p:spPr>
          <a:xfrm>
            <a:off x="535782" y="588170"/>
            <a:ext cx="8072436" cy="690562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2048" name="מציין מיקום טקסט 2047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5" y="1470422"/>
            <a:ext cx="7715250" cy="1241822"/>
          </a:xfrm>
        </p:spPr>
        <p:txBody>
          <a:bodyPr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כותרת משנה</a:t>
            </a:r>
            <a:endParaRPr lang="he-IL" dirty="0"/>
          </a:p>
        </p:txBody>
      </p:sp>
      <p:sp>
        <p:nvSpPr>
          <p:cNvPr id="10" name="מציין מיקום טקסט 2047"/>
          <p:cNvSpPr>
            <a:spLocks noGrp="1"/>
          </p:cNvSpPr>
          <p:nvPr>
            <p:ph type="body" sz="quarter" idx="18" hasCustomPrompt="1"/>
          </p:nvPr>
        </p:nvSpPr>
        <p:spPr>
          <a:xfrm>
            <a:off x="714375" y="3076574"/>
            <a:ext cx="7715250" cy="55006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שם הדובר</a:t>
            </a:r>
            <a:endParaRPr lang="he-IL" dirty="0"/>
          </a:p>
        </p:txBody>
      </p:sp>
      <p:pic>
        <p:nvPicPr>
          <p:cNvPr id="12" name="Picture 2" descr="C:\Users\Matan\Desktop\std2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96" y="2883432"/>
            <a:ext cx="3938809" cy="201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0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103711"/>
            <a:ext cx="8658225" cy="2139553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3263505"/>
            <a:ext cx="8658225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0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4393"/>
            <a:ext cx="4257676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64393"/>
            <a:ext cx="4276725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6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1"/>
            <a:ext cx="7886700" cy="714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39391"/>
            <a:ext cx="4260057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25" y="1550194"/>
            <a:ext cx="4260057" cy="318611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839391"/>
            <a:ext cx="4248150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50194"/>
            <a:ext cx="4248150" cy="3193256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3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9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50094"/>
            <a:ext cx="3505200" cy="1385887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989909" cy="4038599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5" y="2221706"/>
            <a:ext cx="3505200" cy="254317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2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828675"/>
            <a:ext cx="3495675" cy="1278731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1532"/>
            <a:ext cx="4989909" cy="3907631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0" y="2178844"/>
            <a:ext cx="3495675" cy="253603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matana\Desktop\std3.png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3" b="18215"/>
          <a:stretch/>
        </p:blipFill>
        <p:spPr bwMode="auto">
          <a:xfrm flipV="1">
            <a:off x="-1" y="2108506"/>
            <a:ext cx="9144001" cy="303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075" y="9526"/>
            <a:ext cx="8686800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dirty="0" smtClean="0"/>
              <a:t>לחץ כדי לערוך כותרת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78682"/>
            <a:ext cx="8658225" cy="385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D2294-1241-40AA-B4E2-F132AAC96FCC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6" descr="C:\Users\matana\Desktop\std5.png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55" r="24020"/>
          <a:stretch/>
        </p:blipFill>
        <p:spPr bwMode="auto">
          <a:xfrm>
            <a:off x="1" y="4618487"/>
            <a:ext cx="2647949" cy="4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5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15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אסטרטגיה כלכלית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היכן אנו נמצאים ולאן הולכים מפה </a:t>
            </a:r>
            <a:endParaRPr lang="he-IL" sz="280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e-IL" dirty="0" smtClean="0"/>
              <a:t>רוני חזקיהו, החשב הכללי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1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 smtClean="0"/>
              <a:t>השפעות היעדר הממשלה על ניהול הכלכלה</a:t>
            </a: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8125" y="878682"/>
            <a:ext cx="7862079" cy="385048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e-IL" dirty="0"/>
              <a:t>ל</a:t>
            </a:r>
            <a:r>
              <a:rPr lang="he-IL" dirty="0" smtClean="0"/>
              <a:t>טווח הקצר- התנהלות תחת תקציב המשכי: 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he-IL" dirty="0" smtClean="0"/>
              <a:t>מסגרת חודשית של 1/12 מתקציב 2019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he-IL" dirty="0"/>
              <a:t>הכספים ישמשו לקיום התחייבויות המדינה מכוח חוק וחוזים. ביתרה, </a:t>
            </a:r>
            <a:r>
              <a:rPr lang="he-IL" i="1" dirty="0"/>
              <a:t>ככל שתהיה</a:t>
            </a:r>
            <a:r>
              <a:rPr lang="he-IL" dirty="0"/>
              <a:t>, </a:t>
            </a:r>
            <a:r>
              <a:rPr lang="he-IL" dirty="0" smtClean="0"/>
              <a:t>ייעשה שימוש רק </a:t>
            </a:r>
            <a:r>
              <a:rPr lang="he-IL" dirty="0"/>
              <a:t>להפעלת שירותים חיוניים ופעולות שנכללו בחוק התקציב הקודם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he-IL" dirty="0" smtClean="0"/>
              <a:t>ועדות </a:t>
            </a:r>
            <a:r>
              <a:rPr lang="he-IL" dirty="0"/>
              <a:t>חריגים </a:t>
            </a:r>
            <a:r>
              <a:rPr lang="he-IL" dirty="0" smtClean="0"/>
              <a:t>לכל הוצאה חדשה</a:t>
            </a:r>
          </a:p>
          <a:p>
            <a:pPr marL="685800" lvl="2" indent="0">
              <a:buNone/>
            </a:pPr>
            <a:endParaRPr lang="he-IL" dirty="0"/>
          </a:p>
          <a:p>
            <a:r>
              <a:rPr lang="he-IL" dirty="0"/>
              <a:t>ל</a:t>
            </a:r>
            <a:r>
              <a:rPr lang="he-IL" dirty="0" smtClean="0"/>
              <a:t>טווח הארוך- עיכוב בקידום רפורמות ופרויקטים לאומיים</a:t>
            </a:r>
          </a:p>
          <a:p>
            <a:pPr marL="0" indent="0">
              <a:buNone/>
            </a:pPr>
            <a:r>
              <a:rPr lang="he-IL" dirty="0" smtClean="0"/>
              <a:t>	               פגיעה במאמצים להעלאת הפריון והצמיחה  </a:t>
            </a:r>
            <a:endParaRPr lang="he-IL" dirty="0"/>
          </a:p>
        </p:txBody>
      </p:sp>
      <p:sp>
        <p:nvSpPr>
          <p:cNvPr id="4" name="חץ שמאלה 3"/>
          <p:cNvSpPr/>
          <p:nvPr/>
        </p:nvSpPr>
        <p:spPr>
          <a:xfrm>
            <a:off x="6062927" y="4222629"/>
            <a:ext cx="879894" cy="3709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AutoShape 2" descr="Image result for short term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84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88" y="792436"/>
            <a:ext cx="757687" cy="88518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60" y="3540330"/>
            <a:ext cx="1157383" cy="8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 smtClean="0"/>
              <a:t>תמונת מצב</a:t>
            </a:r>
            <a:endParaRPr lang="he-IL" sz="2400" dirty="0"/>
          </a:p>
        </p:txBody>
      </p:sp>
      <p:sp>
        <p:nvSpPr>
          <p:cNvPr id="5" name="AutoShape 2" descr="Image result for short term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84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244357"/>
              </p:ext>
            </p:extLst>
          </p:nvPr>
        </p:nvGraphicFramePr>
        <p:xfrm>
          <a:off x="298943" y="999474"/>
          <a:ext cx="6963586" cy="182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תרשים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773245"/>
              </p:ext>
            </p:extLst>
          </p:nvPr>
        </p:nvGraphicFramePr>
        <p:xfrm>
          <a:off x="25878" y="3167231"/>
          <a:ext cx="7660257" cy="160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59253" y="641321"/>
            <a:ext cx="5046622" cy="431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17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גירעון הממשלה:</a:t>
            </a:r>
            <a:endParaRPr lang="he-IL" sz="17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5007" y="2708779"/>
            <a:ext cx="5046622" cy="431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lnSpc>
                <a:spcPct val="150000"/>
              </a:lnSpc>
              <a:defRPr sz="17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dirty="0"/>
              <a:t>יחס החוב לתוצר:</a:t>
            </a:r>
          </a:p>
        </p:txBody>
      </p:sp>
    </p:spTree>
    <p:extLst>
      <p:ext uri="{BB962C8B-B14F-4D97-AF65-F5344CB8AC3E}">
        <p14:creationId xmlns:p14="http://schemas.microsoft.com/office/powerpoint/2010/main" val="36006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 smtClean="0"/>
              <a:t>הזדמנות לביצוע מהלכים מגדילי פריון וצמיחה </a:t>
            </a: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79838" y="837248"/>
            <a:ext cx="7862079" cy="3850481"/>
          </a:xfrm>
        </p:spPr>
        <p:txBody>
          <a:bodyPr>
            <a:normAutofit/>
          </a:bodyPr>
          <a:lstStyle/>
          <a:p>
            <a:pPr algn="just"/>
            <a:r>
              <a:rPr lang="he-IL" sz="1800" dirty="0" smtClean="0"/>
              <a:t>סביבה תומכת</a:t>
            </a:r>
            <a:r>
              <a:rPr lang="en-US" sz="1800" dirty="0" smtClean="0"/>
              <a:t> </a:t>
            </a:r>
            <a:r>
              <a:rPr lang="he-IL" sz="1800" dirty="0" smtClean="0"/>
              <a:t>(עדיין):</a:t>
            </a:r>
          </a:p>
          <a:p>
            <a:pPr lvl="1" algn="just"/>
            <a:r>
              <a:rPr lang="he-IL" sz="1600" dirty="0" smtClean="0"/>
              <a:t>יחס חוב תוצר ברמה סבירה</a:t>
            </a:r>
          </a:p>
          <a:p>
            <a:pPr lvl="1" algn="just"/>
            <a:r>
              <a:rPr lang="he-IL" sz="1600" dirty="0" smtClean="0"/>
              <a:t>ריבית נמוכה (צפויה לזמן ארוך)</a:t>
            </a:r>
          </a:p>
          <a:p>
            <a:pPr lvl="1" algn="just"/>
            <a:r>
              <a:rPr lang="he-IL" sz="1600" dirty="0" smtClean="0"/>
              <a:t>רמת הגירעון בשליטה (מגבלת ההוצאה, נומרטור) </a:t>
            </a:r>
          </a:p>
          <a:p>
            <a:pPr marL="228600" lvl="1" indent="-228600" algn="just">
              <a:spcBef>
                <a:spcPts val="1000"/>
              </a:spcBef>
            </a:pPr>
            <a:r>
              <a:rPr lang="he-IL" sz="1800" b="1" dirty="0" smtClean="0"/>
              <a:t>הזדמנות</a:t>
            </a:r>
            <a:r>
              <a:rPr lang="he-IL" sz="1800" dirty="0" smtClean="0"/>
              <a:t> </a:t>
            </a:r>
            <a:r>
              <a:rPr lang="he-IL" sz="1800" dirty="0"/>
              <a:t>לממשלה הבאה לבצע </a:t>
            </a:r>
            <a:r>
              <a:rPr lang="he-IL" sz="1800" dirty="0" smtClean="0"/>
              <a:t>מהלכים משמעותיים: </a:t>
            </a:r>
          </a:p>
          <a:p>
            <a:pPr lvl="1" algn="just">
              <a:lnSpc>
                <a:spcPct val="160000"/>
              </a:lnSpc>
            </a:pPr>
            <a:r>
              <a:rPr lang="he-IL" sz="1600" dirty="0"/>
              <a:t>השקעה מסיבית </a:t>
            </a:r>
            <a:r>
              <a:rPr lang="he-IL" sz="1600" dirty="0" smtClean="0"/>
              <a:t>בתשתיות </a:t>
            </a:r>
            <a:endParaRPr lang="he-IL" sz="1600" dirty="0"/>
          </a:p>
          <a:p>
            <a:pPr lvl="1" algn="just">
              <a:lnSpc>
                <a:spcPct val="160000"/>
              </a:lnSpc>
            </a:pPr>
            <a:r>
              <a:rPr lang="he-IL" sz="1600" dirty="0"/>
              <a:t>הפחתת </a:t>
            </a:r>
            <a:r>
              <a:rPr lang="he-IL" sz="1600" dirty="0" smtClean="0"/>
              <a:t>הנטל </a:t>
            </a:r>
            <a:r>
              <a:rPr lang="he-IL" sz="1600" dirty="0"/>
              <a:t>הרגולטורי והבירוקרטי</a:t>
            </a:r>
          </a:p>
          <a:p>
            <a:pPr lvl="1" algn="just">
              <a:lnSpc>
                <a:spcPct val="160000"/>
              </a:lnSpc>
            </a:pPr>
            <a:r>
              <a:rPr lang="he-IL" sz="1600" dirty="0" smtClean="0"/>
              <a:t>שילוב </a:t>
            </a:r>
            <a:r>
              <a:rPr lang="he-IL" sz="1600" dirty="0"/>
              <a:t>אוכלוסיות בשוק העבודה </a:t>
            </a:r>
          </a:p>
        </p:txBody>
      </p:sp>
      <p:sp>
        <p:nvSpPr>
          <p:cNvPr id="5" name="AutoShape 2" descr="Image result for short term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84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4" descr="Image result for opportunities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62" y="2610011"/>
            <a:ext cx="843438" cy="843438"/>
          </a:xfrm>
          <a:prstGeom prst="rect">
            <a:avLst/>
          </a:prstGeom>
        </p:spPr>
      </p:pic>
      <p:sp>
        <p:nvSpPr>
          <p:cNvPr id="12" name="AutoShape 6" descr="Image result for increas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22" y="854077"/>
            <a:ext cx="875663" cy="8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8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 smtClean="0"/>
              <a:t>עליה בדירוג </a:t>
            </a:r>
            <a:r>
              <a:rPr lang="he-IL" sz="2400" dirty="0"/>
              <a:t>ישראל במדד </a:t>
            </a:r>
            <a:r>
              <a:rPr lang="en-US" sz="2400" dirty="0" smtClean="0"/>
              <a:t>Doing Business</a:t>
            </a:r>
            <a:endParaRPr lang="he-IL" sz="2400" dirty="0"/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97477"/>
              </p:ext>
            </p:extLst>
          </p:nvPr>
        </p:nvGraphicFramePr>
        <p:xfrm>
          <a:off x="557866" y="549259"/>
          <a:ext cx="8207412" cy="2031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תרשים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35679"/>
              </p:ext>
            </p:extLst>
          </p:nvPr>
        </p:nvGraphicFramePr>
        <p:xfrm>
          <a:off x="490195" y="2876207"/>
          <a:ext cx="7946796" cy="220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מלבן 2"/>
          <p:cNvSpPr/>
          <p:nvPr/>
        </p:nvSpPr>
        <p:spPr>
          <a:xfrm>
            <a:off x="7616858" y="3497343"/>
            <a:ext cx="688156" cy="16968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7616858" y="3893270"/>
            <a:ext cx="688156" cy="17910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7616858" y="4118481"/>
            <a:ext cx="688156" cy="16025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06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  <p:bldP spid="3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 smtClean="0"/>
              <a:t>'תשתיות 2030'</a:t>
            </a:r>
            <a:endParaRPr lang="he-IL"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19981" t="-200" r="20411"/>
          <a:stretch/>
        </p:blipFill>
        <p:spPr>
          <a:xfrm>
            <a:off x="120015" y="714403"/>
            <a:ext cx="4040505" cy="3820571"/>
          </a:xfrm>
          <a:prstGeom prst="rect">
            <a:avLst/>
          </a:prstGeom>
          <a:ln>
            <a:solidFill>
              <a:srgbClr val="000000"/>
            </a:solidFill>
          </a:ln>
        </p:spPr>
      </p:pic>
      <p:graphicFrame>
        <p:nvGraphicFramePr>
          <p:cNvPr id="21" name="דיאגרמה 20"/>
          <p:cNvGraphicFramePr/>
          <p:nvPr>
            <p:extLst>
              <p:ext uri="{D42A27DB-BD31-4B8C-83A1-F6EECF244321}">
                <p14:modId xmlns:p14="http://schemas.microsoft.com/office/powerpoint/2010/main" val="4243584078"/>
              </p:ext>
            </p:extLst>
          </p:nvPr>
        </p:nvGraphicFramePr>
        <p:xfrm>
          <a:off x="4006033" y="1276252"/>
          <a:ext cx="4282440" cy="4087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711891" y="4605311"/>
            <a:ext cx="118955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/>
              <a:t>בשלבי מכרז/ביצוע</a:t>
            </a:r>
            <a:endParaRPr lang="he-IL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3024311" y="4813432"/>
            <a:ext cx="104476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/>
              <a:t>בשלבי תכנון</a:t>
            </a:r>
            <a:endParaRPr lang="he-IL" sz="1000" dirty="0"/>
          </a:p>
        </p:txBody>
      </p:sp>
      <p:sp>
        <p:nvSpPr>
          <p:cNvPr id="25" name="חץ ימינה 24"/>
          <p:cNvSpPr/>
          <p:nvPr/>
        </p:nvSpPr>
        <p:spPr>
          <a:xfrm rot="10800000">
            <a:off x="3761124" y="4650098"/>
            <a:ext cx="179904" cy="178477"/>
          </a:xfrm>
          <a:prstGeom prst="rightArrow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חץ ימינה 25"/>
          <p:cNvSpPr/>
          <p:nvPr/>
        </p:nvSpPr>
        <p:spPr>
          <a:xfrm rot="10800000">
            <a:off x="3765759" y="4843288"/>
            <a:ext cx="170631" cy="20165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Hexagon 24"/>
          <p:cNvSpPr/>
          <p:nvPr/>
        </p:nvSpPr>
        <p:spPr>
          <a:xfrm rot="5400000">
            <a:off x="7006489" y="1522690"/>
            <a:ext cx="1497349" cy="1394837"/>
          </a:xfrm>
          <a:prstGeom prst="hexagon">
            <a:avLst>
              <a:gd name="adj" fmla="val 24440"/>
              <a:gd name="vf" fmla="val 11547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0751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sz="36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  <a:sym typeface="Helvetica Light" pitchFamily="124" charset="0"/>
            </a:endParaRPr>
          </a:p>
        </p:txBody>
      </p:sp>
      <p:sp>
        <p:nvSpPr>
          <p:cNvPr id="28" name="Rectangle 13"/>
          <p:cNvSpPr/>
          <p:nvPr/>
        </p:nvSpPr>
        <p:spPr>
          <a:xfrm flipH="1">
            <a:off x="7161194" y="1793691"/>
            <a:ext cx="1187938" cy="830997"/>
          </a:xfrm>
          <a:prstGeom prst="rect">
            <a:avLst/>
          </a:prstGeom>
          <a:ln w="1905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410751" rt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he-IL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pitchFamily="124" charset="0"/>
              </a:rPr>
              <a:t> יצירת </a:t>
            </a:r>
            <a:r>
              <a:rPr lang="en-US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pitchFamily="124" charset="0"/>
              </a:rPr>
              <a:t>'PIPELINE’ </a:t>
            </a:r>
            <a:r>
              <a:rPr lang="he-IL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pitchFamily="124" charset="0"/>
              </a:rPr>
              <a:t>והאצת לוחות זמנים</a:t>
            </a:r>
            <a:endParaRPr lang="he-IL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 pitchFamily="12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4436" y="898772"/>
            <a:ext cx="487888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התכנית ממתינה עדין לאישור הממשלה. בינתיים-</a:t>
            </a:r>
            <a:endParaRPr lang="he-I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7" grpId="0" animBg="1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0" y="1838326"/>
            <a:ext cx="5450774" cy="690562"/>
          </a:xfrm>
        </p:spPr>
        <p:txBody>
          <a:bodyPr/>
          <a:lstStyle/>
          <a:p>
            <a:r>
              <a:rPr lang="he-IL" sz="3000" dirty="0" smtClean="0"/>
              <a:t>תודה!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132684240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המכון הישראלי לדמוקרטיה">
      <a:dk1>
        <a:srgbClr val="141E38"/>
      </a:dk1>
      <a:lt1>
        <a:sysClr val="window" lastClr="FFFFFF"/>
      </a:lt1>
      <a:dk2>
        <a:srgbClr val="141E38"/>
      </a:dk2>
      <a:lt2>
        <a:srgbClr val="E7E6E6"/>
      </a:lt2>
      <a:accent1>
        <a:srgbClr val="141E38"/>
      </a:accent1>
      <a:accent2>
        <a:srgbClr val="44546A"/>
      </a:accent2>
      <a:accent3>
        <a:srgbClr val="A5A5A5"/>
      </a:accent3>
      <a:accent4>
        <a:srgbClr val="D0CECE"/>
      </a:accent4>
      <a:accent5>
        <a:srgbClr val="8BB9E2"/>
      </a:accent5>
      <a:accent6>
        <a:srgbClr val="C2DFFD"/>
      </a:accent6>
      <a:hlink>
        <a:srgbClr val="034A90"/>
      </a:hlink>
      <a:folHlink>
        <a:srgbClr val="757070"/>
      </a:folHlink>
    </a:clrScheme>
    <a:fontScheme name="המכון הישראלי לדמוקרטיה">
      <a:majorFont>
        <a:latin typeface="Calibri Light"/>
        <a:ea typeface=""/>
        <a:cs typeface="TAHOMA "/>
      </a:majorFont>
      <a:minorFont>
        <a:latin typeface="Tahoma"/>
        <a:ea typeface=""/>
        <a:cs typeface="TAHOMA "/>
      </a:minorFont>
    </a:fontScheme>
    <a:fmtScheme name="אופק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4547</TotalTime>
  <Words>412</Words>
  <Application>Microsoft Office PowerPoint</Application>
  <PresentationFormat>‫הצגה על המסך (16:9)</PresentationFormat>
  <Paragraphs>76</Paragraphs>
  <Slides>7</Slides>
  <Notes>4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Office</vt:lpstr>
      <vt:lpstr>אסטרטגיה כלכלית</vt:lpstr>
      <vt:lpstr>השפעות היעדר הממשלה על ניהול הכלכלה</vt:lpstr>
      <vt:lpstr>תמונת מצב</vt:lpstr>
      <vt:lpstr>הזדמנות לביצוע מהלכים מגדילי פריון וצמיחה </vt:lpstr>
      <vt:lpstr>עליה בדירוג ישראל במדד Doing Business</vt:lpstr>
      <vt:lpstr>'תשתיות 2030'</vt:lpstr>
      <vt:lpstr>תודה!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 ראשית</dc:title>
  <dc:creator>user</dc:creator>
  <cp:lastModifiedBy>Hurvitz 2019</cp:lastModifiedBy>
  <cp:revision>137</cp:revision>
  <cp:lastPrinted>2019-12-16T08:29:15Z</cp:lastPrinted>
  <dcterms:created xsi:type="dcterms:W3CDTF">2017-01-14T12:39:51Z</dcterms:created>
  <dcterms:modified xsi:type="dcterms:W3CDTF">2019-12-16T17:09:58Z</dcterms:modified>
</cp:coreProperties>
</file>