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7" r:id="rId2"/>
    <p:sldMasterId id="2147483719" r:id="rId3"/>
    <p:sldMasterId id="2147483727" r:id="rId4"/>
  </p:sldMasterIdLst>
  <p:notesMasterIdLst>
    <p:notesMasterId r:id="rId44"/>
  </p:notesMasterIdLst>
  <p:handoutMasterIdLst>
    <p:handoutMasterId r:id="rId45"/>
  </p:handoutMasterIdLst>
  <p:sldIdLst>
    <p:sldId id="352" r:id="rId5"/>
    <p:sldId id="416" r:id="rId6"/>
    <p:sldId id="372" r:id="rId7"/>
    <p:sldId id="388" r:id="rId8"/>
    <p:sldId id="417" r:id="rId9"/>
    <p:sldId id="380" r:id="rId10"/>
    <p:sldId id="389" r:id="rId11"/>
    <p:sldId id="406" r:id="rId12"/>
    <p:sldId id="398" r:id="rId13"/>
    <p:sldId id="386" r:id="rId14"/>
    <p:sldId id="378" r:id="rId15"/>
    <p:sldId id="404" r:id="rId16"/>
    <p:sldId id="403" r:id="rId17"/>
    <p:sldId id="375" r:id="rId18"/>
    <p:sldId id="393" r:id="rId19"/>
    <p:sldId id="394" r:id="rId20"/>
    <p:sldId id="377" r:id="rId21"/>
    <p:sldId id="392" r:id="rId22"/>
    <p:sldId id="395" r:id="rId23"/>
    <p:sldId id="381" r:id="rId24"/>
    <p:sldId id="382" r:id="rId25"/>
    <p:sldId id="413" r:id="rId26"/>
    <p:sldId id="383" r:id="rId27"/>
    <p:sldId id="396" r:id="rId28"/>
    <p:sldId id="412" r:id="rId29"/>
    <p:sldId id="384" r:id="rId30"/>
    <p:sldId id="399" r:id="rId31"/>
    <p:sldId id="385" r:id="rId32"/>
    <p:sldId id="400" r:id="rId33"/>
    <p:sldId id="410" r:id="rId34"/>
    <p:sldId id="409" r:id="rId35"/>
    <p:sldId id="407" r:id="rId36"/>
    <p:sldId id="397" r:id="rId37"/>
    <p:sldId id="405" r:id="rId38"/>
    <p:sldId id="414" r:id="rId39"/>
    <p:sldId id="415" r:id="rId40"/>
    <p:sldId id="408" r:id="rId41"/>
    <p:sldId id="411" r:id="rId42"/>
    <p:sldId id="418" r:id="rId43"/>
  </p:sldIdLst>
  <p:sldSz cx="9144000" cy="6858000" type="screen4x3"/>
  <p:notesSz cx="6669088" cy="9926638"/>
  <p:defaultTextStyle>
    <a:defPPr>
      <a:defRPr lang="it-IT"/>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3702">
          <p15:clr>
            <a:srgbClr val="A4A3A4"/>
          </p15:clr>
        </p15:guide>
        <p15:guide id="2" pos="4967">
          <p15:clr>
            <a:srgbClr val="A4A3A4"/>
          </p15:clr>
        </p15:guide>
      </p15:sldGuideLst>
    </p:ext>
    <p:ext uri="{2D200454-40CA-4A62-9FC3-DE9A4176ACB9}">
      <p15:notesGuideLst xmlns:p15="http://schemas.microsoft.com/office/powerpoint/2012/main" xmlns="">
        <p15:guide id="1" orient="horz" pos="2719" userDrawn="1">
          <p15:clr>
            <a:srgbClr val="A4A3A4"/>
          </p15:clr>
        </p15:guide>
        <p15:guide id="2" pos="2215" userDrawn="1">
          <p15:clr>
            <a:srgbClr val="A4A3A4"/>
          </p15:clr>
        </p15:guide>
        <p15:guide id="3" orient="horz" pos="2952" userDrawn="1">
          <p15:clr>
            <a:srgbClr val="A4A3A4"/>
          </p15:clr>
        </p15:guide>
        <p15:guide id="4" pos="2195" userDrawn="1">
          <p15:clr>
            <a:srgbClr val="A4A3A4"/>
          </p15:clr>
        </p15:guide>
        <p15:guide id="5" orient="horz" pos="2880" userDrawn="1">
          <p15:clr>
            <a:srgbClr val="A4A3A4"/>
          </p15:clr>
        </p15:guide>
        <p15:guide id="6" orient="horz" pos="3127" userDrawn="1">
          <p15:clr>
            <a:srgbClr val="A4A3A4"/>
          </p15:clr>
        </p15:guide>
        <p15:guide id="7" pos="2120" userDrawn="1">
          <p15:clr>
            <a:srgbClr val="A4A3A4"/>
          </p15:clr>
        </p15:guide>
        <p15:guide id="8"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9A"/>
    <a:srgbClr val="00487E"/>
    <a:srgbClr val="0060A8"/>
    <a:srgbClr val="0046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08" autoAdjust="0"/>
    <p:restoredTop sz="72534" autoAdjust="0"/>
  </p:normalViewPr>
  <p:slideViewPr>
    <p:cSldViewPr showGuides="1">
      <p:cViewPr varScale="1">
        <p:scale>
          <a:sx n="52" d="100"/>
          <a:sy n="52" d="100"/>
        </p:scale>
        <p:origin x="-1668" y="-102"/>
      </p:cViewPr>
      <p:guideLst>
        <p:guide orient="horz" pos="3702"/>
        <p:guide pos="4967"/>
      </p:guideLst>
    </p:cSldViewPr>
  </p:slideViewPr>
  <p:outlineViewPr>
    <p:cViewPr>
      <p:scale>
        <a:sx n="33" d="100"/>
        <a:sy n="33" d="100"/>
      </p:scale>
      <p:origin x="0" y="-22818"/>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1" d="100"/>
          <a:sy n="81" d="100"/>
        </p:scale>
        <p:origin x="4014" y="108"/>
      </p:cViewPr>
      <p:guideLst>
        <p:guide orient="horz" pos="2719"/>
        <p:guide orient="horz" pos="2952"/>
        <p:guide orient="horz" pos="2880"/>
        <p:guide orient="horz" pos="3127"/>
        <p:guide pos="2215"/>
        <p:guide pos="2195"/>
        <p:guide pos="2120"/>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oleObject" Target="file:///\\NET1.cec.eu.int\homes\117\temprhe\My%20Documents\Adviser%20D\Adviser%20-%20meetings,%20reports\Copy%20of%20IL_data_EliHurvitz_2019-12.xlsx" TargetMode="External"/><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Excel_Worksheet1.xlsx"/><Relationship Id="rId1" Type="http://schemas.openxmlformats.org/officeDocument/2006/relationships/themeOverride" Target="../theme/themeOverride2.xml"/><Relationship Id="rId4"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Deficit_a_MB!$Y$7</c:f>
              <c:strCache>
                <c:ptCount val="1"/>
                <c:pt idx="0">
                  <c:v>Gov debt (LHS)</c:v>
                </c:pt>
              </c:strCache>
            </c:strRef>
          </c:tx>
          <c:spPr>
            <a:solidFill>
              <a:schemeClr val="accent1"/>
            </a:solidFill>
            <a:ln>
              <a:solidFill>
                <a:schemeClr val="accent1">
                  <a:lumMod val="20000"/>
                  <a:lumOff val="80000"/>
                  <a:alpha val="46000"/>
                </a:schemeClr>
              </a:solidFill>
            </a:ln>
            <a:effectLst/>
          </c:spPr>
          <c:invertIfNegative val="0"/>
          <c:cat>
            <c:strRef>
              <c:f>Deficit_a_MB!$X$8:$X$26</c:f>
              <c:strCach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 est.</c:v>
                </c:pt>
              </c:strCache>
            </c:strRef>
          </c:cat>
          <c:val>
            <c:numRef>
              <c:f>Deficit_a_MB!$Y$8:$Y$26</c:f>
              <c:numCache>
                <c:formatCode>0</c:formatCode>
                <c:ptCount val="19"/>
                <c:pt idx="0">
                  <c:v>81.430000000000007</c:v>
                </c:pt>
                <c:pt idx="1">
                  <c:v>87.92</c:v>
                </c:pt>
                <c:pt idx="2">
                  <c:v>90.57</c:v>
                </c:pt>
                <c:pt idx="3">
                  <c:v>89.22</c:v>
                </c:pt>
                <c:pt idx="4">
                  <c:v>86.26</c:v>
                </c:pt>
                <c:pt idx="5">
                  <c:v>78.180000000000007</c:v>
                </c:pt>
                <c:pt idx="6">
                  <c:v>71.27</c:v>
                </c:pt>
                <c:pt idx="7">
                  <c:v>70.349999999999994</c:v>
                </c:pt>
                <c:pt idx="8">
                  <c:v>73.06</c:v>
                </c:pt>
                <c:pt idx="9">
                  <c:v>69.290000000000006</c:v>
                </c:pt>
                <c:pt idx="10">
                  <c:v>67.42</c:v>
                </c:pt>
                <c:pt idx="11">
                  <c:v>67.08</c:v>
                </c:pt>
                <c:pt idx="12">
                  <c:v>65.81</c:v>
                </c:pt>
                <c:pt idx="13">
                  <c:v>64.56</c:v>
                </c:pt>
                <c:pt idx="14">
                  <c:v>62.24</c:v>
                </c:pt>
                <c:pt idx="15">
                  <c:v>60.32</c:v>
                </c:pt>
                <c:pt idx="16">
                  <c:v>58.76</c:v>
                </c:pt>
                <c:pt idx="17">
                  <c:v>59.39</c:v>
                </c:pt>
                <c:pt idx="18" formatCode="General">
                  <c:v>59</c:v>
                </c:pt>
              </c:numCache>
            </c:numRef>
          </c:val>
          <c:extLst xmlns:c16r2="http://schemas.microsoft.com/office/drawing/2015/06/chart">
            <c:ext xmlns:c16="http://schemas.microsoft.com/office/drawing/2014/chart" uri="{C3380CC4-5D6E-409C-BE32-E72D297353CC}">
              <c16:uniqueId val="{00000000-A117-44FB-9C68-04B5701328B4}"/>
            </c:ext>
          </c:extLst>
        </c:ser>
        <c:dLbls>
          <c:showLegendKey val="0"/>
          <c:showVal val="0"/>
          <c:showCatName val="0"/>
          <c:showSerName val="0"/>
          <c:showPercent val="0"/>
          <c:showBubbleSize val="0"/>
        </c:dLbls>
        <c:gapWidth val="150"/>
        <c:axId val="43382272"/>
        <c:axId val="43383808"/>
      </c:barChart>
      <c:lineChart>
        <c:grouping val="standard"/>
        <c:varyColors val="0"/>
        <c:ser>
          <c:idx val="1"/>
          <c:order val="1"/>
          <c:tx>
            <c:strRef>
              <c:f>Deficit_a_MB!$Z$7</c:f>
              <c:strCache>
                <c:ptCount val="1"/>
                <c:pt idx="0">
                  <c:v>General government´s deficit (RHS)</c:v>
                </c:pt>
              </c:strCache>
            </c:strRef>
          </c:tx>
          <c:spPr>
            <a:ln w="28575" cap="rnd">
              <a:solidFill>
                <a:schemeClr val="accent2"/>
              </a:solidFill>
              <a:round/>
            </a:ln>
            <a:effectLst/>
          </c:spPr>
          <c:marker>
            <c:symbol val="none"/>
          </c:marker>
          <c:cat>
            <c:strRef>
              <c:f>Deficit_a_MB!$X$8:$X$26</c:f>
              <c:strCach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 est.</c:v>
                </c:pt>
              </c:strCache>
            </c:strRef>
          </c:cat>
          <c:val>
            <c:numRef>
              <c:f>Deficit_a_MB!$Z$8:$Z$26</c:f>
              <c:numCache>
                <c:formatCode>0</c:formatCode>
                <c:ptCount val="19"/>
                <c:pt idx="0">
                  <c:v>3.7616243758205705</c:v>
                </c:pt>
                <c:pt idx="1">
                  <c:v>3.0836762592999518</c:v>
                </c:pt>
                <c:pt idx="2">
                  <c:v>4.4827554003193963</c:v>
                </c:pt>
                <c:pt idx="3">
                  <c:v>2.9220538070937252</c:v>
                </c:pt>
                <c:pt idx="4">
                  <c:v>1.3113892940729519</c:v>
                </c:pt>
                <c:pt idx="5">
                  <c:v>0.40256657683346636</c:v>
                </c:pt>
                <c:pt idx="6">
                  <c:v>0.4409787606565333</c:v>
                </c:pt>
                <c:pt idx="7">
                  <c:v>1.1631636555400262</c:v>
                </c:pt>
                <c:pt idx="8">
                  <c:v>4.1583565929594641</c:v>
                </c:pt>
                <c:pt idx="9">
                  <c:v>2.7781333723471375</c:v>
                </c:pt>
                <c:pt idx="10">
                  <c:v>2.4645974651137288</c:v>
                </c:pt>
                <c:pt idx="11">
                  <c:v>3.4846392411158389</c:v>
                </c:pt>
                <c:pt idx="12">
                  <c:v>2.7106716251584624</c:v>
                </c:pt>
                <c:pt idx="13">
                  <c:v>2.3439455987209556</c:v>
                </c:pt>
                <c:pt idx="14">
                  <c:v>1.5836802755904025</c:v>
                </c:pt>
                <c:pt idx="15">
                  <c:v>1.887667343428431</c:v>
                </c:pt>
                <c:pt idx="16">
                  <c:v>1.8143921856957381</c:v>
                </c:pt>
                <c:pt idx="17">
                  <c:v>2.8054639585810408</c:v>
                </c:pt>
                <c:pt idx="18">
                  <c:v>2.9</c:v>
                </c:pt>
              </c:numCache>
            </c:numRef>
          </c:val>
          <c:smooth val="0"/>
          <c:extLst xmlns:c16r2="http://schemas.microsoft.com/office/drawing/2015/06/chart">
            <c:ext xmlns:c16="http://schemas.microsoft.com/office/drawing/2014/chart" uri="{C3380CC4-5D6E-409C-BE32-E72D297353CC}">
              <c16:uniqueId val="{00000001-A117-44FB-9C68-04B5701328B4}"/>
            </c:ext>
          </c:extLst>
        </c:ser>
        <c:dLbls>
          <c:showLegendKey val="0"/>
          <c:showVal val="0"/>
          <c:showCatName val="0"/>
          <c:showSerName val="0"/>
          <c:showPercent val="0"/>
          <c:showBubbleSize val="0"/>
        </c:dLbls>
        <c:marker val="1"/>
        <c:smooth val="0"/>
        <c:axId val="43738624"/>
        <c:axId val="43737088"/>
      </c:lineChart>
      <c:catAx>
        <c:axId val="43382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43383808"/>
        <c:crosses val="autoZero"/>
        <c:auto val="1"/>
        <c:lblAlgn val="ctr"/>
        <c:lblOffset val="100"/>
        <c:noMultiLvlLbl val="0"/>
      </c:catAx>
      <c:valAx>
        <c:axId val="433838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e-IL"/>
          </a:p>
        </c:txPr>
        <c:crossAx val="43382272"/>
        <c:crosses val="autoZero"/>
        <c:crossBetween val="between"/>
      </c:valAx>
      <c:valAx>
        <c:axId val="43737088"/>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e-IL"/>
          </a:p>
        </c:txPr>
        <c:crossAx val="43738624"/>
        <c:crosses val="max"/>
        <c:crossBetween val="between"/>
        <c:majorUnit val="1"/>
        <c:minorUnit val="1"/>
      </c:valAx>
      <c:catAx>
        <c:axId val="43738624"/>
        <c:scaling>
          <c:orientation val="minMax"/>
        </c:scaling>
        <c:delete val="1"/>
        <c:axPos val="b"/>
        <c:numFmt formatCode="General" sourceLinked="1"/>
        <c:majorTickMark val="out"/>
        <c:minorTickMark val="none"/>
        <c:tickLblPos val="nextTo"/>
        <c:crossAx val="4373708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a:pPr>
      <a:endParaRPr lang="he-IL"/>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rgbClr val="0070C0"/>
                </a:solidFill>
                <a:latin typeface="+mn-lt"/>
                <a:ea typeface="+mn-ea"/>
                <a:cs typeface="+mn-cs"/>
              </a:defRPr>
            </a:pPr>
            <a:r>
              <a:rPr lang="en-GB" sz="2000" b="1" dirty="0">
                <a:solidFill>
                  <a:srgbClr val="0070C0"/>
                </a:solidFill>
              </a:rPr>
              <a:t>Israel</a:t>
            </a:r>
            <a:r>
              <a:rPr lang="en-GB" sz="2000" b="1" baseline="0" dirty="0">
                <a:solidFill>
                  <a:srgbClr val="0070C0"/>
                </a:solidFill>
              </a:rPr>
              <a:t> - A </a:t>
            </a:r>
            <a:r>
              <a:rPr lang="en-GB" sz="2000" b="1" baseline="0" dirty="0" smtClean="0">
                <a:solidFill>
                  <a:srgbClr val="0070C0"/>
                </a:solidFill>
              </a:rPr>
              <a:t>strong </a:t>
            </a:r>
            <a:r>
              <a:rPr lang="en-GB" sz="2000" b="1" baseline="0" dirty="0">
                <a:solidFill>
                  <a:srgbClr val="0070C0"/>
                </a:solidFill>
              </a:rPr>
              <a:t>external position</a:t>
            </a:r>
            <a:endParaRPr lang="en-GB" sz="2000" b="1" dirty="0">
              <a:solidFill>
                <a:srgbClr val="0070C0"/>
              </a:solidFill>
            </a:endParaRPr>
          </a:p>
        </c:rich>
      </c:tx>
      <c:layout/>
      <c:overlay val="0"/>
      <c:spPr>
        <a:noFill/>
        <a:ln>
          <a:noFill/>
        </a:ln>
        <a:effectLst/>
      </c:spPr>
    </c:title>
    <c:autoTitleDeleted val="0"/>
    <c:plotArea>
      <c:layout/>
      <c:barChart>
        <c:barDir val="col"/>
        <c:grouping val="clustered"/>
        <c:varyColors val="0"/>
        <c:ser>
          <c:idx val="2"/>
          <c:order val="2"/>
          <c:tx>
            <c:strRef>
              <c:f>'current account'!$AV$7</c:f>
              <c:strCache>
                <c:ptCount val="1"/>
                <c:pt idx="0">
                  <c:v>FX reserves (USD, bn; RHS)</c:v>
                </c:pt>
              </c:strCache>
            </c:strRef>
          </c:tx>
          <c:spPr>
            <a:solidFill>
              <a:schemeClr val="accent3"/>
            </a:solidFill>
            <a:ln>
              <a:noFill/>
            </a:ln>
            <a:effectLst/>
          </c:spPr>
          <c:invertIfNegative val="0"/>
          <c:cat>
            <c:numRef>
              <c:f>'current account'!$AS$8:$AS$31</c:f>
              <c:numCache>
                <c:formatCode>0</c:formatCode>
                <c:ptCount val="2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numCache>
            </c:numRef>
          </c:cat>
          <c:val>
            <c:numRef>
              <c:f>'current account'!$AV$8:$AV$31</c:f>
              <c:numCache>
                <c:formatCode>0</c:formatCode>
                <c:ptCount val="24"/>
                <c:pt idx="0">
                  <c:v>8.3073915469999999</c:v>
                </c:pt>
                <c:pt idx="1">
                  <c:v>11.57463993</c:v>
                </c:pt>
                <c:pt idx="2">
                  <c:v>20.332481129000001</c:v>
                </c:pt>
                <c:pt idx="3">
                  <c:v>22.674335237000001</c:v>
                </c:pt>
                <c:pt idx="4">
                  <c:v>22.605128722</c:v>
                </c:pt>
                <c:pt idx="5">
                  <c:v>23.281471071999999</c:v>
                </c:pt>
                <c:pt idx="6">
                  <c:v>23.379040666000002</c:v>
                </c:pt>
                <c:pt idx="7">
                  <c:v>24.082621839000002</c:v>
                </c:pt>
                <c:pt idx="8">
                  <c:v>26.314302553000001</c:v>
                </c:pt>
                <c:pt idx="9">
                  <c:v>27.094577018999999</c:v>
                </c:pt>
                <c:pt idx="10">
                  <c:v>28.060538402999999</c:v>
                </c:pt>
                <c:pt idx="11">
                  <c:v>29.178249372</c:v>
                </c:pt>
                <c:pt idx="12">
                  <c:v>28.555931586</c:v>
                </c:pt>
                <c:pt idx="13">
                  <c:v>42.513024156</c:v>
                </c:pt>
                <c:pt idx="14">
                  <c:v>60.612455128000001</c:v>
                </c:pt>
                <c:pt idx="15">
                  <c:v>70.913257630000004</c:v>
                </c:pt>
                <c:pt idx="16">
                  <c:v>74.875186537999994</c:v>
                </c:pt>
                <c:pt idx="17">
                  <c:v>75.905559229999994</c:v>
                </c:pt>
                <c:pt idx="18">
                  <c:v>81.789757836000007</c:v>
                </c:pt>
                <c:pt idx="19">
                  <c:v>86.101167861999997</c:v>
                </c:pt>
                <c:pt idx="20">
                  <c:v>90.574783562999997</c:v>
                </c:pt>
                <c:pt idx="21">
                  <c:v>98.446771104000007</c:v>
                </c:pt>
                <c:pt idx="22">
                  <c:v>113.011493156</c:v>
                </c:pt>
                <c:pt idx="23">
                  <c:v>115.279449258</c:v>
                </c:pt>
              </c:numCache>
            </c:numRef>
          </c:val>
          <c:extLst xmlns:c16r2="http://schemas.microsoft.com/office/drawing/2015/06/chart">
            <c:ext xmlns:c16="http://schemas.microsoft.com/office/drawing/2014/chart" uri="{C3380CC4-5D6E-409C-BE32-E72D297353CC}">
              <c16:uniqueId val="{00000000-8319-49CA-A643-58BB8DB933BD}"/>
            </c:ext>
          </c:extLst>
        </c:ser>
        <c:dLbls>
          <c:showLegendKey val="0"/>
          <c:showVal val="0"/>
          <c:showCatName val="0"/>
          <c:showSerName val="0"/>
          <c:showPercent val="0"/>
          <c:showBubbleSize val="0"/>
        </c:dLbls>
        <c:gapWidth val="150"/>
        <c:axId val="36187520"/>
        <c:axId val="36185984"/>
      </c:barChart>
      <c:lineChart>
        <c:grouping val="standard"/>
        <c:varyColors val="0"/>
        <c:ser>
          <c:idx val="0"/>
          <c:order val="0"/>
          <c:tx>
            <c:strRef>
              <c:f>'current account'!$AT$7</c:f>
              <c:strCache>
                <c:ptCount val="1"/>
                <c:pt idx="0">
                  <c:v>Current account (% GDP; LHS)</c:v>
                </c:pt>
              </c:strCache>
            </c:strRef>
          </c:tx>
          <c:spPr>
            <a:ln w="41275" cap="rnd">
              <a:solidFill>
                <a:schemeClr val="accent1"/>
              </a:solidFill>
              <a:round/>
            </a:ln>
            <a:effectLst/>
          </c:spPr>
          <c:marker>
            <c:symbol val="none"/>
          </c:marker>
          <c:cat>
            <c:numRef>
              <c:f>'current account'!$AS$8:$AS$31</c:f>
              <c:numCache>
                <c:formatCode>0</c:formatCode>
                <c:ptCount val="2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numCache>
            </c:numRef>
          </c:cat>
          <c:val>
            <c:numRef>
              <c:f>'current account'!$AT$8:$AT$31</c:f>
              <c:numCache>
                <c:formatCode>0</c:formatCode>
                <c:ptCount val="24"/>
                <c:pt idx="0">
                  <c:v>-4.6662685480013515</c:v>
                </c:pt>
                <c:pt idx="1">
                  <c:v>-4.5485021239470296</c:v>
                </c:pt>
                <c:pt idx="2">
                  <c:v>-2.7423193967004575</c:v>
                </c:pt>
                <c:pt idx="3">
                  <c:v>-0.67857151567579843</c:v>
                </c:pt>
                <c:pt idx="4">
                  <c:v>-1.4288973646967837</c:v>
                </c:pt>
                <c:pt idx="5">
                  <c:v>-1.3930209106832081</c:v>
                </c:pt>
                <c:pt idx="6">
                  <c:v>-1.4855206420174654</c:v>
                </c:pt>
                <c:pt idx="7">
                  <c:v>-1.0224179057628022</c:v>
                </c:pt>
                <c:pt idx="8">
                  <c:v>0.63083563096035922</c:v>
                </c:pt>
                <c:pt idx="9">
                  <c:v>1.7825805340196132</c:v>
                </c:pt>
                <c:pt idx="10">
                  <c:v>3.2808984739500349</c:v>
                </c:pt>
                <c:pt idx="11">
                  <c:v>4.4503608596525179</c:v>
                </c:pt>
                <c:pt idx="12">
                  <c:v>3.0139061352089347</c:v>
                </c:pt>
                <c:pt idx="13">
                  <c:v>1.1620650702719524</c:v>
                </c:pt>
                <c:pt idx="14">
                  <c:v>3.5486708540016898</c:v>
                </c:pt>
                <c:pt idx="15">
                  <c:v>3.4211856371315337</c:v>
                </c:pt>
                <c:pt idx="16">
                  <c:v>1.7002200344420058</c:v>
                </c:pt>
                <c:pt idx="17">
                  <c:v>0.4520410666648364</c:v>
                </c:pt>
                <c:pt idx="18">
                  <c:v>2.8046752967883277</c:v>
                </c:pt>
                <c:pt idx="19">
                  <c:v>4.126651126999854</c:v>
                </c:pt>
                <c:pt idx="20">
                  <c:v>5.1820593051680932</c:v>
                </c:pt>
                <c:pt idx="21">
                  <c:v>3.5230761569498794</c:v>
                </c:pt>
                <c:pt idx="22">
                  <c:v>2.3161057097568722</c:v>
                </c:pt>
                <c:pt idx="23">
                  <c:v>2.5986195291435483</c:v>
                </c:pt>
              </c:numCache>
            </c:numRef>
          </c:val>
          <c:smooth val="0"/>
          <c:extLst xmlns:c16r2="http://schemas.microsoft.com/office/drawing/2015/06/chart">
            <c:ext xmlns:c16="http://schemas.microsoft.com/office/drawing/2014/chart" uri="{C3380CC4-5D6E-409C-BE32-E72D297353CC}">
              <c16:uniqueId val="{00000001-8319-49CA-A643-58BB8DB933BD}"/>
            </c:ext>
          </c:extLst>
        </c:ser>
        <c:ser>
          <c:idx val="1"/>
          <c:order val="1"/>
          <c:tx>
            <c:strRef>
              <c:f>'current account'!$AU$7</c:f>
              <c:strCache>
                <c:ptCount val="1"/>
                <c:pt idx="0">
                  <c:v>FDI (% GDP; LHS)</c:v>
                </c:pt>
              </c:strCache>
            </c:strRef>
          </c:tx>
          <c:spPr>
            <a:ln w="41275" cap="rnd">
              <a:solidFill>
                <a:schemeClr val="accent2"/>
              </a:solidFill>
              <a:round/>
            </a:ln>
            <a:effectLst/>
          </c:spPr>
          <c:marker>
            <c:symbol val="none"/>
          </c:marker>
          <c:cat>
            <c:numRef>
              <c:f>'current account'!$AS$8:$AS$31</c:f>
              <c:numCache>
                <c:formatCode>0</c:formatCode>
                <c:ptCount val="2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numCache>
            </c:numRef>
          </c:cat>
          <c:val>
            <c:numRef>
              <c:f>'current account'!$AU$8:$AU$31</c:f>
              <c:numCache>
                <c:formatCode>0</c:formatCode>
                <c:ptCount val="24"/>
                <c:pt idx="0">
                  <c:v>1.3447221728531324</c:v>
                </c:pt>
                <c:pt idx="1">
                  <c:v>1.2732671750928377</c:v>
                </c:pt>
                <c:pt idx="2">
                  <c:v>1.4440467312844387</c:v>
                </c:pt>
                <c:pt idx="3">
                  <c:v>1.5051745248785231</c:v>
                </c:pt>
                <c:pt idx="4">
                  <c:v>3.5425831862935313</c:v>
                </c:pt>
                <c:pt idx="5">
                  <c:v>6.0279854806450146</c:v>
                </c:pt>
                <c:pt idx="6">
                  <c:v>1.3794009022339326</c:v>
                </c:pt>
                <c:pt idx="7">
                  <c:v>1.317093292732205</c:v>
                </c:pt>
                <c:pt idx="8">
                  <c:v>2.5629915229015525</c:v>
                </c:pt>
                <c:pt idx="9">
                  <c:v>2.1633771991968245</c:v>
                </c:pt>
                <c:pt idx="10">
                  <c:v>3.4169082276197389</c:v>
                </c:pt>
                <c:pt idx="11">
                  <c:v>9.219331974975141</c:v>
                </c:pt>
                <c:pt idx="12">
                  <c:v>4.8554494708357367</c:v>
                </c:pt>
                <c:pt idx="13">
                  <c:v>4.6677499372568025</c:v>
                </c:pt>
                <c:pt idx="14">
                  <c:v>2.2111698641256456</c:v>
                </c:pt>
                <c:pt idx="15">
                  <c:v>2.941100487849984</c:v>
                </c:pt>
                <c:pt idx="16">
                  <c:v>3.3383648695325889</c:v>
                </c:pt>
                <c:pt idx="17">
                  <c:v>3.4694700133204206</c:v>
                </c:pt>
                <c:pt idx="18">
                  <c:v>3.9984695167378259</c:v>
                </c:pt>
                <c:pt idx="19">
                  <c:v>1.9764000326464783</c:v>
                </c:pt>
                <c:pt idx="20">
                  <c:v>3.7839700930882882</c:v>
                </c:pt>
                <c:pt idx="21">
                  <c:v>3.72114268462362</c:v>
                </c:pt>
                <c:pt idx="22">
                  <c:v>5.0441498622219232</c:v>
                </c:pt>
                <c:pt idx="23">
                  <c:v>5.6761268512709133</c:v>
                </c:pt>
              </c:numCache>
            </c:numRef>
          </c:val>
          <c:smooth val="0"/>
          <c:extLst xmlns:c16r2="http://schemas.microsoft.com/office/drawing/2015/06/chart">
            <c:ext xmlns:c16="http://schemas.microsoft.com/office/drawing/2014/chart" uri="{C3380CC4-5D6E-409C-BE32-E72D297353CC}">
              <c16:uniqueId val="{00000002-8319-49CA-A643-58BB8DB933BD}"/>
            </c:ext>
          </c:extLst>
        </c:ser>
        <c:dLbls>
          <c:showLegendKey val="0"/>
          <c:showVal val="0"/>
          <c:showCatName val="0"/>
          <c:showSerName val="0"/>
          <c:showPercent val="0"/>
          <c:showBubbleSize val="0"/>
        </c:dLbls>
        <c:marker val="1"/>
        <c:smooth val="0"/>
        <c:axId val="35912320"/>
        <c:axId val="36184448"/>
      </c:lineChart>
      <c:catAx>
        <c:axId val="35912320"/>
        <c:scaling>
          <c:orientation val="minMax"/>
        </c:scaling>
        <c:delete val="0"/>
        <c:axPos val="b"/>
        <c:numFmt formatCode="0" sourceLinked="1"/>
        <c:majorTickMark val="out"/>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e-IL"/>
          </a:p>
        </c:txPr>
        <c:crossAx val="36184448"/>
        <c:crosses val="autoZero"/>
        <c:auto val="1"/>
        <c:lblAlgn val="ctr"/>
        <c:lblOffset val="100"/>
        <c:tickLblSkip val="2"/>
        <c:tickMarkSkip val="2"/>
        <c:noMultiLvlLbl val="0"/>
      </c:catAx>
      <c:valAx>
        <c:axId val="36184448"/>
        <c:scaling>
          <c:orientation val="minMax"/>
          <c:min val="-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he-IL"/>
          </a:p>
        </c:txPr>
        <c:crossAx val="35912320"/>
        <c:crossesAt val="1"/>
        <c:crossBetween val="between"/>
        <c:majorUnit val="1"/>
        <c:minorUnit val="1"/>
      </c:valAx>
      <c:valAx>
        <c:axId val="36185984"/>
        <c:scaling>
          <c:orientation val="minMax"/>
          <c:max val="150"/>
          <c:min val="-10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he-IL"/>
          </a:p>
        </c:txPr>
        <c:crossAx val="36187520"/>
        <c:crosses val="max"/>
        <c:crossBetween val="between"/>
        <c:majorUnit val="20"/>
      </c:valAx>
      <c:catAx>
        <c:axId val="36187520"/>
        <c:scaling>
          <c:orientation val="minMax"/>
        </c:scaling>
        <c:delete val="1"/>
        <c:axPos val="b"/>
        <c:numFmt formatCode="0" sourceLinked="1"/>
        <c:majorTickMark val="out"/>
        <c:minorTickMark val="none"/>
        <c:tickLblPos val="nextTo"/>
        <c:crossAx val="36185984"/>
        <c:crossesAt val="0"/>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a:pPr>
      <a:endParaRPr lang="he-IL"/>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938" cy="496332"/>
          </a:xfrm>
          <a:prstGeom prst="rect">
            <a:avLst/>
          </a:prstGeom>
        </p:spPr>
        <p:txBody>
          <a:bodyPr vert="horz" lIns="91432" tIns="45716" rIns="91432" bIns="45716" rtlCol="0"/>
          <a:lstStyle>
            <a:lvl1pPr algn="l">
              <a:defRPr sz="1200"/>
            </a:lvl1pPr>
          </a:lstStyle>
          <a:p>
            <a:endParaRPr lang="en-GB"/>
          </a:p>
        </p:txBody>
      </p:sp>
      <p:sp>
        <p:nvSpPr>
          <p:cNvPr id="3" name="Date Placeholder 2"/>
          <p:cNvSpPr>
            <a:spLocks noGrp="1"/>
          </p:cNvSpPr>
          <p:nvPr>
            <p:ph type="dt" sz="quarter" idx="1"/>
          </p:nvPr>
        </p:nvSpPr>
        <p:spPr>
          <a:xfrm>
            <a:off x="3777609" y="0"/>
            <a:ext cx="2889938" cy="496332"/>
          </a:xfrm>
          <a:prstGeom prst="rect">
            <a:avLst/>
          </a:prstGeom>
        </p:spPr>
        <p:txBody>
          <a:bodyPr vert="horz" lIns="91432" tIns="45716" rIns="91432" bIns="45716" rtlCol="0"/>
          <a:lstStyle>
            <a:lvl1pPr algn="r">
              <a:defRPr sz="1200"/>
            </a:lvl1pPr>
          </a:lstStyle>
          <a:p>
            <a:fld id="{D7CFFC83-C1C7-4552-9DF9-3FFC5D4D32E4}" type="datetimeFigureOut">
              <a:rPr lang="en-GB" smtClean="0"/>
              <a:t>16/12/2019</a:t>
            </a:fld>
            <a:endParaRPr lang="en-GB"/>
          </a:p>
        </p:txBody>
      </p:sp>
      <p:sp>
        <p:nvSpPr>
          <p:cNvPr id="4" name="Footer Placeholder 3"/>
          <p:cNvSpPr>
            <a:spLocks noGrp="1"/>
          </p:cNvSpPr>
          <p:nvPr>
            <p:ph type="ftr" sz="quarter" idx="2"/>
          </p:nvPr>
        </p:nvSpPr>
        <p:spPr>
          <a:xfrm>
            <a:off x="1" y="9428583"/>
            <a:ext cx="2889938" cy="496332"/>
          </a:xfrm>
          <a:prstGeom prst="rect">
            <a:avLst/>
          </a:prstGeom>
        </p:spPr>
        <p:txBody>
          <a:bodyPr vert="horz" lIns="91432" tIns="45716" rIns="91432" bIns="45716" rtlCol="0" anchor="b"/>
          <a:lstStyle>
            <a:lvl1pPr algn="l">
              <a:defRPr sz="1200"/>
            </a:lvl1pPr>
          </a:lstStyle>
          <a:p>
            <a:endParaRPr lang="en-GB"/>
          </a:p>
        </p:txBody>
      </p:sp>
      <p:sp>
        <p:nvSpPr>
          <p:cNvPr id="5" name="Slide Number Placeholder 4"/>
          <p:cNvSpPr>
            <a:spLocks noGrp="1"/>
          </p:cNvSpPr>
          <p:nvPr>
            <p:ph type="sldNum" sz="quarter" idx="3"/>
          </p:nvPr>
        </p:nvSpPr>
        <p:spPr>
          <a:xfrm>
            <a:off x="3777609" y="9428583"/>
            <a:ext cx="2889938" cy="496332"/>
          </a:xfrm>
          <a:prstGeom prst="rect">
            <a:avLst/>
          </a:prstGeom>
        </p:spPr>
        <p:txBody>
          <a:bodyPr vert="horz" lIns="91432" tIns="45716" rIns="91432" bIns="45716" rtlCol="0" anchor="b"/>
          <a:lstStyle>
            <a:lvl1pPr algn="r">
              <a:defRPr sz="1200"/>
            </a:lvl1pPr>
          </a:lstStyle>
          <a:p>
            <a:fld id="{06BD538E-9F28-4FC4-8B5A-3752470D9D07}" type="slidenum">
              <a:rPr lang="en-GB" smtClean="0"/>
              <a:t>‹#›</a:t>
            </a:fld>
            <a:endParaRPr lang="en-GB"/>
          </a:p>
        </p:txBody>
      </p:sp>
    </p:spTree>
    <p:extLst>
      <p:ext uri="{BB962C8B-B14F-4D97-AF65-F5344CB8AC3E}">
        <p14:creationId xmlns:p14="http://schemas.microsoft.com/office/powerpoint/2010/main" val="1712115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938" cy="496332"/>
          </a:xfrm>
          <a:prstGeom prst="rect">
            <a:avLst/>
          </a:prstGeom>
        </p:spPr>
        <p:txBody>
          <a:bodyPr vert="horz" lIns="91432" tIns="45716" rIns="91432" bIns="45716" rtlCol="0"/>
          <a:lstStyle>
            <a:lvl1pPr algn="l">
              <a:defRPr sz="1200"/>
            </a:lvl1pPr>
          </a:lstStyle>
          <a:p>
            <a:endParaRPr lang="en-GB"/>
          </a:p>
        </p:txBody>
      </p:sp>
      <p:sp>
        <p:nvSpPr>
          <p:cNvPr id="3" name="Date Placeholder 2"/>
          <p:cNvSpPr>
            <a:spLocks noGrp="1"/>
          </p:cNvSpPr>
          <p:nvPr>
            <p:ph type="dt" idx="1"/>
          </p:nvPr>
        </p:nvSpPr>
        <p:spPr>
          <a:xfrm>
            <a:off x="3777609" y="0"/>
            <a:ext cx="2889938" cy="496332"/>
          </a:xfrm>
          <a:prstGeom prst="rect">
            <a:avLst/>
          </a:prstGeom>
        </p:spPr>
        <p:txBody>
          <a:bodyPr vert="horz" lIns="91432" tIns="45716" rIns="91432" bIns="45716" rtlCol="0"/>
          <a:lstStyle>
            <a:lvl1pPr algn="r">
              <a:defRPr sz="1200"/>
            </a:lvl1pPr>
          </a:lstStyle>
          <a:p>
            <a:fld id="{4C2749B2-99BF-4C5C-90A5-892F6B60191C}" type="datetimeFigureOut">
              <a:rPr lang="en-GB" smtClean="0"/>
              <a:t>16/12/2019</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32" tIns="45716" rIns="91432" bIns="45716" rtlCol="0" anchor="ctr"/>
          <a:lstStyle/>
          <a:p>
            <a:endParaRPr lang="en-GB"/>
          </a:p>
        </p:txBody>
      </p:sp>
      <p:sp>
        <p:nvSpPr>
          <p:cNvPr id="5" name="Notes Placeholder 4"/>
          <p:cNvSpPr>
            <a:spLocks noGrp="1"/>
          </p:cNvSpPr>
          <p:nvPr>
            <p:ph type="body" sz="quarter" idx="3"/>
          </p:nvPr>
        </p:nvSpPr>
        <p:spPr>
          <a:xfrm>
            <a:off x="666909" y="4715154"/>
            <a:ext cx="5335270" cy="4466987"/>
          </a:xfrm>
          <a:prstGeom prst="rect">
            <a:avLst/>
          </a:prstGeom>
        </p:spPr>
        <p:txBody>
          <a:bodyPr vert="horz" lIns="91432" tIns="45716" rIns="91432"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3"/>
            <a:ext cx="2889938" cy="496332"/>
          </a:xfrm>
          <a:prstGeom prst="rect">
            <a:avLst/>
          </a:prstGeom>
        </p:spPr>
        <p:txBody>
          <a:bodyPr vert="horz" lIns="91432" tIns="45716" rIns="91432" bIns="45716" rtlCol="0" anchor="b"/>
          <a:lstStyle>
            <a:lvl1pPr algn="l">
              <a:defRPr sz="1200"/>
            </a:lvl1pPr>
          </a:lstStyle>
          <a:p>
            <a:endParaRPr lang="en-GB"/>
          </a:p>
        </p:txBody>
      </p:sp>
      <p:sp>
        <p:nvSpPr>
          <p:cNvPr id="7" name="Slide Number Placeholder 6"/>
          <p:cNvSpPr>
            <a:spLocks noGrp="1"/>
          </p:cNvSpPr>
          <p:nvPr>
            <p:ph type="sldNum" sz="quarter" idx="5"/>
          </p:nvPr>
        </p:nvSpPr>
        <p:spPr>
          <a:xfrm>
            <a:off x="3777609" y="9428583"/>
            <a:ext cx="2889938" cy="496332"/>
          </a:xfrm>
          <a:prstGeom prst="rect">
            <a:avLst/>
          </a:prstGeom>
        </p:spPr>
        <p:txBody>
          <a:bodyPr vert="horz" lIns="91432" tIns="45716" rIns="91432" bIns="45716" rtlCol="0" anchor="b"/>
          <a:lstStyle>
            <a:lvl1pPr algn="r">
              <a:defRPr sz="1200"/>
            </a:lvl1pPr>
          </a:lstStyle>
          <a:p>
            <a:fld id="{1D725BE1-0FDC-4E5E-A141-6036D6B006EB}" type="slidenum">
              <a:rPr lang="en-GB" smtClean="0"/>
              <a:t>‹#›</a:t>
            </a:fld>
            <a:endParaRPr lang="en-GB"/>
          </a:p>
        </p:txBody>
      </p:sp>
    </p:spTree>
    <p:extLst>
      <p:ext uri="{BB962C8B-B14F-4D97-AF65-F5344CB8AC3E}">
        <p14:creationId xmlns:p14="http://schemas.microsoft.com/office/powerpoint/2010/main" val="918674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06079">
              <a:defRPr/>
            </a:pPr>
            <a:fld id="{1D725BE1-0FDC-4E5E-A141-6036D6B006EB}" type="slidenum">
              <a:rPr lang="en-GB">
                <a:solidFill>
                  <a:prstClr val="black"/>
                </a:solidFill>
              </a:rPr>
              <a:pPr defTabSz="906079">
                <a:defRPr/>
              </a:pPr>
              <a:t>1</a:t>
            </a:fld>
            <a:endParaRPr lang="en-GB">
              <a:solidFill>
                <a:prstClr val="black"/>
              </a:solidFill>
            </a:endParaRPr>
          </a:p>
        </p:txBody>
      </p:sp>
    </p:spTree>
    <p:extLst>
      <p:ext uri="{BB962C8B-B14F-4D97-AF65-F5344CB8AC3E}">
        <p14:creationId xmlns:p14="http://schemas.microsoft.com/office/powerpoint/2010/main" val="710666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fld id="{1D725BE1-0FDC-4E5E-A141-6036D6B006EB}" type="slidenum">
              <a:rPr lang="en-GB" smtClean="0"/>
              <a:t>10</a:t>
            </a:fld>
            <a:endParaRPr lang="en-GB"/>
          </a:p>
        </p:txBody>
      </p:sp>
    </p:spTree>
    <p:extLst>
      <p:ext uri="{BB962C8B-B14F-4D97-AF65-F5344CB8AC3E}">
        <p14:creationId xmlns:p14="http://schemas.microsoft.com/office/powerpoint/2010/main" val="2604416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s-ES" dirty="0" err="1" smtClean="0"/>
              <a:t>Advisable</a:t>
            </a:r>
            <a:r>
              <a:rPr lang="es-ES" baseline="0" dirty="0" smtClean="0"/>
              <a:t> </a:t>
            </a:r>
            <a:r>
              <a:rPr lang="es-ES" b="1" baseline="0" dirty="0" err="1" smtClean="0"/>
              <a:t>p</a:t>
            </a:r>
            <a:r>
              <a:rPr lang="es-ES" b="1" dirty="0" err="1" smtClean="0"/>
              <a:t>olicy</a:t>
            </a:r>
            <a:r>
              <a:rPr lang="es-ES" b="1" dirty="0" smtClean="0"/>
              <a:t> responses to </a:t>
            </a:r>
            <a:r>
              <a:rPr lang="es-ES" b="1" dirty="0" err="1" smtClean="0"/>
              <a:t>foster</a:t>
            </a:r>
            <a:r>
              <a:rPr lang="es-ES" b="1" dirty="0" smtClean="0"/>
              <a:t> </a:t>
            </a:r>
            <a:r>
              <a:rPr lang="es-ES" b="1" dirty="0" err="1" smtClean="0"/>
              <a:t>productivity</a:t>
            </a:r>
            <a:r>
              <a:rPr lang="es-ES" b="1" dirty="0" smtClean="0"/>
              <a:t> </a:t>
            </a:r>
            <a:r>
              <a:rPr lang="es-ES" b="1" dirty="0" err="1" smtClean="0"/>
              <a:t>growth</a:t>
            </a:r>
            <a:r>
              <a:rPr lang="es-ES" dirty="0" smtClean="0"/>
              <a:t>: </a:t>
            </a:r>
          </a:p>
          <a:p>
            <a:pPr marL="171450" indent="-171450">
              <a:buFontTx/>
              <a:buChar char="-"/>
            </a:pPr>
            <a:r>
              <a:rPr lang="es-ES" dirty="0" err="1" smtClean="0"/>
              <a:t>Measures</a:t>
            </a:r>
            <a:r>
              <a:rPr lang="es-ES" dirty="0" smtClean="0"/>
              <a:t> to </a:t>
            </a:r>
            <a:r>
              <a:rPr lang="es-ES" dirty="0" err="1" smtClean="0"/>
              <a:t>ease</a:t>
            </a:r>
            <a:r>
              <a:rPr lang="es-ES" baseline="0" dirty="0" smtClean="0"/>
              <a:t> </a:t>
            </a:r>
            <a:r>
              <a:rPr lang="es-ES" baseline="0" dirty="0" err="1" smtClean="0"/>
              <a:t>product</a:t>
            </a:r>
            <a:r>
              <a:rPr lang="es-ES" baseline="0" dirty="0" smtClean="0"/>
              <a:t> </a:t>
            </a:r>
            <a:r>
              <a:rPr lang="es-ES" baseline="0" dirty="0" err="1" smtClean="0"/>
              <a:t>market</a:t>
            </a:r>
            <a:r>
              <a:rPr lang="es-ES" baseline="0" dirty="0" smtClean="0"/>
              <a:t> </a:t>
            </a:r>
            <a:r>
              <a:rPr lang="es-ES" baseline="0" dirty="0" err="1" smtClean="0"/>
              <a:t>restrictions</a:t>
            </a:r>
            <a:r>
              <a:rPr lang="es-ES" baseline="0" dirty="0" smtClean="0"/>
              <a:t> and </a:t>
            </a:r>
            <a:r>
              <a:rPr lang="es-ES" baseline="0" dirty="0" err="1" smtClean="0"/>
              <a:t>increase</a:t>
            </a:r>
            <a:r>
              <a:rPr lang="es-ES" baseline="0" dirty="0" smtClean="0"/>
              <a:t> </a:t>
            </a:r>
            <a:r>
              <a:rPr lang="es-ES" baseline="0" dirty="0" err="1" smtClean="0"/>
              <a:t>competition</a:t>
            </a:r>
            <a:endParaRPr lang="es-ES" baseline="0" dirty="0" smtClean="0"/>
          </a:p>
          <a:p>
            <a:pPr marL="171450" indent="-171450">
              <a:buFontTx/>
              <a:buChar char="-"/>
            </a:pPr>
            <a:r>
              <a:rPr lang="es-ES" baseline="0" dirty="0" err="1" smtClean="0"/>
              <a:t>Investing</a:t>
            </a:r>
            <a:r>
              <a:rPr lang="es-ES" baseline="0" dirty="0" smtClean="0"/>
              <a:t> more in </a:t>
            </a:r>
            <a:r>
              <a:rPr lang="es-ES" baseline="0" dirty="0" err="1" smtClean="0"/>
              <a:t>education</a:t>
            </a:r>
            <a:r>
              <a:rPr lang="es-ES" baseline="0" dirty="0" smtClean="0"/>
              <a:t>, </a:t>
            </a:r>
            <a:r>
              <a:rPr lang="es-ES" baseline="0" dirty="0" err="1" smtClean="0"/>
              <a:t>especially</a:t>
            </a:r>
            <a:r>
              <a:rPr lang="es-ES" baseline="0" dirty="0" smtClean="0"/>
              <a:t> of </a:t>
            </a:r>
            <a:r>
              <a:rPr lang="es-ES" baseline="0" dirty="0" err="1" smtClean="0"/>
              <a:t>Haredi</a:t>
            </a:r>
            <a:r>
              <a:rPr lang="es-ES" baseline="0" dirty="0" smtClean="0"/>
              <a:t> and </a:t>
            </a:r>
            <a:r>
              <a:rPr lang="es-ES" baseline="0" dirty="0" err="1" smtClean="0"/>
              <a:t>Arab</a:t>
            </a:r>
            <a:r>
              <a:rPr lang="es-ES" baseline="0" dirty="0" smtClean="0"/>
              <a:t> </a:t>
            </a:r>
            <a:r>
              <a:rPr lang="es-ES" baseline="0" dirty="0" err="1" smtClean="0"/>
              <a:t>populations</a:t>
            </a:r>
            <a:endParaRPr lang="es-ES" baseline="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 baseline="0" dirty="0" err="1" smtClean="0"/>
              <a:t>Improving</a:t>
            </a:r>
            <a:r>
              <a:rPr lang="es-ES" baseline="0" dirty="0" smtClean="0"/>
              <a:t> </a:t>
            </a:r>
            <a:r>
              <a:rPr lang="es-ES" baseline="0" dirty="0" err="1" smtClean="0"/>
              <a:t>infrastructue</a:t>
            </a:r>
            <a:r>
              <a:rPr lang="es-ES" baseline="0" dirty="0" smtClean="0"/>
              <a:t>, </a:t>
            </a:r>
            <a:r>
              <a:rPr lang="es-ES" baseline="0" dirty="0" err="1" smtClean="0"/>
              <a:t>by</a:t>
            </a:r>
            <a:r>
              <a:rPr lang="es-ES" baseline="0" dirty="0" smtClean="0"/>
              <a:t> </a:t>
            </a:r>
            <a:r>
              <a:rPr lang="es-ES" baseline="0" dirty="0" err="1" smtClean="0"/>
              <a:t>fostering</a:t>
            </a:r>
            <a:r>
              <a:rPr lang="es-ES" baseline="0" dirty="0" smtClean="0"/>
              <a:t> </a:t>
            </a:r>
            <a:r>
              <a:rPr lang="es-ES" baseline="0" dirty="0" err="1" smtClean="0"/>
              <a:t>public</a:t>
            </a:r>
            <a:r>
              <a:rPr lang="es-ES" baseline="0" dirty="0" smtClean="0"/>
              <a:t> and </a:t>
            </a:r>
            <a:r>
              <a:rPr lang="es-ES" baseline="0" dirty="0" err="1" smtClean="0"/>
              <a:t>public</a:t>
            </a:r>
            <a:r>
              <a:rPr lang="es-ES" baseline="0" dirty="0" smtClean="0"/>
              <a:t> </a:t>
            </a:r>
            <a:r>
              <a:rPr lang="es-ES" baseline="0" dirty="0" err="1" smtClean="0"/>
              <a:t>investment</a:t>
            </a:r>
            <a:r>
              <a:rPr lang="es-ES" baseline="0" dirty="0" smtClean="0"/>
              <a:t> in </a:t>
            </a:r>
            <a:r>
              <a:rPr lang="es-ES" baseline="0" dirty="0" err="1" smtClean="0"/>
              <a:t>infrastructure</a:t>
            </a:r>
            <a:r>
              <a:rPr lang="es-ES" baseline="0" dirty="0" smtClean="0"/>
              <a:t>, </a:t>
            </a:r>
            <a:r>
              <a:rPr lang="en-GB" altLang="en-US" sz="1200" b="0" dirty="0" smtClean="0">
                <a:solidFill>
                  <a:srgbClr val="0F5494"/>
                </a:solidFill>
              </a:rPr>
              <a:t>while keeping debt dynamics under control (PPPs, improving the business environment).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ltLang="en-US" sz="1200" b="0" dirty="0" smtClean="0">
                <a:solidFill>
                  <a:srgbClr val="0F5494"/>
                </a:solidFill>
              </a:rPr>
              <a:t>But in order to </a:t>
            </a:r>
            <a:r>
              <a:rPr lang="en-GB" altLang="en-US" sz="1200" b="0" baseline="0" dirty="0" smtClean="0">
                <a:solidFill>
                  <a:srgbClr val="0F5494"/>
                </a:solidFill>
              </a:rPr>
              <a:t>increase spending on education and infrastructure while ensuring fiscal consolidation, efforts to reduce defence expenditure should continue.</a:t>
            </a:r>
            <a:endParaRPr lang="en-GB" altLang="en-US" sz="1200" b="0" dirty="0" smtClean="0">
              <a:solidFill>
                <a:srgbClr val="0F5494"/>
              </a:solidFill>
            </a:endParaRPr>
          </a:p>
          <a:p>
            <a:pPr marL="0" indent="0">
              <a:buFontTx/>
              <a:buNone/>
            </a:pPr>
            <a:endParaRPr lang="es-ES" baseline="0" dirty="0" smtClean="0"/>
          </a:p>
          <a:p>
            <a:pPr marL="0" indent="0">
              <a:buFontTx/>
              <a:buNone/>
            </a:pPr>
            <a:r>
              <a:rPr lang="es-ES" b="1" baseline="0" dirty="0" err="1" smtClean="0"/>
              <a:t>Measures</a:t>
            </a:r>
            <a:r>
              <a:rPr lang="es-ES" b="1" baseline="0" dirty="0" smtClean="0"/>
              <a:t> to </a:t>
            </a:r>
            <a:r>
              <a:rPr lang="es-ES" b="1" baseline="0" dirty="0" err="1" smtClean="0"/>
              <a:t>support</a:t>
            </a:r>
            <a:r>
              <a:rPr lang="es-ES" b="1" baseline="0" dirty="0" smtClean="0"/>
              <a:t> GDP </a:t>
            </a:r>
            <a:r>
              <a:rPr lang="es-ES" b="1" baseline="0" dirty="0" err="1" smtClean="0"/>
              <a:t>growth</a:t>
            </a:r>
            <a:r>
              <a:rPr lang="es-ES" b="1" baseline="0" dirty="0" smtClean="0"/>
              <a:t> </a:t>
            </a:r>
            <a:r>
              <a:rPr lang="es-ES" b="1" baseline="0" dirty="0" err="1" smtClean="0"/>
              <a:t>through</a:t>
            </a:r>
            <a:r>
              <a:rPr lang="es-ES" b="1" baseline="0" dirty="0" smtClean="0"/>
              <a:t> </a:t>
            </a:r>
            <a:r>
              <a:rPr lang="es-ES" b="1" baseline="0" dirty="0" err="1" smtClean="0"/>
              <a:t>an</a:t>
            </a:r>
            <a:r>
              <a:rPr lang="es-ES" b="1" baseline="0" dirty="0" smtClean="0"/>
              <a:t> </a:t>
            </a:r>
            <a:r>
              <a:rPr lang="es-ES" b="1" baseline="0" dirty="0" err="1" smtClean="0"/>
              <a:t>increase</a:t>
            </a:r>
            <a:r>
              <a:rPr lang="es-ES" b="1" baseline="0" dirty="0" smtClean="0"/>
              <a:t> in </a:t>
            </a:r>
            <a:r>
              <a:rPr lang="es-ES" b="1" baseline="0" dirty="0" err="1" smtClean="0"/>
              <a:t>the</a:t>
            </a:r>
            <a:r>
              <a:rPr lang="es-ES" b="1" baseline="0" dirty="0" smtClean="0"/>
              <a:t> </a:t>
            </a:r>
            <a:r>
              <a:rPr lang="es-ES" b="1" baseline="0" dirty="0" err="1" smtClean="0"/>
              <a:t>labour</a:t>
            </a:r>
            <a:r>
              <a:rPr lang="es-ES" b="1" baseline="0" dirty="0" smtClean="0"/>
              <a:t> input:</a:t>
            </a:r>
          </a:p>
          <a:p>
            <a:pPr marL="0" indent="0">
              <a:buFontTx/>
              <a:buNone/>
            </a:pPr>
            <a:r>
              <a:rPr lang="es-ES" altLang="en-US" sz="1200" b="0" baseline="0" dirty="0" smtClean="0">
                <a:solidFill>
                  <a:srgbClr val="0F5494"/>
                </a:solidFill>
              </a:rPr>
              <a:t>-  </a:t>
            </a:r>
            <a:r>
              <a:rPr lang="en-GB" altLang="en-US" sz="1200" b="0" dirty="0" smtClean="0">
                <a:solidFill>
                  <a:srgbClr val="0F5494"/>
                </a:solidFill>
              </a:rPr>
              <a:t>Measures</a:t>
            </a:r>
            <a:r>
              <a:rPr lang="en-GB" altLang="en-US" sz="1200" b="0" baseline="0" dirty="0" smtClean="0">
                <a:solidFill>
                  <a:srgbClr val="0F5494"/>
                </a:solidFill>
              </a:rPr>
              <a:t> to encourage</a:t>
            </a:r>
            <a:r>
              <a:rPr lang="en-GB" altLang="en-US" sz="1200" b="0" dirty="0" smtClean="0">
                <a:solidFill>
                  <a:srgbClr val="0F5494"/>
                </a:solidFill>
              </a:rPr>
              <a:t> participation rates of Haredi and Arab populations. </a:t>
            </a:r>
          </a:p>
          <a:p>
            <a:pPr marL="0" indent="0">
              <a:buFontTx/>
              <a:buNone/>
            </a:pPr>
            <a:r>
              <a:rPr lang="en-GB" altLang="en-US" sz="1200" b="0" dirty="0" smtClean="0">
                <a:solidFill>
                  <a:srgbClr val="0F5494"/>
                </a:solidFill>
              </a:rPr>
              <a:t>-  Role of</a:t>
            </a:r>
            <a:r>
              <a:rPr lang="en-GB" altLang="en-US" sz="1200" b="0" baseline="0" dirty="0" smtClean="0">
                <a:solidFill>
                  <a:srgbClr val="0F5494"/>
                </a:solidFill>
              </a:rPr>
              <a:t> migration?</a:t>
            </a:r>
            <a:endParaRPr lang="en-GB" altLang="en-US" sz="1200" b="0" dirty="0" smtClean="0">
              <a:solidFill>
                <a:srgbClr val="0F5494"/>
              </a:solidFill>
            </a:endParaRPr>
          </a:p>
        </p:txBody>
      </p:sp>
      <p:sp>
        <p:nvSpPr>
          <p:cNvPr id="4" name="Slide Number Placeholder 3"/>
          <p:cNvSpPr>
            <a:spLocks noGrp="1"/>
          </p:cNvSpPr>
          <p:nvPr>
            <p:ph type="sldNum" sz="quarter" idx="10"/>
          </p:nvPr>
        </p:nvSpPr>
        <p:spPr/>
        <p:txBody>
          <a:bodyPr/>
          <a:lstStyle/>
          <a:p>
            <a:fld id="{1D725BE1-0FDC-4E5E-A141-6036D6B006EB}" type="slidenum">
              <a:rPr lang="en-GB" smtClean="0"/>
              <a:t>11</a:t>
            </a:fld>
            <a:endParaRPr lang="en-GB"/>
          </a:p>
        </p:txBody>
      </p:sp>
    </p:spTree>
    <p:extLst>
      <p:ext uri="{BB962C8B-B14F-4D97-AF65-F5344CB8AC3E}">
        <p14:creationId xmlns:p14="http://schemas.microsoft.com/office/powerpoint/2010/main" val="2473352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ltLang="en-US" sz="1200" b="0" baseline="0" dirty="0" smtClean="0">
                <a:solidFill>
                  <a:srgbClr val="0F5494"/>
                </a:solidFill>
              </a:rPr>
              <a:t>While the gap on most of the indicators had shrunk between the early or mid-2000s and the mid-2010s, it has widened again since then!</a:t>
            </a:r>
          </a:p>
          <a:p>
            <a:pPr marL="171450" indent="-171450">
              <a:buFont typeface="Arial" panose="020B0604020202020204" pitchFamily="34" charset="0"/>
              <a:buChar char="•"/>
            </a:pPr>
            <a:r>
              <a:rPr lang="en-GB" altLang="en-US" sz="1200" b="0" baseline="0" dirty="0" smtClean="0">
                <a:solidFill>
                  <a:srgbClr val="0F5494"/>
                </a:solidFill>
              </a:rPr>
              <a:t>Israeli Arabs score weaker than Hebrew population in the three indicators.</a:t>
            </a:r>
          </a:p>
          <a:p>
            <a:pPr marL="171450" indent="-171450">
              <a:buFont typeface="Arial" panose="020B0604020202020204" pitchFamily="34" charset="0"/>
              <a:buChar char="•"/>
            </a:pPr>
            <a:r>
              <a:rPr lang="en-GB" altLang="en-US" sz="1200" b="1" baseline="0" dirty="0" smtClean="0">
                <a:solidFill>
                  <a:srgbClr val="0F5494"/>
                </a:solidFill>
              </a:rPr>
              <a:t>Haredi schools do not participate in the PISA test, but their inclusion would probably lower scores even further.</a:t>
            </a:r>
          </a:p>
          <a:p>
            <a:pPr marL="171450" indent="-171450">
              <a:buFont typeface="Arial" panose="020B0604020202020204" pitchFamily="34" charset="0"/>
              <a:buChar char="•"/>
            </a:pPr>
            <a:r>
              <a:rPr lang="en-GB" altLang="en-US" sz="1200" b="0" baseline="0" dirty="0" smtClean="0">
                <a:solidFill>
                  <a:srgbClr val="0F5494"/>
                </a:solidFill>
              </a:rPr>
              <a:t>In this respect, the adoption in 2015 of a 5-year pan (2016-2020) for the economic development of the Arab population, which includes ambitious measures in the area of education, is a welcome step.</a:t>
            </a:r>
          </a:p>
          <a:p>
            <a:pPr marL="171450" indent="-171450">
              <a:buFont typeface="Arial" panose="020B0604020202020204" pitchFamily="34" charset="0"/>
              <a:buChar char="•"/>
            </a:pPr>
            <a:endParaRPr lang="en-GB" altLang="en-US" sz="1200" b="0" dirty="0" smtClean="0">
              <a:solidFill>
                <a:srgbClr val="0F5494"/>
              </a:solidFill>
            </a:endParaRPr>
          </a:p>
          <a:p>
            <a:pPr marL="0" indent="0">
              <a:buFont typeface="Arial" charset="0"/>
              <a:buNone/>
            </a:pPr>
            <a:endParaRPr lang="en-GB" altLang="en-US" sz="1200" b="0" dirty="0" smtClean="0">
              <a:solidFill>
                <a:srgbClr val="0F5494"/>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D725BE1-0FDC-4E5E-A141-6036D6B006EB}" type="slidenum">
              <a:rPr kumimoji="0" lang="en-GB"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585163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GB" altLang="en-US" sz="1200" b="0" dirty="0" smtClean="0">
                <a:solidFill>
                  <a:srgbClr val="0F5494"/>
                </a:solidFill>
              </a:rPr>
              <a:t>*Transport</a:t>
            </a:r>
            <a:r>
              <a:rPr lang="en-GB" altLang="en-US" sz="1200" b="0" baseline="0" dirty="0" smtClean="0">
                <a:solidFill>
                  <a:srgbClr val="0F5494"/>
                </a:solidFill>
              </a:rPr>
              <a:t> infrastructure is particularly weak: rail network are underdeveloped and Israel’s roads are frequently congested. Also, lack of competition in the management of ports and  airport has lowered efficiency.</a:t>
            </a:r>
          </a:p>
          <a:p>
            <a:pPr marL="0" indent="0">
              <a:buFont typeface="Arial" charset="0"/>
              <a:buNone/>
            </a:pPr>
            <a:endParaRPr lang="en-GB" altLang="en-US" sz="1200" b="0" dirty="0" smtClean="0">
              <a:solidFill>
                <a:srgbClr val="0F5494"/>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D725BE1-0FDC-4E5E-A141-6036D6B006EB}" type="slidenum">
              <a:rPr kumimoji="0" lang="en-GB"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456549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lang="en-US" dirty="0" smtClean="0"/>
          </a:p>
        </p:txBody>
      </p:sp>
      <p:sp>
        <p:nvSpPr>
          <p:cNvPr id="4" name="Slide Number Placeholder 3"/>
          <p:cNvSpPr>
            <a:spLocks noGrp="1"/>
          </p:cNvSpPr>
          <p:nvPr>
            <p:ph type="sldNum" sz="quarter" idx="10"/>
          </p:nvPr>
        </p:nvSpPr>
        <p:spPr/>
        <p:txBody>
          <a:bodyPr/>
          <a:lstStyle/>
          <a:p>
            <a:fld id="{1D725BE1-0FDC-4E5E-A141-6036D6B006EB}" type="slidenum">
              <a:rPr lang="en-GB" smtClean="0"/>
              <a:t>14</a:t>
            </a:fld>
            <a:endParaRPr lang="en-GB"/>
          </a:p>
        </p:txBody>
      </p:sp>
    </p:spTree>
    <p:extLst>
      <p:ext uri="{BB962C8B-B14F-4D97-AF65-F5344CB8AC3E}">
        <p14:creationId xmlns:p14="http://schemas.microsoft.com/office/powerpoint/2010/main" val="3419408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GB" altLang="en-US" sz="1200" b="0" dirty="0" smtClean="0">
                <a:solidFill>
                  <a:srgbClr val="0F5494"/>
                </a:solidFill>
              </a:rPr>
              <a:t>*Share of the population with income</a:t>
            </a:r>
            <a:r>
              <a:rPr lang="en-GB" altLang="en-US" sz="1200" b="0" baseline="0" dirty="0" smtClean="0">
                <a:solidFill>
                  <a:srgbClr val="0F5494"/>
                </a:solidFill>
              </a:rPr>
              <a:t> below 50% of the median income.</a:t>
            </a:r>
            <a:endParaRPr lang="en-GB" altLang="en-US" sz="1200" b="0" dirty="0" smtClean="0">
              <a:solidFill>
                <a:srgbClr val="0F5494"/>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D725BE1-0FDC-4E5E-A141-6036D6B006EB}" type="slidenum">
              <a:rPr kumimoji="0" lang="en-GB"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434295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GB" altLang="en-US" sz="1200" b="0" dirty="0" smtClean="0">
              <a:solidFill>
                <a:srgbClr val="0F5494"/>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D725BE1-0FDC-4E5E-A141-6036D6B006EB}" type="slidenum">
              <a:rPr kumimoji="0" lang="en-GB"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07993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fld id="{1D725BE1-0FDC-4E5E-A141-6036D6B006EB}" type="slidenum">
              <a:rPr lang="en-GB" smtClean="0"/>
              <a:t>17</a:t>
            </a:fld>
            <a:endParaRPr lang="en-GB"/>
          </a:p>
        </p:txBody>
      </p:sp>
    </p:spTree>
    <p:extLst>
      <p:ext uri="{BB962C8B-B14F-4D97-AF65-F5344CB8AC3E}">
        <p14:creationId xmlns:p14="http://schemas.microsoft.com/office/powerpoint/2010/main" val="3643739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fld id="{1D725BE1-0FDC-4E5E-A141-6036D6B006EB}" type="slidenum">
              <a:rPr lang="en-GB" smtClean="0"/>
              <a:t>18</a:t>
            </a:fld>
            <a:endParaRPr lang="en-GB"/>
          </a:p>
        </p:txBody>
      </p:sp>
    </p:spTree>
    <p:extLst>
      <p:ext uri="{BB962C8B-B14F-4D97-AF65-F5344CB8AC3E}">
        <p14:creationId xmlns:p14="http://schemas.microsoft.com/office/powerpoint/2010/main" val="2917235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GB" altLang="en-US" sz="1200" b="0" dirty="0" smtClean="0">
              <a:solidFill>
                <a:srgbClr val="0F5494"/>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D725BE1-0FDC-4E5E-A141-6036D6B006EB}" type="slidenum">
              <a:rPr kumimoji="0" lang="en-GB"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958364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D725BE1-0FDC-4E5E-A141-6036D6B006EB}" type="slidenum">
              <a:rPr kumimoji="0" lang="en-GB"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927854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s-ES" baseline="0" dirty="0" smtClean="0"/>
              <a:t>.</a:t>
            </a:r>
            <a:endParaRPr lang="en-US" dirty="0"/>
          </a:p>
        </p:txBody>
      </p:sp>
      <p:sp>
        <p:nvSpPr>
          <p:cNvPr id="4" name="Slide Number Placeholder 3"/>
          <p:cNvSpPr>
            <a:spLocks noGrp="1"/>
          </p:cNvSpPr>
          <p:nvPr>
            <p:ph type="sldNum" sz="quarter" idx="10"/>
          </p:nvPr>
        </p:nvSpPr>
        <p:spPr/>
        <p:txBody>
          <a:bodyPr/>
          <a:lstStyle/>
          <a:p>
            <a:fld id="{1D725BE1-0FDC-4E5E-A141-6036D6B006EB}" type="slidenum">
              <a:rPr lang="en-GB" smtClean="0"/>
              <a:t>20</a:t>
            </a:fld>
            <a:endParaRPr lang="en-GB"/>
          </a:p>
        </p:txBody>
      </p:sp>
    </p:spTree>
    <p:extLst>
      <p:ext uri="{BB962C8B-B14F-4D97-AF65-F5344CB8AC3E}">
        <p14:creationId xmlns:p14="http://schemas.microsoft.com/office/powerpoint/2010/main" val="1013206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GB" dirty="0" smtClean="0"/>
              <a:t>*Together</a:t>
            </a:r>
            <a:r>
              <a:rPr lang="en-GB" baseline="0" dirty="0" smtClean="0"/>
              <a:t> with low public investment, this results in very low  total government spending over GDP (a small state) compared to OECD average, despite much higher defence expenditure.</a:t>
            </a:r>
            <a:endParaRPr lang="en-US" dirty="0"/>
          </a:p>
        </p:txBody>
      </p:sp>
      <p:sp>
        <p:nvSpPr>
          <p:cNvPr id="4" name="Slide Number Placeholder 3"/>
          <p:cNvSpPr>
            <a:spLocks noGrp="1"/>
          </p:cNvSpPr>
          <p:nvPr>
            <p:ph type="sldNum" sz="quarter" idx="10"/>
          </p:nvPr>
        </p:nvSpPr>
        <p:spPr/>
        <p:txBody>
          <a:bodyPr/>
          <a:lstStyle/>
          <a:p>
            <a:fld id="{1D725BE1-0FDC-4E5E-A141-6036D6B006EB}" type="slidenum">
              <a:rPr lang="en-GB" smtClean="0"/>
              <a:t>21</a:t>
            </a:fld>
            <a:endParaRPr lang="en-GB"/>
          </a:p>
        </p:txBody>
      </p:sp>
    </p:spTree>
    <p:extLst>
      <p:ext uri="{BB962C8B-B14F-4D97-AF65-F5344CB8AC3E}">
        <p14:creationId xmlns:p14="http://schemas.microsoft.com/office/powerpoint/2010/main" val="1827073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GB" altLang="en-US" sz="1200" b="0" dirty="0" smtClean="0">
              <a:solidFill>
                <a:srgbClr val="0F5494"/>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D725BE1-0FDC-4E5E-A141-6036D6B006EB}" type="slidenum">
              <a:rPr kumimoji="0" lang="en-GB"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8474189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fld id="{1D725BE1-0FDC-4E5E-A141-6036D6B006EB}" type="slidenum">
              <a:rPr lang="en-GB" smtClean="0"/>
              <a:t>23</a:t>
            </a:fld>
            <a:endParaRPr lang="en-GB"/>
          </a:p>
        </p:txBody>
      </p:sp>
    </p:spTree>
    <p:extLst>
      <p:ext uri="{BB962C8B-B14F-4D97-AF65-F5344CB8AC3E}">
        <p14:creationId xmlns:p14="http://schemas.microsoft.com/office/powerpoint/2010/main" val="39964521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GB" altLang="en-US" sz="1200" b="0" dirty="0" smtClean="0">
              <a:solidFill>
                <a:srgbClr val="0F5494"/>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D725BE1-0FDC-4E5E-A141-6036D6B006EB}" type="slidenum">
              <a:rPr kumimoji="0" lang="en-GB"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9457609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GB" altLang="en-US" sz="1200" b="0" dirty="0" smtClean="0">
              <a:solidFill>
                <a:srgbClr val="0F5494"/>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D725BE1-0FDC-4E5E-A141-6036D6B006EB}" type="slidenum">
              <a:rPr kumimoji="0" lang="en-GB"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363023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1D725BE1-0FDC-4E5E-A141-6036D6B006EB}" type="slidenum">
              <a:rPr lang="en-GB" smtClean="0"/>
              <a:t>26</a:t>
            </a:fld>
            <a:endParaRPr lang="en-GB"/>
          </a:p>
        </p:txBody>
      </p:sp>
    </p:spTree>
    <p:extLst>
      <p:ext uri="{BB962C8B-B14F-4D97-AF65-F5344CB8AC3E}">
        <p14:creationId xmlns:p14="http://schemas.microsoft.com/office/powerpoint/2010/main" val="274355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GB" altLang="en-US" sz="1200" b="0" dirty="0" smtClean="0">
              <a:solidFill>
                <a:srgbClr val="0F5494"/>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D725BE1-0FDC-4E5E-A141-6036D6B006EB}" type="slidenum">
              <a:rPr kumimoji="0" lang="en-GB"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3397709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fld id="{1D725BE1-0FDC-4E5E-A141-6036D6B006EB}" type="slidenum">
              <a:rPr lang="en-GB" smtClean="0"/>
              <a:t>28</a:t>
            </a:fld>
            <a:endParaRPr lang="en-GB"/>
          </a:p>
        </p:txBody>
      </p:sp>
    </p:spTree>
    <p:extLst>
      <p:ext uri="{BB962C8B-B14F-4D97-AF65-F5344CB8AC3E}">
        <p14:creationId xmlns:p14="http://schemas.microsoft.com/office/powerpoint/2010/main" val="429259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ltLang="en-US" sz="1200" b="0" dirty="0" smtClean="0">
              <a:solidFill>
                <a:srgbClr val="0F5494"/>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D725BE1-0FDC-4E5E-A141-6036D6B006EB}" type="slidenum">
              <a:rPr kumimoji="0" lang="en-GB"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788854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GB" altLang="en-US" sz="1200" b="0" dirty="0" smtClean="0">
                <a:solidFill>
                  <a:srgbClr val="0F5494"/>
                </a:solidFill>
              </a:rPr>
              <a:t>*As a result, the employment rate has increased sharply and it is now the highest in the OECD!</a:t>
            </a:r>
            <a:endParaRPr lang="en-US" dirty="0"/>
          </a:p>
        </p:txBody>
      </p:sp>
      <p:sp>
        <p:nvSpPr>
          <p:cNvPr id="4" name="Slide Number Placeholder 3"/>
          <p:cNvSpPr>
            <a:spLocks noGrp="1"/>
          </p:cNvSpPr>
          <p:nvPr>
            <p:ph type="sldNum" sz="quarter" idx="10"/>
          </p:nvPr>
        </p:nvSpPr>
        <p:spPr/>
        <p:txBody>
          <a:bodyPr/>
          <a:lstStyle/>
          <a:p>
            <a:fld id="{1D725BE1-0FDC-4E5E-A141-6036D6B006EB}" type="slidenum">
              <a:rPr lang="en-GB" smtClean="0"/>
              <a:t>3</a:t>
            </a:fld>
            <a:endParaRPr lang="en-GB"/>
          </a:p>
        </p:txBody>
      </p:sp>
    </p:spTree>
    <p:extLst>
      <p:ext uri="{BB962C8B-B14F-4D97-AF65-F5344CB8AC3E}">
        <p14:creationId xmlns:p14="http://schemas.microsoft.com/office/powerpoint/2010/main" val="42899092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GB" dirty="0" smtClean="0"/>
              <a:t>*The </a:t>
            </a:r>
            <a:r>
              <a:rPr lang="en-GB" baseline="0" dirty="0" smtClean="0"/>
              <a:t>1975 FTA liberalised all Israeli industrial exports to the EU as from 1977 and all EU industrial exports to Israel as from 1989 and provided duty free entry into the EU for 70% of Israeli agricultural products. </a:t>
            </a:r>
          </a:p>
          <a:p>
            <a:pPr marL="0" indent="0">
              <a:buFont typeface="Arial" charset="0"/>
              <a:buNone/>
            </a:pPr>
            <a:endParaRPr lang="en-GB" baseline="0" dirty="0" smtClean="0"/>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GB" altLang="en-US" sz="1200" b="0" dirty="0" smtClean="0">
                <a:solidFill>
                  <a:srgbClr val="0F5494"/>
                </a:solidFill>
              </a:rPr>
              <a:t>**Israel has expressed interest in singing a similar agreement for </a:t>
            </a:r>
            <a:r>
              <a:rPr lang="en-GB" altLang="en-US" sz="1200" b="1" dirty="0" smtClean="0">
                <a:solidFill>
                  <a:srgbClr val="0F5494"/>
                </a:solidFill>
              </a:rPr>
              <a:t>cosmetic exports</a:t>
            </a:r>
            <a:r>
              <a:rPr lang="en-GB" altLang="en-US" sz="1200" b="0" dirty="0" smtClean="0">
                <a:solidFill>
                  <a:srgbClr val="0F5494"/>
                </a:solidFill>
              </a:rPr>
              <a:t>. While EU believes this type of agreement is less appropriate for the cosmetic sector, Israel’s recent efforts to align its regulations on cosmetics could help align them with those of the EU, facilitating our mutual trade in cosmetic without the need of a ACAA.</a:t>
            </a:r>
          </a:p>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D725BE1-0FDC-4E5E-A141-6036D6B006EB}" type="slidenum">
              <a:rPr kumimoji="0" lang="en-GB"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1432901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589A"/>
              </a:buClr>
              <a:buFont typeface="Arial" panose="020B0604020202020204" pitchFamily="34" charset="0"/>
              <a:buChar char="•"/>
            </a:pPr>
            <a:r>
              <a:rPr lang="en-GB" altLang="en-US" sz="1200" b="0" dirty="0" smtClean="0">
                <a:solidFill>
                  <a:srgbClr val="0F5494"/>
                </a:solidFill>
              </a:rPr>
              <a:t>The participation of EU companies through mechanisms such as venture capital and M&amp;As has strengthened markedly in recent years.</a:t>
            </a:r>
          </a:p>
          <a:p>
            <a:pPr>
              <a:buClr>
                <a:srgbClr val="00589A"/>
              </a:buClr>
              <a:buFont typeface="Arial" panose="020B0604020202020204" pitchFamily="34" charset="0"/>
              <a:buChar char="•"/>
            </a:pPr>
            <a:r>
              <a:rPr lang="en-GB" altLang="en-US" sz="1200" b="0" dirty="0" smtClean="0">
                <a:solidFill>
                  <a:srgbClr val="0F5494"/>
                </a:solidFill>
              </a:rPr>
              <a:t>This surge in EU investment is particularly noticeable in the high-tech/start up sector.</a:t>
            </a:r>
          </a:p>
          <a:p>
            <a:pPr>
              <a:buClr>
                <a:srgbClr val="00589A"/>
              </a:buClr>
              <a:buFont typeface="Arial" panose="020B0604020202020204" pitchFamily="34" charset="0"/>
              <a:buChar char="•"/>
            </a:pPr>
            <a:r>
              <a:rPr lang="en-GB" altLang="en-US" sz="1200" b="0" dirty="0" smtClean="0">
                <a:solidFill>
                  <a:srgbClr val="0F5494"/>
                </a:solidFill>
              </a:rPr>
              <a:t>A number of EU Member States are establishing tech-hubs and research centres in Israel. Some EU-level actors, such as the European Institute of Technology (EIT) are also seeking to establish their presence. And investment in SMEs/start-ups is being supported under the EU´s Horizon programme.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D725BE1-0FDC-4E5E-A141-6036D6B006EB}" type="slidenum">
              <a:rPr kumimoji="0" lang="en-GB"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8482796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D725BE1-0FDC-4E5E-A141-6036D6B006EB}" type="slidenum">
              <a:rPr kumimoji="0" lang="en-GB"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444548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ltLang="en-US" sz="1200" b="0" baseline="0" dirty="0" smtClean="0">
                <a:solidFill>
                  <a:srgbClr val="0F5494"/>
                </a:solidFill>
              </a:rPr>
              <a:t>The 2020 Horizon programme (the EU´s Framework Programme for Research and Innovation for the 2014-2020 MFF), is to be replaced by the programme Horizon Europe covering the 2021-2027 MFF. In April 2019, the Commission proposed a marked increase in this programme, to EUR 94.1 </a:t>
            </a:r>
            <a:r>
              <a:rPr lang="en-GB" altLang="en-US" sz="1200" b="0" baseline="0" dirty="0" err="1" smtClean="0">
                <a:solidFill>
                  <a:srgbClr val="0F5494"/>
                </a:solidFill>
              </a:rPr>
              <a:t>bn</a:t>
            </a:r>
            <a:r>
              <a:rPr lang="en-GB" altLang="en-US" sz="1200" b="0" baseline="0" dirty="0" smtClean="0">
                <a:solidFill>
                  <a:srgbClr val="0F5494"/>
                </a:solidFill>
              </a:rPr>
              <a:t> from EUR 77 </a:t>
            </a:r>
            <a:r>
              <a:rPr lang="en-GB" altLang="en-US" sz="1200" b="0" baseline="0" dirty="0" err="1" smtClean="0">
                <a:solidFill>
                  <a:srgbClr val="0F5494"/>
                </a:solidFill>
              </a:rPr>
              <a:t>bn</a:t>
            </a:r>
            <a:r>
              <a:rPr lang="en-GB" altLang="en-US" sz="1200" b="0" baseline="0" dirty="0" smtClean="0">
                <a:solidFill>
                  <a:srgbClr val="0F5494"/>
                </a:solidFill>
              </a:rPr>
              <a:t> for the current Horizon 2020.</a:t>
            </a:r>
          </a:p>
          <a:p>
            <a:pPr marL="171450" indent="-171450">
              <a:buFont typeface="Arial" panose="020B0604020202020204" pitchFamily="34" charset="0"/>
              <a:buChar char="•"/>
            </a:pPr>
            <a:r>
              <a:rPr lang="en-GB" altLang="en-US" sz="1200" b="0" baseline="0" dirty="0" smtClean="0">
                <a:solidFill>
                  <a:srgbClr val="0F5494"/>
                </a:solidFill>
              </a:rPr>
              <a:t>As an Associated Country, Israel can send observers to programme committees, contribute to discussions and consultations on priority topics, join certain initiatives open for participating countries and may participate in the JRC Board of Governors.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D725BE1-0FDC-4E5E-A141-6036D6B006EB}" type="slidenum">
              <a:rPr kumimoji="0" lang="en-GB"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4862350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GB" altLang="en-US" sz="1200" b="0" dirty="0" smtClean="0">
                <a:solidFill>
                  <a:srgbClr val="0F5494"/>
                </a:solidFill>
              </a:rPr>
              <a:t>*</a:t>
            </a:r>
            <a:r>
              <a:rPr lang="en-GB" altLang="en-US" sz="1200" b="0" baseline="0" dirty="0" smtClean="0">
                <a:solidFill>
                  <a:srgbClr val="0F5494"/>
                </a:solidFill>
              </a:rPr>
              <a:t> For example, </a:t>
            </a:r>
            <a:r>
              <a:rPr lang="en-GB" altLang="en-US" sz="1200" b="0" dirty="0" smtClean="0">
                <a:solidFill>
                  <a:srgbClr val="0F5494"/>
                </a:solidFill>
              </a:rPr>
              <a:t>large infrastructure projects linked to Trans-European Networks). </a:t>
            </a:r>
          </a:p>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fld id="{1D725BE1-0FDC-4E5E-A141-6036D6B006EB}" type="slidenum">
              <a:rPr lang="en-GB" smtClean="0"/>
              <a:t>34</a:t>
            </a:fld>
            <a:endParaRPr lang="en-GB"/>
          </a:p>
        </p:txBody>
      </p:sp>
    </p:spTree>
    <p:extLst>
      <p:ext uri="{BB962C8B-B14F-4D97-AF65-F5344CB8AC3E}">
        <p14:creationId xmlns:p14="http://schemas.microsoft.com/office/powerpoint/2010/main" val="14641917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GB" baseline="0" dirty="0" smtClean="0"/>
              <a:t>*The Israeli government has already been in discussions with the EU on a possible set of twinning programmes to strengthen the organisation, technical and administrative capacities of the Ministry of Oil and Gas Department as well as the regulatory framework for the gas sector.</a:t>
            </a:r>
          </a:p>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D725BE1-0FDC-4E5E-A141-6036D6B006EB}" type="slidenum">
              <a:rPr kumimoji="0" lang="en-GB"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9026101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ltLang="en-US" sz="1200" b="0" dirty="0" smtClean="0">
              <a:solidFill>
                <a:srgbClr val="0F5494"/>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D725BE1-0FDC-4E5E-A141-6036D6B006EB}" type="slidenum">
              <a:rPr kumimoji="0" lang="en-GB"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762590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s-ES" dirty="0" smtClean="0"/>
              <a:t>*T</a:t>
            </a:r>
            <a:r>
              <a:rPr lang="en-GB" baseline="0" dirty="0" smtClean="0"/>
              <a:t>he Association Agreement does not include obligatory provisions on services and investment.  </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GB" baseline="0" dirty="0" smtClean="0"/>
              <a:t>**</a:t>
            </a:r>
            <a:r>
              <a:rPr lang="en-GB" sz="1200" b="0" baseline="0" dirty="0" smtClean="0">
                <a:solidFill>
                  <a:srgbClr val="0F5494"/>
                </a:solidFill>
              </a:rPr>
              <a:t>I</a:t>
            </a:r>
            <a:r>
              <a:rPr lang="en-GB" altLang="en-US" sz="1200" b="0" dirty="0" smtClean="0">
                <a:solidFill>
                  <a:srgbClr val="0F5494"/>
                </a:solidFill>
              </a:rPr>
              <a:t>n 2008, the EU decided to put on hold the further upgrading of relations with Israel following operation “Cast Lead” in Gaza. No meetings of the</a:t>
            </a:r>
            <a:r>
              <a:rPr lang="en-GB" altLang="en-US" sz="1200" b="0" baseline="0" dirty="0" smtClean="0">
                <a:solidFill>
                  <a:srgbClr val="0F5494"/>
                </a:solidFill>
              </a:rPr>
              <a:t> </a:t>
            </a:r>
            <a:r>
              <a:rPr lang="en-GB" altLang="en-US" sz="1200" b="0" dirty="0" smtClean="0">
                <a:solidFill>
                  <a:srgbClr val="0F5494"/>
                </a:solidFill>
              </a:rPr>
              <a:t>Association Council (highest</a:t>
            </a:r>
            <a:r>
              <a:rPr lang="en-GB" altLang="en-US" sz="1200" b="0" baseline="0" dirty="0" smtClean="0">
                <a:solidFill>
                  <a:srgbClr val="0F5494"/>
                </a:solidFill>
              </a:rPr>
              <a:t> EU-Israel dialogue level) or the Association Committee have taken place since 2012, although the sectoral subcommittees meet regularly (normally once a year).</a:t>
            </a:r>
            <a:endParaRPr lang="en-GB" altLang="en-US" sz="1200" b="0" dirty="0" smtClean="0">
              <a:solidFill>
                <a:srgbClr val="0F5494"/>
              </a:solidFill>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lang="en-GB" baseline="0" dirty="0" smtClean="0"/>
          </a:p>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D725BE1-0FDC-4E5E-A141-6036D6B006EB}" type="slidenum">
              <a:rPr kumimoji="0" lang="en-GB"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0819643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GB" altLang="en-US" sz="1200" b="0" dirty="0" smtClean="0">
                <a:solidFill>
                  <a:srgbClr val="0F5494"/>
                </a:solidFill>
              </a:rPr>
              <a:t>*Israel</a:t>
            </a:r>
            <a:r>
              <a:rPr lang="en-GB" altLang="en-US" sz="1200" b="0" baseline="0" dirty="0" smtClean="0">
                <a:solidFill>
                  <a:srgbClr val="0F5494"/>
                </a:solidFill>
              </a:rPr>
              <a:t> could gain from an additional</a:t>
            </a:r>
            <a:r>
              <a:rPr lang="en-GB" altLang="en-US" sz="1200" b="0" dirty="0" smtClean="0">
                <a:solidFill>
                  <a:srgbClr val="0F5494"/>
                </a:solidFill>
              </a:rPr>
              <a:t> approximation</a:t>
            </a:r>
            <a:r>
              <a:rPr lang="en-GB" altLang="en-US" sz="1200" b="0" baseline="0" dirty="0" smtClean="0">
                <a:solidFill>
                  <a:srgbClr val="0F5494"/>
                </a:solidFill>
              </a:rPr>
              <a:t> of</a:t>
            </a:r>
            <a:r>
              <a:rPr lang="en-GB" altLang="en-US" sz="1200" b="0" dirty="0" smtClean="0">
                <a:solidFill>
                  <a:srgbClr val="0F5494"/>
                </a:solidFill>
              </a:rPr>
              <a:t> its regulations in key areas</a:t>
            </a:r>
            <a:r>
              <a:rPr lang="en-GB" altLang="en-US" sz="1200" b="0" baseline="0" dirty="0" smtClean="0">
                <a:solidFill>
                  <a:srgbClr val="0F5494"/>
                </a:solidFill>
              </a:rPr>
              <a:t> such as</a:t>
            </a:r>
            <a:endParaRPr lang="en-GB" altLang="en-US" sz="1200" b="0" dirty="0" smtClean="0">
              <a:solidFill>
                <a:srgbClr val="0F5494"/>
              </a:solidFill>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GB" altLang="en-US" sz="1200" b="0" dirty="0" smtClean="0">
                <a:solidFill>
                  <a:srgbClr val="0F5494"/>
                </a:solidFill>
              </a:rPr>
              <a:t>the financial sector, industrial standards, competition policy, energy efficiency and environmental sustainability</a:t>
            </a:r>
          </a:p>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D725BE1-0FDC-4E5E-A141-6036D6B006EB}" type="slidenum">
              <a:rPr kumimoji="0" lang="en-GB"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524888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GB" altLang="en-US" sz="1200" b="0" dirty="0" smtClean="0">
              <a:solidFill>
                <a:srgbClr val="0F5494"/>
              </a:solidFill>
            </a:endParaRPr>
          </a:p>
        </p:txBody>
      </p:sp>
      <p:sp>
        <p:nvSpPr>
          <p:cNvPr id="4" name="Slide Number Placeholder 3"/>
          <p:cNvSpPr>
            <a:spLocks noGrp="1"/>
          </p:cNvSpPr>
          <p:nvPr>
            <p:ph type="sldNum" sz="quarter" idx="10"/>
          </p:nvPr>
        </p:nvSpPr>
        <p:spPr/>
        <p:txBody>
          <a:bodyPr/>
          <a:lstStyle/>
          <a:p>
            <a:fld id="{1D725BE1-0FDC-4E5E-A141-6036D6B006EB}" type="slidenum">
              <a:rPr lang="en-GB" smtClean="0"/>
              <a:t>4</a:t>
            </a:fld>
            <a:endParaRPr lang="en-GB"/>
          </a:p>
        </p:txBody>
      </p:sp>
    </p:spTree>
    <p:extLst>
      <p:ext uri="{BB962C8B-B14F-4D97-AF65-F5344CB8AC3E}">
        <p14:creationId xmlns:p14="http://schemas.microsoft.com/office/powerpoint/2010/main" val="1618139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GB" altLang="en-US" sz="1200" b="0" dirty="0" smtClean="0">
                <a:solidFill>
                  <a:srgbClr val="0F5494"/>
                </a:solidFill>
              </a:rPr>
              <a:t>*The unemployment</a:t>
            </a:r>
            <a:r>
              <a:rPr lang="en-GB" altLang="en-US" sz="1200" b="0" baseline="0" dirty="0" smtClean="0">
                <a:solidFill>
                  <a:srgbClr val="0F5494"/>
                </a:solidFill>
              </a:rPr>
              <a:t> rate fell to only 4% on average in 2018 and further to 3.7% in Q3 2019.</a:t>
            </a:r>
            <a:endParaRPr lang="en-GB" altLang="en-US" sz="1200" b="0" dirty="0" smtClean="0">
              <a:solidFill>
                <a:srgbClr val="0F5494"/>
              </a:solidFill>
            </a:endParaRPr>
          </a:p>
          <a:p>
            <a:pPr marL="0" indent="0">
              <a:buFont typeface="Arial" charset="0"/>
              <a:buNone/>
            </a:pPr>
            <a:endParaRPr lang="en-GB" altLang="en-US" sz="1200" b="0" dirty="0" smtClean="0">
              <a:solidFill>
                <a:srgbClr val="0F5494"/>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D725BE1-0FDC-4E5E-A141-6036D6B006EB}" type="slidenum">
              <a:rPr kumimoji="0" lang="en-GB"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799996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err="1" smtClean="0"/>
              <a:t>T</a:t>
            </a:r>
            <a:r>
              <a:rPr lang="es-ES" baseline="0" dirty="0" err="1" smtClean="0"/>
              <a:t>he</a:t>
            </a:r>
            <a:r>
              <a:rPr lang="es-ES" baseline="0" dirty="0" smtClean="0"/>
              <a:t> </a:t>
            </a:r>
            <a:r>
              <a:rPr lang="es-ES" dirty="0" err="1" smtClean="0"/>
              <a:t>current</a:t>
            </a:r>
            <a:r>
              <a:rPr lang="es-ES" dirty="0" smtClean="0"/>
              <a:t> </a:t>
            </a:r>
            <a:r>
              <a:rPr lang="es-ES" dirty="0" err="1" smtClean="0"/>
              <a:t>account</a:t>
            </a:r>
            <a:r>
              <a:rPr lang="es-ES" baseline="0" dirty="0" smtClean="0"/>
              <a:t> surplus </a:t>
            </a:r>
            <a:r>
              <a:rPr lang="es-ES" baseline="0" dirty="0" err="1" smtClean="0"/>
              <a:t>is</a:t>
            </a:r>
            <a:r>
              <a:rPr lang="es-ES" baseline="0" dirty="0" smtClean="0"/>
              <a:t> </a:t>
            </a:r>
            <a:r>
              <a:rPr lang="es-ES" baseline="0" dirty="0" err="1" smtClean="0"/>
              <a:t>likely</a:t>
            </a:r>
            <a:r>
              <a:rPr lang="es-ES" baseline="0" dirty="0" smtClean="0"/>
              <a:t> to </a:t>
            </a:r>
            <a:r>
              <a:rPr lang="es-ES" baseline="0" dirty="0" err="1" smtClean="0"/>
              <a:t>further</a:t>
            </a:r>
            <a:r>
              <a:rPr lang="es-ES" baseline="0" dirty="0" smtClean="0"/>
              <a:t> </a:t>
            </a:r>
            <a:r>
              <a:rPr lang="es-ES" baseline="0" dirty="0" err="1" smtClean="0"/>
              <a:t>increase</a:t>
            </a:r>
            <a:r>
              <a:rPr lang="es-ES" baseline="0" dirty="0" smtClean="0"/>
              <a:t> (</a:t>
            </a:r>
            <a:r>
              <a:rPr lang="es-ES" baseline="0" dirty="0" err="1" smtClean="0"/>
              <a:t>towards</a:t>
            </a:r>
            <a:r>
              <a:rPr lang="es-ES" baseline="0" dirty="0" smtClean="0"/>
              <a:t> 4.5%-5.5% of GDP) in </a:t>
            </a:r>
            <a:r>
              <a:rPr lang="es-ES" baseline="0" dirty="0" err="1" smtClean="0"/>
              <a:t>the</a:t>
            </a:r>
            <a:r>
              <a:rPr lang="es-ES" baseline="0" dirty="0" smtClean="0"/>
              <a:t> </a:t>
            </a:r>
            <a:r>
              <a:rPr lang="es-ES" baseline="0" dirty="0" err="1" smtClean="0"/>
              <a:t>coming</a:t>
            </a:r>
            <a:r>
              <a:rPr lang="es-ES" baseline="0" dirty="0" smtClean="0"/>
              <a:t> </a:t>
            </a:r>
            <a:r>
              <a:rPr lang="es-ES" baseline="0" dirty="0" err="1" smtClean="0"/>
              <a:t>years</a:t>
            </a:r>
            <a:r>
              <a:rPr lang="es-ES" baseline="0" dirty="0" smtClean="0"/>
              <a:t> as natural gas </a:t>
            </a:r>
            <a:r>
              <a:rPr lang="es-ES" baseline="0" dirty="0" err="1" smtClean="0"/>
              <a:t>exports</a:t>
            </a:r>
            <a:r>
              <a:rPr lang="es-ES" baseline="0" dirty="0" smtClean="0"/>
              <a:t> </a:t>
            </a:r>
            <a:r>
              <a:rPr lang="es-ES" baseline="0" dirty="0" err="1" smtClean="0"/>
              <a:t>from</a:t>
            </a:r>
            <a:r>
              <a:rPr lang="es-ES" baseline="0" dirty="0" smtClean="0"/>
              <a:t> </a:t>
            </a:r>
            <a:r>
              <a:rPr lang="es-ES" baseline="0" dirty="0" err="1" smtClean="0"/>
              <a:t>the</a:t>
            </a:r>
            <a:r>
              <a:rPr lang="es-ES" baseline="0" dirty="0" smtClean="0"/>
              <a:t> </a:t>
            </a:r>
            <a:r>
              <a:rPr lang="es-ES" baseline="0" dirty="0" err="1" smtClean="0"/>
              <a:t>huge</a:t>
            </a:r>
            <a:r>
              <a:rPr lang="es-ES" baseline="0" dirty="0" smtClean="0"/>
              <a:t> </a:t>
            </a:r>
            <a:r>
              <a:rPr lang="es-ES" baseline="0" dirty="0" err="1" smtClean="0"/>
              <a:t>Leviathan</a:t>
            </a:r>
            <a:r>
              <a:rPr lang="es-ES" baseline="0" dirty="0" smtClean="0"/>
              <a:t> </a:t>
            </a:r>
            <a:r>
              <a:rPr lang="es-ES" baseline="0" dirty="0" err="1" smtClean="0"/>
              <a:t>field</a:t>
            </a:r>
            <a:r>
              <a:rPr lang="es-ES" baseline="0" dirty="0" smtClean="0"/>
              <a:t> </a:t>
            </a:r>
            <a:r>
              <a:rPr lang="es-ES" baseline="0" dirty="0" err="1" smtClean="0"/>
              <a:t>begin</a:t>
            </a:r>
            <a:r>
              <a:rPr lang="es-ES" baseline="0" dirty="0" smtClean="0"/>
              <a:t> in 2020.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1200" b="0" baseline="0" dirty="0" smtClean="0">
                <a:solidFill>
                  <a:srgbClr val="0F5494"/>
                </a:solidFill>
              </a:rPr>
              <a:t>Official reserves </a:t>
            </a:r>
            <a:r>
              <a:rPr lang="en-GB" altLang="en-US" sz="1200" b="0" dirty="0" smtClean="0">
                <a:solidFill>
                  <a:srgbClr val="0F5494"/>
                </a:solidFill>
              </a:rPr>
              <a:t>stand now at an impressive 120 </a:t>
            </a:r>
            <a:r>
              <a:rPr lang="en-GB" altLang="en-US" sz="1200" b="0" dirty="0" err="1" smtClean="0">
                <a:solidFill>
                  <a:srgbClr val="0F5494"/>
                </a:solidFill>
              </a:rPr>
              <a:t>bn</a:t>
            </a:r>
            <a:r>
              <a:rPr lang="en-GB" altLang="en-US" sz="1200" b="0" dirty="0" smtClean="0">
                <a:solidFill>
                  <a:srgbClr val="0F5494"/>
                </a:solidFill>
              </a:rPr>
              <a:t> (excl. gold), or nearly 13 months of imports.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1200" b="0" dirty="0" smtClean="0">
                <a:solidFill>
                  <a:srgbClr val="0F5494"/>
                </a:solidFill>
              </a:rPr>
              <a:t>The net</a:t>
            </a:r>
            <a:r>
              <a:rPr lang="en-GB" altLang="en-US" sz="1200" b="0" baseline="0" dirty="0" smtClean="0">
                <a:solidFill>
                  <a:srgbClr val="0F5494"/>
                </a:solidFill>
              </a:rPr>
              <a:t> international investment position has moved from -40% of GDP in 1999 to 40% of GDP in 2017!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1200" b="0" baseline="0" dirty="0" smtClean="0">
                <a:solidFill>
                  <a:srgbClr val="0F5494"/>
                </a:solidFill>
              </a:rPr>
              <a:t>Tourism has been booming: Israel received last year 4.1 million tourist and 3.3 million in Jan-Sept of this year (a 13% increase). The Ministry of Tourism now hopes to meet its      target of 5 million tourists in the coming years.</a:t>
            </a:r>
            <a:endParaRPr lang="en-GB" altLang="en-US" sz="1200" b="0" dirty="0" smtClean="0">
              <a:solidFill>
                <a:srgbClr val="0F5494"/>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ltLang="en-US" sz="1200" b="0" dirty="0" smtClean="0">
              <a:solidFill>
                <a:srgbClr val="0F5494"/>
              </a:solidFill>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1D725BE1-0FDC-4E5E-A141-6036D6B006EB}" type="slidenum">
              <a:rPr lang="en-GB" smtClean="0"/>
              <a:t>6</a:t>
            </a:fld>
            <a:endParaRPr lang="en-GB"/>
          </a:p>
        </p:txBody>
      </p:sp>
    </p:spTree>
    <p:extLst>
      <p:ext uri="{BB962C8B-B14F-4D97-AF65-F5344CB8AC3E}">
        <p14:creationId xmlns:p14="http://schemas.microsoft.com/office/powerpoint/2010/main" val="3762791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GB" altLang="en-US" sz="1200" b="0" dirty="0" smtClean="0">
              <a:solidFill>
                <a:srgbClr val="0F5494"/>
              </a:solidFill>
            </a:endParaRPr>
          </a:p>
        </p:txBody>
      </p:sp>
      <p:sp>
        <p:nvSpPr>
          <p:cNvPr id="4" name="Slide Number Placeholder 3"/>
          <p:cNvSpPr>
            <a:spLocks noGrp="1"/>
          </p:cNvSpPr>
          <p:nvPr>
            <p:ph type="sldNum" sz="quarter" idx="10"/>
          </p:nvPr>
        </p:nvSpPr>
        <p:spPr/>
        <p:txBody>
          <a:bodyPr/>
          <a:lstStyle/>
          <a:p>
            <a:fld id="{1D725BE1-0FDC-4E5E-A141-6036D6B006EB}" type="slidenum">
              <a:rPr lang="en-GB" smtClean="0"/>
              <a:t>7</a:t>
            </a:fld>
            <a:endParaRPr lang="en-GB"/>
          </a:p>
        </p:txBody>
      </p:sp>
    </p:spTree>
    <p:extLst>
      <p:ext uri="{BB962C8B-B14F-4D97-AF65-F5344CB8AC3E}">
        <p14:creationId xmlns:p14="http://schemas.microsoft.com/office/powerpoint/2010/main" val="1268263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GB" altLang="en-US" sz="1200" b="0" dirty="0" smtClean="0">
              <a:solidFill>
                <a:srgbClr val="0F5494"/>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D725BE1-0FDC-4E5E-A141-6036D6B006EB}" type="slidenum">
              <a:rPr kumimoji="0" lang="en-GB"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958026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GB" altLang="en-US" sz="1200" b="0" dirty="0" smtClean="0">
              <a:solidFill>
                <a:srgbClr val="0F5494"/>
              </a:solidFill>
            </a:endParaRPr>
          </a:p>
        </p:txBody>
      </p:sp>
      <p:sp>
        <p:nvSpPr>
          <p:cNvPr id="4" name="Slide Number Placeholder 3"/>
          <p:cNvSpPr>
            <a:spLocks noGrp="1"/>
          </p:cNvSpPr>
          <p:nvPr>
            <p:ph type="sldNum" sz="quarter" idx="10"/>
          </p:nvPr>
        </p:nvSpPr>
        <p:spPr/>
        <p:txBody>
          <a:bodyPr/>
          <a:lstStyle/>
          <a:p>
            <a:fld id="{1D725BE1-0FDC-4E5E-A141-6036D6B006EB}" type="slidenum">
              <a:rPr lang="en-GB" smtClean="0"/>
              <a:t>9</a:t>
            </a:fld>
            <a:endParaRPr lang="en-GB"/>
          </a:p>
        </p:txBody>
      </p:sp>
    </p:spTree>
    <p:extLst>
      <p:ext uri="{BB962C8B-B14F-4D97-AF65-F5344CB8AC3E}">
        <p14:creationId xmlns:p14="http://schemas.microsoft.com/office/powerpoint/2010/main" val="3839063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1988840"/>
            <a:ext cx="7128792" cy="1152128"/>
          </a:xfrm>
        </p:spPr>
        <p:txBody>
          <a:bodyPr anchor="b"/>
          <a:lstStyle>
            <a:lvl1pPr>
              <a:lnSpc>
                <a:spcPts val="4200"/>
              </a:lnSpc>
              <a:spcBef>
                <a:spcPts val="0"/>
              </a:spcBef>
              <a:spcAft>
                <a:spcPts val="0"/>
              </a:spcAft>
              <a:defRPr/>
            </a:lvl1pPr>
          </a:lstStyle>
          <a:p>
            <a:endParaRPr lang="it-IT" dirty="0"/>
          </a:p>
        </p:txBody>
      </p:sp>
      <p:sp>
        <p:nvSpPr>
          <p:cNvPr id="3" name="Subtitle 2"/>
          <p:cNvSpPr>
            <a:spLocks noGrp="1"/>
          </p:cNvSpPr>
          <p:nvPr>
            <p:ph type="subTitle" idx="1"/>
          </p:nvPr>
        </p:nvSpPr>
        <p:spPr>
          <a:xfrm>
            <a:off x="1691680" y="4077072"/>
            <a:ext cx="7128792" cy="1752600"/>
          </a:xfrm>
          <a:prstGeom prst="rect">
            <a:avLst/>
          </a:prstGeom>
        </p:spPr>
        <p:txBody>
          <a:bodyPr/>
          <a:lstStyle>
            <a:lvl1pPr marL="0" indent="0" algn="l">
              <a:buNone/>
              <a:defRPr sz="2800">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it-IT" dirty="0"/>
          </a:p>
        </p:txBody>
      </p:sp>
      <p:sp>
        <p:nvSpPr>
          <p:cNvPr id="4" name="Date Placeholder 3"/>
          <p:cNvSpPr>
            <a:spLocks noGrp="1"/>
          </p:cNvSpPr>
          <p:nvPr>
            <p:ph type="dt" sz="half" idx="10"/>
          </p:nvPr>
        </p:nvSpPr>
        <p:spPr/>
        <p:txBody>
          <a:bodyPr/>
          <a:lstStyle>
            <a:lvl1pPr>
              <a:defRPr/>
            </a:lvl1pPr>
          </a:lstStyle>
          <a:p>
            <a:pPr>
              <a:defRPr/>
            </a:pPr>
            <a:fld id="{D6F53775-E2A4-4752-BED6-72B787BF84A0}" type="datetime1">
              <a:rPr lang="it-IT" smtClean="0"/>
              <a:t>16/12/2019</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984D80E6-4526-4118-B3EC-FF4E77BA3A56}" type="slidenum">
              <a:rPr lang="it-IT"/>
              <a:pPr>
                <a:defRPr/>
              </a:pPr>
              <a:t>‹#›</a:t>
            </a:fld>
            <a:endParaRPr lang="it-IT" dirty="0"/>
          </a:p>
        </p:txBody>
      </p:sp>
    </p:spTree>
    <p:extLst>
      <p:ext uri="{BB962C8B-B14F-4D97-AF65-F5344CB8AC3E}">
        <p14:creationId xmlns:p14="http://schemas.microsoft.com/office/powerpoint/2010/main" val="2436145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it-IT"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3"/>
          <p:cNvSpPr>
            <a:spLocks noGrp="1"/>
          </p:cNvSpPr>
          <p:nvPr>
            <p:ph type="dt" sz="half" idx="10"/>
          </p:nvPr>
        </p:nvSpPr>
        <p:spPr/>
        <p:txBody>
          <a:bodyPr/>
          <a:lstStyle>
            <a:lvl1pPr>
              <a:defRPr/>
            </a:lvl1pPr>
          </a:lstStyle>
          <a:p>
            <a:pPr>
              <a:defRPr/>
            </a:pPr>
            <a:fld id="{0B9BC296-BCCA-4F55-B360-741FF55A0FC6}" type="datetime1">
              <a:rPr lang="it-IT" smtClean="0">
                <a:solidFill>
                  <a:prstClr val="black">
                    <a:tint val="75000"/>
                  </a:prstClr>
                </a:solidFill>
              </a:rPr>
              <a:pPr>
                <a:defRPr/>
              </a:pPr>
              <a:t>16/12/2019</a:t>
            </a:fld>
            <a:endParaRPr lang="it-IT">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DA67AA2-2322-4A0D-8764-9C1E060557E7}" type="slidenum">
              <a:rPr lang="it-IT">
                <a:solidFill>
                  <a:prstClr val="black">
                    <a:tint val="75000"/>
                  </a:prstClr>
                </a:solidFill>
              </a:rPr>
              <a:pPr>
                <a:defRPr/>
              </a:pPr>
              <a:t>‹#›</a:t>
            </a:fld>
            <a:endParaRPr lang="it-IT">
              <a:solidFill>
                <a:prstClr val="black">
                  <a:tint val="75000"/>
                </a:prstClr>
              </a:solidFill>
            </a:endParaRPr>
          </a:p>
        </p:txBody>
      </p:sp>
    </p:spTree>
    <p:extLst>
      <p:ext uri="{BB962C8B-B14F-4D97-AF65-F5344CB8AC3E}">
        <p14:creationId xmlns:p14="http://schemas.microsoft.com/office/powerpoint/2010/main" val="4149597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3"/>
          <p:cNvSpPr>
            <a:spLocks noGrp="1"/>
          </p:cNvSpPr>
          <p:nvPr>
            <p:ph type="dt" sz="half" idx="10"/>
          </p:nvPr>
        </p:nvSpPr>
        <p:spPr/>
        <p:txBody>
          <a:bodyPr/>
          <a:lstStyle>
            <a:lvl1pPr>
              <a:defRPr/>
            </a:lvl1pPr>
          </a:lstStyle>
          <a:p>
            <a:pPr>
              <a:defRPr/>
            </a:pPr>
            <a:fld id="{8438A9BB-C27B-44C2-A93A-AFBB2A0E0450}" type="datetime1">
              <a:rPr lang="it-IT" smtClean="0">
                <a:solidFill>
                  <a:prstClr val="black">
                    <a:tint val="75000"/>
                  </a:prstClr>
                </a:solidFill>
              </a:rPr>
              <a:pPr>
                <a:defRPr/>
              </a:pPr>
              <a:t>16/12/2019</a:t>
            </a:fld>
            <a:endParaRPr lang="it-IT">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37D6481-3E94-4D5C-AFE8-1EFBE10D5009}" type="slidenum">
              <a:rPr lang="it-IT">
                <a:solidFill>
                  <a:prstClr val="black">
                    <a:tint val="75000"/>
                  </a:prstClr>
                </a:solidFill>
              </a:rPr>
              <a:pPr>
                <a:defRPr/>
              </a:pPr>
              <a:t>‹#›</a:t>
            </a:fld>
            <a:endParaRPr lang="it-IT">
              <a:solidFill>
                <a:prstClr val="black">
                  <a:tint val="75000"/>
                </a:prstClr>
              </a:solidFill>
            </a:endParaRPr>
          </a:p>
        </p:txBody>
      </p:sp>
    </p:spTree>
    <p:extLst>
      <p:ext uri="{BB962C8B-B14F-4D97-AF65-F5344CB8AC3E}">
        <p14:creationId xmlns:p14="http://schemas.microsoft.com/office/powerpoint/2010/main" val="1306888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1CAFC72-1F7F-4D4B-AD73-69DB4EDAB76A}" type="datetime1">
              <a:rPr lang="it-IT" smtClean="0">
                <a:solidFill>
                  <a:prstClr val="black">
                    <a:tint val="75000"/>
                  </a:prstClr>
                </a:solidFill>
              </a:rPr>
              <a:pPr>
                <a:defRPr/>
              </a:pPr>
              <a:t>16/12/2019</a:t>
            </a:fld>
            <a:endParaRPr lang="it-IT">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EFD6E33-FBFD-4C59-9825-C3270BE70F6D}" type="slidenum">
              <a:rPr lang="it-IT">
                <a:solidFill>
                  <a:prstClr val="black">
                    <a:tint val="75000"/>
                  </a:prstClr>
                </a:solidFill>
              </a:rPr>
              <a:pPr>
                <a:defRPr/>
              </a:pPr>
              <a:t>‹#›</a:t>
            </a:fld>
            <a:endParaRPr lang="it-IT">
              <a:solidFill>
                <a:prstClr val="black">
                  <a:tint val="75000"/>
                </a:prstClr>
              </a:solidFill>
            </a:endParaRPr>
          </a:p>
        </p:txBody>
      </p:sp>
    </p:spTree>
    <p:extLst>
      <p:ext uri="{BB962C8B-B14F-4D97-AF65-F5344CB8AC3E}">
        <p14:creationId xmlns:p14="http://schemas.microsoft.com/office/powerpoint/2010/main" val="331839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28" y="1268760"/>
            <a:ext cx="3168352" cy="936104"/>
          </a:xfrm>
        </p:spPr>
        <p:txBody>
          <a:bodyPr anchor="t"/>
          <a:lstStyle>
            <a:lvl1pPr algn="l">
              <a:defRPr sz="2000" b="1"/>
            </a:lvl1pPr>
          </a:lstStyle>
          <a:p>
            <a:r>
              <a:rPr lang="en-US" dirty="0"/>
              <a:t>Click to edit Master title style</a:t>
            </a:r>
            <a:endParaRPr lang="it-IT" dirty="0"/>
          </a:p>
        </p:txBody>
      </p:sp>
      <p:sp>
        <p:nvSpPr>
          <p:cNvPr id="3" name="Content Placeholder 2"/>
          <p:cNvSpPr>
            <a:spLocks noGrp="1"/>
          </p:cNvSpPr>
          <p:nvPr>
            <p:ph idx="1"/>
          </p:nvPr>
        </p:nvSpPr>
        <p:spPr>
          <a:xfrm>
            <a:off x="3575050" y="1268760"/>
            <a:ext cx="5245422" cy="49685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4" name="Text Placeholder 3"/>
          <p:cNvSpPr>
            <a:spLocks noGrp="1"/>
          </p:cNvSpPr>
          <p:nvPr>
            <p:ph type="body" sz="half" idx="2"/>
          </p:nvPr>
        </p:nvSpPr>
        <p:spPr>
          <a:xfrm>
            <a:off x="323528" y="2204864"/>
            <a:ext cx="3168352" cy="40324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fld id="{9F7456CC-B832-4B96-A948-41898918321F}" type="datetime1">
              <a:rPr lang="it-IT" smtClean="0">
                <a:solidFill>
                  <a:prstClr val="black">
                    <a:tint val="75000"/>
                  </a:prstClr>
                </a:solidFill>
              </a:rPr>
              <a:pPr>
                <a:defRPr/>
              </a:pPr>
              <a:t>16/12/2019</a:t>
            </a:fld>
            <a:endParaRPr lang="it-IT">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92AACD6-5B29-427E-B6BE-32C1944AA7B2}" type="slidenum">
              <a:rPr lang="it-IT">
                <a:solidFill>
                  <a:prstClr val="black">
                    <a:tint val="75000"/>
                  </a:prstClr>
                </a:solidFill>
              </a:rPr>
              <a:pPr>
                <a:defRPr/>
              </a:pPr>
              <a:t>‹#›</a:t>
            </a:fld>
            <a:endParaRPr lang="it-IT">
              <a:solidFill>
                <a:prstClr val="black">
                  <a:tint val="75000"/>
                </a:prstClr>
              </a:solidFill>
            </a:endParaRPr>
          </a:p>
        </p:txBody>
      </p:sp>
    </p:spTree>
    <p:extLst>
      <p:ext uri="{BB962C8B-B14F-4D97-AF65-F5344CB8AC3E}">
        <p14:creationId xmlns:p14="http://schemas.microsoft.com/office/powerpoint/2010/main" val="3194091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869160"/>
            <a:ext cx="5486400" cy="566738"/>
          </a:xfrm>
        </p:spPr>
        <p:txBody>
          <a:bodyPr anchor="b"/>
          <a:lstStyle>
            <a:lvl1pPr algn="l">
              <a:defRPr sz="2000" b="1"/>
            </a:lvl1pPr>
          </a:lstStyle>
          <a:p>
            <a:r>
              <a:rPr lang="en-US"/>
              <a:t>Click to edit Master title style</a:t>
            </a:r>
            <a:endParaRPr lang="it-IT"/>
          </a:p>
        </p:txBody>
      </p:sp>
      <p:sp>
        <p:nvSpPr>
          <p:cNvPr id="3" name="Picture Placeholder 2"/>
          <p:cNvSpPr>
            <a:spLocks noGrp="1"/>
          </p:cNvSpPr>
          <p:nvPr>
            <p:ph type="pic" idx="1"/>
          </p:nvPr>
        </p:nvSpPr>
        <p:spPr>
          <a:xfrm>
            <a:off x="1828800" y="1268760"/>
            <a:ext cx="5486400" cy="3530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Text Placeholder 3"/>
          <p:cNvSpPr>
            <a:spLocks noGrp="1"/>
          </p:cNvSpPr>
          <p:nvPr>
            <p:ph type="body" sz="half" idx="2"/>
          </p:nvPr>
        </p:nvSpPr>
        <p:spPr>
          <a:xfrm>
            <a:off x="1828800" y="544522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AB07C70-7B56-4581-B8E2-53C295187DEC}" type="datetime1">
              <a:rPr lang="it-IT" smtClean="0">
                <a:solidFill>
                  <a:prstClr val="black">
                    <a:tint val="75000"/>
                  </a:prstClr>
                </a:solidFill>
              </a:rPr>
              <a:pPr>
                <a:defRPr/>
              </a:pPr>
              <a:t>16/12/2019</a:t>
            </a:fld>
            <a:endParaRPr lang="it-IT">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25BB6FA-0BCB-4306-B200-BD1629BD8DD3}" type="slidenum">
              <a:rPr lang="it-IT">
                <a:solidFill>
                  <a:prstClr val="black">
                    <a:tint val="75000"/>
                  </a:prstClr>
                </a:solidFill>
              </a:rPr>
              <a:pPr>
                <a:defRPr/>
              </a:pPr>
              <a:t>‹#›</a:t>
            </a:fld>
            <a:endParaRPr lang="it-IT">
              <a:solidFill>
                <a:prstClr val="black">
                  <a:tint val="75000"/>
                </a:prstClr>
              </a:solidFill>
            </a:endParaRPr>
          </a:p>
        </p:txBody>
      </p:sp>
    </p:spTree>
    <p:extLst>
      <p:ext uri="{BB962C8B-B14F-4D97-AF65-F5344CB8AC3E}">
        <p14:creationId xmlns:p14="http://schemas.microsoft.com/office/powerpoint/2010/main" val="2297757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4" name="Date Placeholder 3"/>
          <p:cNvSpPr>
            <a:spLocks noGrp="1"/>
          </p:cNvSpPr>
          <p:nvPr>
            <p:ph type="dt" sz="half" idx="10"/>
          </p:nvPr>
        </p:nvSpPr>
        <p:spPr/>
        <p:txBody>
          <a:bodyPr/>
          <a:lstStyle>
            <a:lvl1pPr>
              <a:defRPr/>
            </a:lvl1pPr>
          </a:lstStyle>
          <a:p>
            <a:pPr>
              <a:defRPr/>
            </a:pPr>
            <a:fld id="{3DD960BB-F093-451F-960E-222AE5B487A0}" type="datetime1">
              <a:rPr lang="it-IT" smtClean="0">
                <a:solidFill>
                  <a:prstClr val="black">
                    <a:tint val="75000"/>
                  </a:prstClr>
                </a:solidFill>
              </a:rPr>
              <a:pPr>
                <a:defRPr/>
              </a:pPr>
              <a:t>16/12/2019</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70B5C6D-7C0A-40A2-93E5-45B7AD5C39FE}" type="slidenum">
              <a:rPr lang="it-IT">
                <a:solidFill>
                  <a:prstClr val="black">
                    <a:tint val="75000"/>
                  </a:prstClr>
                </a:solidFill>
              </a:rPr>
              <a:pPr>
                <a:defRPr/>
              </a:pPr>
              <a:t>‹#›</a:t>
            </a:fld>
            <a:endParaRPr lang="it-IT">
              <a:solidFill>
                <a:prstClr val="black">
                  <a:tint val="75000"/>
                </a:prstClr>
              </a:solidFill>
            </a:endParaRPr>
          </a:p>
        </p:txBody>
      </p:sp>
      <p:sp>
        <p:nvSpPr>
          <p:cNvPr id="8" name="Title 1"/>
          <p:cNvSpPr>
            <a:spLocks noGrp="1"/>
          </p:cNvSpPr>
          <p:nvPr>
            <p:ph type="title" hasCustomPrompt="1"/>
          </p:nvPr>
        </p:nvSpPr>
        <p:spPr>
          <a:xfrm>
            <a:off x="2987824" y="260648"/>
            <a:ext cx="5688632" cy="1080120"/>
          </a:xfrm>
        </p:spPr>
        <p:txBody>
          <a:bodyPr/>
          <a:lstStyle>
            <a:lvl1pPr>
              <a:defRPr/>
            </a:lvl1pPr>
          </a:lstStyle>
          <a:p>
            <a:r>
              <a:rPr lang="en-US" dirty="0"/>
              <a:t>Click to edit </a:t>
            </a:r>
            <a:br>
              <a:rPr lang="en-US" dirty="0"/>
            </a:br>
            <a:r>
              <a:rPr lang="en-US" dirty="0"/>
              <a:t>Master title style</a:t>
            </a:r>
            <a:endParaRPr lang="it-IT" dirty="0"/>
          </a:p>
        </p:txBody>
      </p:sp>
    </p:spTree>
    <p:extLst>
      <p:ext uri="{BB962C8B-B14F-4D97-AF65-F5344CB8AC3E}">
        <p14:creationId xmlns:p14="http://schemas.microsoft.com/office/powerpoint/2010/main" val="2217647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43" y="981119"/>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lIns="86558" tIns="43284" rIns="86558" bIns="43284" anchor="ctr"/>
          <a:lstStyle/>
          <a:p>
            <a:pPr algn="ctr" defTabSz="432639"/>
            <a:endParaRPr lang="en-US" sz="1800">
              <a:solidFill>
                <a:srgbClr val="FFFFFF"/>
              </a:solidFill>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81" y="258807"/>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86558" tIns="43284" rIns="86558" bIns="43284" anchor="ctr"/>
          <a:lstStyle/>
          <a:p>
            <a:pPr algn="ctr" defTabSz="432639" fontAlgn="auto">
              <a:spcBef>
                <a:spcPts val="0"/>
              </a:spcBef>
              <a:spcAft>
                <a:spcPts val="0"/>
              </a:spcAft>
              <a:defRPr/>
            </a:pPr>
            <a:endParaRPr lang="en-US" sz="1800"/>
          </a:p>
        </p:txBody>
      </p:sp>
      <p:sp>
        <p:nvSpPr>
          <p:cNvPr id="3076" name="Rectangle 4"/>
          <p:cNvSpPr>
            <a:spLocks noGrp="1" noChangeArrowheads="1"/>
          </p:cNvSpPr>
          <p:nvPr>
            <p:ph type="ctrTitle"/>
          </p:nvPr>
        </p:nvSpPr>
        <p:spPr>
          <a:xfrm>
            <a:off x="107504" y="1257300"/>
            <a:ext cx="8928546" cy="3179812"/>
          </a:xfrm>
        </p:spPr>
        <p:txBody>
          <a:bodyPr/>
          <a:lstStyle>
            <a:lvl1pPr marL="3132" algn="ctr">
              <a:defRPr sz="4400">
                <a:solidFill>
                  <a:srgbClr val="FFD624"/>
                </a:solidFill>
              </a:defRPr>
            </a:lvl1pPr>
          </a:lstStyle>
          <a:p>
            <a:pPr lvl="0"/>
            <a:r>
              <a:rPr lang="en-US" noProof="0"/>
              <a:t>Click to edit Master title style</a:t>
            </a:r>
            <a:endParaRPr lang="en-GB" noProof="0" dirty="0"/>
          </a:p>
        </p:txBody>
      </p:sp>
      <p:sp>
        <p:nvSpPr>
          <p:cNvPr id="3077" name="Rectangle 5"/>
          <p:cNvSpPr>
            <a:spLocks noGrp="1" noChangeArrowheads="1"/>
          </p:cNvSpPr>
          <p:nvPr>
            <p:ph type="subTitle" idx="1"/>
          </p:nvPr>
        </p:nvSpPr>
        <p:spPr>
          <a:xfrm>
            <a:off x="611188" y="4581171"/>
            <a:ext cx="8425308" cy="863997"/>
          </a:xfrm>
        </p:spPr>
        <p:txBody>
          <a:bodyPr/>
          <a:lstStyle>
            <a:lvl1pPr marL="0" indent="0">
              <a:buFontTx/>
              <a:buNone/>
              <a:defRPr sz="3000" b="1" i="0">
                <a:solidFill>
                  <a:schemeClr val="bg1"/>
                </a:solidFill>
              </a:defRPr>
            </a:lvl1pPr>
          </a:lstStyle>
          <a:p>
            <a:pPr lvl="0"/>
            <a:r>
              <a:rPr lang="en-US" noProof="0"/>
              <a:t>Click to edit Master subtitle style</a:t>
            </a:r>
            <a:endParaRPr lang="en-GB" noProof="0"/>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fld id="{D6F53775-E2A4-4752-BED6-72B787BF84A0}" type="datetime1">
              <a:rPr lang="it-IT" smtClean="0"/>
              <a:t>16/12/2019</a:t>
            </a:fld>
            <a:endParaRPr lang="it-IT"/>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it-IT"/>
          </a:p>
        </p:txBody>
      </p:sp>
      <p:sp>
        <p:nvSpPr>
          <p:cNvPr id="9"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984D80E6-4526-4118-B3EC-FF4E77BA3A56}" type="slidenum">
              <a:rPr lang="it-IT" smtClean="0"/>
              <a:pPr>
                <a:defRPr/>
              </a:pPr>
              <a:t>‹#›</a:t>
            </a:fld>
            <a:endParaRPr lang="it-IT" dirty="0"/>
          </a:p>
        </p:txBody>
      </p:sp>
    </p:spTree>
    <p:extLst>
      <p:ext uri="{BB962C8B-B14F-4D97-AF65-F5344CB8AC3E}">
        <p14:creationId xmlns:p14="http://schemas.microsoft.com/office/powerpoint/2010/main" val="3480790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63" y="1412778"/>
            <a:ext cx="8640960" cy="4608612"/>
          </a:xfrm>
        </p:spPr>
        <p:txBody>
          <a:bodyPr/>
          <a:lstStyle>
            <a:lvl1pPr marL="0" indent="0" algn="ctr">
              <a:spcBef>
                <a:spcPts val="600"/>
              </a:spcBef>
              <a:spcAft>
                <a:spcPts val="1200"/>
              </a:spcAft>
              <a:defRPr lang="en-US" altLang="en-US" sz="2800" b="1" i="0" kern="1200" dirty="0" smtClean="0">
                <a:solidFill>
                  <a:srgbClr val="0033CC"/>
                </a:solidFill>
                <a:latin typeface="Calibri" pitchFamily="34" charset="0"/>
                <a:ea typeface="+mj-ea"/>
                <a:cs typeface="Calibri" pitchFamily="34" charset="0"/>
              </a:defRPr>
            </a:lvl1pPr>
            <a:lvl2pPr marL="504805" indent="-252367">
              <a:buSzPct val="120000"/>
              <a:defRPr lang="en-US" sz="2400" b="1" kern="1200" dirty="0" smtClean="0">
                <a:solidFill>
                  <a:srgbClr val="2D2D8A"/>
                </a:solidFill>
                <a:latin typeface="Calibri" pitchFamily="34" charset="0"/>
                <a:ea typeface="+mn-ea"/>
                <a:cs typeface="Calibri" pitchFamily="34" charset="0"/>
              </a:defRPr>
            </a:lvl2pPr>
            <a:lvl3pPr marL="937454" indent="-252367">
              <a:buSzPct val="80000"/>
              <a:buFont typeface="Wingdings" panose="05000000000000000000" pitchFamily="2" charset="2"/>
              <a:buChar char="Ø"/>
              <a:defRPr lang="en-US" sz="2000" b="0" kern="1200" dirty="0" smtClean="0">
                <a:solidFill>
                  <a:srgbClr val="2D2D8A"/>
                </a:solidFill>
                <a:latin typeface="Calibri" pitchFamily="34" charset="0"/>
                <a:ea typeface="+mn-ea"/>
                <a:cs typeface="Calibri" pitchFamily="34" charset="0"/>
              </a:defRPr>
            </a:lvl3pPr>
            <a:lvl4pPr marL="937454" indent="-252367">
              <a:defRPr lang="en-US" sz="1600" b="0" kern="1200" dirty="0" smtClean="0">
                <a:solidFill>
                  <a:srgbClr val="2D2D8A"/>
                </a:solidFill>
                <a:latin typeface="Calibri" pitchFamily="34" charset="0"/>
                <a:ea typeface="+mn-ea"/>
                <a:cs typeface="Calibri" pitchFamily="34" charset="0"/>
              </a:defRPr>
            </a:lvl4pPr>
            <a:lvl5pPr marL="1442244" indent="-252367">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fld id="{98D798C1-28A9-4707-8D4D-671C3615484B}" type="datetime1">
              <a:rPr lang="it-IT" smtClean="0"/>
              <a:t>16/12/2019</a:t>
            </a:fld>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84D80E6-4526-4118-B3EC-FF4E77BA3A56}" type="slidenum">
              <a:rPr lang="it-IT" smtClean="0"/>
              <a:pPr/>
              <a:t>‹#›</a:t>
            </a:fld>
            <a:endParaRPr lang="it-IT" dirty="0"/>
          </a:p>
        </p:txBody>
      </p:sp>
    </p:spTree>
    <p:extLst>
      <p:ext uri="{BB962C8B-B14F-4D97-AF65-F5344CB8AC3E}">
        <p14:creationId xmlns:p14="http://schemas.microsoft.com/office/powerpoint/2010/main" val="74556028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4" name="Rectangle 3"/>
          <p:cNvSpPr/>
          <p:nvPr/>
        </p:nvSpPr>
        <p:spPr>
          <a:xfrm>
            <a:off x="0" y="356"/>
            <a:ext cx="9144000" cy="989013"/>
          </a:xfrm>
          <a:prstGeom prst="rect">
            <a:avLst/>
          </a:prstGeom>
          <a:solidFill>
            <a:srgbClr val="0B6192"/>
          </a:solidFill>
          <a:ln w="3175">
            <a:noFill/>
          </a:ln>
          <a:effectLst/>
        </p:spPr>
        <p:style>
          <a:lnRef idx="1">
            <a:schemeClr val="accent1"/>
          </a:lnRef>
          <a:fillRef idx="3">
            <a:schemeClr val="accent1"/>
          </a:fillRef>
          <a:effectRef idx="2">
            <a:schemeClr val="accent1"/>
          </a:effectRef>
          <a:fontRef idx="minor">
            <a:schemeClr val="lt1"/>
          </a:fontRef>
        </p:style>
        <p:txBody>
          <a:bodyPr lIns="86558" tIns="43284" rIns="86558" bIns="43284" anchor="ctr"/>
          <a:lstStyle/>
          <a:p>
            <a:pPr algn="ctr" defTabSz="432639" fontAlgn="auto">
              <a:spcBef>
                <a:spcPts val="0"/>
              </a:spcBef>
              <a:spcAft>
                <a:spcPts val="0"/>
              </a:spcAft>
              <a:defRPr/>
            </a:pPr>
            <a:endParaRPr lang="en-US" sz="1800" b="0"/>
          </a:p>
        </p:txBody>
      </p:sp>
      <p:sp>
        <p:nvSpPr>
          <p:cNvPr id="2" name="Title 1"/>
          <p:cNvSpPr>
            <a:spLocks noGrp="1"/>
          </p:cNvSpPr>
          <p:nvPr>
            <p:ph type="title"/>
          </p:nvPr>
        </p:nvSpPr>
        <p:spPr>
          <a:xfrm>
            <a:off x="468313" y="1556314"/>
            <a:ext cx="8229600" cy="936625"/>
          </a:xfrm>
        </p:spPr>
        <p:txBody>
          <a:bodyPr/>
          <a:lstStyle/>
          <a:p>
            <a:r>
              <a:rPr lang="en-US"/>
              <a:t>Click to edit Master title style</a:t>
            </a:r>
            <a:endParaRPr lang="en-GB" dirty="0"/>
          </a:p>
        </p:txBody>
      </p:sp>
      <p:sp>
        <p:nvSpPr>
          <p:cNvPr id="11" name="Content Placeholder 2"/>
          <p:cNvSpPr>
            <a:spLocks noGrp="1"/>
          </p:cNvSpPr>
          <p:nvPr>
            <p:ph idx="1"/>
          </p:nvPr>
        </p:nvSpPr>
        <p:spPr>
          <a:xfrm>
            <a:off x="457243" y="2636912"/>
            <a:ext cx="8229600" cy="3384476"/>
          </a:xfrm>
        </p:spPr>
        <p:txBody>
          <a:bodyPr/>
          <a:lstStyle>
            <a:lvl1pPr marL="0" indent="-324543">
              <a:buClr>
                <a:srgbClr val="0F5494"/>
              </a:buClr>
              <a:buSzPct val="120000"/>
              <a:buFont typeface="Arial" pitchFamily="34" charset="0"/>
              <a:buChar char="•"/>
              <a:defRPr/>
            </a:lvl1pPr>
            <a:lvl2pPr>
              <a:buClr>
                <a:srgbClr val="009FBA"/>
              </a:buClr>
              <a:defRPr/>
            </a:lvl2pPr>
            <a:lvl3pPr>
              <a:buFontTx/>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Rectangle 4"/>
          <p:cNvSpPr>
            <a:spLocks noGrp="1" noChangeArrowheads="1"/>
          </p:cNvSpPr>
          <p:nvPr>
            <p:ph type="dt" sz="half" idx="10"/>
          </p:nvPr>
        </p:nvSpPr>
        <p:spPr>
          <a:xfrm>
            <a:off x="457200" y="6093296"/>
            <a:ext cx="2133600" cy="476250"/>
          </a:xfrm>
        </p:spPr>
        <p:txBody>
          <a:bodyPr/>
          <a:lstStyle>
            <a:lvl1pPr>
              <a:defRPr dirty="0">
                <a:solidFill>
                  <a:schemeClr val="tx1"/>
                </a:solidFill>
              </a:defRPr>
            </a:lvl1pPr>
          </a:lstStyle>
          <a:p>
            <a:pPr>
              <a:defRPr/>
            </a:pPr>
            <a:fld id="{98D798C1-28A9-4707-8D4D-671C3615484B}" type="datetime1">
              <a:rPr lang="it-IT" smtClean="0"/>
              <a:t>16/12/2019</a:t>
            </a:fld>
            <a:endParaRPr lang="it-IT"/>
          </a:p>
        </p:txBody>
      </p:sp>
      <p:sp>
        <p:nvSpPr>
          <p:cNvPr id="18" name="Rectangle 5"/>
          <p:cNvSpPr>
            <a:spLocks noGrp="1" noChangeArrowheads="1"/>
          </p:cNvSpPr>
          <p:nvPr>
            <p:ph type="ftr" sz="quarter" idx="11"/>
          </p:nvPr>
        </p:nvSpPr>
        <p:spPr>
          <a:xfrm>
            <a:off x="3124243" y="6093296"/>
            <a:ext cx="2895600" cy="476250"/>
          </a:xfrm>
        </p:spPr>
        <p:txBody>
          <a:bodyPr/>
          <a:lstStyle>
            <a:lvl1pPr>
              <a:defRPr dirty="0">
                <a:solidFill>
                  <a:schemeClr val="tx1"/>
                </a:solidFill>
              </a:defRPr>
            </a:lvl1pPr>
          </a:lstStyle>
          <a:p>
            <a:pPr>
              <a:defRPr/>
            </a:pPr>
            <a:endParaRPr lang="it-IT"/>
          </a:p>
        </p:txBody>
      </p:sp>
      <p:sp>
        <p:nvSpPr>
          <p:cNvPr id="19" name="Rectangle 6"/>
          <p:cNvSpPr>
            <a:spLocks noGrp="1" noChangeArrowheads="1"/>
          </p:cNvSpPr>
          <p:nvPr>
            <p:ph type="sldNum" sz="quarter" idx="12"/>
          </p:nvPr>
        </p:nvSpPr>
        <p:spPr>
          <a:xfrm>
            <a:off x="6553243" y="6093296"/>
            <a:ext cx="2133600" cy="476250"/>
          </a:xfrm>
        </p:spPr>
        <p:txBody>
          <a:bodyPr/>
          <a:lstStyle>
            <a:lvl1pPr>
              <a:defRPr smtClean="0">
                <a:solidFill>
                  <a:schemeClr val="tx1"/>
                </a:solidFill>
              </a:defRPr>
            </a:lvl1pPr>
          </a:lstStyle>
          <a:p>
            <a:pPr>
              <a:defRPr/>
            </a:pPr>
            <a:fld id="{984D80E6-4526-4118-B3EC-FF4E77BA3A56}" type="slidenum">
              <a:rPr lang="it-IT" smtClean="0"/>
              <a:pPr/>
              <a:t>‹#›</a:t>
            </a:fld>
            <a:endParaRPr lang="it-IT"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5999" y="6478941"/>
            <a:ext cx="610200" cy="40679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1099" y="295029"/>
            <a:ext cx="1620000" cy="1248841"/>
          </a:xfrm>
          <a:prstGeom prst="rect">
            <a:avLst/>
          </a:prstGeom>
        </p:spPr>
      </p:pic>
    </p:spTree>
    <p:extLst>
      <p:ext uri="{BB962C8B-B14F-4D97-AF65-F5344CB8AC3E}">
        <p14:creationId xmlns:p14="http://schemas.microsoft.com/office/powerpoint/2010/main" val="111848174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63" y="1412778"/>
            <a:ext cx="8640960" cy="4608612"/>
          </a:xfrm>
        </p:spPr>
        <p:txBody>
          <a:bodyPr/>
          <a:lstStyle>
            <a:lvl1pPr marL="0" indent="0" algn="ctr">
              <a:spcBef>
                <a:spcPts val="600"/>
              </a:spcBef>
              <a:spcAft>
                <a:spcPts val="1200"/>
              </a:spcAft>
              <a:defRPr lang="en-US" altLang="en-US" sz="2800" b="1" i="0" kern="1200" dirty="0" smtClean="0">
                <a:solidFill>
                  <a:srgbClr val="0033CC"/>
                </a:solidFill>
                <a:latin typeface="Calibri" pitchFamily="34" charset="0"/>
                <a:ea typeface="+mj-ea"/>
                <a:cs typeface="Calibri" pitchFamily="34" charset="0"/>
              </a:defRPr>
            </a:lvl1pPr>
            <a:lvl2pPr marL="504805" indent="-252367">
              <a:buSzPct val="120000"/>
              <a:defRPr lang="en-US" sz="2400" b="1" kern="1200" dirty="0" smtClean="0">
                <a:solidFill>
                  <a:srgbClr val="2D2D8A"/>
                </a:solidFill>
                <a:latin typeface="Calibri" pitchFamily="34" charset="0"/>
                <a:ea typeface="+mn-ea"/>
                <a:cs typeface="Calibri" pitchFamily="34" charset="0"/>
              </a:defRPr>
            </a:lvl2pPr>
            <a:lvl3pPr marL="937454" indent="-252367">
              <a:buSzPct val="80000"/>
              <a:buFont typeface="Wingdings" panose="05000000000000000000" pitchFamily="2" charset="2"/>
              <a:buChar char="Ø"/>
              <a:defRPr lang="en-US" sz="2000" b="0" kern="1200" dirty="0" smtClean="0">
                <a:solidFill>
                  <a:srgbClr val="2D2D8A"/>
                </a:solidFill>
                <a:latin typeface="Calibri" pitchFamily="34" charset="0"/>
                <a:ea typeface="+mn-ea"/>
                <a:cs typeface="Calibri" pitchFamily="34" charset="0"/>
              </a:defRPr>
            </a:lvl3pPr>
            <a:lvl4pPr marL="937454" indent="-252367">
              <a:defRPr lang="en-US" sz="1600" b="0" kern="1200" dirty="0" smtClean="0">
                <a:solidFill>
                  <a:srgbClr val="2D2D8A"/>
                </a:solidFill>
                <a:latin typeface="Calibri" pitchFamily="34" charset="0"/>
                <a:ea typeface="+mn-ea"/>
                <a:cs typeface="Calibri" pitchFamily="34" charset="0"/>
              </a:defRPr>
            </a:lvl4pPr>
            <a:lvl5pPr marL="1442244" indent="-252367">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fld id="{98D798C1-28A9-4707-8D4D-671C3615484B}" type="datetime1">
              <a:rPr lang="it-IT" smtClean="0"/>
              <a:t>16/12/2019</a:t>
            </a:fld>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84D80E6-4526-4118-B3EC-FF4E77BA3A56}" type="slidenum">
              <a:rPr lang="it-IT" smtClean="0"/>
              <a:pPr/>
              <a:t>‹#›</a:t>
            </a:fld>
            <a:endParaRPr lang="it-IT" dirty="0"/>
          </a:p>
        </p:txBody>
      </p:sp>
    </p:spTree>
    <p:extLst>
      <p:ext uri="{BB962C8B-B14F-4D97-AF65-F5344CB8AC3E}">
        <p14:creationId xmlns:p14="http://schemas.microsoft.com/office/powerpoint/2010/main" val="133908708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Patter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1988840"/>
            <a:ext cx="7128792" cy="1152127"/>
          </a:xfrm>
        </p:spPr>
        <p:txBody>
          <a:bodyPr anchor="b"/>
          <a:lstStyle>
            <a:lvl1pPr>
              <a:defRPr/>
            </a:lvl1pPr>
          </a:lstStyle>
          <a:p>
            <a:endParaRPr lang="it-IT" dirty="0"/>
          </a:p>
        </p:txBody>
      </p:sp>
      <p:sp>
        <p:nvSpPr>
          <p:cNvPr id="3" name="Subtitle 2"/>
          <p:cNvSpPr>
            <a:spLocks noGrp="1"/>
          </p:cNvSpPr>
          <p:nvPr>
            <p:ph type="subTitle" idx="1"/>
          </p:nvPr>
        </p:nvSpPr>
        <p:spPr>
          <a:xfrm>
            <a:off x="1691680" y="4077072"/>
            <a:ext cx="6400800" cy="1872208"/>
          </a:xfrm>
          <a:prstGeom prst="rect">
            <a:avLst/>
          </a:prstGeom>
        </p:spPr>
        <p:txBody>
          <a:bodyPr/>
          <a:lstStyle>
            <a:lvl1pPr marL="0" indent="0" algn="l">
              <a:buNone/>
              <a:defRPr sz="2800">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it-IT" dirty="0"/>
          </a:p>
        </p:txBody>
      </p:sp>
      <p:sp>
        <p:nvSpPr>
          <p:cNvPr id="4" name="Date Placeholder 3"/>
          <p:cNvSpPr>
            <a:spLocks noGrp="1"/>
          </p:cNvSpPr>
          <p:nvPr>
            <p:ph type="dt" sz="half" idx="10"/>
          </p:nvPr>
        </p:nvSpPr>
        <p:spPr/>
        <p:txBody>
          <a:bodyPr/>
          <a:lstStyle>
            <a:lvl1pPr>
              <a:defRPr/>
            </a:lvl1pPr>
          </a:lstStyle>
          <a:p>
            <a:pPr>
              <a:defRPr/>
            </a:pPr>
            <a:fld id="{EE986B84-D60F-42EA-9DF2-B69307E44E69}" type="datetime1">
              <a:rPr lang="it-IT" smtClean="0"/>
              <a:t>16/12/2019</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5BB16789-D242-4D40-AF71-1DA9CF44B5BB}" type="slidenum">
              <a:rPr lang="it-IT"/>
              <a:pPr>
                <a:defRPr/>
              </a:pPr>
              <a:t>‹#›</a:t>
            </a:fld>
            <a:endParaRPr lang="it-IT"/>
          </a:p>
        </p:txBody>
      </p:sp>
    </p:spTree>
    <p:extLst>
      <p:ext uri="{BB962C8B-B14F-4D97-AF65-F5344CB8AC3E}">
        <p14:creationId xmlns:p14="http://schemas.microsoft.com/office/powerpoint/2010/main" val="29606685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4" name="Date Placeholder 3"/>
          <p:cNvSpPr>
            <a:spLocks noGrp="1"/>
          </p:cNvSpPr>
          <p:nvPr>
            <p:ph type="dt" sz="half" idx="10"/>
          </p:nvPr>
        </p:nvSpPr>
        <p:spPr/>
        <p:txBody>
          <a:bodyPr/>
          <a:lstStyle>
            <a:lvl1pPr>
              <a:defRPr/>
            </a:lvl1pPr>
          </a:lstStyle>
          <a:p>
            <a:pPr>
              <a:defRPr/>
            </a:pPr>
            <a:fld id="{3DD960BB-F093-451F-960E-222AE5B487A0}" type="datetime1">
              <a:rPr lang="it-IT" smtClean="0"/>
              <a:t>16/12/2019</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470B5C6D-7C0A-40A2-93E5-45B7AD5C39FE}" type="slidenum">
              <a:rPr lang="it-IT"/>
              <a:pPr>
                <a:defRPr/>
              </a:pPr>
              <a:t>‹#›</a:t>
            </a:fld>
            <a:endParaRPr lang="it-IT"/>
          </a:p>
        </p:txBody>
      </p:sp>
      <p:sp>
        <p:nvSpPr>
          <p:cNvPr id="8" name="Title 1"/>
          <p:cNvSpPr>
            <a:spLocks noGrp="1"/>
          </p:cNvSpPr>
          <p:nvPr>
            <p:ph type="title" hasCustomPrompt="1"/>
          </p:nvPr>
        </p:nvSpPr>
        <p:spPr>
          <a:xfrm>
            <a:off x="2987824" y="260648"/>
            <a:ext cx="5688632" cy="1080120"/>
          </a:xfrm>
        </p:spPr>
        <p:txBody>
          <a:bodyPr/>
          <a:lstStyle>
            <a:lvl1pPr>
              <a:defRPr/>
            </a:lvl1pPr>
          </a:lstStyle>
          <a:p>
            <a:r>
              <a:rPr lang="en-US" dirty="0"/>
              <a:t>Click to edit </a:t>
            </a:r>
            <a:br>
              <a:rPr lang="en-US" dirty="0"/>
            </a:br>
            <a:r>
              <a:rPr lang="en-US" dirty="0"/>
              <a:t>Master title style</a:t>
            </a:r>
            <a:endParaRPr lang="it-IT" dirty="0"/>
          </a:p>
        </p:txBody>
      </p:sp>
    </p:spTree>
    <p:extLst>
      <p:ext uri="{BB962C8B-B14F-4D97-AF65-F5344CB8AC3E}">
        <p14:creationId xmlns:p14="http://schemas.microsoft.com/office/powerpoint/2010/main" val="36559224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pic>
        <p:nvPicPr>
          <p:cNvPr id="4" name="Picture 17"/>
          <p:cNvPicPr>
            <a:picLocks noChangeAspect="1" noChangeArrowheads="1"/>
          </p:cNvPicPr>
          <p:nvPr/>
        </p:nvPicPr>
        <p:blipFill>
          <a:blip r:embed="rId2" cstate="print"/>
          <a:srcRect/>
          <a:stretch>
            <a:fillRect/>
          </a:stretch>
        </p:blipFill>
        <p:spPr bwMode="auto">
          <a:xfrm>
            <a:off x="6577013" y="6145213"/>
            <a:ext cx="2243137" cy="596900"/>
          </a:xfrm>
          <a:prstGeom prst="rect">
            <a:avLst/>
          </a:prstGeom>
          <a:noFill/>
          <a:ln w="9525">
            <a:noFill/>
            <a:miter lim="800000"/>
            <a:headEnd/>
            <a:tailEnd/>
          </a:ln>
        </p:spPr>
      </p:pic>
      <p:sp>
        <p:nvSpPr>
          <p:cNvPr id="2" name="Title 1"/>
          <p:cNvSpPr>
            <a:spLocks noGrp="1"/>
          </p:cNvSpPr>
          <p:nvPr>
            <p:ph type="title"/>
          </p:nvPr>
        </p:nvSpPr>
        <p:spPr>
          <a:xfrm>
            <a:off x="468313" y="980728"/>
            <a:ext cx="8229600" cy="936625"/>
          </a:xfrm>
        </p:spPr>
        <p:txBody>
          <a:bodyPr/>
          <a:lstStyle/>
          <a:p>
            <a:r>
              <a:rPr lang="en-US"/>
              <a:t>Click to edit Master title style</a:t>
            </a:r>
            <a:endParaRPr lang="en-GB" dirty="0"/>
          </a:p>
        </p:txBody>
      </p:sp>
      <p:sp>
        <p:nvSpPr>
          <p:cNvPr id="5" name="Rectangle 4"/>
          <p:cNvSpPr>
            <a:spLocks noGrp="1" noChangeArrowheads="1"/>
          </p:cNvSpPr>
          <p:nvPr>
            <p:ph type="dt" sz="half" idx="10"/>
          </p:nvPr>
        </p:nvSpPr>
        <p:spPr>
          <a:xfrm>
            <a:off x="6577013" y="116632"/>
            <a:ext cx="2133600" cy="476250"/>
          </a:xfrm>
        </p:spPr>
        <p:txBody>
          <a:bodyPr/>
          <a:lstStyle>
            <a:lvl1pPr>
              <a:defRPr sz="1200"/>
            </a:lvl1pPr>
          </a:lstStyle>
          <a:p>
            <a:pPr>
              <a:defRPr/>
            </a:pPr>
            <a:fld id="{98D798C1-28A9-4707-8D4D-671C3615484B}" type="datetime1">
              <a:rPr lang="it-IT" smtClean="0">
                <a:solidFill>
                  <a:srgbClr val="000000"/>
                </a:solidFill>
              </a:rPr>
              <a:pPr>
                <a:defRPr/>
              </a:pPr>
              <a:t>16/12/2019</a:t>
            </a:fld>
            <a:endParaRPr lang="it-IT">
              <a:solidFill>
                <a:srgbClr val="000000"/>
              </a:solidFill>
            </a:endParaRPr>
          </a:p>
        </p:txBody>
      </p:sp>
      <p:sp>
        <p:nvSpPr>
          <p:cNvPr id="6" name="Rectangle 5"/>
          <p:cNvSpPr>
            <a:spLocks noGrp="1" noChangeArrowheads="1"/>
          </p:cNvSpPr>
          <p:nvPr>
            <p:ph type="ftr" sz="quarter" idx="11"/>
          </p:nvPr>
        </p:nvSpPr>
        <p:spPr>
          <a:xfrm>
            <a:off x="3124200" y="6337126"/>
            <a:ext cx="2895600" cy="476250"/>
          </a:xfrm>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xfrm>
            <a:off x="467544" y="6297439"/>
            <a:ext cx="2133600" cy="476250"/>
          </a:xfrm>
        </p:spPr>
        <p:txBody>
          <a:bodyPr/>
          <a:lstStyle>
            <a:lvl1pPr algn="l">
              <a:defRPr/>
            </a:lvl1pPr>
          </a:lstStyle>
          <a:p>
            <a:pPr>
              <a:defRPr/>
            </a:pPr>
            <a:fld id="{984D80E6-4526-4118-B3EC-FF4E77BA3A56}" type="slidenum">
              <a:rPr lang="it-IT" smtClean="0">
                <a:solidFill>
                  <a:srgbClr val="000000"/>
                </a:solidFill>
              </a:rPr>
              <a:pPr>
                <a:defRPr/>
              </a:pPr>
              <a:t>‹#›</a:t>
            </a:fld>
            <a:endParaRPr lang="it-IT" dirty="0">
              <a:solidFill>
                <a:srgbClr val="000000"/>
              </a:solidFill>
            </a:endParaRPr>
          </a:p>
        </p:txBody>
      </p:sp>
      <p:sp>
        <p:nvSpPr>
          <p:cNvPr id="9" name="Content Placeholder 2"/>
          <p:cNvSpPr>
            <a:spLocks noGrp="1"/>
          </p:cNvSpPr>
          <p:nvPr>
            <p:ph idx="1"/>
          </p:nvPr>
        </p:nvSpPr>
        <p:spPr>
          <a:xfrm>
            <a:off x="457200" y="2276872"/>
            <a:ext cx="82296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38747595"/>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pic>
        <p:nvPicPr>
          <p:cNvPr id="4" name="Picture 17"/>
          <p:cNvPicPr>
            <a:picLocks noChangeAspect="1" noChangeArrowheads="1"/>
          </p:cNvPicPr>
          <p:nvPr/>
        </p:nvPicPr>
        <p:blipFill>
          <a:blip r:embed="rId2" cstate="print"/>
          <a:srcRect/>
          <a:stretch>
            <a:fillRect/>
          </a:stretch>
        </p:blipFill>
        <p:spPr bwMode="auto">
          <a:xfrm>
            <a:off x="6577013" y="6145213"/>
            <a:ext cx="2243137" cy="596900"/>
          </a:xfrm>
          <a:prstGeom prst="rect">
            <a:avLst/>
          </a:prstGeom>
          <a:noFill/>
          <a:ln w="9525">
            <a:noFill/>
            <a:miter lim="800000"/>
            <a:headEnd/>
            <a:tailEnd/>
          </a:ln>
        </p:spPr>
      </p:pic>
      <p:sp>
        <p:nvSpPr>
          <p:cNvPr id="2" name="Title 1"/>
          <p:cNvSpPr>
            <a:spLocks noGrp="1"/>
          </p:cNvSpPr>
          <p:nvPr>
            <p:ph type="title"/>
          </p:nvPr>
        </p:nvSpPr>
        <p:spPr>
          <a:xfrm>
            <a:off x="468313" y="980728"/>
            <a:ext cx="8229600" cy="936625"/>
          </a:xfrm>
        </p:spPr>
        <p:txBody>
          <a:bodyPr/>
          <a:lstStyle/>
          <a:p>
            <a:r>
              <a:rPr lang="en-US"/>
              <a:t>Click to edit Master title style</a:t>
            </a:r>
            <a:endParaRPr lang="en-GB" dirty="0"/>
          </a:p>
        </p:txBody>
      </p:sp>
      <p:sp>
        <p:nvSpPr>
          <p:cNvPr id="5" name="Rectangle 4"/>
          <p:cNvSpPr>
            <a:spLocks noGrp="1" noChangeArrowheads="1"/>
          </p:cNvSpPr>
          <p:nvPr>
            <p:ph type="dt" sz="half" idx="10"/>
          </p:nvPr>
        </p:nvSpPr>
        <p:spPr>
          <a:xfrm>
            <a:off x="6577013" y="116632"/>
            <a:ext cx="2133600" cy="476250"/>
          </a:xfrm>
        </p:spPr>
        <p:txBody>
          <a:bodyPr/>
          <a:lstStyle>
            <a:lvl1pPr>
              <a:defRPr sz="1200"/>
            </a:lvl1pPr>
          </a:lstStyle>
          <a:p>
            <a:pPr>
              <a:defRPr/>
            </a:pPr>
            <a:fld id="{98D798C1-28A9-4707-8D4D-671C3615484B}" type="datetime1">
              <a:rPr lang="it-IT" smtClean="0">
                <a:solidFill>
                  <a:srgbClr val="000000"/>
                </a:solidFill>
              </a:rPr>
              <a:pPr>
                <a:defRPr/>
              </a:pPr>
              <a:t>16/12/2019</a:t>
            </a:fld>
            <a:endParaRPr lang="it-IT">
              <a:solidFill>
                <a:srgbClr val="000000"/>
              </a:solidFill>
            </a:endParaRPr>
          </a:p>
        </p:txBody>
      </p:sp>
      <p:sp>
        <p:nvSpPr>
          <p:cNvPr id="6" name="Rectangle 5"/>
          <p:cNvSpPr>
            <a:spLocks noGrp="1" noChangeArrowheads="1"/>
          </p:cNvSpPr>
          <p:nvPr>
            <p:ph type="ftr" sz="quarter" idx="11"/>
          </p:nvPr>
        </p:nvSpPr>
        <p:spPr>
          <a:xfrm>
            <a:off x="3124200" y="6337126"/>
            <a:ext cx="2895600" cy="476250"/>
          </a:xfrm>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xfrm>
            <a:off x="467544" y="6297439"/>
            <a:ext cx="2133600" cy="476250"/>
          </a:xfrm>
        </p:spPr>
        <p:txBody>
          <a:bodyPr/>
          <a:lstStyle>
            <a:lvl1pPr algn="l">
              <a:defRPr/>
            </a:lvl1pPr>
          </a:lstStyle>
          <a:p>
            <a:pPr>
              <a:defRPr/>
            </a:pPr>
            <a:fld id="{984D80E6-4526-4118-B3EC-FF4E77BA3A56}" type="slidenum">
              <a:rPr lang="it-IT" smtClean="0">
                <a:solidFill>
                  <a:srgbClr val="000000"/>
                </a:solidFill>
              </a:rPr>
              <a:pPr>
                <a:defRPr/>
              </a:pPr>
              <a:t>‹#›</a:t>
            </a:fld>
            <a:endParaRPr lang="it-IT" dirty="0">
              <a:solidFill>
                <a:srgbClr val="000000"/>
              </a:solidFill>
            </a:endParaRPr>
          </a:p>
        </p:txBody>
      </p:sp>
      <p:sp>
        <p:nvSpPr>
          <p:cNvPr id="9" name="Content Placeholder 2"/>
          <p:cNvSpPr>
            <a:spLocks noGrp="1"/>
          </p:cNvSpPr>
          <p:nvPr>
            <p:ph idx="1"/>
          </p:nvPr>
        </p:nvSpPr>
        <p:spPr>
          <a:xfrm>
            <a:off x="457200" y="2276872"/>
            <a:ext cx="82296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6390586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4" name="Date Placeholder 3"/>
          <p:cNvSpPr>
            <a:spLocks noGrp="1"/>
          </p:cNvSpPr>
          <p:nvPr>
            <p:ph type="dt" sz="half" idx="10"/>
          </p:nvPr>
        </p:nvSpPr>
        <p:spPr/>
        <p:txBody>
          <a:bodyPr/>
          <a:lstStyle>
            <a:lvl1pPr>
              <a:defRPr/>
            </a:lvl1pPr>
          </a:lstStyle>
          <a:p>
            <a:pPr>
              <a:defRPr/>
            </a:pPr>
            <a:fld id="{3DD960BB-F093-451F-960E-222AE5B487A0}" type="datetime1">
              <a:rPr lang="it-IT" smtClean="0"/>
              <a:t>16/12/2019</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470B5C6D-7C0A-40A2-93E5-45B7AD5C39FE}" type="slidenum">
              <a:rPr lang="it-IT"/>
              <a:pPr>
                <a:defRPr/>
              </a:pPr>
              <a:t>‹#›</a:t>
            </a:fld>
            <a:endParaRPr lang="it-IT"/>
          </a:p>
        </p:txBody>
      </p:sp>
      <p:sp>
        <p:nvSpPr>
          <p:cNvPr id="8" name="Title 1"/>
          <p:cNvSpPr>
            <a:spLocks noGrp="1"/>
          </p:cNvSpPr>
          <p:nvPr>
            <p:ph type="title" hasCustomPrompt="1"/>
          </p:nvPr>
        </p:nvSpPr>
        <p:spPr>
          <a:xfrm>
            <a:off x="2987824" y="260648"/>
            <a:ext cx="5688632" cy="1080120"/>
          </a:xfrm>
        </p:spPr>
        <p:txBody>
          <a:bodyPr/>
          <a:lstStyle>
            <a:lvl1pPr>
              <a:defRPr/>
            </a:lvl1pPr>
          </a:lstStyle>
          <a:p>
            <a:r>
              <a:rPr lang="en-US" dirty="0"/>
              <a:t>Click to edit </a:t>
            </a:r>
            <a:br>
              <a:rPr lang="en-US" dirty="0"/>
            </a:br>
            <a:r>
              <a:rPr lang="en-US" dirty="0"/>
              <a:t>Master title style</a:t>
            </a:r>
            <a:endParaRPr lang="it-IT" dirty="0"/>
          </a:p>
        </p:txBody>
      </p:sp>
    </p:spTree>
    <p:extLst>
      <p:ext uri="{BB962C8B-B14F-4D97-AF65-F5344CB8AC3E}">
        <p14:creationId xmlns:p14="http://schemas.microsoft.com/office/powerpoint/2010/main" val="4012813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it-IT"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3"/>
          <p:cNvSpPr>
            <a:spLocks noGrp="1"/>
          </p:cNvSpPr>
          <p:nvPr>
            <p:ph type="dt" sz="half" idx="10"/>
          </p:nvPr>
        </p:nvSpPr>
        <p:spPr/>
        <p:txBody>
          <a:bodyPr/>
          <a:lstStyle>
            <a:lvl1pPr>
              <a:defRPr/>
            </a:lvl1pPr>
          </a:lstStyle>
          <a:p>
            <a:pPr>
              <a:defRPr/>
            </a:pPr>
            <a:fld id="{0B9BC296-BCCA-4F55-B360-741FF55A0FC6}" type="datetime1">
              <a:rPr lang="it-IT" smtClean="0"/>
              <a:t>16/12/2019</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9DA67AA2-2322-4A0D-8764-9C1E060557E7}" type="slidenum">
              <a:rPr lang="it-IT"/>
              <a:pPr>
                <a:defRPr/>
              </a:pPr>
              <a:t>‹#›</a:t>
            </a:fld>
            <a:endParaRPr lang="it-IT"/>
          </a:p>
        </p:txBody>
      </p:sp>
    </p:spTree>
    <p:extLst>
      <p:ext uri="{BB962C8B-B14F-4D97-AF65-F5344CB8AC3E}">
        <p14:creationId xmlns:p14="http://schemas.microsoft.com/office/powerpoint/2010/main" val="5233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3"/>
          <p:cNvSpPr>
            <a:spLocks noGrp="1"/>
          </p:cNvSpPr>
          <p:nvPr>
            <p:ph type="dt" sz="half" idx="10"/>
          </p:nvPr>
        </p:nvSpPr>
        <p:spPr/>
        <p:txBody>
          <a:bodyPr/>
          <a:lstStyle>
            <a:lvl1pPr>
              <a:defRPr/>
            </a:lvl1pPr>
          </a:lstStyle>
          <a:p>
            <a:pPr>
              <a:defRPr/>
            </a:pPr>
            <a:fld id="{8438A9BB-C27B-44C2-A93A-AFBB2A0E0450}" type="datetime1">
              <a:rPr lang="it-IT" smtClean="0"/>
              <a:t>16/12/2019</a:t>
            </a:fld>
            <a:endParaRPr lang="it-IT"/>
          </a:p>
        </p:txBody>
      </p:sp>
      <p:sp>
        <p:nvSpPr>
          <p:cNvPr id="8" name="Footer Placeholder 4"/>
          <p:cNvSpPr>
            <a:spLocks noGrp="1"/>
          </p:cNvSpPr>
          <p:nvPr>
            <p:ph type="ftr" sz="quarter" idx="11"/>
          </p:nvPr>
        </p:nvSpPr>
        <p:spPr/>
        <p:txBody>
          <a:bodyPr/>
          <a:lstStyle>
            <a:lvl1pPr>
              <a:defRPr/>
            </a:lvl1pPr>
          </a:lstStyle>
          <a:p>
            <a:pPr>
              <a:defRPr/>
            </a:pPr>
            <a:endParaRPr lang="it-IT"/>
          </a:p>
        </p:txBody>
      </p:sp>
      <p:sp>
        <p:nvSpPr>
          <p:cNvPr id="9" name="Slide Number Placeholder 5"/>
          <p:cNvSpPr>
            <a:spLocks noGrp="1"/>
          </p:cNvSpPr>
          <p:nvPr>
            <p:ph type="sldNum" sz="quarter" idx="12"/>
          </p:nvPr>
        </p:nvSpPr>
        <p:spPr/>
        <p:txBody>
          <a:bodyPr/>
          <a:lstStyle>
            <a:lvl1pPr>
              <a:defRPr/>
            </a:lvl1pPr>
          </a:lstStyle>
          <a:p>
            <a:pPr>
              <a:defRPr/>
            </a:pPr>
            <a:fld id="{337D6481-3E94-4D5C-AFE8-1EFBE10D5009}" type="slidenum">
              <a:rPr lang="it-IT"/>
              <a:pPr>
                <a:defRPr/>
              </a:pPr>
              <a:t>‹#›</a:t>
            </a:fld>
            <a:endParaRPr lang="it-IT"/>
          </a:p>
        </p:txBody>
      </p:sp>
    </p:spTree>
    <p:extLst>
      <p:ext uri="{BB962C8B-B14F-4D97-AF65-F5344CB8AC3E}">
        <p14:creationId xmlns:p14="http://schemas.microsoft.com/office/powerpoint/2010/main" val="331765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1CAFC72-1F7F-4D4B-AD73-69DB4EDAB76A}" type="datetime1">
              <a:rPr lang="it-IT" smtClean="0"/>
              <a:t>16/12/2019</a:t>
            </a:fld>
            <a:endParaRPr lang="it-IT"/>
          </a:p>
        </p:txBody>
      </p:sp>
      <p:sp>
        <p:nvSpPr>
          <p:cNvPr id="3" name="Footer Placeholder 4"/>
          <p:cNvSpPr>
            <a:spLocks noGrp="1"/>
          </p:cNvSpPr>
          <p:nvPr>
            <p:ph type="ftr" sz="quarter" idx="11"/>
          </p:nvPr>
        </p:nvSpPr>
        <p:spPr/>
        <p:txBody>
          <a:bodyPr/>
          <a:lstStyle>
            <a:lvl1pPr>
              <a:defRPr/>
            </a:lvl1pPr>
          </a:lstStyle>
          <a:p>
            <a:pPr>
              <a:defRPr/>
            </a:pPr>
            <a:endParaRPr lang="it-IT"/>
          </a:p>
        </p:txBody>
      </p:sp>
      <p:sp>
        <p:nvSpPr>
          <p:cNvPr id="4" name="Slide Number Placeholder 5"/>
          <p:cNvSpPr>
            <a:spLocks noGrp="1"/>
          </p:cNvSpPr>
          <p:nvPr>
            <p:ph type="sldNum" sz="quarter" idx="12"/>
          </p:nvPr>
        </p:nvSpPr>
        <p:spPr/>
        <p:txBody>
          <a:bodyPr/>
          <a:lstStyle>
            <a:lvl1pPr>
              <a:defRPr/>
            </a:lvl1pPr>
          </a:lstStyle>
          <a:p>
            <a:pPr>
              <a:defRPr/>
            </a:pPr>
            <a:fld id="{7EFD6E33-FBFD-4C59-9825-C3270BE70F6D}" type="slidenum">
              <a:rPr lang="it-IT"/>
              <a:pPr>
                <a:defRPr/>
              </a:pPr>
              <a:t>‹#›</a:t>
            </a:fld>
            <a:endParaRPr lang="it-IT"/>
          </a:p>
        </p:txBody>
      </p:sp>
    </p:spTree>
    <p:extLst>
      <p:ext uri="{BB962C8B-B14F-4D97-AF65-F5344CB8AC3E}">
        <p14:creationId xmlns:p14="http://schemas.microsoft.com/office/powerpoint/2010/main" val="3511776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28" y="1268760"/>
            <a:ext cx="3168352" cy="936104"/>
          </a:xfrm>
        </p:spPr>
        <p:txBody>
          <a:bodyPr anchor="t"/>
          <a:lstStyle>
            <a:lvl1pPr algn="l">
              <a:defRPr sz="2000" b="1"/>
            </a:lvl1pPr>
          </a:lstStyle>
          <a:p>
            <a:r>
              <a:rPr lang="en-US" dirty="0"/>
              <a:t>Click to edit Master title style</a:t>
            </a:r>
            <a:endParaRPr lang="it-IT" dirty="0"/>
          </a:p>
        </p:txBody>
      </p:sp>
      <p:sp>
        <p:nvSpPr>
          <p:cNvPr id="3" name="Content Placeholder 2"/>
          <p:cNvSpPr>
            <a:spLocks noGrp="1"/>
          </p:cNvSpPr>
          <p:nvPr>
            <p:ph idx="1"/>
          </p:nvPr>
        </p:nvSpPr>
        <p:spPr>
          <a:xfrm>
            <a:off x="3575050" y="1268760"/>
            <a:ext cx="5245422" cy="49685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4" name="Text Placeholder 3"/>
          <p:cNvSpPr>
            <a:spLocks noGrp="1"/>
          </p:cNvSpPr>
          <p:nvPr>
            <p:ph type="body" sz="half" idx="2"/>
          </p:nvPr>
        </p:nvSpPr>
        <p:spPr>
          <a:xfrm>
            <a:off x="323528" y="2204864"/>
            <a:ext cx="3168352" cy="40324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fld id="{9F7456CC-B832-4B96-A948-41898918321F}" type="datetime1">
              <a:rPr lang="it-IT" smtClean="0"/>
              <a:t>16/12/2019</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E92AACD6-5B29-427E-B6BE-32C1944AA7B2}" type="slidenum">
              <a:rPr lang="it-IT"/>
              <a:pPr>
                <a:defRPr/>
              </a:pPr>
              <a:t>‹#›</a:t>
            </a:fld>
            <a:endParaRPr lang="it-IT"/>
          </a:p>
        </p:txBody>
      </p:sp>
    </p:spTree>
    <p:extLst>
      <p:ext uri="{BB962C8B-B14F-4D97-AF65-F5344CB8AC3E}">
        <p14:creationId xmlns:p14="http://schemas.microsoft.com/office/powerpoint/2010/main" val="2896048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869160"/>
            <a:ext cx="5486400" cy="566738"/>
          </a:xfrm>
        </p:spPr>
        <p:txBody>
          <a:bodyPr anchor="b"/>
          <a:lstStyle>
            <a:lvl1pPr algn="l">
              <a:defRPr sz="2000" b="1"/>
            </a:lvl1pPr>
          </a:lstStyle>
          <a:p>
            <a:r>
              <a:rPr lang="en-US"/>
              <a:t>Click to edit Master title style</a:t>
            </a:r>
            <a:endParaRPr lang="it-IT"/>
          </a:p>
        </p:txBody>
      </p:sp>
      <p:sp>
        <p:nvSpPr>
          <p:cNvPr id="3" name="Picture Placeholder 2"/>
          <p:cNvSpPr>
            <a:spLocks noGrp="1"/>
          </p:cNvSpPr>
          <p:nvPr>
            <p:ph type="pic" idx="1"/>
          </p:nvPr>
        </p:nvSpPr>
        <p:spPr>
          <a:xfrm>
            <a:off x="1828800" y="1268760"/>
            <a:ext cx="5486400" cy="3530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Text Placeholder 3"/>
          <p:cNvSpPr>
            <a:spLocks noGrp="1"/>
          </p:cNvSpPr>
          <p:nvPr>
            <p:ph type="body" sz="half" idx="2"/>
          </p:nvPr>
        </p:nvSpPr>
        <p:spPr>
          <a:xfrm>
            <a:off x="1828800" y="544522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AB07C70-7B56-4581-B8E2-53C295187DEC}" type="datetime1">
              <a:rPr lang="it-IT" smtClean="0"/>
              <a:t>16/12/2019</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325BB6FA-0BCB-4306-B200-BD1629BD8DD3}" type="slidenum">
              <a:rPr lang="it-IT"/>
              <a:pPr>
                <a:defRPr/>
              </a:pPr>
              <a:t>‹#›</a:t>
            </a:fld>
            <a:endParaRPr lang="it-IT"/>
          </a:p>
        </p:txBody>
      </p:sp>
    </p:spTree>
    <p:extLst>
      <p:ext uri="{BB962C8B-B14F-4D97-AF65-F5344CB8AC3E}">
        <p14:creationId xmlns:p14="http://schemas.microsoft.com/office/powerpoint/2010/main" val="3102153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4" name="Date Placeholder 3"/>
          <p:cNvSpPr>
            <a:spLocks noGrp="1"/>
          </p:cNvSpPr>
          <p:nvPr>
            <p:ph type="dt" sz="half" idx="10"/>
          </p:nvPr>
        </p:nvSpPr>
        <p:spPr/>
        <p:txBody>
          <a:bodyPr/>
          <a:lstStyle>
            <a:lvl1pPr>
              <a:defRPr/>
            </a:lvl1pPr>
          </a:lstStyle>
          <a:p>
            <a:pPr>
              <a:defRPr/>
            </a:pPr>
            <a:fld id="{3DD960BB-F093-451F-960E-222AE5B487A0}" type="datetime1">
              <a:rPr lang="it-IT" smtClean="0">
                <a:solidFill>
                  <a:prstClr val="black">
                    <a:tint val="75000"/>
                  </a:prstClr>
                </a:solidFill>
              </a:rPr>
              <a:pPr>
                <a:defRPr/>
              </a:pPr>
              <a:t>16/12/2019</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70B5C6D-7C0A-40A2-93E5-45B7AD5C39FE}" type="slidenum">
              <a:rPr lang="it-IT">
                <a:solidFill>
                  <a:prstClr val="black">
                    <a:tint val="75000"/>
                  </a:prstClr>
                </a:solidFill>
              </a:rPr>
              <a:pPr>
                <a:defRPr/>
              </a:pPr>
              <a:t>‹#›</a:t>
            </a:fld>
            <a:endParaRPr lang="it-IT">
              <a:solidFill>
                <a:prstClr val="black">
                  <a:tint val="75000"/>
                </a:prstClr>
              </a:solidFill>
            </a:endParaRPr>
          </a:p>
        </p:txBody>
      </p:sp>
      <p:sp>
        <p:nvSpPr>
          <p:cNvPr id="8" name="Title 1"/>
          <p:cNvSpPr>
            <a:spLocks noGrp="1"/>
          </p:cNvSpPr>
          <p:nvPr>
            <p:ph type="title" hasCustomPrompt="1"/>
          </p:nvPr>
        </p:nvSpPr>
        <p:spPr>
          <a:xfrm>
            <a:off x="2987824" y="260648"/>
            <a:ext cx="5688632" cy="1080120"/>
          </a:xfrm>
        </p:spPr>
        <p:txBody>
          <a:bodyPr/>
          <a:lstStyle>
            <a:lvl1pPr>
              <a:defRPr/>
            </a:lvl1pPr>
          </a:lstStyle>
          <a:p>
            <a:r>
              <a:rPr lang="en-US" dirty="0"/>
              <a:t>Click to edit </a:t>
            </a:r>
            <a:br>
              <a:rPr lang="en-US" dirty="0"/>
            </a:br>
            <a:r>
              <a:rPr lang="en-US" dirty="0"/>
              <a:t>Master title style</a:t>
            </a:r>
            <a:endParaRPr lang="it-IT" dirty="0"/>
          </a:p>
        </p:txBody>
      </p:sp>
    </p:spTree>
    <p:extLst>
      <p:ext uri="{BB962C8B-B14F-4D97-AF65-F5344CB8AC3E}">
        <p14:creationId xmlns:p14="http://schemas.microsoft.com/office/powerpoint/2010/main" val="17630399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91680" y="1988840"/>
            <a:ext cx="7128792"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endParaRPr lang="it-IT"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8D798C1-28A9-4707-8D4D-671C3615484B}" type="datetime1">
              <a:rPr lang="it-IT" smtClean="0"/>
              <a:t>16/12/2019</a:t>
            </a:fld>
            <a:endParaRPr lang="it-I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lide Number Placeholder 5"/>
          <p:cNvSpPr>
            <a:spLocks noGrp="1"/>
          </p:cNvSpPr>
          <p:nvPr>
            <p:ph type="sldNum" sz="quarter" idx="4"/>
          </p:nvPr>
        </p:nvSpPr>
        <p:spPr>
          <a:xfrm>
            <a:off x="8413200" y="6368400"/>
            <a:ext cx="576064" cy="365125"/>
          </a:xfrm>
          <a:prstGeom prst="rect">
            <a:avLst/>
          </a:prstGeom>
        </p:spPr>
        <p:txBody>
          <a:bodyPr vert="horz" lIns="91440" tIns="45720" rIns="91440" bIns="45720" rtlCol="0" anchor="ctr"/>
          <a:lstStyle>
            <a:lvl1pPr algn="l" fontAlgn="auto">
              <a:spcBef>
                <a:spcPts val="0"/>
              </a:spcBef>
              <a:spcAft>
                <a:spcPts val="0"/>
              </a:spcAft>
              <a:defRPr sz="1400">
                <a:solidFill>
                  <a:schemeClr val="tx1">
                    <a:tint val="75000"/>
                  </a:schemeClr>
                </a:solidFill>
                <a:latin typeface="+mn-lt"/>
                <a:cs typeface="+mn-cs"/>
              </a:defRPr>
            </a:lvl1pPr>
          </a:lstStyle>
          <a:p>
            <a:pPr>
              <a:defRPr/>
            </a:pPr>
            <a:fld id="{984D80E6-4526-4118-B3EC-FF4E77BA3A56}" type="slidenum">
              <a:rPr lang="it-IT" smtClean="0"/>
              <a:pPr/>
              <a:t>‹#›</a:t>
            </a:fld>
            <a:endParaRPr lang="it-IT" dirty="0"/>
          </a:p>
        </p:txBody>
      </p:sp>
      <p:sp>
        <p:nvSpPr>
          <p:cNvPr id="7" name="Subtitle 2"/>
          <p:cNvSpPr txBox="1">
            <a:spLocks/>
          </p:cNvSpPr>
          <p:nvPr userDrawn="1"/>
        </p:nvSpPr>
        <p:spPr>
          <a:xfrm>
            <a:off x="1691680" y="4077072"/>
            <a:ext cx="7128792" cy="1752600"/>
          </a:xfrm>
          <a:prstGeom prst="rect">
            <a:avLst/>
          </a:prstGeom>
        </p:spPr>
        <p:txBody>
          <a:bodyPr/>
          <a:lstStyle>
            <a:lvl1pPr marL="0" indent="0" algn="l" rtl="0" eaLnBrk="0" fontAlgn="base" hangingPunct="0">
              <a:spcBef>
                <a:spcPct val="20000"/>
              </a:spcBef>
              <a:spcAft>
                <a:spcPct val="0"/>
              </a:spcAft>
              <a:buFont typeface="Arial" charset="0"/>
              <a:buNone/>
              <a:defRPr sz="2800" kern="1200">
                <a:solidFill>
                  <a:schemeClr val="tx1">
                    <a:tint val="75000"/>
                  </a:schemeClr>
                </a:solidFill>
                <a:latin typeface="Times New Roman" pitchFamily="18" charset="0"/>
                <a:ea typeface="+mn-ea"/>
                <a:cs typeface="Times New Roman" pitchFamily="18" charset="0"/>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Times New Roman" pitchFamily="18" charset="0"/>
                <a:ea typeface="+mn-ea"/>
                <a:cs typeface="Times New Roman" pitchFamily="18" charset="0"/>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Times New Roman" pitchFamily="18" charset="0"/>
                <a:ea typeface="+mn-ea"/>
                <a:cs typeface="Times New Roman" pitchFamily="18" charset="0"/>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itchFamily="18" charset="0"/>
                <a:ea typeface="+mn-ea"/>
                <a:cs typeface="Times New Roman" pitchFamily="18" charset="0"/>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itchFamily="18" charset="0"/>
                <a:ea typeface="+mn-ea"/>
                <a:cs typeface="Times New Roman"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it-IT" dirty="0"/>
          </a:p>
        </p:txBody>
      </p:sp>
    </p:spTree>
  </p:cSld>
  <p:clrMap bg1="lt1" tx1="dk1" bg2="lt2" tx2="dk2" accent1="accent1" accent2="accent2" accent3="accent3" accent4="accent4" accent5="accent5" accent6="accent6" hlink="hlink" folHlink="folHlink"/>
  <p:sldLayoutIdLst>
    <p:sldLayoutId id="2147483658" r:id="rId1"/>
    <p:sldLayoutId id="2147483660" r:id="rId2"/>
  </p:sldLayoutIdLst>
  <p:hf hdr="0" ftr="0" dt="0"/>
  <p:txStyles>
    <p:titleStyle>
      <a:lvl1pPr algn="l" rtl="0" eaLnBrk="0" fontAlgn="base" hangingPunct="0">
        <a:lnSpc>
          <a:spcPts val="4200"/>
        </a:lnSpc>
        <a:spcBef>
          <a:spcPct val="0"/>
        </a:spcBef>
        <a:spcAft>
          <a:spcPct val="0"/>
        </a:spcAft>
        <a:defRPr sz="4000"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987824" y="260648"/>
            <a:ext cx="5688632"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it-IT" dirty="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8161D43-88C8-4D5A-A5F9-0E40F70042A2}" type="datetime1">
              <a:rPr lang="it-IT" smtClean="0"/>
              <a:t>16/12/2019</a:t>
            </a:fld>
            <a:endParaRPr lang="it-I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it-IT"/>
          </a:p>
        </p:txBody>
      </p:sp>
      <p:sp>
        <p:nvSpPr>
          <p:cNvPr id="6" name="Slide Number Placeholder 5"/>
          <p:cNvSpPr>
            <a:spLocks noGrp="1"/>
          </p:cNvSpPr>
          <p:nvPr>
            <p:ph type="sldNum" sz="quarter" idx="4"/>
          </p:nvPr>
        </p:nvSpPr>
        <p:spPr>
          <a:xfrm>
            <a:off x="8413200" y="6368400"/>
            <a:ext cx="576064" cy="365125"/>
          </a:xfrm>
          <a:prstGeom prst="rect">
            <a:avLst/>
          </a:prstGeom>
        </p:spPr>
        <p:txBody>
          <a:bodyPr vert="horz" lIns="91440" tIns="45720" rIns="91440" bIns="45720" rtlCol="0" anchor="ctr"/>
          <a:lstStyle>
            <a:lvl1pPr algn="l">
              <a:defRPr sz="1400">
                <a:solidFill>
                  <a:schemeClr val="tx1">
                    <a:tint val="75000"/>
                  </a:schemeClr>
                </a:solidFill>
              </a:defRPr>
            </a:lvl1pPr>
          </a:lstStyle>
          <a:p>
            <a:pPr>
              <a:defRPr/>
            </a:pPr>
            <a:fld id="{77EC10D1-6866-4AC9-B4C1-8A91528F5304}" type="slidenum">
              <a:rPr lang="it-IT" smtClean="0"/>
              <a:pPr>
                <a:defRPr/>
              </a:pPr>
              <a:t>‹#›</a:t>
            </a:fld>
            <a:endParaRPr lang="it-IT" dirty="0"/>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6" r:id="rId4"/>
    <p:sldLayoutId id="2147483667" r:id="rId5"/>
    <p:sldLayoutId id="2147483668" r:id="rId6"/>
  </p:sldLayoutIdLst>
  <p:hf hdr="0" ftr="0" dt="0"/>
  <p:txStyles>
    <p:titleStyle>
      <a:lvl1pPr algn="l" rtl="0" eaLnBrk="0" fontAlgn="base" hangingPunct="0">
        <a:lnSpc>
          <a:spcPts val="3700"/>
        </a:lnSpc>
        <a:spcBef>
          <a:spcPct val="0"/>
        </a:spcBef>
        <a:spcAft>
          <a:spcPct val="0"/>
        </a:spcAft>
        <a:defRPr sz="3600"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987824" y="260648"/>
            <a:ext cx="5688632"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it-IT" dirty="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8161D43-88C8-4D5A-A5F9-0E40F70042A2}" type="datetime1">
              <a:rPr lang="it-IT" smtClean="0">
                <a:solidFill>
                  <a:prstClr val="black">
                    <a:tint val="75000"/>
                  </a:prstClr>
                </a:solidFill>
              </a:rPr>
              <a:pPr>
                <a:defRPr/>
              </a:pPr>
              <a:t>16/12/2019</a:t>
            </a:fld>
            <a:endParaRPr lang="it-IT">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it-IT">
              <a:solidFill>
                <a:prstClr val="black">
                  <a:tint val="75000"/>
                </a:prstClr>
              </a:solidFill>
            </a:endParaRPr>
          </a:p>
        </p:txBody>
      </p:sp>
      <p:sp>
        <p:nvSpPr>
          <p:cNvPr id="6" name="Slide Number Placeholder 5"/>
          <p:cNvSpPr>
            <a:spLocks noGrp="1"/>
          </p:cNvSpPr>
          <p:nvPr>
            <p:ph type="sldNum" sz="quarter" idx="4"/>
          </p:nvPr>
        </p:nvSpPr>
        <p:spPr>
          <a:xfrm>
            <a:off x="8413200" y="6368400"/>
            <a:ext cx="576064" cy="365125"/>
          </a:xfrm>
          <a:prstGeom prst="rect">
            <a:avLst/>
          </a:prstGeom>
        </p:spPr>
        <p:txBody>
          <a:bodyPr vert="horz" lIns="91440" tIns="45720" rIns="91440" bIns="45720" rtlCol="0" anchor="ctr"/>
          <a:lstStyle>
            <a:lvl1pPr algn="l">
              <a:defRPr sz="1400">
                <a:solidFill>
                  <a:schemeClr val="tx1">
                    <a:tint val="75000"/>
                  </a:schemeClr>
                </a:solidFill>
              </a:defRPr>
            </a:lvl1pPr>
          </a:lstStyle>
          <a:p>
            <a:pPr>
              <a:defRPr/>
            </a:pPr>
            <a:fld id="{77EC10D1-6866-4AC9-B4C1-8A91528F5304}" type="slidenum">
              <a:rPr lang="it-IT" smtClean="0">
                <a:solidFill>
                  <a:prstClr val="black">
                    <a:tint val="75000"/>
                  </a:prstClr>
                </a:solidFill>
              </a:rPr>
              <a:pPr>
                <a:defRPr/>
              </a:pPr>
              <a:t>‹#›</a:t>
            </a:fld>
            <a:endParaRPr lang="it-IT" dirty="0">
              <a:solidFill>
                <a:prstClr val="black">
                  <a:tint val="75000"/>
                </a:prstClr>
              </a:solidFill>
            </a:endParaRPr>
          </a:p>
        </p:txBody>
      </p:sp>
    </p:spTree>
    <p:extLst>
      <p:ext uri="{BB962C8B-B14F-4D97-AF65-F5344CB8AC3E}">
        <p14:creationId xmlns:p14="http://schemas.microsoft.com/office/powerpoint/2010/main" val="107788488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Lst>
  <p:hf hdr="0" ftr="0" dt="0"/>
  <p:txStyles>
    <p:titleStyle>
      <a:lvl1pPr algn="l" rtl="0" eaLnBrk="0" fontAlgn="base" hangingPunct="0">
        <a:lnSpc>
          <a:spcPts val="3700"/>
        </a:lnSpc>
        <a:spcBef>
          <a:spcPct val="0"/>
        </a:spcBef>
        <a:spcAft>
          <a:spcPct val="0"/>
        </a:spcAft>
        <a:defRPr sz="3600"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331" y="1339893"/>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558" tIns="43284" rIns="86558" bIns="43284" numCol="1" anchor="ctr" anchorCtr="0" compatLnSpc="1">
            <a:prstTxWarp prst="textNoShape">
              <a:avLst/>
            </a:prstTxWarp>
          </a:bodyPr>
          <a:lstStyle/>
          <a:p>
            <a:pPr lvl="0"/>
            <a:r>
              <a:rPr lang="en-GB"/>
              <a:t>Title</a:t>
            </a:r>
          </a:p>
        </p:txBody>
      </p:sp>
      <p:sp>
        <p:nvSpPr>
          <p:cNvPr id="1027" name="Rectangle 3"/>
          <p:cNvSpPr>
            <a:spLocks noGrp="1" noChangeArrowheads="1"/>
          </p:cNvSpPr>
          <p:nvPr>
            <p:ph type="body" idx="1"/>
          </p:nvPr>
        </p:nvSpPr>
        <p:spPr bwMode="auto">
          <a:xfrm>
            <a:off x="457243" y="2492419"/>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558" tIns="43284" rIns="86558" bIns="43284" numCol="1" anchor="t" anchorCtr="0" compatLnSpc="1">
            <a:prstTxWarp prst="textNoShape">
              <a:avLst/>
            </a:prstTxWarp>
          </a:bodyPr>
          <a:lstStyle/>
          <a:p>
            <a:pPr lvl="0"/>
            <a:r>
              <a:rPr lang="fr-BE"/>
              <a:t>Second level</a:t>
            </a:r>
            <a:endParaRPr lang="en-GB"/>
          </a:p>
          <a:p>
            <a:pPr lvl="1"/>
            <a:r>
              <a:rPr lang="en-GB"/>
              <a:t>Third level</a:t>
            </a:r>
          </a:p>
          <a:p>
            <a:pPr lvl="2"/>
            <a:r>
              <a:rPr lang="en-GB"/>
              <a:t>Fourth level</a:t>
            </a:r>
          </a:p>
          <a:p>
            <a:pPr lvl="3"/>
            <a:r>
              <a:rPr lang="en-GB"/>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558" tIns="43284" rIns="86558" bIns="43284" numCol="1" anchor="t" anchorCtr="0" compatLnSpc="1">
            <a:prstTxWarp prst="textNoShape">
              <a:avLst/>
            </a:prstTxWarp>
          </a:bodyPr>
          <a:lstStyle>
            <a:lvl1pPr>
              <a:defRPr sz="1400">
                <a:solidFill>
                  <a:schemeClr val="tx1"/>
                </a:solidFill>
                <a:latin typeface="Arial" pitchFamily="34" charset="0"/>
              </a:defRPr>
            </a:lvl1pPr>
          </a:lstStyle>
          <a:p>
            <a:pPr>
              <a:defRPr/>
            </a:pPr>
            <a:fld id="{98D798C1-28A9-4707-8D4D-671C3615484B}" type="datetime1">
              <a:rPr lang="it-IT" smtClean="0"/>
              <a:t>16/12/2019</a:t>
            </a:fld>
            <a:endParaRPr lang="it-IT"/>
          </a:p>
        </p:txBody>
      </p:sp>
      <p:sp>
        <p:nvSpPr>
          <p:cNvPr id="1029" name="Rectangle 5"/>
          <p:cNvSpPr>
            <a:spLocks noGrp="1" noChangeArrowheads="1"/>
          </p:cNvSpPr>
          <p:nvPr>
            <p:ph type="ftr" sz="quarter" idx="3"/>
          </p:nvPr>
        </p:nvSpPr>
        <p:spPr bwMode="auto">
          <a:xfrm>
            <a:off x="3124243"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558" tIns="43284" rIns="86558" bIns="43284" numCol="1" anchor="t" anchorCtr="0" compatLnSpc="1">
            <a:prstTxWarp prst="textNoShape">
              <a:avLst/>
            </a:prstTxWarp>
          </a:bodyPr>
          <a:lstStyle>
            <a:lvl1pPr algn="ctr">
              <a:defRPr sz="1400">
                <a:solidFill>
                  <a:schemeClr val="tx1"/>
                </a:solidFill>
                <a:latin typeface="Arial" pitchFamily="34" charset="0"/>
              </a:defRPr>
            </a:lvl1pPr>
          </a:lstStyle>
          <a:p>
            <a:pPr>
              <a:defRPr/>
            </a:pPr>
            <a:endParaRPr lang="it-IT"/>
          </a:p>
        </p:txBody>
      </p:sp>
      <p:sp>
        <p:nvSpPr>
          <p:cNvPr id="1030" name="Rectangle 6"/>
          <p:cNvSpPr>
            <a:spLocks noGrp="1" noChangeArrowheads="1"/>
          </p:cNvSpPr>
          <p:nvPr>
            <p:ph type="sldNum" sz="quarter" idx="4"/>
          </p:nvPr>
        </p:nvSpPr>
        <p:spPr bwMode="auto">
          <a:xfrm>
            <a:off x="6553243"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558" tIns="43284" rIns="86558" bIns="43284" numCol="1" anchor="t" anchorCtr="0" compatLnSpc="1">
            <a:prstTxWarp prst="textNoShape">
              <a:avLst/>
            </a:prstTxWarp>
          </a:bodyPr>
          <a:lstStyle>
            <a:lvl1pPr algn="r">
              <a:defRPr sz="1400">
                <a:solidFill>
                  <a:schemeClr val="tx1"/>
                </a:solidFill>
                <a:latin typeface="Arial" pitchFamily="34" charset="0"/>
              </a:defRPr>
            </a:lvl1pPr>
          </a:lstStyle>
          <a:p>
            <a:pPr>
              <a:defRPr/>
            </a:pPr>
            <a:fld id="{984D80E6-4526-4118-B3EC-FF4E77BA3A56}" type="slidenum">
              <a:rPr lang="it-IT" smtClean="0"/>
              <a:pPr/>
              <a:t>‹#›</a:t>
            </a:fld>
            <a:endParaRPr lang="it-IT" dirty="0"/>
          </a:p>
        </p:txBody>
      </p:sp>
      <p:sp>
        <p:nvSpPr>
          <p:cNvPr id="15" name="Rectangle 14"/>
          <p:cNvSpPr/>
          <p:nvPr/>
        </p:nvSpPr>
        <p:spPr>
          <a:xfrm>
            <a:off x="0" y="356"/>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lIns="86558" tIns="43284" rIns="86558" bIns="43284" anchor="ctr"/>
          <a:lstStyle/>
          <a:p>
            <a:pPr algn="ctr" defTabSz="432639" fontAlgn="auto">
              <a:spcBef>
                <a:spcPts val="0"/>
              </a:spcBef>
              <a:spcAft>
                <a:spcPts val="0"/>
              </a:spcAft>
              <a:defRPr/>
            </a:pPr>
            <a:endParaRPr lang="en-US" sz="1800"/>
          </a:p>
        </p:txBody>
      </p:sp>
      <p:sp>
        <p:nvSpPr>
          <p:cNvPr id="7" name="Rectangle 6"/>
          <p:cNvSpPr/>
          <p:nvPr/>
        </p:nvSpPr>
        <p:spPr>
          <a:xfrm>
            <a:off x="4262794" y="6659607"/>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86558" tIns="43284" rIns="86558" bIns="43284" anchor="ctr"/>
          <a:lstStyle/>
          <a:p>
            <a:pPr algn="ctr" defTabSz="432639" fontAlgn="auto">
              <a:spcBef>
                <a:spcPts val="0"/>
              </a:spcBef>
              <a:spcAft>
                <a:spcPts val="0"/>
              </a:spcAft>
              <a:defRPr/>
            </a:pPr>
            <a:endParaRPr lang="en-US" sz="1800"/>
          </a:p>
        </p:txBody>
      </p:sp>
      <p:pic>
        <p:nvPicPr>
          <p:cNvPr id="1033" name="Picture 17" descr="LOGO CE_Vertical_EN_NEG_quadri_H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7681" y="259076"/>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p:cNvSpPr txBox="1">
            <a:spLocks/>
          </p:cNvSpPr>
          <p:nvPr userDrawn="1"/>
        </p:nvSpPr>
        <p:spPr>
          <a:xfrm>
            <a:off x="1691680" y="4077072"/>
            <a:ext cx="7128792" cy="1752600"/>
          </a:xfrm>
          <a:prstGeom prst="rect">
            <a:avLst/>
          </a:prstGeom>
        </p:spPr>
        <p:txBody>
          <a:bodyPr/>
          <a:lstStyle>
            <a:lvl1pPr marL="0" indent="0" algn="l" rtl="0" eaLnBrk="0" fontAlgn="base" hangingPunct="0">
              <a:spcBef>
                <a:spcPct val="20000"/>
              </a:spcBef>
              <a:spcAft>
                <a:spcPct val="0"/>
              </a:spcAft>
              <a:buFont typeface="Arial" charset="0"/>
              <a:buNone/>
              <a:defRPr sz="2800" kern="1200">
                <a:solidFill>
                  <a:schemeClr val="tx1">
                    <a:tint val="75000"/>
                  </a:schemeClr>
                </a:solidFill>
                <a:latin typeface="Times New Roman" pitchFamily="18" charset="0"/>
                <a:ea typeface="+mn-ea"/>
                <a:cs typeface="Times New Roman" pitchFamily="18" charset="0"/>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Times New Roman" pitchFamily="18" charset="0"/>
                <a:ea typeface="+mn-ea"/>
                <a:cs typeface="Times New Roman" pitchFamily="18" charset="0"/>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Times New Roman" pitchFamily="18" charset="0"/>
                <a:ea typeface="+mn-ea"/>
                <a:cs typeface="Times New Roman" pitchFamily="18" charset="0"/>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itchFamily="18" charset="0"/>
                <a:ea typeface="+mn-ea"/>
                <a:cs typeface="Times New Roman" pitchFamily="18" charset="0"/>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itchFamily="18" charset="0"/>
                <a:ea typeface="+mn-ea"/>
                <a:cs typeface="Times New Roman"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it-IT" dirty="0"/>
          </a:p>
        </p:txBody>
      </p:sp>
    </p:spTree>
    <p:extLst>
      <p:ext uri="{BB962C8B-B14F-4D97-AF65-F5344CB8AC3E}">
        <p14:creationId xmlns:p14="http://schemas.microsoft.com/office/powerpoint/2010/main" val="191943935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1" r:id="rId3"/>
    <p:sldLayoutId id="2147483732" r:id="rId4"/>
    <p:sldLayoutId id="2147483733" r:id="rId5"/>
    <p:sldLayoutId id="2147483736" r:id="rId6"/>
    <p:sldLayoutId id="2147483737" r:id="rId7"/>
  </p:sldLayoutIdLst>
  <p:hf hdr="0" ftr="0" dt="0"/>
  <p:txStyles>
    <p:titleStyle>
      <a:lvl1pPr marL="339519" indent="-339519" algn="l" rtl="0" eaLnBrk="1" fontAlgn="base" hangingPunct="1">
        <a:spcBef>
          <a:spcPct val="0"/>
        </a:spcBef>
        <a:spcAft>
          <a:spcPct val="0"/>
        </a:spcAft>
        <a:defRPr sz="3000" b="1">
          <a:solidFill>
            <a:srgbClr val="0F5494"/>
          </a:solidFill>
          <a:latin typeface="+mj-lt"/>
          <a:ea typeface="+mj-ea"/>
          <a:cs typeface="+mj-cs"/>
        </a:defRPr>
      </a:lvl1pPr>
      <a:lvl2pPr marL="339519" indent="-339519" algn="l" rtl="0" eaLnBrk="1" fontAlgn="base" hangingPunct="1">
        <a:spcBef>
          <a:spcPct val="0"/>
        </a:spcBef>
        <a:spcAft>
          <a:spcPct val="0"/>
        </a:spcAft>
        <a:defRPr sz="3000" b="1">
          <a:solidFill>
            <a:srgbClr val="0F5494"/>
          </a:solidFill>
          <a:latin typeface="Verdana" pitchFamily="34" charset="0"/>
        </a:defRPr>
      </a:lvl2pPr>
      <a:lvl3pPr marL="339519" indent="-339519" algn="l" rtl="0" eaLnBrk="1" fontAlgn="base" hangingPunct="1">
        <a:spcBef>
          <a:spcPct val="0"/>
        </a:spcBef>
        <a:spcAft>
          <a:spcPct val="0"/>
        </a:spcAft>
        <a:defRPr sz="3000" b="1">
          <a:solidFill>
            <a:srgbClr val="0F5494"/>
          </a:solidFill>
          <a:latin typeface="Verdana" pitchFamily="34" charset="0"/>
        </a:defRPr>
      </a:lvl3pPr>
      <a:lvl4pPr marL="339519" indent="-339519" algn="l" rtl="0" eaLnBrk="1" fontAlgn="base" hangingPunct="1">
        <a:spcBef>
          <a:spcPct val="0"/>
        </a:spcBef>
        <a:spcAft>
          <a:spcPct val="0"/>
        </a:spcAft>
        <a:defRPr sz="3000" b="1">
          <a:solidFill>
            <a:srgbClr val="0F5494"/>
          </a:solidFill>
          <a:latin typeface="Verdana" pitchFamily="34" charset="0"/>
        </a:defRPr>
      </a:lvl4pPr>
      <a:lvl5pPr marL="339519" indent="-339519" algn="l" rtl="0" eaLnBrk="1" fontAlgn="base" hangingPunct="1">
        <a:spcBef>
          <a:spcPct val="0"/>
        </a:spcBef>
        <a:spcAft>
          <a:spcPct val="0"/>
        </a:spcAft>
        <a:defRPr sz="3000" b="1">
          <a:solidFill>
            <a:srgbClr val="0F5494"/>
          </a:solidFill>
          <a:latin typeface="Verdana" pitchFamily="34" charset="0"/>
        </a:defRPr>
      </a:lvl5pPr>
      <a:lvl6pPr marL="772187" algn="l" rtl="0" eaLnBrk="1" fontAlgn="base" hangingPunct="1">
        <a:spcBef>
          <a:spcPct val="0"/>
        </a:spcBef>
        <a:spcAft>
          <a:spcPct val="0"/>
        </a:spcAft>
        <a:defRPr sz="3000" b="1">
          <a:solidFill>
            <a:srgbClr val="0F5494"/>
          </a:solidFill>
          <a:latin typeface="Verdana" pitchFamily="34" charset="0"/>
        </a:defRPr>
      </a:lvl6pPr>
      <a:lvl7pPr marL="1204883" algn="l" rtl="0" eaLnBrk="1" fontAlgn="base" hangingPunct="1">
        <a:spcBef>
          <a:spcPct val="0"/>
        </a:spcBef>
        <a:spcAft>
          <a:spcPct val="0"/>
        </a:spcAft>
        <a:defRPr sz="3000" b="1">
          <a:solidFill>
            <a:srgbClr val="0F5494"/>
          </a:solidFill>
          <a:latin typeface="Verdana" pitchFamily="34" charset="0"/>
        </a:defRPr>
      </a:lvl7pPr>
      <a:lvl8pPr marL="1637547" algn="l" rtl="0" eaLnBrk="1" fontAlgn="base" hangingPunct="1">
        <a:spcBef>
          <a:spcPct val="0"/>
        </a:spcBef>
        <a:spcAft>
          <a:spcPct val="0"/>
        </a:spcAft>
        <a:defRPr sz="3000" b="1">
          <a:solidFill>
            <a:srgbClr val="0F5494"/>
          </a:solidFill>
          <a:latin typeface="Verdana" pitchFamily="34" charset="0"/>
        </a:defRPr>
      </a:lvl8pPr>
      <a:lvl9pPr marL="2070218" algn="l" rtl="0" eaLnBrk="1" fontAlgn="base" hangingPunct="1">
        <a:spcBef>
          <a:spcPct val="0"/>
        </a:spcBef>
        <a:spcAft>
          <a:spcPct val="0"/>
        </a:spcAft>
        <a:defRPr sz="3000" b="1">
          <a:solidFill>
            <a:srgbClr val="0F5494"/>
          </a:solidFill>
          <a:latin typeface="Verdana" pitchFamily="34" charset="0"/>
        </a:defRPr>
      </a:lvl9pPr>
    </p:titleStyle>
    <p:bodyStyle>
      <a:lvl1pPr marL="324543" indent="-324543" algn="l" rtl="0" eaLnBrk="1" fontAlgn="base" hangingPunct="1">
        <a:spcBef>
          <a:spcPct val="20000"/>
        </a:spcBef>
        <a:spcAft>
          <a:spcPct val="0"/>
        </a:spcAft>
        <a:buClr>
          <a:schemeClr val="bg1"/>
        </a:buClr>
        <a:buChar char="•"/>
        <a:defRPr lang="en-GB" altLang="en-US" sz="2800" b="1" kern="1200" dirty="0">
          <a:solidFill>
            <a:srgbClr val="0033CC"/>
          </a:solidFill>
          <a:latin typeface="Calibri" pitchFamily="34" charset="0"/>
          <a:ea typeface="+mj-ea"/>
          <a:cs typeface="Calibri" pitchFamily="34" charset="0"/>
        </a:defRPr>
      </a:lvl1pPr>
      <a:lvl2pPr marL="703084" indent="-270433" algn="l" rtl="0" eaLnBrk="1" fontAlgn="base" hangingPunct="1">
        <a:spcBef>
          <a:spcPct val="20000"/>
        </a:spcBef>
        <a:spcAft>
          <a:spcPct val="0"/>
        </a:spcAft>
        <a:buClr>
          <a:srgbClr val="009FBA"/>
        </a:buClr>
        <a:buChar char="•"/>
        <a:defRPr lang="en-GB" sz="2000" b="1" kern="1200" dirty="0">
          <a:solidFill>
            <a:srgbClr val="2D2D8A"/>
          </a:solidFill>
          <a:latin typeface="Calibri" pitchFamily="34" charset="0"/>
          <a:ea typeface="+mn-ea"/>
          <a:cs typeface="Calibri" pitchFamily="34" charset="0"/>
        </a:defRPr>
      </a:lvl2pPr>
      <a:lvl3pPr marL="1373142" indent="-270433" algn="l" rtl="0" eaLnBrk="1" fontAlgn="base" hangingPunct="1">
        <a:spcBef>
          <a:spcPct val="20000"/>
        </a:spcBef>
        <a:spcAft>
          <a:spcPct val="0"/>
        </a:spcAft>
        <a:defRPr lang="en-GB" sz="1600" kern="1200" dirty="0">
          <a:solidFill>
            <a:srgbClr val="2D2D8A"/>
          </a:solidFill>
          <a:latin typeface="Calibri" pitchFamily="34" charset="0"/>
          <a:ea typeface="+mn-ea"/>
          <a:cs typeface="Calibri" pitchFamily="34" charset="0"/>
        </a:defRPr>
      </a:lvl3pPr>
      <a:lvl4pPr marL="1514361" indent="-216337" algn="l" rtl="0" eaLnBrk="1" fontAlgn="base" hangingPunct="1">
        <a:spcBef>
          <a:spcPct val="20000"/>
        </a:spcBef>
        <a:spcAft>
          <a:spcPct val="0"/>
        </a:spcAft>
        <a:buChar char="–"/>
        <a:defRPr lang="en-GB" sz="1600" kern="1200" dirty="0">
          <a:solidFill>
            <a:srgbClr val="2D2D8A"/>
          </a:solidFill>
          <a:latin typeface="Calibri" pitchFamily="34" charset="0"/>
          <a:ea typeface="+mn-ea"/>
          <a:cs typeface="Calibri" pitchFamily="34" charset="0"/>
        </a:defRPr>
      </a:lvl4pPr>
      <a:lvl5pPr marL="1947027" indent="-216337" algn="l" rtl="0" eaLnBrk="1" fontAlgn="base" hangingPunct="1">
        <a:spcBef>
          <a:spcPct val="20000"/>
        </a:spcBef>
        <a:spcAft>
          <a:spcPct val="0"/>
        </a:spcAft>
        <a:buChar char="»"/>
        <a:defRPr sz="2000">
          <a:solidFill>
            <a:schemeClr val="tx1"/>
          </a:solidFill>
          <a:latin typeface="Arial" pitchFamily="34" charset="0"/>
          <a:cs typeface="Calibri" pitchFamily="34" charset="0"/>
        </a:defRPr>
      </a:lvl5pPr>
      <a:lvl6pPr marL="2379699" indent="-216337" algn="l" rtl="0" eaLnBrk="1" fontAlgn="base" hangingPunct="1">
        <a:spcBef>
          <a:spcPct val="20000"/>
        </a:spcBef>
        <a:spcAft>
          <a:spcPct val="0"/>
        </a:spcAft>
        <a:buChar char="»"/>
        <a:defRPr sz="2000">
          <a:solidFill>
            <a:schemeClr val="tx1"/>
          </a:solidFill>
          <a:latin typeface="Arial" pitchFamily="34" charset="0"/>
        </a:defRPr>
      </a:lvl6pPr>
      <a:lvl7pPr marL="2812377" indent="-216337" algn="l" rtl="0" eaLnBrk="1" fontAlgn="base" hangingPunct="1">
        <a:spcBef>
          <a:spcPct val="20000"/>
        </a:spcBef>
        <a:spcAft>
          <a:spcPct val="0"/>
        </a:spcAft>
        <a:buChar char="»"/>
        <a:defRPr sz="2000">
          <a:solidFill>
            <a:schemeClr val="tx1"/>
          </a:solidFill>
          <a:latin typeface="Arial" pitchFamily="34" charset="0"/>
        </a:defRPr>
      </a:lvl7pPr>
      <a:lvl8pPr marL="3245055" indent="-216337" algn="l" rtl="0" eaLnBrk="1" fontAlgn="base" hangingPunct="1">
        <a:spcBef>
          <a:spcPct val="20000"/>
        </a:spcBef>
        <a:spcAft>
          <a:spcPct val="0"/>
        </a:spcAft>
        <a:buChar char="»"/>
        <a:defRPr sz="2000">
          <a:solidFill>
            <a:schemeClr val="tx1"/>
          </a:solidFill>
          <a:latin typeface="Arial" pitchFamily="34" charset="0"/>
        </a:defRPr>
      </a:lvl8pPr>
      <a:lvl9pPr marL="3677717" indent="-216337" algn="l" rtl="0" eaLnBrk="1" fontAlgn="base" hangingPunct="1">
        <a:spcBef>
          <a:spcPct val="20000"/>
        </a:spcBef>
        <a:spcAft>
          <a:spcPct val="0"/>
        </a:spcAft>
        <a:buChar char="»"/>
        <a:defRPr sz="2000">
          <a:solidFill>
            <a:schemeClr val="tx1"/>
          </a:solidFill>
          <a:latin typeface="Arial" pitchFamily="34" charset="0"/>
        </a:defRPr>
      </a:lvl9pPr>
    </p:bodyStyle>
    <p:otherStyle>
      <a:defPPr>
        <a:defRPr lang="en-US"/>
      </a:defPPr>
      <a:lvl1pPr marL="0" algn="l" defTabSz="865354" rtl="0" eaLnBrk="1" latinLnBrk="0" hangingPunct="1">
        <a:defRPr sz="1800" kern="1200">
          <a:solidFill>
            <a:schemeClr val="tx1"/>
          </a:solidFill>
          <a:latin typeface="+mn-lt"/>
          <a:ea typeface="+mn-ea"/>
          <a:cs typeface="+mn-cs"/>
        </a:defRPr>
      </a:lvl1pPr>
      <a:lvl2pPr marL="432639" algn="l" defTabSz="865354" rtl="0" eaLnBrk="1" latinLnBrk="0" hangingPunct="1">
        <a:defRPr sz="1800" kern="1200">
          <a:solidFill>
            <a:schemeClr val="tx1"/>
          </a:solidFill>
          <a:latin typeface="+mn-lt"/>
          <a:ea typeface="+mn-ea"/>
          <a:cs typeface="+mn-cs"/>
        </a:defRPr>
      </a:lvl2pPr>
      <a:lvl3pPr marL="865354" algn="l" defTabSz="865354" rtl="0" eaLnBrk="1" latinLnBrk="0" hangingPunct="1">
        <a:defRPr sz="1800" kern="1200">
          <a:solidFill>
            <a:schemeClr val="tx1"/>
          </a:solidFill>
          <a:latin typeface="+mn-lt"/>
          <a:ea typeface="+mn-ea"/>
          <a:cs typeface="+mn-cs"/>
        </a:defRPr>
      </a:lvl3pPr>
      <a:lvl4pPr marL="1298010" algn="l" defTabSz="865354" rtl="0" eaLnBrk="1" latinLnBrk="0" hangingPunct="1">
        <a:defRPr sz="1800" kern="1200">
          <a:solidFill>
            <a:schemeClr val="tx1"/>
          </a:solidFill>
          <a:latin typeface="+mn-lt"/>
          <a:ea typeface="+mn-ea"/>
          <a:cs typeface="+mn-cs"/>
        </a:defRPr>
      </a:lvl4pPr>
      <a:lvl5pPr marL="1730691" algn="l" defTabSz="865354" rtl="0" eaLnBrk="1" latinLnBrk="0" hangingPunct="1">
        <a:defRPr sz="1800" kern="1200">
          <a:solidFill>
            <a:schemeClr val="tx1"/>
          </a:solidFill>
          <a:latin typeface="+mn-lt"/>
          <a:ea typeface="+mn-ea"/>
          <a:cs typeface="+mn-cs"/>
        </a:defRPr>
      </a:lvl5pPr>
      <a:lvl6pPr marL="2163378" algn="l" defTabSz="865354" rtl="0" eaLnBrk="1" latinLnBrk="0" hangingPunct="1">
        <a:defRPr sz="1800" kern="1200">
          <a:solidFill>
            <a:schemeClr val="tx1"/>
          </a:solidFill>
          <a:latin typeface="+mn-lt"/>
          <a:ea typeface="+mn-ea"/>
          <a:cs typeface="+mn-cs"/>
        </a:defRPr>
      </a:lvl6pPr>
      <a:lvl7pPr marL="2596050" algn="l" defTabSz="865354" rtl="0" eaLnBrk="1" latinLnBrk="0" hangingPunct="1">
        <a:defRPr sz="1800" kern="1200">
          <a:solidFill>
            <a:schemeClr val="tx1"/>
          </a:solidFill>
          <a:latin typeface="+mn-lt"/>
          <a:ea typeface="+mn-ea"/>
          <a:cs typeface="+mn-cs"/>
        </a:defRPr>
      </a:lvl7pPr>
      <a:lvl8pPr marL="3028722" algn="l" defTabSz="865354" rtl="0" eaLnBrk="1" latinLnBrk="0" hangingPunct="1">
        <a:defRPr sz="1800" kern="1200">
          <a:solidFill>
            <a:schemeClr val="tx1"/>
          </a:solidFill>
          <a:latin typeface="+mn-lt"/>
          <a:ea typeface="+mn-ea"/>
          <a:cs typeface="+mn-cs"/>
        </a:defRPr>
      </a:lvl8pPr>
      <a:lvl9pPr marL="3461380" algn="l" defTabSz="865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844824"/>
            <a:ext cx="9036496" cy="1152127"/>
          </a:xfrm>
        </p:spPr>
        <p:txBody>
          <a:bodyPr/>
          <a:lstStyle/>
          <a:p>
            <a:r>
              <a:rPr lang="en-GB" sz="3400" dirty="0" smtClean="0"/>
              <a:t>The Israeli economy: Key challenges and the potential of EU-Israeli economic relations</a:t>
            </a:r>
            <a:endParaRPr lang="en-GB" sz="3400" dirty="0">
              <a:latin typeface="+mn-lt"/>
            </a:endParaRPr>
          </a:p>
        </p:txBody>
      </p:sp>
      <p:sp>
        <p:nvSpPr>
          <p:cNvPr id="3" name="Subtitle 2"/>
          <p:cNvSpPr>
            <a:spLocks noGrp="1"/>
          </p:cNvSpPr>
          <p:nvPr>
            <p:ph type="subTitle" idx="1"/>
          </p:nvPr>
        </p:nvSpPr>
        <p:spPr>
          <a:xfrm>
            <a:off x="0" y="3652937"/>
            <a:ext cx="9144000" cy="2592288"/>
          </a:xfrm>
        </p:spPr>
        <p:txBody>
          <a:bodyPr/>
          <a:lstStyle/>
          <a:p>
            <a:pPr algn="ctr">
              <a:spcBef>
                <a:spcPts val="1200"/>
              </a:spcBef>
            </a:pPr>
            <a:r>
              <a:rPr lang="de-DE" sz="2800" b="1" dirty="0"/>
              <a:t>Heliodoro Temprano Arroyo</a:t>
            </a:r>
          </a:p>
          <a:p>
            <a:pPr algn="ctr">
              <a:spcBef>
                <a:spcPts val="0"/>
              </a:spcBef>
            </a:pPr>
            <a:r>
              <a:rPr lang="de-DE" sz="2800" b="1" dirty="0"/>
              <a:t>(</a:t>
            </a:r>
            <a:r>
              <a:rPr lang="de-DE" sz="2800" b="1" dirty="0" err="1"/>
              <a:t>Adviser</a:t>
            </a:r>
            <a:r>
              <a:rPr lang="de-DE" sz="2800" b="1" dirty="0"/>
              <a:t>, </a:t>
            </a:r>
            <a:r>
              <a:rPr lang="de-DE" sz="2800" b="1" dirty="0" err="1" smtClean="0"/>
              <a:t>Directorate</a:t>
            </a:r>
            <a:r>
              <a:rPr lang="de-DE" sz="2800" b="1" dirty="0" smtClean="0"/>
              <a:t> General </a:t>
            </a:r>
            <a:r>
              <a:rPr lang="de-DE" sz="2800" b="1" dirty="0" err="1" smtClean="0"/>
              <a:t>for</a:t>
            </a:r>
            <a:r>
              <a:rPr lang="de-DE" sz="2800" b="1" dirty="0" smtClean="0"/>
              <a:t> </a:t>
            </a:r>
            <a:r>
              <a:rPr lang="de-DE" sz="2800" b="1" dirty="0" err="1" smtClean="0"/>
              <a:t>Economic</a:t>
            </a:r>
            <a:r>
              <a:rPr lang="de-DE" sz="2800" b="1" dirty="0" smtClean="0"/>
              <a:t> </a:t>
            </a:r>
            <a:r>
              <a:rPr lang="de-DE" sz="2800" b="1" dirty="0" err="1" smtClean="0"/>
              <a:t>and</a:t>
            </a:r>
            <a:r>
              <a:rPr lang="de-DE" sz="2800" b="1" dirty="0" smtClean="0"/>
              <a:t> Financial </a:t>
            </a:r>
            <a:r>
              <a:rPr lang="de-DE" sz="2800" b="1" dirty="0" err="1" smtClean="0"/>
              <a:t>Affairs</a:t>
            </a:r>
            <a:r>
              <a:rPr lang="de-DE" sz="2800" b="1" dirty="0" smtClean="0"/>
              <a:t>, </a:t>
            </a:r>
            <a:r>
              <a:rPr lang="de-DE" sz="2800" b="1" dirty="0"/>
              <a:t>European </a:t>
            </a:r>
            <a:r>
              <a:rPr lang="de-DE" sz="2800" b="1" dirty="0" err="1"/>
              <a:t>Commission</a:t>
            </a:r>
            <a:r>
              <a:rPr lang="de-DE" sz="2800" b="1" dirty="0"/>
              <a:t>)</a:t>
            </a:r>
          </a:p>
          <a:p>
            <a:pPr algn="ctr">
              <a:spcBef>
                <a:spcPts val="0"/>
              </a:spcBef>
            </a:pPr>
            <a:endParaRPr lang="de-DE" sz="2800" b="1" dirty="0">
              <a:solidFill>
                <a:schemeClr val="tx2">
                  <a:lumMod val="75000"/>
                </a:schemeClr>
              </a:solidFill>
            </a:endParaRPr>
          </a:p>
          <a:p>
            <a:pPr algn="ctr">
              <a:spcBef>
                <a:spcPts val="0"/>
              </a:spcBef>
            </a:pPr>
            <a:r>
              <a:rPr lang="de-DE" sz="2400" dirty="0" smtClean="0">
                <a:solidFill>
                  <a:srgbClr val="FFC000"/>
                </a:solidFill>
              </a:rPr>
              <a:t>Eli </a:t>
            </a:r>
            <a:r>
              <a:rPr lang="de-DE" sz="2400" dirty="0" err="1" smtClean="0">
                <a:solidFill>
                  <a:srgbClr val="FFC000"/>
                </a:solidFill>
              </a:rPr>
              <a:t>Hurvitz</a:t>
            </a:r>
            <a:r>
              <a:rPr lang="de-DE" sz="2400" dirty="0" smtClean="0">
                <a:solidFill>
                  <a:srgbClr val="FFC000"/>
                </a:solidFill>
              </a:rPr>
              <a:t> Conference on Economy </a:t>
            </a:r>
            <a:r>
              <a:rPr lang="de-DE" sz="2400" dirty="0" err="1" smtClean="0">
                <a:solidFill>
                  <a:srgbClr val="FFC000"/>
                </a:solidFill>
              </a:rPr>
              <a:t>and</a:t>
            </a:r>
            <a:r>
              <a:rPr lang="de-DE" sz="2400" dirty="0" smtClean="0">
                <a:solidFill>
                  <a:srgbClr val="FFC000"/>
                </a:solidFill>
              </a:rPr>
              <a:t> Society 2019 </a:t>
            </a:r>
          </a:p>
          <a:p>
            <a:pPr algn="ctr">
              <a:spcBef>
                <a:spcPts val="0"/>
              </a:spcBef>
            </a:pPr>
            <a:r>
              <a:rPr lang="de-DE" sz="2400" dirty="0" smtClean="0">
                <a:solidFill>
                  <a:srgbClr val="FFC000"/>
                </a:solidFill>
              </a:rPr>
              <a:t>(Jerusalem, 17-18 </a:t>
            </a:r>
            <a:r>
              <a:rPr lang="de-DE" sz="2400" dirty="0" err="1">
                <a:solidFill>
                  <a:srgbClr val="FFC000"/>
                </a:solidFill>
              </a:rPr>
              <a:t>December</a:t>
            </a:r>
            <a:r>
              <a:rPr lang="de-DE" sz="2400" dirty="0">
                <a:solidFill>
                  <a:srgbClr val="FFC000"/>
                </a:solidFill>
              </a:rPr>
              <a:t> </a:t>
            </a:r>
            <a:r>
              <a:rPr lang="de-DE" sz="2400" b="1" dirty="0">
                <a:solidFill>
                  <a:srgbClr val="FFC000"/>
                </a:solidFill>
              </a:rPr>
              <a:t>2019)</a:t>
            </a:r>
            <a:endParaRPr lang="de-DE" sz="2600" b="1" dirty="0">
              <a:solidFill>
                <a:srgbClr val="FFC000"/>
              </a:solidFill>
            </a:endParaRPr>
          </a:p>
          <a:p>
            <a:pPr>
              <a:spcBef>
                <a:spcPts val="0"/>
              </a:spcBef>
            </a:pPr>
            <a:endParaRPr lang="de-DE" sz="1800" dirty="0">
              <a:solidFill>
                <a:schemeClr val="tx1"/>
              </a:solidFill>
            </a:endParaRPr>
          </a:p>
          <a:p>
            <a:pPr>
              <a:spcBef>
                <a:spcPts val="0"/>
              </a:spcBef>
            </a:pPr>
            <a:endParaRPr lang="de-DE" sz="1800" dirty="0">
              <a:solidFill>
                <a:schemeClr val="tx1"/>
              </a:solidFill>
            </a:endParaRPr>
          </a:p>
          <a:p>
            <a:pPr>
              <a:spcBef>
                <a:spcPts val="0"/>
              </a:spcBef>
            </a:pPr>
            <a:endParaRPr lang="de-DE" sz="1800" dirty="0">
              <a:solidFill>
                <a:schemeClr val="tx1"/>
              </a:solidFill>
            </a:endParaRPr>
          </a:p>
          <a:p>
            <a:pPr>
              <a:spcBef>
                <a:spcPts val="0"/>
              </a:spcBef>
            </a:pPr>
            <a:r>
              <a:rPr lang="de-DE" sz="1800" dirty="0">
                <a:solidFill>
                  <a:schemeClr val="tx1"/>
                </a:solidFill>
              </a:rPr>
              <a:t>       </a:t>
            </a:r>
          </a:p>
          <a:p>
            <a:pPr algn="ctr">
              <a:spcBef>
                <a:spcPts val="0"/>
              </a:spcBef>
            </a:pPr>
            <a:endParaRPr lang="de-DE" sz="2400" b="1" dirty="0">
              <a:solidFill>
                <a:schemeClr val="tx1"/>
              </a:solidFill>
            </a:endParaRPr>
          </a:p>
          <a:p>
            <a:pPr algn="ctr">
              <a:spcBef>
                <a:spcPts val="0"/>
              </a:spcBef>
            </a:pPr>
            <a:endParaRPr lang="de-DE" sz="2400" b="1" dirty="0">
              <a:solidFill>
                <a:srgbClr val="0070C0"/>
              </a:solidFill>
            </a:endParaRPr>
          </a:p>
          <a:p>
            <a:pPr algn="ctr">
              <a:spcBef>
                <a:spcPts val="0"/>
              </a:spcBef>
            </a:pPr>
            <a:endParaRPr lang="de-DE" sz="2400" b="1" dirty="0">
              <a:solidFill>
                <a:srgbClr val="0070C0"/>
              </a:solidFill>
            </a:endParaRPr>
          </a:p>
          <a:p>
            <a:pPr algn="ctr">
              <a:spcBef>
                <a:spcPts val="0"/>
              </a:spcBef>
            </a:pPr>
            <a:endParaRPr lang="de-DE" sz="2400" b="1" dirty="0">
              <a:solidFill>
                <a:schemeClr val="tx2">
                  <a:lumMod val="75000"/>
                </a:schemeClr>
              </a:solidFill>
            </a:endParaRPr>
          </a:p>
          <a:p>
            <a:pPr algn="ctr">
              <a:spcBef>
                <a:spcPts val="0"/>
              </a:spcBef>
            </a:pPr>
            <a:endParaRPr lang="de-DE" sz="2400" b="1" dirty="0">
              <a:solidFill>
                <a:schemeClr val="tx2">
                  <a:lumMod val="75000"/>
                </a:schemeClr>
              </a:solidFill>
            </a:endParaRPr>
          </a:p>
          <a:p>
            <a:pPr algn="ctr">
              <a:spcBef>
                <a:spcPts val="0"/>
              </a:spcBef>
            </a:pPr>
            <a:endParaRPr lang="en-GB" sz="2400" dirty="0"/>
          </a:p>
          <a:p>
            <a:endParaRPr lang="en-US" dirty="0">
              <a:latin typeface="+mn-lt"/>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BB16789-D242-4D40-AF71-1DA9CF44B5BB}" type="slidenum">
              <a:rPr kumimoji="0" lang="it-IT" sz="1400" b="0" i="0" u="none" strike="noStrike" kern="1200" cap="none" spc="0" normalizeH="0" baseline="0" noProof="0" smtClean="0">
                <a:ln>
                  <a:noFill/>
                </a:ln>
                <a:solidFill>
                  <a:srgbClr val="FFFFFF"/>
                </a:solidFill>
                <a:effectLst/>
                <a:uLnTx/>
                <a:uFillTx/>
                <a:latin typeface="Verdana"/>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it-IT" sz="1400" b="0" i="0" u="none" strike="noStrike" kern="1200" cap="none" spc="0" normalizeH="0" baseline="0" noProof="0">
              <a:ln>
                <a:noFill/>
              </a:ln>
              <a:solidFill>
                <a:srgbClr val="FFFFFF"/>
              </a:solidFill>
              <a:effectLst/>
              <a:uLnTx/>
              <a:uFillTx/>
              <a:latin typeface="Verdana"/>
              <a:ea typeface="+mn-ea"/>
              <a:cs typeface="Arial" charset="0"/>
            </a:endParaRPr>
          </a:p>
        </p:txBody>
      </p:sp>
    </p:spTree>
    <p:extLst>
      <p:ext uri="{BB962C8B-B14F-4D97-AF65-F5344CB8AC3E}">
        <p14:creationId xmlns:p14="http://schemas.microsoft.com/office/powerpoint/2010/main" val="904072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4335" y="2636912"/>
            <a:ext cx="8519665" cy="3141856"/>
          </a:xfrm>
        </p:spPr>
        <p:txBody>
          <a:bodyPr/>
          <a:lstStyle/>
          <a:p>
            <a:pPr>
              <a:buClr>
                <a:srgbClr val="00589A"/>
              </a:buClr>
              <a:buFont typeface="Arial" panose="020B0604020202020204" pitchFamily="34" charset="0"/>
              <a:buChar char="•"/>
            </a:pPr>
            <a:r>
              <a:rPr lang="en-GB" altLang="en-US" sz="2200" b="0" dirty="0" smtClean="0">
                <a:solidFill>
                  <a:srgbClr val="0F5494"/>
                </a:solidFill>
              </a:rPr>
              <a:t>The productivity gap: a dual economy</a:t>
            </a:r>
          </a:p>
          <a:p>
            <a:pPr>
              <a:buClr>
                <a:srgbClr val="00589A"/>
              </a:buClr>
              <a:buFont typeface="Arial" panose="020B0604020202020204" pitchFamily="34" charset="0"/>
              <a:buChar char="•"/>
            </a:pPr>
            <a:r>
              <a:rPr lang="en-GB" altLang="en-US" sz="2200" b="0" dirty="0" smtClean="0">
                <a:solidFill>
                  <a:srgbClr val="0F5494"/>
                </a:solidFill>
              </a:rPr>
              <a:t>Poverty and inequality</a:t>
            </a:r>
          </a:p>
          <a:p>
            <a:pPr>
              <a:buClr>
                <a:srgbClr val="00589A"/>
              </a:buClr>
              <a:buFont typeface="Arial" panose="020B0604020202020204" pitchFamily="34" charset="0"/>
              <a:buChar char="•"/>
            </a:pPr>
            <a:r>
              <a:rPr lang="en-GB" altLang="en-US" sz="2200" b="0" dirty="0" smtClean="0">
                <a:solidFill>
                  <a:srgbClr val="0F5494"/>
                </a:solidFill>
              </a:rPr>
              <a:t>High cost of living and elevated house </a:t>
            </a:r>
            <a:r>
              <a:rPr lang="en-GB" altLang="en-US" sz="2200" b="0" dirty="0">
                <a:solidFill>
                  <a:srgbClr val="0F5494"/>
                </a:solidFill>
              </a:rPr>
              <a:t>prices remain </a:t>
            </a:r>
            <a:r>
              <a:rPr lang="en-GB" altLang="en-US" sz="2200" b="0" dirty="0" smtClean="0">
                <a:solidFill>
                  <a:srgbClr val="0F5494"/>
                </a:solidFill>
              </a:rPr>
              <a:t>elevated, despite recent moderation</a:t>
            </a:r>
            <a:endParaRPr lang="en-GB" altLang="en-US" sz="2200" b="0" dirty="0">
              <a:solidFill>
                <a:srgbClr val="0F5494"/>
              </a:solidFill>
            </a:endParaRPr>
          </a:p>
          <a:p>
            <a:pPr>
              <a:buClr>
                <a:srgbClr val="00589A"/>
              </a:buClr>
              <a:buFont typeface="Arial" panose="020B0604020202020204" pitchFamily="34" charset="0"/>
              <a:buChar char="•"/>
            </a:pPr>
            <a:r>
              <a:rPr lang="en-GB" altLang="en-US" sz="2200" b="0" dirty="0" smtClean="0">
                <a:solidFill>
                  <a:srgbClr val="0F5494"/>
                </a:solidFill>
              </a:rPr>
              <a:t>Fiscal risks rising again</a:t>
            </a:r>
          </a:p>
          <a:p>
            <a:pPr>
              <a:buClr>
                <a:srgbClr val="00589A"/>
              </a:buClr>
              <a:buFont typeface="Arial" panose="020B0604020202020204" pitchFamily="34" charset="0"/>
              <a:buChar char="•"/>
            </a:pPr>
            <a:r>
              <a:rPr lang="en-GB" altLang="en-US" sz="2200" b="0" dirty="0" smtClean="0">
                <a:solidFill>
                  <a:srgbClr val="0F5494"/>
                </a:solidFill>
              </a:rPr>
              <a:t>Dutch disease and external competitiveness</a:t>
            </a:r>
          </a:p>
          <a:p>
            <a:pPr>
              <a:buClr>
                <a:srgbClr val="00589A"/>
              </a:buClr>
              <a:buFont typeface="Arial" panose="020B0604020202020204" pitchFamily="34" charset="0"/>
              <a:buChar char="•"/>
            </a:pPr>
            <a:r>
              <a:rPr lang="en-GB" altLang="en-US" sz="2200" b="0" dirty="0" smtClean="0">
                <a:solidFill>
                  <a:srgbClr val="0F5494"/>
                </a:solidFill>
              </a:rPr>
              <a:t>A regionally isolated economy</a:t>
            </a:r>
          </a:p>
          <a:p>
            <a:pPr>
              <a:buClr>
                <a:srgbClr val="00589A"/>
              </a:buClr>
              <a:buFont typeface="Arial" panose="020B0604020202020204" pitchFamily="34" charset="0"/>
              <a:buChar char="•"/>
            </a:pPr>
            <a:endParaRPr lang="en-GB" altLang="en-US" sz="2200" b="0" dirty="0" smtClean="0">
              <a:solidFill>
                <a:srgbClr val="0F5494"/>
              </a:solidFill>
            </a:endParaRPr>
          </a:p>
          <a:p>
            <a:pPr>
              <a:buClr>
                <a:srgbClr val="00589A"/>
              </a:buClr>
              <a:buFont typeface="Arial" panose="020B0604020202020204" pitchFamily="34" charset="0"/>
              <a:buChar char="•"/>
            </a:pPr>
            <a:endParaRPr lang="en-GB" altLang="en-US" sz="2200" b="0" dirty="0" smtClean="0">
              <a:solidFill>
                <a:srgbClr val="0F5494"/>
              </a:solidFill>
            </a:endParaRPr>
          </a:p>
        </p:txBody>
      </p:sp>
      <p:sp>
        <p:nvSpPr>
          <p:cNvPr id="3" name="Slide Number Placeholder 2"/>
          <p:cNvSpPr>
            <a:spLocks noGrp="1"/>
          </p:cNvSpPr>
          <p:nvPr>
            <p:ph type="sldNum" sz="quarter" idx="12"/>
          </p:nvPr>
        </p:nvSpPr>
        <p:spPr/>
        <p:txBody>
          <a:bodyPr/>
          <a:lstStyle/>
          <a:p>
            <a:pPr>
              <a:defRPr/>
            </a:pPr>
            <a:fld id="{470B5C6D-7C0A-40A2-93E5-45B7AD5C39FE}" type="slidenum">
              <a:rPr lang="it-IT" smtClean="0"/>
              <a:pPr>
                <a:defRPr/>
              </a:pPr>
              <a:t>10</a:t>
            </a:fld>
            <a:endParaRPr lang="it-IT" dirty="0"/>
          </a:p>
        </p:txBody>
      </p:sp>
      <p:sp>
        <p:nvSpPr>
          <p:cNvPr id="4" name="Title 3"/>
          <p:cNvSpPr>
            <a:spLocks noGrp="1"/>
          </p:cNvSpPr>
          <p:nvPr>
            <p:ph type="title"/>
          </p:nvPr>
        </p:nvSpPr>
        <p:spPr>
          <a:xfrm>
            <a:off x="1058968" y="1556792"/>
            <a:ext cx="8064896" cy="720080"/>
          </a:xfrm>
        </p:spPr>
        <p:txBody>
          <a:bodyPr/>
          <a:lstStyle/>
          <a:p>
            <a:r>
              <a:rPr lang="en-US" sz="2800" dirty="0"/>
              <a:t>	</a:t>
            </a:r>
            <a:r>
              <a:rPr lang="en-US" sz="2800" dirty="0" smtClean="0"/>
              <a:t>But not all is a success story</a:t>
            </a:r>
            <a:endParaRPr lang="en-US" sz="2800" dirty="0"/>
          </a:p>
        </p:txBody>
      </p:sp>
    </p:spTree>
    <p:extLst>
      <p:ext uri="{BB962C8B-B14F-4D97-AF65-F5344CB8AC3E}">
        <p14:creationId xmlns:p14="http://schemas.microsoft.com/office/powerpoint/2010/main" val="1050291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2049448"/>
            <a:ext cx="8640960" cy="3529013"/>
          </a:xfrm>
        </p:spPr>
        <p:txBody>
          <a:bodyPr/>
          <a:lstStyle/>
          <a:p>
            <a:pPr>
              <a:buClr>
                <a:srgbClr val="00589A"/>
              </a:buClr>
              <a:buFont typeface="Arial" panose="020B0604020202020204" pitchFamily="34" charset="0"/>
              <a:buChar char="•"/>
            </a:pPr>
            <a:r>
              <a:rPr lang="en-GB" altLang="en-US" sz="1800" b="0" dirty="0">
                <a:solidFill>
                  <a:srgbClr val="0F5494"/>
                </a:solidFill>
              </a:rPr>
              <a:t>P</a:t>
            </a:r>
            <a:r>
              <a:rPr lang="en-GB" altLang="en-US" sz="1800" b="0" dirty="0" smtClean="0">
                <a:solidFill>
                  <a:srgbClr val="0F5494"/>
                </a:solidFill>
              </a:rPr>
              <a:t>er capita income growth has largely been explained by the expansion of labour and the capital stock. </a:t>
            </a:r>
            <a:r>
              <a:rPr lang="en-GB" altLang="en-US" sz="1800" dirty="0">
                <a:solidFill>
                  <a:srgbClr val="0F5494"/>
                </a:solidFill>
              </a:rPr>
              <a:t>TFP has grown very slowly </a:t>
            </a:r>
            <a:r>
              <a:rPr lang="en-GB" altLang="en-US" sz="1800" b="0" dirty="0">
                <a:solidFill>
                  <a:srgbClr val="0F5494"/>
                </a:solidFill>
              </a:rPr>
              <a:t>(almost stalled) since the </a:t>
            </a:r>
            <a:r>
              <a:rPr lang="en-GB" altLang="en-US" sz="1800" b="0" dirty="0" smtClean="0">
                <a:solidFill>
                  <a:srgbClr val="0F5494"/>
                </a:solidFill>
              </a:rPr>
              <a:t>mid-2000s. The flip side of the success in absorbing labour is low labour productivity.</a:t>
            </a:r>
          </a:p>
          <a:p>
            <a:pPr>
              <a:buClr>
                <a:srgbClr val="00589A"/>
              </a:buClr>
              <a:buFont typeface="Arial" panose="020B0604020202020204" pitchFamily="34" charset="0"/>
              <a:buChar char="•"/>
            </a:pPr>
            <a:r>
              <a:rPr lang="en-GB" altLang="en-US" sz="1800" b="0" dirty="0" smtClean="0">
                <a:solidFill>
                  <a:srgbClr val="0F5494"/>
                </a:solidFill>
              </a:rPr>
              <a:t>Indeed, as the title of this conference suggests, Israel is </a:t>
            </a:r>
            <a:r>
              <a:rPr lang="en-GB" altLang="en-US" sz="1800" dirty="0" smtClean="0">
                <a:solidFill>
                  <a:srgbClr val="0F5494"/>
                </a:solidFill>
              </a:rPr>
              <a:t>a dual economy</a:t>
            </a:r>
            <a:r>
              <a:rPr lang="en-GB" altLang="en-US" sz="1800" b="0" dirty="0" smtClean="0">
                <a:solidFill>
                  <a:srgbClr val="0F5494"/>
                </a:solidFill>
              </a:rPr>
              <a:t>, with a dynamic high-tech sector but the remainder suffering from weak productivity.</a:t>
            </a:r>
          </a:p>
          <a:p>
            <a:pPr>
              <a:buClr>
                <a:srgbClr val="00589A"/>
              </a:buClr>
              <a:buFont typeface="Arial" panose="020B0604020202020204" pitchFamily="34" charset="0"/>
              <a:buChar char="•"/>
            </a:pPr>
            <a:r>
              <a:rPr lang="en-GB" altLang="en-US" sz="1800" b="0" dirty="0" smtClean="0">
                <a:solidFill>
                  <a:srgbClr val="0F5494"/>
                </a:solidFill>
              </a:rPr>
              <a:t>Moreover, with the share of the Haredi and Arab population, characterised by lower participation rates and lower productivity, expected to rise very substantially, </a:t>
            </a:r>
            <a:r>
              <a:rPr lang="en-GB" altLang="en-US" sz="1800" dirty="0" smtClean="0">
                <a:solidFill>
                  <a:srgbClr val="0F5494"/>
                </a:solidFill>
              </a:rPr>
              <a:t>per capita income convergence will slow down</a:t>
            </a:r>
            <a:r>
              <a:rPr lang="en-GB" altLang="en-US" sz="1800" b="0" dirty="0" smtClean="0">
                <a:solidFill>
                  <a:srgbClr val="0F5494"/>
                </a:solidFill>
              </a:rPr>
              <a:t>.</a:t>
            </a:r>
          </a:p>
          <a:p>
            <a:pPr>
              <a:buClr>
                <a:srgbClr val="00589A"/>
              </a:buClr>
              <a:buFont typeface="Arial" panose="020B0604020202020204" pitchFamily="34" charset="0"/>
              <a:buChar char="•"/>
            </a:pPr>
            <a:r>
              <a:rPr lang="en-GB" altLang="en-US" sz="1800" b="0" dirty="0" smtClean="0">
                <a:solidFill>
                  <a:srgbClr val="0F5494"/>
                </a:solidFill>
              </a:rPr>
              <a:t>Need to address reasons for weak productivity performance:</a:t>
            </a:r>
          </a:p>
          <a:p>
            <a:pPr lvl="1">
              <a:buClr>
                <a:srgbClr val="00589A"/>
              </a:buClr>
              <a:buFont typeface="Arial" panose="020B0604020202020204" pitchFamily="34" charset="0"/>
              <a:buChar char="•"/>
            </a:pPr>
            <a:r>
              <a:rPr lang="en-GB" altLang="en-US" sz="1800" dirty="0" smtClean="0">
                <a:solidFill>
                  <a:srgbClr val="0F5494"/>
                </a:solidFill>
                <a:ea typeface="+mj-ea"/>
              </a:rPr>
              <a:t>Product </a:t>
            </a:r>
            <a:r>
              <a:rPr lang="en-GB" altLang="en-US" sz="1800" dirty="0">
                <a:solidFill>
                  <a:srgbClr val="0F5494"/>
                </a:solidFill>
                <a:ea typeface="+mj-ea"/>
              </a:rPr>
              <a:t>market </a:t>
            </a:r>
            <a:r>
              <a:rPr lang="en-GB" altLang="en-US" sz="1800" dirty="0" smtClean="0">
                <a:solidFill>
                  <a:srgbClr val="0F5494"/>
                </a:solidFill>
                <a:ea typeface="+mj-ea"/>
              </a:rPr>
              <a:t>restrictions and lack of competition</a:t>
            </a:r>
            <a:r>
              <a:rPr lang="en-GB" altLang="en-US" sz="1800" b="0" dirty="0">
                <a:solidFill>
                  <a:srgbClr val="0F5494"/>
                </a:solidFill>
                <a:ea typeface="+mj-ea"/>
              </a:rPr>
              <a:t>.</a:t>
            </a:r>
            <a:endParaRPr lang="en-GB" altLang="en-US" sz="1800" b="0" dirty="0" smtClean="0">
              <a:solidFill>
                <a:srgbClr val="0F5494"/>
              </a:solidFill>
              <a:ea typeface="+mj-ea"/>
            </a:endParaRPr>
          </a:p>
          <a:p>
            <a:pPr lvl="1">
              <a:buClr>
                <a:srgbClr val="00589A"/>
              </a:buClr>
              <a:buFont typeface="Arial" panose="020B0604020202020204" pitchFamily="34" charset="0"/>
              <a:buChar char="•"/>
            </a:pPr>
            <a:r>
              <a:rPr lang="en-GB" altLang="en-US" sz="1800" dirty="0" smtClean="0">
                <a:solidFill>
                  <a:srgbClr val="0F5494"/>
                </a:solidFill>
                <a:ea typeface="+mj-ea"/>
              </a:rPr>
              <a:t>Education</a:t>
            </a:r>
            <a:r>
              <a:rPr lang="en-GB" altLang="en-US" sz="1800" b="0" dirty="0" smtClean="0">
                <a:solidFill>
                  <a:srgbClr val="0F5494"/>
                </a:solidFill>
                <a:ea typeface="+mj-ea"/>
              </a:rPr>
              <a:t> </a:t>
            </a:r>
            <a:r>
              <a:rPr lang="en-GB" altLang="en-US" sz="1800" b="0" dirty="0">
                <a:solidFill>
                  <a:srgbClr val="0F5494"/>
                </a:solidFill>
                <a:ea typeface="+mj-ea"/>
              </a:rPr>
              <a:t>(</a:t>
            </a:r>
            <a:r>
              <a:rPr lang="en-GB" altLang="en-US" sz="1800" b="0" dirty="0" err="1">
                <a:solidFill>
                  <a:srgbClr val="0F5494"/>
                </a:solidFill>
                <a:ea typeface="+mj-ea"/>
              </a:rPr>
              <a:t>por</a:t>
            </a:r>
            <a:r>
              <a:rPr lang="en-GB" altLang="en-US" sz="1800" b="0" dirty="0">
                <a:solidFill>
                  <a:srgbClr val="0F5494"/>
                </a:solidFill>
                <a:ea typeface="+mj-ea"/>
              </a:rPr>
              <a:t> PISA </a:t>
            </a:r>
            <a:r>
              <a:rPr lang="en-GB" altLang="en-US" sz="1800" b="0" dirty="0" smtClean="0">
                <a:solidFill>
                  <a:srgbClr val="0F5494"/>
                </a:solidFill>
                <a:ea typeface="+mj-ea"/>
              </a:rPr>
              <a:t>scores, particularly among for Israeli</a:t>
            </a:r>
            <a:r>
              <a:rPr lang="en-GB" altLang="en-US" sz="1800" b="0" dirty="0">
                <a:solidFill>
                  <a:srgbClr val="0F5494"/>
                </a:solidFill>
                <a:ea typeface="+mj-ea"/>
              </a:rPr>
              <a:t>-</a:t>
            </a:r>
            <a:r>
              <a:rPr lang="en-GB" altLang="en-US" sz="1800" b="0" dirty="0" smtClean="0">
                <a:solidFill>
                  <a:srgbClr val="0F5494"/>
                </a:solidFill>
                <a:ea typeface="+mj-ea"/>
              </a:rPr>
              <a:t>Arab schools).</a:t>
            </a:r>
          </a:p>
          <a:p>
            <a:pPr lvl="1">
              <a:buClr>
                <a:srgbClr val="00589A"/>
              </a:buClr>
              <a:buFont typeface="Arial" panose="020B0604020202020204" pitchFamily="34" charset="0"/>
              <a:buChar char="•"/>
            </a:pPr>
            <a:r>
              <a:rPr lang="en-GB" altLang="en-US" sz="1800" dirty="0">
                <a:solidFill>
                  <a:srgbClr val="0F5494"/>
                </a:solidFill>
                <a:ea typeface="+mj-ea"/>
              </a:rPr>
              <a:t>L</a:t>
            </a:r>
            <a:r>
              <a:rPr lang="en-GB" altLang="en-US" sz="1800" dirty="0" smtClean="0">
                <a:solidFill>
                  <a:srgbClr val="0F5494"/>
                </a:solidFill>
                <a:ea typeface="+mj-ea"/>
              </a:rPr>
              <a:t>ow quality infrastructure</a:t>
            </a:r>
            <a:r>
              <a:rPr lang="en-GB" altLang="en-US" sz="1800" b="0" dirty="0" smtClean="0">
                <a:solidFill>
                  <a:srgbClr val="0F5494"/>
                </a:solidFill>
                <a:ea typeface="+mj-ea"/>
              </a:rPr>
              <a:t>. </a:t>
            </a:r>
            <a:r>
              <a:rPr lang="en-GB" altLang="en-US" sz="1800" b="0" dirty="0">
                <a:solidFill>
                  <a:srgbClr val="0F5494"/>
                </a:solidFill>
                <a:ea typeface="+mj-ea"/>
              </a:rPr>
              <a:t>Insufficient public and private investment</a:t>
            </a:r>
            <a:r>
              <a:rPr lang="en-GB" altLang="en-US" sz="1800" b="0" dirty="0" smtClean="0">
                <a:solidFill>
                  <a:srgbClr val="0F5494"/>
                </a:solidFill>
                <a:ea typeface="+mj-ea"/>
              </a:rPr>
              <a:t>.</a:t>
            </a:r>
            <a:endParaRPr lang="en-GB" altLang="en-US" sz="1800" b="0" dirty="0">
              <a:solidFill>
                <a:srgbClr val="0F5494"/>
              </a:solidFill>
              <a:ea typeface="+mj-ea"/>
            </a:endParaRPr>
          </a:p>
        </p:txBody>
      </p:sp>
      <p:sp>
        <p:nvSpPr>
          <p:cNvPr id="3" name="Slide Number Placeholder 2"/>
          <p:cNvSpPr>
            <a:spLocks noGrp="1"/>
          </p:cNvSpPr>
          <p:nvPr>
            <p:ph type="sldNum" sz="quarter" idx="12"/>
          </p:nvPr>
        </p:nvSpPr>
        <p:spPr/>
        <p:txBody>
          <a:bodyPr/>
          <a:lstStyle/>
          <a:p>
            <a:pPr>
              <a:defRPr/>
            </a:pPr>
            <a:fld id="{470B5C6D-7C0A-40A2-93E5-45B7AD5C39FE}" type="slidenum">
              <a:rPr lang="it-IT" smtClean="0"/>
              <a:pPr>
                <a:defRPr/>
              </a:pPr>
              <a:t>11</a:t>
            </a:fld>
            <a:endParaRPr lang="it-IT" dirty="0"/>
          </a:p>
        </p:txBody>
      </p:sp>
      <p:sp>
        <p:nvSpPr>
          <p:cNvPr id="4" name="Title 3"/>
          <p:cNvSpPr>
            <a:spLocks noGrp="1"/>
          </p:cNvSpPr>
          <p:nvPr>
            <p:ph type="title"/>
          </p:nvPr>
        </p:nvSpPr>
        <p:spPr>
          <a:xfrm>
            <a:off x="2195736" y="1484784"/>
            <a:ext cx="7527993" cy="720080"/>
          </a:xfrm>
        </p:spPr>
        <p:txBody>
          <a:bodyPr/>
          <a:lstStyle/>
          <a:p>
            <a:r>
              <a:rPr lang="en-GB" altLang="en-US" sz="2800" dirty="0"/>
              <a:t>T</a:t>
            </a:r>
            <a:r>
              <a:rPr lang="en-GB" altLang="en-US" sz="2800" dirty="0" smtClean="0"/>
              <a:t>he productivity gap</a:t>
            </a:r>
            <a:br>
              <a:rPr lang="en-GB" altLang="en-US" sz="2800" dirty="0" smtClean="0"/>
            </a:br>
            <a:endParaRPr lang="en-US" sz="2800" dirty="0"/>
          </a:p>
        </p:txBody>
      </p:sp>
    </p:spTree>
    <p:extLst>
      <p:ext uri="{BB962C8B-B14F-4D97-AF65-F5344CB8AC3E}">
        <p14:creationId xmlns:p14="http://schemas.microsoft.com/office/powerpoint/2010/main" val="1663908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70B5C6D-7C0A-40A2-93E5-45B7AD5C39FE}" type="slidenum">
              <a:rPr kumimoji="0" lang="it-IT" sz="1400" b="0" i="0" u="none" strike="noStrike" kern="1200" cap="none" spc="0" normalizeH="0" baseline="0" noProof="0" smtClean="0">
                <a:ln>
                  <a:noFill/>
                </a:ln>
                <a:solidFill>
                  <a:srgbClr val="000000"/>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it-IT" sz="1400" b="0" i="0" u="none" strike="noStrike" kern="1200" cap="none" spc="0" normalizeH="0" baseline="0" noProof="0" dirty="0">
              <a:ln>
                <a:noFill/>
              </a:ln>
              <a:solidFill>
                <a:srgbClr val="000000"/>
              </a:solidFill>
              <a:effectLst/>
              <a:uLnTx/>
              <a:uFillTx/>
              <a:latin typeface="Arial" pitchFamily="34" charset="0"/>
              <a:ea typeface="+mn-ea"/>
              <a:cs typeface="Arial" charset="0"/>
            </a:endParaRPr>
          </a:p>
        </p:txBody>
      </p:sp>
      <p:sp>
        <p:nvSpPr>
          <p:cNvPr id="12" name="Title 3"/>
          <p:cNvSpPr>
            <a:spLocks noGrp="1"/>
          </p:cNvSpPr>
          <p:nvPr>
            <p:ph type="title"/>
          </p:nvPr>
        </p:nvSpPr>
        <p:spPr>
          <a:xfrm>
            <a:off x="562493" y="188640"/>
            <a:ext cx="8064896" cy="720080"/>
          </a:xfrm>
        </p:spPr>
        <p:txBody>
          <a:bodyPr/>
          <a:lstStyle/>
          <a:p>
            <a:r>
              <a:rPr lang="es-ES" sz="2000" dirty="0" smtClean="0"/>
              <a:t>PISA scores are </a:t>
            </a:r>
            <a:r>
              <a:rPr lang="es-ES" sz="2000" dirty="0" err="1" smtClean="0"/>
              <a:t>weak</a:t>
            </a:r>
            <a:r>
              <a:rPr lang="es-ES" sz="2000" dirty="0" smtClean="0"/>
              <a:t>, </a:t>
            </a:r>
            <a:r>
              <a:rPr lang="es-ES" sz="2000" dirty="0" err="1" smtClean="0"/>
              <a:t>particularly</a:t>
            </a:r>
            <a:r>
              <a:rPr lang="es-ES" sz="2000" dirty="0" smtClean="0"/>
              <a:t> </a:t>
            </a:r>
            <a:r>
              <a:rPr lang="es-ES" sz="2000" dirty="0" err="1" smtClean="0"/>
              <a:t>for</a:t>
            </a:r>
            <a:r>
              <a:rPr lang="es-ES" sz="2000" dirty="0"/>
              <a:t> </a:t>
            </a:r>
            <a:r>
              <a:rPr lang="es-ES" sz="2000" dirty="0" err="1" smtClean="0"/>
              <a:t>Israeli</a:t>
            </a:r>
            <a:r>
              <a:rPr lang="es-ES" sz="2000" dirty="0" smtClean="0"/>
              <a:t> </a:t>
            </a:r>
            <a:r>
              <a:rPr lang="es-ES" sz="2000" dirty="0" err="1" smtClean="0"/>
              <a:t>Arabs</a:t>
            </a:r>
            <a:r>
              <a:rPr lang="es-ES" sz="2000" dirty="0" smtClean="0"/>
              <a:t>, and </a:t>
            </a:r>
            <a:r>
              <a:rPr lang="es-ES" sz="2000" dirty="0" err="1" smtClean="0"/>
              <a:t>have</a:t>
            </a:r>
            <a:r>
              <a:rPr lang="es-ES" sz="2000" dirty="0" smtClean="0"/>
              <a:t> </a:t>
            </a:r>
            <a:r>
              <a:rPr lang="es-ES" sz="2000" dirty="0" err="1" smtClean="0"/>
              <a:t>worsened</a:t>
            </a:r>
            <a:r>
              <a:rPr lang="es-ES" sz="2000" dirty="0" smtClean="0"/>
              <a:t> </a:t>
            </a:r>
            <a:r>
              <a:rPr lang="es-ES" sz="2000" dirty="0" err="1" smtClean="0"/>
              <a:t>again</a:t>
            </a:r>
            <a:r>
              <a:rPr lang="es-ES" sz="2000" dirty="0" smtClean="0"/>
              <a:t> </a:t>
            </a:r>
            <a:r>
              <a:rPr lang="es-ES" sz="2000" dirty="0" err="1" smtClean="0"/>
              <a:t>recently</a:t>
            </a:r>
            <a:endParaRPr lang="en-US" sz="2000" dirty="0"/>
          </a:p>
        </p:txBody>
      </p:sp>
      <p:pic>
        <p:nvPicPr>
          <p:cNvPr id="4" name="Content Placeholder 3"/>
          <p:cNvPicPr>
            <a:picLocks noGrp="1" noChangeAspect="1"/>
          </p:cNvPicPr>
          <p:nvPr>
            <p:ph idx="1"/>
          </p:nvPr>
        </p:nvPicPr>
        <p:blipFill>
          <a:blip r:embed="rId3"/>
          <a:stretch>
            <a:fillRect/>
          </a:stretch>
        </p:blipFill>
        <p:spPr>
          <a:xfrm>
            <a:off x="310465" y="1052736"/>
            <a:ext cx="8568952" cy="5571211"/>
          </a:xfrm>
          <a:prstGeom prst="rect">
            <a:avLst/>
          </a:prstGeom>
        </p:spPr>
      </p:pic>
      <p:sp>
        <p:nvSpPr>
          <p:cNvPr id="2" name="TextBox 1"/>
          <p:cNvSpPr txBox="1"/>
          <p:nvPr/>
        </p:nvSpPr>
        <p:spPr>
          <a:xfrm>
            <a:off x="539770" y="6163461"/>
            <a:ext cx="1633243" cy="369332"/>
          </a:xfrm>
          <a:prstGeom prst="rect">
            <a:avLst/>
          </a:prstGeom>
          <a:noFill/>
        </p:spPr>
        <p:txBody>
          <a:bodyPr wrap="square" rtlCol="0">
            <a:spAutoFit/>
          </a:bodyPr>
          <a:lstStyle/>
          <a:p>
            <a:r>
              <a:rPr lang="en-GB" dirty="0" smtClean="0"/>
              <a:t>Source: OECD</a:t>
            </a:r>
            <a:endParaRPr lang="en-US" dirty="0"/>
          </a:p>
        </p:txBody>
      </p:sp>
    </p:spTree>
    <p:extLst>
      <p:ext uri="{BB962C8B-B14F-4D97-AF65-F5344CB8AC3E}">
        <p14:creationId xmlns:p14="http://schemas.microsoft.com/office/powerpoint/2010/main" val="1075771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70B5C6D-7C0A-40A2-93E5-45B7AD5C39FE}" type="slidenum">
              <a:rPr kumimoji="0" lang="it-IT" sz="1400" b="0" i="0" u="none" strike="noStrike" kern="1200" cap="none" spc="0" normalizeH="0" baseline="0" noProof="0" smtClean="0">
                <a:ln>
                  <a:noFill/>
                </a:ln>
                <a:solidFill>
                  <a:srgbClr val="000000"/>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it-IT" sz="1400" b="0" i="0" u="none" strike="noStrike" kern="1200" cap="none" spc="0" normalizeH="0" baseline="0" noProof="0" dirty="0">
              <a:ln>
                <a:noFill/>
              </a:ln>
              <a:solidFill>
                <a:srgbClr val="000000"/>
              </a:solidFill>
              <a:effectLst/>
              <a:uLnTx/>
              <a:uFillTx/>
              <a:latin typeface="Arial" pitchFamily="34" charset="0"/>
              <a:ea typeface="+mn-ea"/>
              <a:cs typeface="Arial" charset="0"/>
            </a:endParaRPr>
          </a:p>
        </p:txBody>
      </p:sp>
      <p:sp>
        <p:nvSpPr>
          <p:cNvPr id="12" name="Title 3"/>
          <p:cNvSpPr>
            <a:spLocks noGrp="1"/>
          </p:cNvSpPr>
          <p:nvPr>
            <p:ph type="title"/>
          </p:nvPr>
        </p:nvSpPr>
        <p:spPr>
          <a:xfrm>
            <a:off x="539552" y="1314888"/>
            <a:ext cx="8147291" cy="924074"/>
          </a:xfrm>
        </p:spPr>
        <p:txBody>
          <a:bodyPr/>
          <a:lstStyle/>
          <a:p>
            <a:pPr indent="0"/>
            <a:r>
              <a:rPr lang="es-ES" sz="2000" dirty="0" err="1" smtClean="0"/>
              <a:t>Public</a:t>
            </a:r>
            <a:r>
              <a:rPr lang="es-ES" sz="2000" dirty="0" smtClean="0"/>
              <a:t> </a:t>
            </a:r>
            <a:r>
              <a:rPr lang="es-ES" sz="2000" dirty="0" err="1" smtClean="0"/>
              <a:t>investment</a:t>
            </a:r>
            <a:r>
              <a:rPr lang="es-ES" sz="2000" dirty="0" smtClean="0"/>
              <a:t> in Israel </a:t>
            </a:r>
            <a:r>
              <a:rPr lang="es-ES" sz="2000" dirty="0" err="1" smtClean="0"/>
              <a:t>is</a:t>
            </a:r>
            <a:r>
              <a:rPr lang="es-ES" sz="2000" dirty="0" smtClean="0"/>
              <a:t> </a:t>
            </a:r>
            <a:r>
              <a:rPr lang="es-ES" sz="2000" dirty="0" err="1" smtClean="0"/>
              <a:t>insufficient</a:t>
            </a:r>
            <a:r>
              <a:rPr lang="es-ES" sz="2000" dirty="0" smtClean="0"/>
              <a:t>, </a:t>
            </a:r>
            <a:r>
              <a:rPr lang="es-ES" sz="2000" dirty="0" err="1" smtClean="0"/>
              <a:t>especially</a:t>
            </a:r>
            <a:r>
              <a:rPr lang="es-ES" sz="2000" dirty="0" smtClean="0"/>
              <a:t> </a:t>
            </a:r>
            <a:r>
              <a:rPr lang="es-ES" sz="2000" dirty="0" err="1" smtClean="0"/>
              <a:t>given</a:t>
            </a:r>
            <a:r>
              <a:rPr lang="es-ES" sz="2000" dirty="0" smtClean="0"/>
              <a:t> </a:t>
            </a:r>
            <a:r>
              <a:rPr lang="es-ES" sz="2000" dirty="0" err="1" smtClean="0"/>
              <a:t>rising</a:t>
            </a:r>
            <a:r>
              <a:rPr lang="es-ES" sz="2000" dirty="0" smtClean="0"/>
              <a:t> </a:t>
            </a:r>
            <a:r>
              <a:rPr lang="es-ES" sz="2000" dirty="0" err="1" smtClean="0"/>
              <a:t>population</a:t>
            </a:r>
            <a:r>
              <a:rPr lang="es-ES" sz="2000" dirty="0" smtClean="0"/>
              <a:t> </a:t>
            </a:r>
            <a:r>
              <a:rPr lang="es-ES" sz="2000" dirty="0" err="1" smtClean="0"/>
              <a:t>density</a:t>
            </a:r>
            <a:endParaRPr lang="en-US" sz="2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520" y="2132856"/>
            <a:ext cx="8784976" cy="4248473"/>
          </a:xfrm>
        </p:spPr>
      </p:pic>
      <p:sp>
        <p:nvSpPr>
          <p:cNvPr id="13" name="Title 3"/>
          <p:cNvSpPr txBox="1">
            <a:spLocks/>
          </p:cNvSpPr>
          <p:nvPr/>
        </p:nvSpPr>
        <p:spPr bwMode="auto">
          <a:xfrm>
            <a:off x="539552" y="6407209"/>
            <a:ext cx="8856984" cy="198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558" tIns="43284" rIns="86558" bIns="43284" numCol="1" anchor="ctr" anchorCtr="0" compatLnSpc="1">
            <a:prstTxWarp prst="textNoShape">
              <a:avLst/>
            </a:prstTxWarp>
          </a:bodyPr>
          <a:lstStyle>
            <a:lvl1pPr marL="339519" indent="-339519" algn="l" rtl="0" eaLnBrk="1" fontAlgn="base" hangingPunct="1">
              <a:spcBef>
                <a:spcPct val="0"/>
              </a:spcBef>
              <a:spcAft>
                <a:spcPct val="0"/>
              </a:spcAft>
              <a:defRPr sz="3000" b="1">
                <a:solidFill>
                  <a:srgbClr val="0F5494"/>
                </a:solidFill>
                <a:latin typeface="+mj-lt"/>
                <a:ea typeface="+mj-ea"/>
                <a:cs typeface="+mj-cs"/>
              </a:defRPr>
            </a:lvl1pPr>
            <a:lvl2pPr marL="339519" indent="-339519" algn="l" rtl="0" eaLnBrk="1" fontAlgn="base" hangingPunct="1">
              <a:spcBef>
                <a:spcPct val="0"/>
              </a:spcBef>
              <a:spcAft>
                <a:spcPct val="0"/>
              </a:spcAft>
              <a:defRPr sz="3000" b="1">
                <a:solidFill>
                  <a:srgbClr val="0F5494"/>
                </a:solidFill>
                <a:latin typeface="Verdana" pitchFamily="34" charset="0"/>
              </a:defRPr>
            </a:lvl2pPr>
            <a:lvl3pPr marL="339519" indent="-339519" algn="l" rtl="0" eaLnBrk="1" fontAlgn="base" hangingPunct="1">
              <a:spcBef>
                <a:spcPct val="0"/>
              </a:spcBef>
              <a:spcAft>
                <a:spcPct val="0"/>
              </a:spcAft>
              <a:defRPr sz="3000" b="1">
                <a:solidFill>
                  <a:srgbClr val="0F5494"/>
                </a:solidFill>
                <a:latin typeface="Verdana" pitchFamily="34" charset="0"/>
              </a:defRPr>
            </a:lvl3pPr>
            <a:lvl4pPr marL="339519" indent="-339519" algn="l" rtl="0" eaLnBrk="1" fontAlgn="base" hangingPunct="1">
              <a:spcBef>
                <a:spcPct val="0"/>
              </a:spcBef>
              <a:spcAft>
                <a:spcPct val="0"/>
              </a:spcAft>
              <a:defRPr sz="3000" b="1">
                <a:solidFill>
                  <a:srgbClr val="0F5494"/>
                </a:solidFill>
                <a:latin typeface="Verdana" pitchFamily="34" charset="0"/>
              </a:defRPr>
            </a:lvl4pPr>
            <a:lvl5pPr marL="339519" indent="-339519" algn="l" rtl="0" eaLnBrk="1" fontAlgn="base" hangingPunct="1">
              <a:spcBef>
                <a:spcPct val="0"/>
              </a:spcBef>
              <a:spcAft>
                <a:spcPct val="0"/>
              </a:spcAft>
              <a:defRPr sz="3000" b="1">
                <a:solidFill>
                  <a:srgbClr val="0F5494"/>
                </a:solidFill>
                <a:latin typeface="Verdana" pitchFamily="34" charset="0"/>
              </a:defRPr>
            </a:lvl5pPr>
            <a:lvl6pPr marL="772187" algn="l" rtl="0" eaLnBrk="1" fontAlgn="base" hangingPunct="1">
              <a:spcBef>
                <a:spcPct val="0"/>
              </a:spcBef>
              <a:spcAft>
                <a:spcPct val="0"/>
              </a:spcAft>
              <a:defRPr sz="3000" b="1">
                <a:solidFill>
                  <a:srgbClr val="0F5494"/>
                </a:solidFill>
                <a:latin typeface="Verdana" pitchFamily="34" charset="0"/>
              </a:defRPr>
            </a:lvl6pPr>
            <a:lvl7pPr marL="1204883" algn="l" rtl="0" eaLnBrk="1" fontAlgn="base" hangingPunct="1">
              <a:spcBef>
                <a:spcPct val="0"/>
              </a:spcBef>
              <a:spcAft>
                <a:spcPct val="0"/>
              </a:spcAft>
              <a:defRPr sz="3000" b="1">
                <a:solidFill>
                  <a:srgbClr val="0F5494"/>
                </a:solidFill>
                <a:latin typeface="Verdana" pitchFamily="34" charset="0"/>
              </a:defRPr>
            </a:lvl7pPr>
            <a:lvl8pPr marL="1637547" algn="l" rtl="0" eaLnBrk="1" fontAlgn="base" hangingPunct="1">
              <a:spcBef>
                <a:spcPct val="0"/>
              </a:spcBef>
              <a:spcAft>
                <a:spcPct val="0"/>
              </a:spcAft>
              <a:defRPr sz="3000" b="1">
                <a:solidFill>
                  <a:srgbClr val="0F5494"/>
                </a:solidFill>
                <a:latin typeface="Verdana" pitchFamily="34" charset="0"/>
              </a:defRPr>
            </a:lvl8pPr>
            <a:lvl9pPr marL="2070218" algn="l" rtl="0" eaLnBrk="1" fontAlgn="base" hangingPunct="1">
              <a:spcBef>
                <a:spcPct val="0"/>
              </a:spcBef>
              <a:spcAft>
                <a:spcPct val="0"/>
              </a:spcAft>
              <a:defRPr sz="3000" b="1">
                <a:solidFill>
                  <a:srgbClr val="0F5494"/>
                </a:solidFill>
                <a:latin typeface="Verdana" pitchFamily="34" charset="0"/>
              </a:defRPr>
            </a:lvl9pPr>
          </a:lstStyle>
          <a:p>
            <a:r>
              <a:rPr lang="en-GB" sz="1600" b="0" kern="0" dirty="0" smtClean="0"/>
              <a:t>Source: OECD</a:t>
            </a:r>
            <a:endParaRPr lang="en-US" sz="1600" b="0" kern="0" dirty="0"/>
          </a:p>
        </p:txBody>
      </p:sp>
      <p:sp>
        <p:nvSpPr>
          <p:cNvPr id="15" name="TextBox 14"/>
          <p:cNvSpPr txBox="1"/>
          <p:nvPr/>
        </p:nvSpPr>
        <p:spPr>
          <a:xfrm>
            <a:off x="5292080" y="2267580"/>
            <a:ext cx="360040" cy="369332"/>
          </a:xfrm>
          <a:prstGeom prst="rect">
            <a:avLst/>
          </a:prstGeom>
          <a:noFill/>
        </p:spPr>
        <p:txBody>
          <a:bodyPr wrap="square" rtlCol="0">
            <a:spAutoFit/>
          </a:bodyPr>
          <a:lstStyle/>
          <a:p>
            <a:endParaRPr lang="en-US" dirty="0"/>
          </a:p>
        </p:txBody>
      </p:sp>
      <p:sp>
        <p:nvSpPr>
          <p:cNvPr id="16" name="TextBox 15"/>
          <p:cNvSpPr txBox="1"/>
          <p:nvPr/>
        </p:nvSpPr>
        <p:spPr>
          <a:xfrm>
            <a:off x="3707904" y="2267580"/>
            <a:ext cx="1944216" cy="369332"/>
          </a:xfrm>
          <a:prstGeom prst="rect">
            <a:avLst/>
          </a:prstGeom>
          <a:solidFill>
            <a:schemeClr val="bg1"/>
          </a:solidFill>
        </p:spPr>
        <p:txBody>
          <a:bodyPr wrap="square" rtlCol="0">
            <a:spAutoFit/>
          </a:bodyPr>
          <a:lstStyle/>
          <a:p>
            <a:r>
              <a:rPr lang="es-ES" b="1" dirty="0" err="1" smtClean="0"/>
              <a:t>Public</a:t>
            </a:r>
            <a:r>
              <a:rPr lang="es-ES" b="1" dirty="0" smtClean="0"/>
              <a:t> </a:t>
            </a:r>
            <a:r>
              <a:rPr lang="es-ES" b="1" dirty="0" err="1" smtClean="0"/>
              <a:t>investment</a:t>
            </a:r>
            <a:endParaRPr lang="en-US" b="1" dirty="0"/>
          </a:p>
        </p:txBody>
      </p:sp>
    </p:spTree>
    <p:extLst>
      <p:ext uri="{BB962C8B-B14F-4D97-AF65-F5344CB8AC3E}">
        <p14:creationId xmlns:p14="http://schemas.microsoft.com/office/powerpoint/2010/main" val="1560569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988840"/>
            <a:ext cx="8208912" cy="2808933"/>
          </a:xfrm>
        </p:spPr>
        <p:txBody>
          <a:bodyPr/>
          <a:lstStyle/>
          <a:p>
            <a:pPr>
              <a:buClr>
                <a:srgbClr val="00589A"/>
              </a:buClr>
              <a:buFont typeface="Arial" panose="020B0604020202020204" pitchFamily="34" charset="0"/>
              <a:buChar char="•"/>
            </a:pPr>
            <a:r>
              <a:rPr lang="en-GB" altLang="en-US" sz="2200" dirty="0" smtClean="0">
                <a:solidFill>
                  <a:srgbClr val="0F5494"/>
                </a:solidFill>
              </a:rPr>
              <a:t>Israel scores weakly among its OECD peers </a:t>
            </a:r>
            <a:r>
              <a:rPr lang="en-GB" altLang="en-US" sz="2200" b="0" dirty="0" smtClean="0">
                <a:solidFill>
                  <a:srgbClr val="0F5494"/>
                </a:solidFill>
              </a:rPr>
              <a:t>on measures of both poverty and inequality</a:t>
            </a:r>
            <a:endParaRPr lang="en-GB" altLang="en-US" sz="2200" b="0" dirty="0">
              <a:solidFill>
                <a:srgbClr val="0F5494"/>
              </a:solidFill>
            </a:endParaRPr>
          </a:p>
          <a:p>
            <a:pPr>
              <a:buClr>
                <a:srgbClr val="00589A"/>
              </a:buClr>
              <a:buFont typeface="Arial" panose="020B0604020202020204" pitchFamily="34" charset="0"/>
              <a:buChar char="•"/>
            </a:pPr>
            <a:r>
              <a:rPr lang="en-GB" altLang="en-US" sz="2200" b="0" dirty="0">
                <a:solidFill>
                  <a:srgbClr val="0F5494"/>
                </a:solidFill>
              </a:rPr>
              <a:t>W</a:t>
            </a:r>
            <a:r>
              <a:rPr lang="en-GB" altLang="en-US" sz="2200" b="0" dirty="0" smtClean="0">
                <a:solidFill>
                  <a:srgbClr val="0F5494"/>
                </a:solidFill>
              </a:rPr>
              <a:t>hile the </a:t>
            </a:r>
            <a:r>
              <a:rPr lang="en-GB" altLang="en-US" sz="2200" dirty="0" smtClean="0">
                <a:solidFill>
                  <a:srgbClr val="0F5494"/>
                </a:solidFill>
              </a:rPr>
              <a:t>tax and social benefit reforms </a:t>
            </a:r>
            <a:r>
              <a:rPr lang="en-GB" altLang="en-US" sz="2200" b="0" dirty="0" smtClean="0">
                <a:solidFill>
                  <a:srgbClr val="0F5494"/>
                </a:solidFill>
              </a:rPr>
              <a:t>(notably of child benefits) adopted by the Israeli governments </a:t>
            </a:r>
            <a:r>
              <a:rPr lang="en-GB" altLang="en-US" sz="2200" dirty="0" smtClean="0">
                <a:solidFill>
                  <a:srgbClr val="0F5494"/>
                </a:solidFill>
              </a:rPr>
              <a:t>between 2003 and 2010</a:t>
            </a:r>
            <a:r>
              <a:rPr lang="en-GB" altLang="en-US" sz="2200" b="0" dirty="0" smtClean="0">
                <a:solidFill>
                  <a:srgbClr val="0F5494"/>
                </a:solidFill>
              </a:rPr>
              <a:t>, encouraged work effort among the poor, helping to reduce </a:t>
            </a:r>
            <a:r>
              <a:rPr lang="en-GB" altLang="en-US" sz="2200" dirty="0" smtClean="0">
                <a:solidFill>
                  <a:srgbClr val="0F5494"/>
                </a:solidFill>
              </a:rPr>
              <a:t>market income inequality</a:t>
            </a:r>
            <a:r>
              <a:rPr lang="en-GB" altLang="en-US" sz="2200" b="0" dirty="0" smtClean="0">
                <a:solidFill>
                  <a:srgbClr val="0F5494"/>
                </a:solidFill>
              </a:rPr>
              <a:t>, they also weakened markedly the redistributive role of the State, increasing </a:t>
            </a:r>
            <a:r>
              <a:rPr lang="en-GB" altLang="en-US" sz="2200" dirty="0" smtClean="0">
                <a:solidFill>
                  <a:srgbClr val="0F5494"/>
                </a:solidFill>
              </a:rPr>
              <a:t>ex-post income inequality</a:t>
            </a:r>
            <a:r>
              <a:rPr lang="en-GB" altLang="en-US" sz="2200" b="0" dirty="0" smtClean="0">
                <a:solidFill>
                  <a:srgbClr val="0F5494"/>
                </a:solidFill>
              </a:rPr>
              <a:t>.</a:t>
            </a:r>
          </a:p>
          <a:p>
            <a:pPr>
              <a:buClr>
                <a:srgbClr val="00589A"/>
              </a:buClr>
              <a:buFont typeface="Arial" panose="020B0604020202020204" pitchFamily="34" charset="0"/>
              <a:buChar char="•"/>
            </a:pPr>
            <a:r>
              <a:rPr lang="en-GB" altLang="en-US" sz="2200" b="0" dirty="0" smtClean="0">
                <a:solidFill>
                  <a:srgbClr val="0F5494"/>
                </a:solidFill>
              </a:rPr>
              <a:t>High poverty rates among </a:t>
            </a:r>
            <a:r>
              <a:rPr lang="en-GB" altLang="en-US" sz="2200" dirty="0" smtClean="0">
                <a:solidFill>
                  <a:srgbClr val="0F5494"/>
                </a:solidFill>
              </a:rPr>
              <a:t>Haredi and Israeli-Arab populations </a:t>
            </a:r>
            <a:r>
              <a:rPr lang="en-GB" altLang="en-US" sz="2200" b="0" dirty="0" smtClean="0">
                <a:solidFill>
                  <a:srgbClr val="0F5494"/>
                </a:solidFill>
              </a:rPr>
              <a:t>do not fully explain high poverty rates and inequality indicators: the problem is more general.</a:t>
            </a:r>
          </a:p>
          <a:p>
            <a:pPr>
              <a:buClr>
                <a:srgbClr val="00589A"/>
              </a:buClr>
              <a:buFont typeface="Arial" panose="020B0604020202020204" pitchFamily="34" charset="0"/>
              <a:buChar char="•"/>
            </a:pPr>
            <a:r>
              <a:rPr lang="en-GB" altLang="en-US" sz="2200" b="0" dirty="0" smtClean="0">
                <a:solidFill>
                  <a:srgbClr val="0F5494"/>
                </a:solidFill>
              </a:rPr>
              <a:t>In this respect, Israel is not only a </a:t>
            </a:r>
            <a:r>
              <a:rPr lang="en-GB" altLang="en-US" sz="2200" dirty="0" smtClean="0">
                <a:solidFill>
                  <a:srgbClr val="0F5494"/>
                </a:solidFill>
              </a:rPr>
              <a:t>dual economy </a:t>
            </a:r>
            <a:r>
              <a:rPr lang="en-GB" altLang="en-US" sz="2200" b="0" dirty="0" smtClean="0">
                <a:solidFill>
                  <a:srgbClr val="0F5494"/>
                </a:solidFill>
              </a:rPr>
              <a:t>but also a </a:t>
            </a:r>
            <a:r>
              <a:rPr lang="en-GB" altLang="en-US" sz="2200" dirty="0" smtClean="0">
                <a:solidFill>
                  <a:srgbClr val="0F5494"/>
                </a:solidFill>
              </a:rPr>
              <a:t>dual society</a:t>
            </a:r>
            <a:r>
              <a:rPr lang="en-GB" altLang="en-US" sz="2200" b="0" dirty="0" smtClean="0">
                <a:solidFill>
                  <a:srgbClr val="0F5494"/>
                </a:solidFill>
              </a:rPr>
              <a:t>.</a:t>
            </a:r>
          </a:p>
        </p:txBody>
      </p:sp>
      <p:sp>
        <p:nvSpPr>
          <p:cNvPr id="3" name="Slide Number Placeholder 2"/>
          <p:cNvSpPr>
            <a:spLocks noGrp="1"/>
          </p:cNvSpPr>
          <p:nvPr>
            <p:ph type="sldNum" sz="quarter" idx="12"/>
          </p:nvPr>
        </p:nvSpPr>
        <p:spPr/>
        <p:txBody>
          <a:bodyPr/>
          <a:lstStyle/>
          <a:p>
            <a:pPr>
              <a:defRPr/>
            </a:pPr>
            <a:fld id="{470B5C6D-7C0A-40A2-93E5-45B7AD5C39FE}" type="slidenum">
              <a:rPr lang="it-IT" smtClean="0"/>
              <a:pPr>
                <a:defRPr/>
              </a:pPr>
              <a:t>14</a:t>
            </a:fld>
            <a:endParaRPr lang="it-IT" dirty="0"/>
          </a:p>
        </p:txBody>
      </p:sp>
      <p:sp>
        <p:nvSpPr>
          <p:cNvPr id="4" name="Title 3"/>
          <p:cNvSpPr>
            <a:spLocks noGrp="1"/>
          </p:cNvSpPr>
          <p:nvPr>
            <p:ph type="title"/>
          </p:nvPr>
        </p:nvSpPr>
        <p:spPr>
          <a:xfrm>
            <a:off x="649435" y="1196752"/>
            <a:ext cx="8064896" cy="720080"/>
          </a:xfrm>
        </p:spPr>
        <p:txBody>
          <a:bodyPr/>
          <a:lstStyle/>
          <a:p>
            <a:r>
              <a:rPr lang="en-US" sz="2800" dirty="0"/>
              <a:t>	</a:t>
            </a:r>
            <a:r>
              <a:rPr lang="en-US" sz="2800" dirty="0" smtClean="0"/>
              <a:t>Tackling poverty and inequality</a:t>
            </a:r>
            <a:endParaRPr lang="en-US" sz="2800" dirty="0"/>
          </a:p>
        </p:txBody>
      </p:sp>
    </p:spTree>
    <p:extLst>
      <p:ext uri="{BB962C8B-B14F-4D97-AF65-F5344CB8AC3E}">
        <p14:creationId xmlns:p14="http://schemas.microsoft.com/office/powerpoint/2010/main" val="2097417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70B5C6D-7C0A-40A2-93E5-45B7AD5C39FE}" type="slidenum">
              <a:rPr kumimoji="0" lang="it-IT" sz="1400" b="0" i="0" u="none" strike="noStrike" kern="1200" cap="none" spc="0" normalizeH="0" baseline="0" noProof="0" smtClean="0">
                <a:ln>
                  <a:noFill/>
                </a:ln>
                <a:solidFill>
                  <a:srgbClr val="000000"/>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it-IT" sz="1400" b="0" i="0" u="none" strike="noStrike" kern="1200" cap="none" spc="0" normalizeH="0" baseline="0" noProof="0" dirty="0">
              <a:ln>
                <a:noFill/>
              </a:ln>
              <a:solidFill>
                <a:srgbClr val="000000"/>
              </a:solidFill>
              <a:effectLst/>
              <a:uLnTx/>
              <a:uFillTx/>
              <a:latin typeface="Arial" pitchFamily="34" charset="0"/>
              <a:ea typeface="+mn-ea"/>
              <a:cs typeface="Arial" charset="0"/>
            </a:endParaRPr>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9632" y="2132856"/>
            <a:ext cx="6222186" cy="4256385"/>
          </a:xfrm>
        </p:spPr>
      </p:pic>
      <p:sp>
        <p:nvSpPr>
          <p:cNvPr id="12" name="Title 3"/>
          <p:cNvSpPr>
            <a:spLocks noGrp="1"/>
          </p:cNvSpPr>
          <p:nvPr>
            <p:ph type="title"/>
          </p:nvPr>
        </p:nvSpPr>
        <p:spPr>
          <a:xfrm>
            <a:off x="755576" y="1268760"/>
            <a:ext cx="8064896" cy="720080"/>
          </a:xfrm>
        </p:spPr>
        <p:txBody>
          <a:bodyPr/>
          <a:lstStyle/>
          <a:p>
            <a:r>
              <a:rPr lang="es-ES" sz="2400" dirty="0" err="1" smtClean="0"/>
              <a:t>Relative</a:t>
            </a:r>
            <a:r>
              <a:rPr lang="es-ES" sz="2400" dirty="0" smtClean="0"/>
              <a:t> </a:t>
            </a:r>
            <a:r>
              <a:rPr lang="es-ES" sz="2400" dirty="0" err="1" smtClean="0"/>
              <a:t>Poverty</a:t>
            </a:r>
            <a:r>
              <a:rPr lang="es-ES" sz="2400" dirty="0" smtClean="0"/>
              <a:t> (2015 </a:t>
            </a:r>
            <a:r>
              <a:rPr lang="es-ES" sz="2400" dirty="0" err="1" smtClean="0"/>
              <a:t>or</a:t>
            </a:r>
            <a:r>
              <a:rPr lang="es-ES" sz="2400" dirty="0" smtClean="0"/>
              <a:t> </a:t>
            </a:r>
            <a:r>
              <a:rPr lang="es-ES" sz="2400" dirty="0" err="1" smtClean="0"/>
              <a:t>latest</a:t>
            </a:r>
            <a:r>
              <a:rPr lang="es-ES" sz="2400" dirty="0" smtClean="0"/>
              <a:t> </a:t>
            </a:r>
            <a:r>
              <a:rPr lang="es-ES" sz="2400" dirty="0" err="1" smtClean="0"/>
              <a:t>available</a:t>
            </a:r>
            <a:r>
              <a:rPr lang="es-ES" sz="2400" dirty="0" smtClean="0"/>
              <a:t>)* </a:t>
            </a:r>
            <a:endParaRPr lang="en-US" sz="2400" dirty="0"/>
          </a:p>
        </p:txBody>
      </p:sp>
    </p:spTree>
    <p:extLst>
      <p:ext uri="{BB962C8B-B14F-4D97-AF65-F5344CB8AC3E}">
        <p14:creationId xmlns:p14="http://schemas.microsoft.com/office/powerpoint/2010/main" val="3300904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70B5C6D-7C0A-40A2-93E5-45B7AD5C39FE}" type="slidenum">
              <a:rPr kumimoji="0" lang="it-IT" sz="1400" b="0" i="0" u="none" strike="noStrike" kern="1200" cap="none" spc="0" normalizeH="0" baseline="0" noProof="0" smtClean="0">
                <a:ln>
                  <a:noFill/>
                </a:ln>
                <a:solidFill>
                  <a:srgbClr val="000000"/>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it-IT" sz="1400" b="0" i="0" u="none" strike="noStrike" kern="1200" cap="none" spc="0" normalizeH="0" baseline="0" noProof="0" dirty="0">
              <a:ln>
                <a:noFill/>
              </a:ln>
              <a:solidFill>
                <a:srgbClr val="000000"/>
              </a:solidFill>
              <a:effectLst/>
              <a:uLnTx/>
              <a:uFillTx/>
              <a:latin typeface="Arial" pitchFamily="34" charset="0"/>
              <a:ea typeface="+mn-ea"/>
              <a:cs typeface="Arial" charset="0"/>
            </a:endParaRPr>
          </a:p>
        </p:txBody>
      </p:sp>
      <p:sp>
        <p:nvSpPr>
          <p:cNvPr id="12" name="Title 3"/>
          <p:cNvSpPr>
            <a:spLocks noGrp="1"/>
          </p:cNvSpPr>
          <p:nvPr>
            <p:ph type="title"/>
          </p:nvPr>
        </p:nvSpPr>
        <p:spPr>
          <a:xfrm>
            <a:off x="2858557" y="1114478"/>
            <a:ext cx="3024336" cy="720080"/>
          </a:xfrm>
        </p:spPr>
        <p:txBody>
          <a:bodyPr/>
          <a:lstStyle/>
          <a:p>
            <a:r>
              <a:rPr lang="es-ES" sz="2400" dirty="0" err="1" smtClean="0"/>
              <a:t>Gini</a:t>
            </a:r>
            <a:r>
              <a:rPr lang="es-ES" sz="2400" dirty="0" smtClean="0"/>
              <a:t> Coefficient</a:t>
            </a:r>
            <a:r>
              <a:rPr lang="es-ES" sz="2400" baseline="30000" dirty="0" smtClean="0"/>
              <a:t>1</a:t>
            </a:r>
            <a:r>
              <a:rPr lang="es-ES" sz="2400" dirty="0" smtClean="0"/>
              <a:t>   </a:t>
            </a:r>
            <a:endParaRPr lang="en-US" sz="24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5656" y="1700809"/>
            <a:ext cx="6246561" cy="4221922"/>
          </a:xfrm>
        </p:spPr>
      </p:pic>
      <p:sp>
        <p:nvSpPr>
          <p:cNvPr id="7" name="Title 3"/>
          <p:cNvSpPr txBox="1">
            <a:spLocks/>
          </p:cNvSpPr>
          <p:nvPr/>
        </p:nvSpPr>
        <p:spPr bwMode="auto">
          <a:xfrm>
            <a:off x="1907704" y="5823894"/>
            <a:ext cx="5472608"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558" tIns="43284" rIns="86558" bIns="43284" numCol="1" anchor="ctr" anchorCtr="0" compatLnSpc="1">
            <a:prstTxWarp prst="textNoShape">
              <a:avLst/>
            </a:prstTxWarp>
          </a:bodyPr>
          <a:lstStyle>
            <a:lvl1pPr marL="339519" indent="-339519" algn="l" rtl="0" eaLnBrk="1" fontAlgn="base" hangingPunct="1">
              <a:spcBef>
                <a:spcPct val="0"/>
              </a:spcBef>
              <a:spcAft>
                <a:spcPct val="0"/>
              </a:spcAft>
              <a:defRPr sz="3000" b="1">
                <a:solidFill>
                  <a:srgbClr val="0F5494"/>
                </a:solidFill>
                <a:latin typeface="+mj-lt"/>
                <a:ea typeface="+mj-ea"/>
                <a:cs typeface="+mj-cs"/>
              </a:defRPr>
            </a:lvl1pPr>
            <a:lvl2pPr marL="339519" indent="-339519" algn="l" rtl="0" eaLnBrk="1" fontAlgn="base" hangingPunct="1">
              <a:spcBef>
                <a:spcPct val="0"/>
              </a:spcBef>
              <a:spcAft>
                <a:spcPct val="0"/>
              </a:spcAft>
              <a:defRPr sz="3000" b="1">
                <a:solidFill>
                  <a:srgbClr val="0F5494"/>
                </a:solidFill>
                <a:latin typeface="Verdana" pitchFamily="34" charset="0"/>
              </a:defRPr>
            </a:lvl2pPr>
            <a:lvl3pPr marL="339519" indent="-339519" algn="l" rtl="0" eaLnBrk="1" fontAlgn="base" hangingPunct="1">
              <a:spcBef>
                <a:spcPct val="0"/>
              </a:spcBef>
              <a:spcAft>
                <a:spcPct val="0"/>
              </a:spcAft>
              <a:defRPr sz="3000" b="1">
                <a:solidFill>
                  <a:srgbClr val="0F5494"/>
                </a:solidFill>
                <a:latin typeface="Verdana" pitchFamily="34" charset="0"/>
              </a:defRPr>
            </a:lvl3pPr>
            <a:lvl4pPr marL="339519" indent="-339519" algn="l" rtl="0" eaLnBrk="1" fontAlgn="base" hangingPunct="1">
              <a:spcBef>
                <a:spcPct val="0"/>
              </a:spcBef>
              <a:spcAft>
                <a:spcPct val="0"/>
              </a:spcAft>
              <a:defRPr sz="3000" b="1">
                <a:solidFill>
                  <a:srgbClr val="0F5494"/>
                </a:solidFill>
                <a:latin typeface="Verdana" pitchFamily="34" charset="0"/>
              </a:defRPr>
            </a:lvl4pPr>
            <a:lvl5pPr marL="339519" indent="-339519" algn="l" rtl="0" eaLnBrk="1" fontAlgn="base" hangingPunct="1">
              <a:spcBef>
                <a:spcPct val="0"/>
              </a:spcBef>
              <a:spcAft>
                <a:spcPct val="0"/>
              </a:spcAft>
              <a:defRPr sz="3000" b="1">
                <a:solidFill>
                  <a:srgbClr val="0F5494"/>
                </a:solidFill>
                <a:latin typeface="Verdana" pitchFamily="34" charset="0"/>
              </a:defRPr>
            </a:lvl5pPr>
            <a:lvl6pPr marL="772187" algn="l" rtl="0" eaLnBrk="1" fontAlgn="base" hangingPunct="1">
              <a:spcBef>
                <a:spcPct val="0"/>
              </a:spcBef>
              <a:spcAft>
                <a:spcPct val="0"/>
              </a:spcAft>
              <a:defRPr sz="3000" b="1">
                <a:solidFill>
                  <a:srgbClr val="0F5494"/>
                </a:solidFill>
                <a:latin typeface="Verdana" pitchFamily="34" charset="0"/>
              </a:defRPr>
            </a:lvl6pPr>
            <a:lvl7pPr marL="1204883" algn="l" rtl="0" eaLnBrk="1" fontAlgn="base" hangingPunct="1">
              <a:spcBef>
                <a:spcPct val="0"/>
              </a:spcBef>
              <a:spcAft>
                <a:spcPct val="0"/>
              </a:spcAft>
              <a:defRPr sz="3000" b="1">
                <a:solidFill>
                  <a:srgbClr val="0F5494"/>
                </a:solidFill>
                <a:latin typeface="Verdana" pitchFamily="34" charset="0"/>
              </a:defRPr>
            </a:lvl7pPr>
            <a:lvl8pPr marL="1637547" algn="l" rtl="0" eaLnBrk="1" fontAlgn="base" hangingPunct="1">
              <a:spcBef>
                <a:spcPct val="0"/>
              </a:spcBef>
              <a:spcAft>
                <a:spcPct val="0"/>
              </a:spcAft>
              <a:defRPr sz="3000" b="1">
                <a:solidFill>
                  <a:srgbClr val="0F5494"/>
                </a:solidFill>
                <a:latin typeface="Verdana" pitchFamily="34" charset="0"/>
              </a:defRPr>
            </a:lvl8pPr>
            <a:lvl9pPr marL="2070218" algn="l" rtl="0" eaLnBrk="1" fontAlgn="base" hangingPunct="1">
              <a:spcBef>
                <a:spcPct val="0"/>
              </a:spcBef>
              <a:spcAft>
                <a:spcPct val="0"/>
              </a:spcAft>
              <a:defRPr sz="3000" b="1">
                <a:solidFill>
                  <a:srgbClr val="0F5494"/>
                </a:solidFill>
                <a:latin typeface="Verdana" pitchFamily="34" charset="0"/>
              </a:defRPr>
            </a:lvl9pPr>
          </a:lstStyle>
          <a:p>
            <a:r>
              <a:rPr lang="en-GB" sz="1600" b="0" kern="0" dirty="0" smtClean="0"/>
              <a:t>(1) Average of Gini coefficients for 2010 and 2012</a:t>
            </a:r>
            <a:endParaRPr lang="en-US" sz="1600" b="0" kern="0" dirty="0"/>
          </a:p>
        </p:txBody>
      </p:sp>
    </p:spTree>
    <p:extLst>
      <p:ext uri="{BB962C8B-B14F-4D97-AF65-F5344CB8AC3E}">
        <p14:creationId xmlns:p14="http://schemas.microsoft.com/office/powerpoint/2010/main" val="1697633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2337651"/>
            <a:ext cx="8640960" cy="3529013"/>
          </a:xfrm>
        </p:spPr>
        <p:txBody>
          <a:bodyPr/>
          <a:lstStyle/>
          <a:p>
            <a:pPr>
              <a:buClr>
                <a:srgbClr val="00589A"/>
              </a:buClr>
              <a:buFont typeface="Arial" panose="020B0604020202020204" pitchFamily="34" charset="0"/>
              <a:buChar char="•"/>
            </a:pPr>
            <a:r>
              <a:rPr lang="en-GB" altLang="en-US" sz="2200" b="0" dirty="0" smtClean="0">
                <a:solidFill>
                  <a:srgbClr val="0F5494"/>
                </a:solidFill>
              </a:rPr>
              <a:t>Combined with a high cost of living, including expensive child care facilities, and a boom in house prices and rentals, this complicated the life of many young and fertile families in cities such as Tel-Aviv or Haifa and contributed to the so-called </a:t>
            </a:r>
            <a:r>
              <a:rPr lang="en-GB" altLang="en-US" sz="2200" dirty="0" smtClean="0">
                <a:solidFill>
                  <a:srgbClr val="0F5494"/>
                </a:solidFill>
              </a:rPr>
              <a:t>Israeli summer of protests in 2011</a:t>
            </a:r>
            <a:r>
              <a:rPr lang="en-GB" altLang="en-US" sz="2200" b="0" dirty="0" smtClean="0">
                <a:solidFill>
                  <a:srgbClr val="0F5494"/>
                </a:solidFill>
              </a:rPr>
              <a:t>. </a:t>
            </a:r>
          </a:p>
          <a:p>
            <a:pPr>
              <a:buClr>
                <a:srgbClr val="00589A"/>
              </a:buClr>
              <a:buFont typeface="Arial" panose="020B0604020202020204" pitchFamily="34" charset="0"/>
              <a:buChar char="•"/>
            </a:pPr>
            <a:r>
              <a:rPr lang="en-GB" altLang="en-US" sz="2200" dirty="0" smtClean="0">
                <a:solidFill>
                  <a:srgbClr val="0F5494"/>
                </a:solidFill>
              </a:rPr>
              <a:t>Insufficient competition</a:t>
            </a:r>
            <a:r>
              <a:rPr lang="en-GB" altLang="en-US" sz="2200" b="0" dirty="0" smtClean="0">
                <a:solidFill>
                  <a:srgbClr val="0F5494"/>
                </a:solidFill>
              </a:rPr>
              <a:t> in many goods and service markets, often characterised by oligopolistic situations, contributed to the high cost of living.</a:t>
            </a:r>
          </a:p>
          <a:p>
            <a:pPr>
              <a:buClr>
                <a:srgbClr val="00589A"/>
              </a:buClr>
              <a:buFont typeface="Arial" panose="020B0604020202020204" pitchFamily="34" charset="0"/>
              <a:buChar char="•"/>
            </a:pPr>
            <a:r>
              <a:rPr lang="en-GB" altLang="en-US" sz="2200" b="0" dirty="0">
                <a:solidFill>
                  <a:srgbClr val="0F5494"/>
                </a:solidFill>
              </a:rPr>
              <a:t>T</a:t>
            </a:r>
            <a:r>
              <a:rPr lang="en-GB" altLang="en-US" sz="2200" b="0" dirty="0" smtClean="0">
                <a:solidFill>
                  <a:srgbClr val="0F5494"/>
                </a:solidFill>
              </a:rPr>
              <a:t>he </a:t>
            </a:r>
            <a:r>
              <a:rPr lang="en-GB" altLang="en-US" sz="2200" dirty="0" smtClean="0">
                <a:solidFill>
                  <a:srgbClr val="0F5494"/>
                </a:solidFill>
              </a:rPr>
              <a:t>boom in house prices </a:t>
            </a:r>
            <a:r>
              <a:rPr lang="en-GB" altLang="en-US" sz="2200" b="0" dirty="0" smtClean="0">
                <a:solidFill>
                  <a:srgbClr val="0F5494"/>
                </a:solidFill>
              </a:rPr>
              <a:t>resulted a combination of demographic and financial factors feeding demand and by supply constraints. </a:t>
            </a:r>
          </a:p>
          <a:p>
            <a:pPr marL="0" indent="0">
              <a:buClr>
                <a:srgbClr val="00589A"/>
              </a:buClr>
              <a:buNone/>
            </a:pPr>
            <a:endParaRPr lang="en-GB" altLang="en-US" sz="2200" b="0" dirty="0">
              <a:solidFill>
                <a:srgbClr val="0F5494"/>
              </a:solidFill>
            </a:endParaRPr>
          </a:p>
        </p:txBody>
      </p:sp>
      <p:sp>
        <p:nvSpPr>
          <p:cNvPr id="3" name="Slide Number Placeholder 2"/>
          <p:cNvSpPr>
            <a:spLocks noGrp="1"/>
          </p:cNvSpPr>
          <p:nvPr>
            <p:ph type="sldNum" sz="quarter" idx="12"/>
          </p:nvPr>
        </p:nvSpPr>
        <p:spPr/>
        <p:txBody>
          <a:bodyPr/>
          <a:lstStyle/>
          <a:p>
            <a:pPr>
              <a:defRPr/>
            </a:pPr>
            <a:fld id="{470B5C6D-7C0A-40A2-93E5-45B7AD5C39FE}" type="slidenum">
              <a:rPr lang="it-IT" smtClean="0"/>
              <a:pPr>
                <a:defRPr/>
              </a:pPr>
              <a:t>17</a:t>
            </a:fld>
            <a:endParaRPr lang="it-IT" dirty="0"/>
          </a:p>
        </p:txBody>
      </p:sp>
      <p:sp>
        <p:nvSpPr>
          <p:cNvPr id="4" name="Title 3"/>
          <p:cNvSpPr>
            <a:spLocks noGrp="1"/>
          </p:cNvSpPr>
          <p:nvPr>
            <p:ph type="title"/>
          </p:nvPr>
        </p:nvSpPr>
        <p:spPr>
          <a:xfrm>
            <a:off x="650579" y="1340768"/>
            <a:ext cx="8064896" cy="720080"/>
          </a:xfrm>
        </p:spPr>
        <p:txBody>
          <a:bodyPr/>
          <a:lstStyle/>
          <a:p>
            <a:r>
              <a:rPr lang="en-US" sz="2800" dirty="0"/>
              <a:t>	</a:t>
            </a:r>
            <a:r>
              <a:rPr lang="en-US" sz="2400" dirty="0" smtClean="0"/>
              <a:t>High cost of living and house prices</a:t>
            </a:r>
            <a:endParaRPr lang="en-US" sz="2400" dirty="0"/>
          </a:p>
        </p:txBody>
      </p:sp>
    </p:spTree>
    <p:extLst>
      <p:ext uri="{BB962C8B-B14F-4D97-AF65-F5344CB8AC3E}">
        <p14:creationId xmlns:p14="http://schemas.microsoft.com/office/powerpoint/2010/main" val="151411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664" y="2060848"/>
            <a:ext cx="9036496" cy="3529013"/>
          </a:xfrm>
        </p:spPr>
        <p:txBody>
          <a:bodyPr/>
          <a:lstStyle/>
          <a:p>
            <a:pPr>
              <a:buClr>
                <a:srgbClr val="00589A"/>
              </a:buClr>
            </a:pPr>
            <a:r>
              <a:rPr lang="en-GB" altLang="en-US" sz="2200" dirty="0" smtClean="0">
                <a:solidFill>
                  <a:srgbClr val="0F5494"/>
                </a:solidFill>
              </a:rPr>
              <a:t>The </a:t>
            </a:r>
            <a:r>
              <a:rPr lang="en-GB" altLang="en-US" sz="2200" dirty="0" err="1">
                <a:solidFill>
                  <a:srgbClr val="0F5494"/>
                </a:solidFill>
              </a:rPr>
              <a:t>Trajtenberg</a:t>
            </a:r>
            <a:r>
              <a:rPr lang="en-GB" altLang="en-US" sz="2200" dirty="0">
                <a:solidFill>
                  <a:srgbClr val="0F5494"/>
                </a:solidFill>
              </a:rPr>
              <a:t> Committee </a:t>
            </a:r>
            <a:r>
              <a:rPr lang="en-GB" altLang="en-US" sz="2200" b="0" dirty="0">
                <a:solidFill>
                  <a:srgbClr val="0F5494"/>
                </a:solidFill>
              </a:rPr>
              <a:t>report </a:t>
            </a:r>
            <a:r>
              <a:rPr lang="en-GB" altLang="en-US" sz="2200" b="0" dirty="0" smtClean="0">
                <a:solidFill>
                  <a:srgbClr val="0F5494"/>
                </a:solidFill>
              </a:rPr>
              <a:t>(Sept. 2011) provided recommendations but they have only been implemented in part. </a:t>
            </a:r>
          </a:p>
          <a:p>
            <a:pPr>
              <a:buClr>
                <a:srgbClr val="00589A"/>
              </a:buClr>
            </a:pPr>
            <a:r>
              <a:rPr lang="en-GB" altLang="en-US" sz="2200" b="0" dirty="0" smtClean="0">
                <a:solidFill>
                  <a:srgbClr val="0F5494"/>
                </a:solidFill>
              </a:rPr>
              <a:t>Some </a:t>
            </a:r>
            <a:r>
              <a:rPr lang="en-GB" altLang="en-US" sz="2200" dirty="0" smtClean="0">
                <a:solidFill>
                  <a:srgbClr val="0F5494"/>
                </a:solidFill>
              </a:rPr>
              <a:t>adjustments were made in the tax and benefit system</a:t>
            </a:r>
            <a:r>
              <a:rPr lang="en-GB" altLang="en-US" sz="2200" b="0" dirty="0" smtClean="0">
                <a:solidFill>
                  <a:srgbClr val="0F5494"/>
                </a:solidFill>
              </a:rPr>
              <a:t>.</a:t>
            </a:r>
            <a:endParaRPr lang="en-GB" altLang="en-US" sz="2200" b="0" dirty="0">
              <a:solidFill>
                <a:srgbClr val="0F5494"/>
              </a:solidFill>
            </a:endParaRPr>
          </a:p>
          <a:p>
            <a:pPr>
              <a:buClr>
                <a:srgbClr val="00589A"/>
              </a:buClr>
              <a:buFont typeface="Arial" panose="020B0604020202020204" pitchFamily="34" charset="0"/>
              <a:buChar char="•"/>
            </a:pPr>
            <a:r>
              <a:rPr lang="en-GB" altLang="en-US" sz="2200" b="0" dirty="0">
                <a:solidFill>
                  <a:srgbClr val="0F5494"/>
                </a:solidFill>
              </a:rPr>
              <a:t>And there has been </a:t>
            </a:r>
            <a:r>
              <a:rPr lang="en-GB" altLang="en-US" sz="2200" dirty="0">
                <a:solidFill>
                  <a:srgbClr val="0F5494"/>
                </a:solidFill>
              </a:rPr>
              <a:t>efforts to increase competition, facilitate food and other imports and ease product market </a:t>
            </a:r>
            <a:r>
              <a:rPr lang="en-GB" altLang="en-US" sz="2200" dirty="0" smtClean="0">
                <a:solidFill>
                  <a:srgbClr val="0F5494"/>
                </a:solidFill>
              </a:rPr>
              <a:t>restrictions </a:t>
            </a:r>
            <a:endParaRPr lang="en-GB" altLang="en-US" sz="2200" dirty="0">
              <a:solidFill>
                <a:srgbClr val="0F5494"/>
              </a:solidFill>
            </a:endParaRPr>
          </a:p>
          <a:p>
            <a:pPr>
              <a:buClr>
                <a:srgbClr val="00589A"/>
              </a:buClr>
              <a:buFont typeface="Arial" panose="020B0604020202020204" pitchFamily="34" charset="0"/>
              <a:buChar char="•"/>
            </a:pPr>
            <a:r>
              <a:rPr lang="en-GB" altLang="en-US" sz="2200" b="0" dirty="0">
                <a:solidFill>
                  <a:srgbClr val="0F5494"/>
                </a:solidFill>
              </a:rPr>
              <a:t>Also, </a:t>
            </a:r>
            <a:r>
              <a:rPr lang="en-GB" altLang="en-US" sz="2200" dirty="0">
                <a:solidFill>
                  <a:srgbClr val="0F5494"/>
                </a:solidFill>
              </a:rPr>
              <a:t>the </a:t>
            </a:r>
            <a:r>
              <a:rPr lang="en-GB" altLang="en-US" sz="2200" dirty="0" err="1" smtClean="0">
                <a:solidFill>
                  <a:srgbClr val="0F5494"/>
                </a:solidFill>
              </a:rPr>
              <a:t>BoI</a:t>
            </a:r>
            <a:r>
              <a:rPr lang="en-GB" altLang="en-US" sz="2200" dirty="0">
                <a:solidFill>
                  <a:srgbClr val="0F5494"/>
                </a:solidFill>
              </a:rPr>
              <a:t> </a:t>
            </a:r>
            <a:r>
              <a:rPr lang="en-GB" altLang="en-US" sz="2200" dirty="0" smtClean="0">
                <a:solidFill>
                  <a:srgbClr val="0F5494"/>
                </a:solidFill>
              </a:rPr>
              <a:t>has taken </a:t>
            </a:r>
            <a:r>
              <a:rPr lang="en-GB" altLang="en-US" sz="2200" dirty="0">
                <a:solidFill>
                  <a:srgbClr val="0F5494"/>
                </a:solidFill>
              </a:rPr>
              <a:t>prudential measures </a:t>
            </a:r>
            <a:r>
              <a:rPr lang="en-GB" altLang="en-US" sz="2200" b="0" dirty="0" smtClean="0">
                <a:solidFill>
                  <a:srgbClr val="0F5494"/>
                </a:solidFill>
              </a:rPr>
              <a:t>to restrict risky </a:t>
            </a:r>
            <a:r>
              <a:rPr lang="en-GB" altLang="en-US" sz="2200" b="0" dirty="0">
                <a:solidFill>
                  <a:srgbClr val="0F5494"/>
                </a:solidFill>
              </a:rPr>
              <a:t>mortgage </a:t>
            </a:r>
            <a:r>
              <a:rPr lang="en-GB" altLang="en-US" sz="2200" b="0" dirty="0" smtClean="0">
                <a:solidFill>
                  <a:srgbClr val="0F5494"/>
                </a:solidFill>
              </a:rPr>
              <a:t>loans </a:t>
            </a:r>
            <a:r>
              <a:rPr lang="en-GB" altLang="en-US" sz="2200" b="0" dirty="0">
                <a:solidFill>
                  <a:srgbClr val="0F5494"/>
                </a:solidFill>
              </a:rPr>
              <a:t>and measures have been take to support </a:t>
            </a:r>
            <a:r>
              <a:rPr lang="en-GB" altLang="en-US" sz="2200" b="0" dirty="0" smtClean="0">
                <a:solidFill>
                  <a:srgbClr val="0F5494"/>
                </a:solidFill>
              </a:rPr>
              <a:t>house </a:t>
            </a:r>
            <a:r>
              <a:rPr lang="en-GB" altLang="en-US" sz="2200" b="0" dirty="0">
                <a:solidFill>
                  <a:srgbClr val="0F5494"/>
                </a:solidFill>
              </a:rPr>
              <a:t>supply.</a:t>
            </a:r>
          </a:p>
          <a:p>
            <a:pPr>
              <a:buClr>
                <a:srgbClr val="00589A"/>
              </a:buClr>
              <a:buFont typeface="Arial" panose="020B0604020202020204" pitchFamily="34" charset="0"/>
              <a:buChar char="•"/>
            </a:pPr>
            <a:r>
              <a:rPr lang="en-GB" altLang="en-US" sz="2200" b="0" dirty="0">
                <a:solidFill>
                  <a:srgbClr val="0F5494"/>
                </a:solidFill>
              </a:rPr>
              <a:t>This has contributed to a deceleration in house </a:t>
            </a:r>
            <a:r>
              <a:rPr lang="en-GB" altLang="en-US" sz="2200" b="0" dirty="0" smtClean="0">
                <a:solidFill>
                  <a:srgbClr val="0F5494"/>
                </a:solidFill>
              </a:rPr>
              <a:t>and CPI inflation, also supported by the appreciation of the shekel. </a:t>
            </a:r>
            <a:r>
              <a:rPr lang="en-GB" altLang="en-US" sz="2200" b="0" dirty="0">
                <a:solidFill>
                  <a:srgbClr val="0F5494"/>
                </a:solidFill>
              </a:rPr>
              <a:t>T</a:t>
            </a:r>
            <a:r>
              <a:rPr lang="en-GB" altLang="en-US" sz="2200" b="0" dirty="0" smtClean="0">
                <a:solidFill>
                  <a:srgbClr val="0F5494"/>
                </a:solidFill>
              </a:rPr>
              <a:t>ogether </a:t>
            </a:r>
            <a:r>
              <a:rPr lang="en-GB" altLang="en-US" sz="2200" b="0" dirty="0">
                <a:solidFill>
                  <a:srgbClr val="0F5494"/>
                </a:solidFill>
              </a:rPr>
              <a:t>with faster wage growth in the context of </a:t>
            </a:r>
            <a:r>
              <a:rPr lang="en-GB" altLang="en-US" sz="2200" b="0" dirty="0" smtClean="0">
                <a:solidFill>
                  <a:srgbClr val="0F5494"/>
                </a:solidFill>
              </a:rPr>
              <a:t>a very </a:t>
            </a:r>
            <a:r>
              <a:rPr lang="en-GB" altLang="en-US" sz="2200" b="0" dirty="0">
                <a:solidFill>
                  <a:srgbClr val="0F5494"/>
                </a:solidFill>
              </a:rPr>
              <a:t>tight labour market, </a:t>
            </a:r>
            <a:r>
              <a:rPr lang="en-GB" altLang="en-US" sz="2200" dirty="0" smtClean="0">
                <a:solidFill>
                  <a:srgbClr val="0F5494"/>
                </a:solidFill>
              </a:rPr>
              <a:t>this has eased cost </a:t>
            </a:r>
            <a:r>
              <a:rPr lang="en-GB" altLang="en-US" sz="2200" dirty="0">
                <a:solidFill>
                  <a:srgbClr val="0F5494"/>
                </a:solidFill>
              </a:rPr>
              <a:t>of living pressures </a:t>
            </a:r>
            <a:r>
              <a:rPr lang="en-GB" altLang="en-US" sz="2200" dirty="0" smtClean="0">
                <a:solidFill>
                  <a:srgbClr val="0F5494"/>
                </a:solidFill>
              </a:rPr>
              <a:t>somewhat</a:t>
            </a:r>
            <a:r>
              <a:rPr lang="en-GB" altLang="en-US" sz="2200" b="0" dirty="0">
                <a:solidFill>
                  <a:srgbClr val="0F5494"/>
                </a:solidFill>
              </a:rPr>
              <a:t>. </a:t>
            </a:r>
            <a:endParaRPr lang="en-GB" altLang="en-US" sz="2200" b="0" dirty="0" smtClean="0">
              <a:solidFill>
                <a:srgbClr val="0F5494"/>
              </a:solidFill>
            </a:endParaRPr>
          </a:p>
          <a:p>
            <a:pPr>
              <a:buClr>
                <a:srgbClr val="00589A"/>
              </a:buClr>
              <a:buFont typeface="Arial" panose="020B0604020202020204" pitchFamily="34" charset="0"/>
              <a:buChar char="•"/>
            </a:pPr>
            <a:r>
              <a:rPr lang="en-GB" altLang="en-US" sz="2200" b="0" dirty="0" smtClean="0">
                <a:solidFill>
                  <a:srgbClr val="0F5494"/>
                </a:solidFill>
              </a:rPr>
              <a:t>But </a:t>
            </a:r>
            <a:r>
              <a:rPr lang="en-GB" altLang="en-US" sz="2200" b="0" dirty="0">
                <a:solidFill>
                  <a:srgbClr val="0F5494"/>
                </a:solidFill>
              </a:rPr>
              <a:t>house prices remain </a:t>
            </a:r>
            <a:r>
              <a:rPr lang="en-GB" altLang="en-US" sz="2200" b="0" dirty="0" smtClean="0">
                <a:solidFill>
                  <a:srgbClr val="0F5494"/>
                </a:solidFill>
              </a:rPr>
              <a:t>elevated. And poverty and inequality are still a problem.</a:t>
            </a:r>
            <a:endParaRPr lang="en-GB" altLang="en-US" sz="2200" b="0" dirty="0">
              <a:solidFill>
                <a:srgbClr val="0F5494"/>
              </a:solidFill>
            </a:endParaRPr>
          </a:p>
          <a:p>
            <a:pPr>
              <a:buClr>
                <a:srgbClr val="00589A"/>
              </a:buClr>
              <a:buFont typeface="Arial" panose="020B0604020202020204" pitchFamily="34" charset="0"/>
              <a:buChar char="•"/>
            </a:pPr>
            <a:endParaRPr lang="en-GB" altLang="en-US" sz="2200" b="0" dirty="0">
              <a:solidFill>
                <a:srgbClr val="0F5494"/>
              </a:solidFill>
            </a:endParaRPr>
          </a:p>
        </p:txBody>
      </p:sp>
      <p:sp>
        <p:nvSpPr>
          <p:cNvPr id="4" name="Title 3"/>
          <p:cNvSpPr>
            <a:spLocks noGrp="1"/>
          </p:cNvSpPr>
          <p:nvPr>
            <p:ph type="title"/>
          </p:nvPr>
        </p:nvSpPr>
        <p:spPr>
          <a:xfrm>
            <a:off x="539552" y="1189460"/>
            <a:ext cx="8064896" cy="720080"/>
          </a:xfrm>
        </p:spPr>
        <p:txBody>
          <a:bodyPr/>
          <a:lstStyle/>
          <a:p>
            <a:r>
              <a:rPr lang="en-US" sz="2800" dirty="0"/>
              <a:t>	</a:t>
            </a:r>
            <a:r>
              <a:rPr lang="en-US" sz="2300" dirty="0" smtClean="0"/>
              <a:t>Certain appropriate responses achieved partial results but the problems remain</a:t>
            </a:r>
            <a:endParaRPr lang="en-US" sz="2300" dirty="0"/>
          </a:p>
        </p:txBody>
      </p:sp>
    </p:spTree>
    <p:extLst>
      <p:ext uri="{BB962C8B-B14F-4D97-AF65-F5344CB8AC3E}">
        <p14:creationId xmlns:p14="http://schemas.microsoft.com/office/powerpoint/2010/main" val="2815795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70B5C6D-7C0A-40A2-93E5-45B7AD5C39FE}" type="slidenum">
              <a:rPr kumimoji="0" lang="it-IT" sz="1400" b="0" i="0" u="none" strike="noStrike" kern="1200" cap="none" spc="0" normalizeH="0" baseline="0" noProof="0" smtClean="0">
                <a:ln>
                  <a:noFill/>
                </a:ln>
                <a:solidFill>
                  <a:srgbClr val="000000"/>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it-IT" sz="1400" b="0" i="0" u="none" strike="noStrike" kern="1200" cap="none" spc="0" normalizeH="0" baseline="0" noProof="0" dirty="0">
              <a:ln>
                <a:noFill/>
              </a:ln>
              <a:solidFill>
                <a:srgbClr val="000000"/>
              </a:solidFill>
              <a:effectLst/>
              <a:uLnTx/>
              <a:uFillTx/>
              <a:latin typeface="Arial" pitchFamily="34" charset="0"/>
              <a:ea typeface="+mn-ea"/>
              <a:cs typeface="Arial" charset="0"/>
            </a:endParaRPr>
          </a:p>
        </p:txBody>
      </p:sp>
      <p:sp>
        <p:nvSpPr>
          <p:cNvPr id="12" name="Title 3"/>
          <p:cNvSpPr>
            <a:spLocks noGrp="1"/>
          </p:cNvSpPr>
          <p:nvPr>
            <p:ph type="title"/>
          </p:nvPr>
        </p:nvSpPr>
        <p:spPr>
          <a:xfrm>
            <a:off x="2627784" y="1147989"/>
            <a:ext cx="4032447" cy="720080"/>
          </a:xfrm>
        </p:spPr>
        <p:txBody>
          <a:bodyPr/>
          <a:lstStyle/>
          <a:p>
            <a:r>
              <a:rPr lang="es-ES" sz="2400" dirty="0" err="1" smtClean="0"/>
              <a:t>Elevated</a:t>
            </a:r>
            <a:r>
              <a:rPr lang="es-ES" sz="2400" dirty="0" smtClean="0"/>
              <a:t> </a:t>
            </a:r>
            <a:r>
              <a:rPr lang="es-ES" sz="2400" dirty="0" err="1" smtClean="0"/>
              <a:t>house</a:t>
            </a:r>
            <a:r>
              <a:rPr lang="es-ES" sz="2400" dirty="0" smtClean="0"/>
              <a:t> </a:t>
            </a:r>
            <a:r>
              <a:rPr lang="es-ES" sz="2400" dirty="0" err="1" smtClean="0"/>
              <a:t>prices</a:t>
            </a:r>
            <a:r>
              <a:rPr lang="es-ES" sz="2400" dirty="0" smtClean="0"/>
              <a:t>   </a:t>
            </a:r>
            <a:endParaRPr lang="en-US" sz="2400" dirty="0"/>
          </a:p>
        </p:txBody>
      </p:sp>
      <p:sp>
        <p:nvSpPr>
          <p:cNvPr id="7" name="Title 3"/>
          <p:cNvSpPr txBox="1">
            <a:spLocks/>
          </p:cNvSpPr>
          <p:nvPr/>
        </p:nvSpPr>
        <p:spPr bwMode="auto">
          <a:xfrm>
            <a:off x="3491880" y="5959917"/>
            <a:ext cx="5508104" cy="511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558" tIns="43284" rIns="86558" bIns="43284" numCol="1" anchor="ctr" anchorCtr="0" compatLnSpc="1">
            <a:prstTxWarp prst="textNoShape">
              <a:avLst/>
            </a:prstTxWarp>
          </a:bodyPr>
          <a:lstStyle>
            <a:lvl1pPr marL="339519" indent="-339519" algn="l" rtl="0" eaLnBrk="1" fontAlgn="base" hangingPunct="1">
              <a:spcBef>
                <a:spcPct val="0"/>
              </a:spcBef>
              <a:spcAft>
                <a:spcPct val="0"/>
              </a:spcAft>
              <a:defRPr sz="3000" b="1">
                <a:solidFill>
                  <a:srgbClr val="0F5494"/>
                </a:solidFill>
                <a:latin typeface="+mj-lt"/>
                <a:ea typeface="+mj-ea"/>
                <a:cs typeface="+mj-cs"/>
              </a:defRPr>
            </a:lvl1pPr>
            <a:lvl2pPr marL="339519" indent="-339519" algn="l" rtl="0" eaLnBrk="1" fontAlgn="base" hangingPunct="1">
              <a:spcBef>
                <a:spcPct val="0"/>
              </a:spcBef>
              <a:spcAft>
                <a:spcPct val="0"/>
              </a:spcAft>
              <a:defRPr sz="3000" b="1">
                <a:solidFill>
                  <a:srgbClr val="0F5494"/>
                </a:solidFill>
                <a:latin typeface="Verdana" pitchFamily="34" charset="0"/>
              </a:defRPr>
            </a:lvl2pPr>
            <a:lvl3pPr marL="339519" indent="-339519" algn="l" rtl="0" eaLnBrk="1" fontAlgn="base" hangingPunct="1">
              <a:spcBef>
                <a:spcPct val="0"/>
              </a:spcBef>
              <a:spcAft>
                <a:spcPct val="0"/>
              </a:spcAft>
              <a:defRPr sz="3000" b="1">
                <a:solidFill>
                  <a:srgbClr val="0F5494"/>
                </a:solidFill>
                <a:latin typeface="Verdana" pitchFamily="34" charset="0"/>
              </a:defRPr>
            </a:lvl3pPr>
            <a:lvl4pPr marL="339519" indent="-339519" algn="l" rtl="0" eaLnBrk="1" fontAlgn="base" hangingPunct="1">
              <a:spcBef>
                <a:spcPct val="0"/>
              </a:spcBef>
              <a:spcAft>
                <a:spcPct val="0"/>
              </a:spcAft>
              <a:defRPr sz="3000" b="1">
                <a:solidFill>
                  <a:srgbClr val="0F5494"/>
                </a:solidFill>
                <a:latin typeface="Verdana" pitchFamily="34" charset="0"/>
              </a:defRPr>
            </a:lvl4pPr>
            <a:lvl5pPr marL="339519" indent="-339519" algn="l" rtl="0" eaLnBrk="1" fontAlgn="base" hangingPunct="1">
              <a:spcBef>
                <a:spcPct val="0"/>
              </a:spcBef>
              <a:spcAft>
                <a:spcPct val="0"/>
              </a:spcAft>
              <a:defRPr sz="3000" b="1">
                <a:solidFill>
                  <a:srgbClr val="0F5494"/>
                </a:solidFill>
                <a:latin typeface="Verdana" pitchFamily="34" charset="0"/>
              </a:defRPr>
            </a:lvl5pPr>
            <a:lvl6pPr marL="772187" algn="l" rtl="0" eaLnBrk="1" fontAlgn="base" hangingPunct="1">
              <a:spcBef>
                <a:spcPct val="0"/>
              </a:spcBef>
              <a:spcAft>
                <a:spcPct val="0"/>
              </a:spcAft>
              <a:defRPr sz="3000" b="1">
                <a:solidFill>
                  <a:srgbClr val="0F5494"/>
                </a:solidFill>
                <a:latin typeface="Verdana" pitchFamily="34" charset="0"/>
              </a:defRPr>
            </a:lvl6pPr>
            <a:lvl7pPr marL="1204883" algn="l" rtl="0" eaLnBrk="1" fontAlgn="base" hangingPunct="1">
              <a:spcBef>
                <a:spcPct val="0"/>
              </a:spcBef>
              <a:spcAft>
                <a:spcPct val="0"/>
              </a:spcAft>
              <a:defRPr sz="3000" b="1">
                <a:solidFill>
                  <a:srgbClr val="0F5494"/>
                </a:solidFill>
                <a:latin typeface="Verdana" pitchFamily="34" charset="0"/>
              </a:defRPr>
            </a:lvl7pPr>
            <a:lvl8pPr marL="1637547" algn="l" rtl="0" eaLnBrk="1" fontAlgn="base" hangingPunct="1">
              <a:spcBef>
                <a:spcPct val="0"/>
              </a:spcBef>
              <a:spcAft>
                <a:spcPct val="0"/>
              </a:spcAft>
              <a:defRPr sz="3000" b="1">
                <a:solidFill>
                  <a:srgbClr val="0F5494"/>
                </a:solidFill>
                <a:latin typeface="Verdana" pitchFamily="34" charset="0"/>
              </a:defRPr>
            </a:lvl8pPr>
            <a:lvl9pPr marL="2070218" algn="l" rtl="0" eaLnBrk="1" fontAlgn="base" hangingPunct="1">
              <a:spcBef>
                <a:spcPct val="0"/>
              </a:spcBef>
              <a:spcAft>
                <a:spcPct val="0"/>
              </a:spcAft>
              <a:defRPr sz="3000" b="1">
                <a:solidFill>
                  <a:srgbClr val="0F5494"/>
                </a:solidFill>
                <a:latin typeface="Verdana" pitchFamily="34" charset="0"/>
              </a:defRPr>
            </a:lvl9pPr>
          </a:lstStyle>
          <a:p>
            <a:r>
              <a:rPr lang="en-GB" sz="1600" b="0" kern="0" dirty="0" smtClean="0"/>
              <a:t>Source: OECD</a:t>
            </a:r>
            <a:endParaRPr lang="en-US" sz="1600" b="0" kern="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504" y="1799619"/>
            <a:ext cx="8892480" cy="4160298"/>
          </a:xfrm>
        </p:spPr>
      </p:pic>
    </p:spTree>
    <p:extLst>
      <p:ext uri="{BB962C8B-B14F-4D97-AF65-F5344CB8AC3E}">
        <p14:creationId xmlns:p14="http://schemas.microsoft.com/office/powerpoint/2010/main" val="2704540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2276872"/>
            <a:ext cx="8640960" cy="3529013"/>
          </a:xfrm>
        </p:spPr>
        <p:txBody>
          <a:bodyPr/>
          <a:lstStyle/>
          <a:p>
            <a:pPr>
              <a:buClr>
                <a:srgbClr val="00589A"/>
              </a:buClr>
              <a:buFont typeface="Arial" panose="020B0604020202020204" pitchFamily="34" charset="0"/>
              <a:buChar char="•"/>
            </a:pPr>
            <a:r>
              <a:rPr lang="en-GB" altLang="en-US" sz="2200" b="0" dirty="0" smtClean="0">
                <a:solidFill>
                  <a:srgbClr val="0F5494"/>
                </a:solidFill>
              </a:rPr>
              <a:t>The Israeli economy has been performing strongly over </a:t>
            </a:r>
            <a:r>
              <a:rPr lang="en-GB" altLang="en-US" sz="2200" b="0" dirty="0">
                <a:solidFill>
                  <a:srgbClr val="0F5494"/>
                </a:solidFill>
              </a:rPr>
              <a:t>the last 15 </a:t>
            </a:r>
            <a:r>
              <a:rPr lang="en-GB" altLang="en-US" sz="2200" b="0" dirty="0" smtClean="0">
                <a:solidFill>
                  <a:srgbClr val="0F5494"/>
                </a:solidFill>
              </a:rPr>
              <a:t>years: a look at the </a:t>
            </a:r>
            <a:r>
              <a:rPr lang="en-GB" altLang="en-US" sz="2200" dirty="0" smtClean="0">
                <a:solidFill>
                  <a:srgbClr val="0F5494"/>
                </a:solidFill>
              </a:rPr>
              <a:t>key achievements</a:t>
            </a:r>
            <a:r>
              <a:rPr lang="en-GB" altLang="en-US" sz="2200" b="0" dirty="0" smtClean="0">
                <a:solidFill>
                  <a:srgbClr val="0F5494"/>
                </a:solidFill>
              </a:rPr>
              <a:t>.</a:t>
            </a:r>
            <a:endParaRPr lang="en-GB" altLang="en-US" sz="2200" b="0" dirty="0">
              <a:solidFill>
                <a:srgbClr val="FF0000"/>
              </a:solidFill>
            </a:endParaRPr>
          </a:p>
          <a:p>
            <a:pPr>
              <a:buClr>
                <a:srgbClr val="00589A"/>
              </a:buClr>
              <a:buFont typeface="Arial" panose="020B0604020202020204" pitchFamily="34" charset="0"/>
              <a:buChar char="•"/>
            </a:pPr>
            <a:r>
              <a:rPr lang="en-GB" altLang="en-US" sz="2200" b="0" dirty="0" smtClean="0">
                <a:solidFill>
                  <a:srgbClr val="0F5494"/>
                </a:solidFill>
              </a:rPr>
              <a:t>But it is still facing a number of </a:t>
            </a:r>
            <a:r>
              <a:rPr lang="en-GB" altLang="en-US" sz="2200" dirty="0" smtClean="0">
                <a:solidFill>
                  <a:srgbClr val="0F5494"/>
                </a:solidFill>
              </a:rPr>
              <a:t>significant challenges</a:t>
            </a:r>
            <a:r>
              <a:rPr lang="en-GB" altLang="en-US" sz="2200" b="0" dirty="0" smtClean="0">
                <a:solidFill>
                  <a:srgbClr val="0F5494"/>
                </a:solidFill>
              </a:rPr>
              <a:t>.</a:t>
            </a:r>
          </a:p>
          <a:p>
            <a:pPr>
              <a:buClr>
                <a:srgbClr val="00589A"/>
              </a:buClr>
              <a:buFont typeface="Arial" panose="020B0604020202020204" pitchFamily="34" charset="0"/>
              <a:buChar char="•"/>
            </a:pPr>
            <a:r>
              <a:rPr lang="en-GB" altLang="en-US" sz="2200" dirty="0" smtClean="0">
                <a:solidFill>
                  <a:srgbClr val="0F5494"/>
                </a:solidFill>
              </a:rPr>
              <a:t>The EU is Israel´s main trading and investment partner.</a:t>
            </a:r>
          </a:p>
          <a:p>
            <a:pPr>
              <a:buClr>
                <a:srgbClr val="00589A"/>
              </a:buClr>
              <a:buFont typeface="Arial" panose="020B0604020202020204" pitchFamily="34" charset="0"/>
              <a:buChar char="•"/>
            </a:pPr>
            <a:r>
              <a:rPr lang="en-GB" altLang="en-US" sz="2200" b="0" dirty="0" smtClean="0">
                <a:solidFill>
                  <a:srgbClr val="0F5494"/>
                </a:solidFill>
              </a:rPr>
              <a:t>And </a:t>
            </a:r>
            <a:r>
              <a:rPr lang="en-GB" altLang="en-US" sz="2200" dirty="0" smtClean="0">
                <a:solidFill>
                  <a:srgbClr val="0F5494"/>
                </a:solidFill>
              </a:rPr>
              <a:t>Israel has on of the highest level of access to EU programmes  among the ENP countries.</a:t>
            </a:r>
          </a:p>
          <a:p>
            <a:pPr>
              <a:buClr>
                <a:srgbClr val="00589A"/>
              </a:buClr>
              <a:buFont typeface="Arial" panose="020B0604020202020204" pitchFamily="34" charset="0"/>
              <a:buChar char="•"/>
            </a:pPr>
            <a:r>
              <a:rPr lang="en-GB" altLang="en-US" sz="2200" b="0" dirty="0">
                <a:solidFill>
                  <a:srgbClr val="0F5494"/>
                </a:solidFill>
              </a:rPr>
              <a:t>Israel is </a:t>
            </a:r>
            <a:r>
              <a:rPr lang="en-GB" altLang="en-US" sz="2200" b="0" dirty="0" smtClean="0">
                <a:solidFill>
                  <a:srgbClr val="0F5494"/>
                </a:solidFill>
              </a:rPr>
              <a:t>also already </a:t>
            </a:r>
            <a:r>
              <a:rPr lang="en-GB" altLang="en-US" sz="2200" b="0" dirty="0">
                <a:solidFill>
                  <a:srgbClr val="0F5494"/>
                </a:solidFill>
              </a:rPr>
              <a:t>benefitting </a:t>
            </a:r>
            <a:r>
              <a:rPr lang="en-GB" altLang="en-US" sz="2200" b="0" dirty="0" smtClean="0">
                <a:solidFill>
                  <a:srgbClr val="0F5494"/>
                </a:solidFill>
              </a:rPr>
              <a:t>from incorporating </a:t>
            </a:r>
            <a:r>
              <a:rPr lang="en-GB" altLang="en-US" sz="2200" b="0" dirty="0">
                <a:solidFill>
                  <a:srgbClr val="0F5494"/>
                </a:solidFill>
              </a:rPr>
              <a:t>certain EU regulatory frameworks</a:t>
            </a:r>
            <a:r>
              <a:rPr lang="en-GB" altLang="en-US" sz="2200" b="0" dirty="0" smtClean="0">
                <a:solidFill>
                  <a:srgbClr val="0F5494"/>
                </a:solidFill>
              </a:rPr>
              <a:t>.</a:t>
            </a:r>
            <a:endParaRPr lang="en-GB" altLang="en-US" sz="2200" dirty="0" smtClean="0">
              <a:solidFill>
                <a:srgbClr val="0F5494"/>
              </a:solidFill>
            </a:endParaRPr>
          </a:p>
          <a:p>
            <a:pPr>
              <a:buClr>
                <a:srgbClr val="00589A"/>
              </a:buClr>
              <a:buFont typeface="Arial" panose="020B0604020202020204" pitchFamily="34" charset="0"/>
              <a:buChar char="•"/>
            </a:pPr>
            <a:r>
              <a:rPr lang="en-GB" altLang="en-US" sz="2200" b="0" dirty="0" smtClean="0">
                <a:solidFill>
                  <a:srgbClr val="0F5494"/>
                </a:solidFill>
              </a:rPr>
              <a:t>There is </a:t>
            </a:r>
            <a:r>
              <a:rPr lang="en-GB" altLang="en-US" sz="2200" dirty="0" smtClean="0">
                <a:solidFill>
                  <a:srgbClr val="0F5494"/>
                </a:solidFill>
              </a:rPr>
              <a:t>potential for further strengthening our economic links and cooperation</a:t>
            </a:r>
            <a:r>
              <a:rPr lang="en-GB" altLang="en-US" sz="2200" b="0" dirty="0" smtClean="0">
                <a:solidFill>
                  <a:srgbClr val="0F5494"/>
                </a:solidFill>
              </a:rPr>
              <a:t>. But certain political preconditions must be satisfied.</a:t>
            </a:r>
          </a:p>
          <a:p>
            <a:pPr marL="432651" lvl="1" indent="0">
              <a:buClr>
                <a:srgbClr val="00589A"/>
              </a:buClr>
              <a:buNone/>
            </a:pPr>
            <a:endParaRPr lang="en-US" altLang="en-US" sz="1400" b="0" dirty="0">
              <a:solidFill>
                <a:srgbClr val="0F5494"/>
              </a:solidFill>
            </a:endParaRPr>
          </a:p>
        </p:txBody>
      </p:sp>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70B5C6D-7C0A-40A2-93E5-45B7AD5C39FE}" type="slidenum">
              <a:rPr kumimoji="0" lang="it-IT" sz="1400" b="0" i="0" u="none" strike="noStrike" kern="1200" cap="none" spc="0" normalizeH="0" baseline="0" noProof="0" smtClean="0">
                <a:ln>
                  <a:noFill/>
                </a:ln>
                <a:solidFill>
                  <a:srgbClr val="000000"/>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it-IT" sz="1400" b="0" i="0" u="none" strike="noStrike" kern="1200" cap="none" spc="0" normalizeH="0" baseline="0" noProof="0" dirty="0">
              <a:ln>
                <a:noFill/>
              </a:ln>
              <a:solidFill>
                <a:srgbClr val="000000"/>
              </a:solidFill>
              <a:effectLst/>
              <a:uLnTx/>
              <a:uFillTx/>
              <a:latin typeface="Arial" pitchFamily="34" charset="0"/>
              <a:ea typeface="+mn-ea"/>
              <a:cs typeface="Arial" charset="0"/>
            </a:endParaRPr>
          </a:p>
        </p:txBody>
      </p:sp>
      <p:sp>
        <p:nvSpPr>
          <p:cNvPr id="4" name="Title 3"/>
          <p:cNvSpPr>
            <a:spLocks noGrp="1"/>
          </p:cNvSpPr>
          <p:nvPr>
            <p:ph type="title"/>
          </p:nvPr>
        </p:nvSpPr>
        <p:spPr>
          <a:xfrm>
            <a:off x="323528" y="1337122"/>
            <a:ext cx="8064896" cy="720080"/>
          </a:xfrm>
        </p:spPr>
        <p:txBody>
          <a:bodyPr/>
          <a:lstStyle/>
          <a:p>
            <a:r>
              <a:rPr lang="en-US" sz="2800" dirty="0"/>
              <a:t>			</a:t>
            </a:r>
            <a:r>
              <a:rPr lang="en-US" sz="2800" dirty="0" smtClean="0"/>
              <a:t>Outline and main messages</a:t>
            </a:r>
            <a:endParaRPr lang="en-US" sz="2800" dirty="0"/>
          </a:p>
        </p:txBody>
      </p:sp>
    </p:spTree>
    <p:extLst>
      <p:ext uri="{BB962C8B-B14F-4D97-AF65-F5344CB8AC3E}">
        <p14:creationId xmlns:p14="http://schemas.microsoft.com/office/powerpoint/2010/main" val="461114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3040" y="2132856"/>
            <a:ext cx="8640960" cy="3529013"/>
          </a:xfrm>
        </p:spPr>
        <p:txBody>
          <a:bodyPr/>
          <a:lstStyle/>
          <a:p>
            <a:pPr>
              <a:buClr>
                <a:srgbClr val="00589A"/>
              </a:buClr>
              <a:buFont typeface="Arial" panose="020B0604020202020204" pitchFamily="34" charset="0"/>
              <a:buChar char="•"/>
            </a:pPr>
            <a:r>
              <a:rPr lang="en-GB" altLang="en-US" sz="2200" b="0" dirty="0" smtClean="0">
                <a:solidFill>
                  <a:srgbClr val="0F5494"/>
                </a:solidFill>
              </a:rPr>
              <a:t>Improving education and participation rates of the Haredi and Arab groups will not only foster productivity but will reduce poverty rates.</a:t>
            </a:r>
          </a:p>
          <a:p>
            <a:pPr>
              <a:buClr>
                <a:srgbClr val="00589A"/>
              </a:buClr>
              <a:buFont typeface="Arial" panose="020B0604020202020204" pitchFamily="34" charset="0"/>
              <a:buChar char="•"/>
            </a:pPr>
            <a:r>
              <a:rPr lang="en-GB" altLang="en-US" sz="2200" b="0" dirty="0" smtClean="0">
                <a:solidFill>
                  <a:srgbClr val="0F5494"/>
                </a:solidFill>
              </a:rPr>
              <a:t>But a policy to reduce poverty and inequality cannot be limited to the Haredi/Arab population. It should also include more general policies, including tax reform, a careful strengthening of the social safety net, and a shift from expenditure in defence* and pensions to more progressive social expenditure. </a:t>
            </a:r>
          </a:p>
          <a:p>
            <a:pPr>
              <a:buClr>
                <a:srgbClr val="00589A"/>
              </a:buClr>
              <a:buFont typeface="Arial" panose="020B0604020202020204" pitchFamily="34" charset="0"/>
              <a:buChar char="•"/>
            </a:pPr>
            <a:r>
              <a:rPr lang="en-GB" altLang="en-US" sz="2200" b="0" dirty="0" smtClean="0">
                <a:solidFill>
                  <a:srgbClr val="0F5494"/>
                </a:solidFill>
              </a:rPr>
              <a:t>Recent developments in Chile provide a warning sign: inequality is not just a fashionable academic and international debate.</a:t>
            </a:r>
          </a:p>
        </p:txBody>
      </p:sp>
      <p:sp>
        <p:nvSpPr>
          <p:cNvPr id="3" name="Slide Number Placeholder 2"/>
          <p:cNvSpPr>
            <a:spLocks noGrp="1"/>
          </p:cNvSpPr>
          <p:nvPr>
            <p:ph type="sldNum" sz="quarter" idx="12"/>
          </p:nvPr>
        </p:nvSpPr>
        <p:spPr/>
        <p:txBody>
          <a:bodyPr/>
          <a:lstStyle/>
          <a:p>
            <a:pPr>
              <a:defRPr/>
            </a:pPr>
            <a:fld id="{470B5C6D-7C0A-40A2-93E5-45B7AD5C39FE}" type="slidenum">
              <a:rPr lang="it-IT" smtClean="0"/>
              <a:pPr>
                <a:defRPr/>
              </a:pPr>
              <a:t>20</a:t>
            </a:fld>
            <a:endParaRPr lang="it-IT" dirty="0"/>
          </a:p>
        </p:txBody>
      </p:sp>
      <p:sp>
        <p:nvSpPr>
          <p:cNvPr id="4" name="Title 3"/>
          <p:cNvSpPr>
            <a:spLocks noGrp="1"/>
          </p:cNvSpPr>
          <p:nvPr>
            <p:ph type="title"/>
          </p:nvPr>
        </p:nvSpPr>
        <p:spPr>
          <a:xfrm>
            <a:off x="1269675" y="1268760"/>
            <a:ext cx="6336704" cy="720080"/>
          </a:xfrm>
        </p:spPr>
        <p:txBody>
          <a:bodyPr/>
          <a:lstStyle/>
          <a:p>
            <a:r>
              <a:rPr lang="en-US" sz="2800" dirty="0"/>
              <a:t>	</a:t>
            </a:r>
            <a:r>
              <a:rPr lang="en-US" sz="2400" dirty="0" smtClean="0"/>
              <a:t>Reducing poverty and inequality</a:t>
            </a:r>
            <a:endParaRPr lang="en-US" sz="2400" dirty="0"/>
          </a:p>
        </p:txBody>
      </p:sp>
    </p:spTree>
    <p:extLst>
      <p:ext uri="{BB962C8B-B14F-4D97-AF65-F5344CB8AC3E}">
        <p14:creationId xmlns:p14="http://schemas.microsoft.com/office/powerpoint/2010/main" val="3711576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2132856"/>
            <a:ext cx="8640960" cy="3529013"/>
          </a:xfrm>
        </p:spPr>
        <p:txBody>
          <a:bodyPr/>
          <a:lstStyle/>
          <a:p>
            <a:pPr>
              <a:buClr>
                <a:srgbClr val="00589A"/>
              </a:buClr>
              <a:buFont typeface="Arial" panose="020B0604020202020204" pitchFamily="34" charset="0"/>
              <a:buChar char="•"/>
            </a:pPr>
            <a:r>
              <a:rPr lang="en-GB" altLang="en-US" sz="2200" b="0" dirty="0" smtClean="0">
                <a:solidFill>
                  <a:srgbClr val="0F5494"/>
                </a:solidFill>
              </a:rPr>
              <a:t>Recent fiscal slippages warn that </a:t>
            </a:r>
            <a:r>
              <a:rPr lang="en-GB" altLang="en-US" sz="2200" dirty="0" smtClean="0">
                <a:solidFill>
                  <a:srgbClr val="0F5494"/>
                </a:solidFill>
              </a:rPr>
              <a:t>fiscal risks remain cons</a:t>
            </a:r>
            <a:r>
              <a:rPr lang="en-GB" altLang="en-US" sz="2200" b="0" dirty="0" smtClean="0">
                <a:solidFill>
                  <a:srgbClr val="0F5494"/>
                </a:solidFill>
              </a:rPr>
              <a:t>iderable. </a:t>
            </a:r>
          </a:p>
          <a:p>
            <a:pPr>
              <a:buClr>
                <a:srgbClr val="00589A"/>
              </a:buClr>
              <a:buFont typeface="Arial" panose="020B0604020202020204" pitchFamily="34" charset="0"/>
              <a:buChar char="•"/>
            </a:pPr>
            <a:r>
              <a:rPr lang="en-GB" altLang="en-US" sz="2200" b="0" dirty="0" smtClean="0">
                <a:solidFill>
                  <a:srgbClr val="0F5494"/>
                </a:solidFill>
              </a:rPr>
              <a:t>And </a:t>
            </a:r>
            <a:r>
              <a:rPr lang="en-GB" altLang="en-US" sz="2200" dirty="0" smtClean="0">
                <a:solidFill>
                  <a:srgbClr val="0F5494"/>
                </a:solidFill>
              </a:rPr>
              <a:t>the extended campaign/electoral cycle has delayed ad</a:t>
            </a:r>
            <a:r>
              <a:rPr lang="en-GB" altLang="en-US" sz="2200" b="0" dirty="0" smtClean="0">
                <a:solidFill>
                  <a:srgbClr val="0F5494"/>
                </a:solidFill>
              </a:rPr>
              <a:t>justment</a:t>
            </a:r>
          </a:p>
          <a:p>
            <a:pPr>
              <a:buClr>
                <a:srgbClr val="00589A"/>
              </a:buClr>
              <a:buFont typeface="Arial" panose="020B0604020202020204" pitchFamily="34" charset="0"/>
              <a:buChar char="•"/>
            </a:pPr>
            <a:r>
              <a:rPr lang="en-GB" altLang="en-US" sz="2200" b="0" dirty="0" smtClean="0">
                <a:solidFill>
                  <a:srgbClr val="0F5494"/>
                </a:solidFill>
              </a:rPr>
              <a:t>It is important to </a:t>
            </a:r>
            <a:r>
              <a:rPr lang="en-GB" altLang="en-US" sz="2200" dirty="0" smtClean="0">
                <a:solidFill>
                  <a:srgbClr val="0F5494"/>
                </a:solidFill>
              </a:rPr>
              <a:t>continue to reduce the weight of defence expenditure</a:t>
            </a:r>
            <a:r>
              <a:rPr lang="en-GB" altLang="en-US" sz="2200" b="0" dirty="0" smtClean="0">
                <a:solidFill>
                  <a:srgbClr val="0F5494"/>
                </a:solidFill>
              </a:rPr>
              <a:t>. While its share in GDP fell markedly from 2002 to 2010, partly reflecting a shift from heavy military expenditure to less costly intelligence-based defence, progress has stalled since then. At about 6</a:t>
            </a:r>
            <a:r>
              <a:rPr lang="en-GB" altLang="en-US" sz="2200" b="0" dirty="0">
                <a:solidFill>
                  <a:srgbClr val="0F5494"/>
                </a:solidFill>
              </a:rPr>
              <a:t>%, it remains much higher than the OECD average</a:t>
            </a:r>
            <a:r>
              <a:rPr lang="en-GB" altLang="en-US" sz="2200" b="0" dirty="0" smtClean="0">
                <a:solidFill>
                  <a:srgbClr val="0F5494"/>
                </a:solidFill>
              </a:rPr>
              <a:t>. The other side of the coin is exceptionally low civilian spending.*</a:t>
            </a:r>
            <a:endParaRPr lang="en-GB" altLang="en-US" sz="2200" b="0" dirty="0">
              <a:solidFill>
                <a:srgbClr val="0F5494"/>
              </a:solidFill>
            </a:endParaRPr>
          </a:p>
          <a:p>
            <a:pPr>
              <a:buClr>
                <a:srgbClr val="00589A"/>
              </a:buClr>
              <a:buFont typeface="Arial" panose="020B0604020202020204" pitchFamily="34" charset="0"/>
              <a:buChar char="•"/>
            </a:pPr>
            <a:r>
              <a:rPr lang="en-GB" altLang="en-US" sz="2200" dirty="0" smtClean="0">
                <a:solidFill>
                  <a:srgbClr val="0F5494"/>
                </a:solidFill>
              </a:rPr>
              <a:t>The </a:t>
            </a:r>
            <a:r>
              <a:rPr lang="en-GB" altLang="en-US" sz="2200" dirty="0">
                <a:solidFill>
                  <a:srgbClr val="0F5494"/>
                </a:solidFill>
              </a:rPr>
              <a:t>fiscal </a:t>
            </a:r>
            <a:r>
              <a:rPr lang="en-GB" altLang="en-US" sz="2200" dirty="0" smtClean="0">
                <a:solidFill>
                  <a:srgbClr val="0F5494"/>
                </a:solidFill>
              </a:rPr>
              <a:t>rules can be refined </a:t>
            </a:r>
            <a:r>
              <a:rPr lang="en-GB" altLang="en-US" sz="2200" b="0" dirty="0" smtClean="0">
                <a:solidFill>
                  <a:srgbClr val="0F5494"/>
                </a:solidFill>
              </a:rPr>
              <a:t>(e.g. by reviewing </a:t>
            </a:r>
            <a:r>
              <a:rPr lang="en-GB" altLang="en-US" sz="2200" b="0" dirty="0">
                <a:solidFill>
                  <a:srgbClr val="0F5494"/>
                </a:solidFill>
              </a:rPr>
              <a:t>the expenditure rule to accommodate much needed </a:t>
            </a:r>
            <a:r>
              <a:rPr lang="en-GB" altLang="en-US" sz="2200" b="0" dirty="0" smtClean="0">
                <a:solidFill>
                  <a:srgbClr val="0F5494"/>
                </a:solidFill>
              </a:rPr>
              <a:t>social spending </a:t>
            </a:r>
            <a:r>
              <a:rPr lang="en-GB" altLang="en-US" sz="2200" b="0" dirty="0">
                <a:solidFill>
                  <a:srgbClr val="0F5494"/>
                </a:solidFill>
              </a:rPr>
              <a:t>and </a:t>
            </a:r>
            <a:r>
              <a:rPr lang="en-GB" altLang="en-US" sz="2200" b="0" dirty="0" smtClean="0">
                <a:solidFill>
                  <a:srgbClr val="0F5494"/>
                </a:solidFill>
              </a:rPr>
              <a:t>investment).</a:t>
            </a:r>
            <a:endParaRPr lang="en-GB" altLang="en-US" sz="2200" b="0" dirty="0">
              <a:solidFill>
                <a:srgbClr val="0F5494"/>
              </a:solidFill>
            </a:endParaRPr>
          </a:p>
          <a:p>
            <a:pPr>
              <a:buClr>
                <a:srgbClr val="00589A"/>
              </a:buClr>
              <a:buFont typeface="Arial" panose="020B0604020202020204" pitchFamily="34" charset="0"/>
              <a:buChar char="•"/>
            </a:pPr>
            <a:r>
              <a:rPr lang="en-GB" altLang="en-US" sz="2200" b="0" dirty="0" smtClean="0">
                <a:solidFill>
                  <a:srgbClr val="0F5494"/>
                </a:solidFill>
              </a:rPr>
              <a:t>There is also </a:t>
            </a:r>
            <a:r>
              <a:rPr lang="en-GB" altLang="en-US" sz="2200" dirty="0" smtClean="0">
                <a:solidFill>
                  <a:srgbClr val="0F5494"/>
                </a:solidFill>
              </a:rPr>
              <a:t>room </a:t>
            </a:r>
            <a:r>
              <a:rPr lang="en-GB" altLang="en-US" sz="2200" dirty="0">
                <a:solidFill>
                  <a:srgbClr val="0F5494"/>
                </a:solidFill>
              </a:rPr>
              <a:t>for selective tax increases</a:t>
            </a:r>
            <a:r>
              <a:rPr lang="en-GB" altLang="en-US" sz="2200" b="0" dirty="0">
                <a:solidFill>
                  <a:srgbClr val="0F5494"/>
                </a:solidFill>
              </a:rPr>
              <a:t>.</a:t>
            </a:r>
          </a:p>
          <a:p>
            <a:pPr>
              <a:buClr>
                <a:srgbClr val="00589A"/>
              </a:buClr>
              <a:buFont typeface="Arial" panose="020B0604020202020204" pitchFamily="34" charset="0"/>
              <a:buChar char="•"/>
            </a:pPr>
            <a:endParaRPr lang="en-GB" altLang="en-US" sz="2200" b="0" dirty="0" smtClean="0">
              <a:solidFill>
                <a:srgbClr val="0F5494"/>
              </a:solidFill>
            </a:endParaRPr>
          </a:p>
        </p:txBody>
      </p:sp>
      <p:sp>
        <p:nvSpPr>
          <p:cNvPr id="3" name="Slide Number Placeholder 2"/>
          <p:cNvSpPr>
            <a:spLocks noGrp="1"/>
          </p:cNvSpPr>
          <p:nvPr>
            <p:ph type="sldNum" sz="quarter" idx="12"/>
          </p:nvPr>
        </p:nvSpPr>
        <p:spPr/>
        <p:txBody>
          <a:bodyPr/>
          <a:lstStyle/>
          <a:p>
            <a:pPr>
              <a:defRPr/>
            </a:pPr>
            <a:fld id="{470B5C6D-7C0A-40A2-93E5-45B7AD5C39FE}" type="slidenum">
              <a:rPr lang="it-IT" smtClean="0"/>
              <a:pPr>
                <a:defRPr/>
              </a:pPr>
              <a:t>21</a:t>
            </a:fld>
            <a:endParaRPr lang="it-IT" dirty="0"/>
          </a:p>
        </p:txBody>
      </p:sp>
      <p:sp>
        <p:nvSpPr>
          <p:cNvPr id="4" name="Title 3"/>
          <p:cNvSpPr>
            <a:spLocks noGrp="1"/>
          </p:cNvSpPr>
          <p:nvPr>
            <p:ph type="title"/>
          </p:nvPr>
        </p:nvSpPr>
        <p:spPr>
          <a:xfrm>
            <a:off x="1079104" y="1268760"/>
            <a:ext cx="8064896" cy="720080"/>
          </a:xfrm>
        </p:spPr>
        <p:txBody>
          <a:bodyPr/>
          <a:lstStyle/>
          <a:p>
            <a:r>
              <a:rPr lang="en-US" sz="2800" dirty="0"/>
              <a:t>	</a:t>
            </a:r>
            <a:r>
              <a:rPr lang="en-US" sz="2800" dirty="0" smtClean="0"/>
              <a:t>   </a:t>
            </a:r>
            <a:r>
              <a:rPr lang="en-US" sz="2400" dirty="0" smtClean="0"/>
              <a:t>Fiscal risks on the rise again</a:t>
            </a:r>
            <a:endParaRPr lang="en-US" sz="2400" dirty="0"/>
          </a:p>
        </p:txBody>
      </p:sp>
    </p:spTree>
    <p:extLst>
      <p:ext uri="{BB962C8B-B14F-4D97-AF65-F5344CB8AC3E}">
        <p14:creationId xmlns:p14="http://schemas.microsoft.com/office/powerpoint/2010/main" val="366114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70B5C6D-7C0A-40A2-93E5-45B7AD5C39FE}" type="slidenum">
              <a:rPr kumimoji="0" lang="it-IT" sz="1400" b="0" i="0" u="none" strike="noStrike" kern="1200" cap="none" spc="0" normalizeH="0" baseline="0" noProof="0" smtClean="0">
                <a:ln>
                  <a:noFill/>
                </a:ln>
                <a:solidFill>
                  <a:srgbClr val="000000"/>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it-IT" sz="1400" b="0" i="0" u="none" strike="noStrike" kern="1200" cap="none" spc="0" normalizeH="0" baseline="0" noProof="0" dirty="0">
              <a:ln>
                <a:noFill/>
              </a:ln>
              <a:solidFill>
                <a:srgbClr val="000000"/>
              </a:solidFill>
              <a:effectLst/>
              <a:uLnTx/>
              <a:uFillTx/>
              <a:latin typeface="Arial" pitchFamily="34" charset="0"/>
              <a:ea typeface="+mn-ea"/>
              <a:cs typeface="Arial" charset="0"/>
            </a:endParaRPr>
          </a:p>
        </p:txBody>
      </p:sp>
      <p:sp>
        <p:nvSpPr>
          <p:cNvPr id="12" name="Title 3"/>
          <p:cNvSpPr>
            <a:spLocks noGrp="1"/>
          </p:cNvSpPr>
          <p:nvPr>
            <p:ph type="title"/>
          </p:nvPr>
        </p:nvSpPr>
        <p:spPr>
          <a:xfrm>
            <a:off x="187316" y="466693"/>
            <a:ext cx="8507331" cy="655984"/>
          </a:xfrm>
        </p:spPr>
        <p:txBody>
          <a:bodyPr/>
          <a:lstStyle/>
          <a:p>
            <a:pPr algn="ctr"/>
            <a:r>
              <a:rPr lang="es-ES" sz="2000" dirty="0" err="1" smtClean="0"/>
              <a:t>Still</a:t>
            </a:r>
            <a:r>
              <a:rPr lang="es-ES" sz="2000" dirty="0" smtClean="0"/>
              <a:t> </a:t>
            </a:r>
            <a:r>
              <a:rPr lang="es-ES" sz="2000" dirty="0" err="1" smtClean="0"/>
              <a:t>high</a:t>
            </a:r>
            <a:r>
              <a:rPr lang="es-ES" sz="2000" dirty="0" smtClean="0"/>
              <a:t> </a:t>
            </a:r>
            <a:r>
              <a:rPr lang="es-ES" sz="2000" dirty="0" err="1" smtClean="0"/>
              <a:t>defense</a:t>
            </a:r>
            <a:r>
              <a:rPr lang="es-ES" sz="2000" dirty="0" smtClean="0"/>
              <a:t> </a:t>
            </a:r>
            <a:r>
              <a:rPr lang="es-ES" sz="2000" dirty="0" err="1" smtClean="0"/>
              <a:t>spending</a:t>
            </a:r>
            <a:r>
              <a:rPr lang="es-ES" sz="2000" dirty="0" smtClean="0"/>
              <a:t>;</a:t>
            </a:r>
            <a:r>
              <a:rPr lang="es-ES" sz="2000" dirty="0"/>
              <a:t> </a:t>
            </a:r>
            <a:r>
              <a:rPr lang="es-ES" sz="2000" dirty="0" err="1" smtClean="0"/>
              <a:t>very</a:t>
            </a:r>
            <a:r>
              <a:rPr lang="es-ES" sz="2000" dirty="0" smtClean="0"/>
              <a:t> </a:t>
            </a:r>
            <a:r>
              <a:rPr lang="es-ES" sz="2000" dirty="0" err="1" smtClean="0"/>
              <a:t>low</a:t>
            </a:r>
            <a:r>
              <a:rPr lang="es-ES" sz="2000" dirty="0" smtClean="0"/>
              <a:t> </a:t>
            </a:r>
            <a:r>
              <a:rPr lang="es-ES" sz="2000" dirty="0" err="1" smtClean="0"/>
              <a:t>civilian</a:t>
            </a:r>
            <a:r>
              <a:rPr lang="es-ES" sz="2000" dirty="0" smtClean="0"/>
              <a:t> </a:t>
            </a:r>
            <a:r>
              <a:rPr lang="es-ES" sz="2000" dirty="0" err="1" smtClean="0"/>
              <a:t>expenditure</a:t>
            </a:r>
            <a:r>
              <a:rPr lang="es-ES" sz="2000" dirty="0" smtClean="0"/>
              <a:t/>
            </a:r>
            <a:br>
              <a:rPr lang="es-ES" sz="2000" dirty="0" smtClean="0"/>
            </a:br>
            <a:r>
              <a:rPr lang="es-ES" sz="1800" b="0" dirty="0" smtClean="0"/>
              <a:t>(in </a:t>
            </a:r>
            <a:r>
              <a:rPr lang="es-ES" sz="1800" b="0" dirty="0" err="1" smtClean="0"/>
              <a:t>percent</a:t>
            </a:r>
            <a:r>
              <a:rPr lang="es-ES" sz="1800" b="0" dirty="0" smtClean="0"/>
              <a:t> of GDP)</a:t>
            </a:r>
            <a:br>
              <a:rPr lang="es-ES" sz="1800" b="0" dirty="0" smtClean="0"/>
            </a:br>
            <a:r>
              <a:rPr lang="es-ES" sz="2200" dirty="0" smtClean="0"/>
              <a:t>   </a:t>
            </a:r>
            <a:endParaRPr lang="en-US" sz="2200" dirty="0"/>
          </a:p>
        </p:txBody>
      </p:sp>
      <p:sp>
        <p:nvSpPr>
          <p:cNvPr id="7" name="Title 3"/>
          <p:cNvSpPr txBox="1">
            <a:spLocks/>
          </p:cNvSpPr>
          <p:nvPr/>
        </p:nvSpPr>
        <p:spPr bwMode="auto">
          <a:xfrm>
            <a:off x="539552" y="6294570"/>
            <a:ext cx="7524328" cy="377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558" tIns="43284" rIns="86558" bIns="43284" numCol="1" anchor="ctr" anchorCtr="0" compatLnSpc="1">
            <a:prstTxWarp prst="textNoShape">
              <a:avLst/>
            </a:prstTxWarp>
          </a:bodyPr>
          <a:lstStyle>
            <a:lvl1pPr marL="339519" indent="-339519" algn="l" rtl="0" eaLnBrk="1" fontAlgn="base" hangingPunct="1">
              <a:spcBef>
                <a:spcPct val="0"/>
              </a:spcBef>
              <a:spcAft>
                <a:spcPct val="0"/>
              </a:spcAft>
              <a:defRPr sz="3000" b="1">
                <a:solidFill>
                  <a:srgbClr val="0F5494"/>
                </a:solidFill>
                <a:latin typeface="+mj-lt"/>
                <a:ea typeface="+mj-ea"/>
                <a:cs typeface="+mj-cs"/>
              </a:defRPr>
            </a:lvl1pPr>
            <a:lvl2pPr marL="339519" indent="-339519" algn="l" rtl="0" eaLnBrk="1" fontAlgn="base" hangingPunct="1">
              <a:spcBef>
                <a:spcPct val="0"/>
              </a:spcBef>
              <a:spcAft>
                <a:spcPct val="0"/>
              </a:spcAft>
              <a:defRPr sz="3000" b="1">
                <a:solidFill>
                  <a:srgbClr val="0F5494"/>
                </a:solidFill>
                <a:latin typeface="Verdana" pitchFamily="34" charset="0"/>
              </a:defRPr>
            </a:lvl2pPr>
            <a:lvl3pPr marL="339519" indent="-339519" algn="l" rtl="0" eaLnBrk="1" fontAlgn="base" hangingPunct="1">
              <a:spcBef>
                <a:spcPct val="0"/>
              </a:spcBef>
              <a:spcAft>
                <a:spcPct val="0"/>
              </a:spcAft>
              <a:defRPr sz="3000" b="1">
                <a:solidFill>
                  <a:srgbClr val="0F5494"/>
                </a:solidFill>
                <a:latin typeface="Verdana" pitchFamily="34" charset="0"/>
              </a:defRPr>
            </a:lvl3pPr>
            <a:lvl4pPr marL="339519" indent="-339519" algn="l" rtl="0" eaLnBrk="1" fontAlgn="base" hangingPunct="1">
              <a:spcBef>
                <a:spcPct val="0"/>
              </a:spcBef>
              <a:spcAft>
                <a:spcPct val="0"/>
              </a:spcAft>
              <a:defRPr sz="3000" b="1">
                <a:solidFill>
                  <a:srgbClr val="0F5494"/>
                </a:solidFill>
                <a:latin typeface="Verdana" pitchFamily="34" charset="0"/>
              </a:defRPr>
            </a:lvl4pPr>
            <a:lvl5pPr marL="339519" indent="-339519" algn="l" rtl="0" eaLnBrk="1" fontAlgn="base" hangingPunct="1">
              <a:spcBef>
                <a:spcPct val="0"/>
              </a:spcBef>
              <a:spcAft>
                <a:spcPct val="0"/>
              </a:spcAft>
              <a:defRPr sz="3000" b="1">
                <a:solidFill>
                  <a:srgbClr val="0F5494"/>
                </a:solidFill>
                <a:latin typeface="Verdana" pitchFamily="34" charset="0"/>
              </a:defRPr>
            </a:lvl5pPr>
            <a:lvl6pPr marL="772187" algn="l" rtl="0" eaLnBrk="1" fontAlgn="base" hangingPunct="1">
              <a:spcBef>
                <a:spcPct val="0"/>
              </a:spcBef>
              <a:spcAft>
                <a:spcPct val="0"/>
              </a:spcAft>
              <a:defRPr sz="3000" b="1">
                <a:solidFill>
                  <a:srgbClr val="0F5494"/>
                </a:solidFill>
                <a:latin typeface="Verdana" pitchFamily="34" charset="0"/>
              </a:defRPr>
            </a:lvl6pPr>
            <a:lvl7pPr marL="1204883" algn="l" rtl="0" eaLnBrk="1" fontAlgn="base" hangingPunct="1">
              <a:spcBef>
                <a:spcPct val="0"/>
              </a:spcBef>
              <a:spcAft>
                <a:spcPct val="0"/>
              </a:spcAft>
              <a:defRPr sz="3000" b="1">
                <a:solidFill>
                  <a:srgbClr val="0F5494"/>
                </a:solidFill>
                <a:latin typeface="Verdana" pitchFamily="34" charset="0"/>
              </a:defRPr>
            </a:lvl7pPr>
            <a:lvl8pPr marL="1637547" algn="l" rtl="0" eaLnBrk="1" fontAlgn="base" hangingPunct="1">
              <a:spcBef>
                <a:spcPct val="0"/>
              </a:spcBef>
              <a:spcAft>
                <a:spcPct val="0"/>
              </a:spcAft>
              <a:defRPr sz="3000" b="1">
                <a:solidFill>
                  <a:srgbClr val="0F5494"/>
                </a:solidFill>
                <a:latin typeface="Verdana" pitchFamily="34" charset="0"/>
              </a:defRPr>
            </a:lvl8pPr>
            <a:lvl9pPr marL="2070218" algn="l" rtl="0" eaLnBrk="1" fontAlgn="base" hangingPunct="1">
              <a:spcBef>
                <a:spcPct val="0"/>
              </a:spcBef>
              <a:spcAft>
                <a:spcPct val="0"/>
              </a:spcAft>
              <a:defRPr sz="3000" b="1">
                <a:solidFill>
                  <a:srgbClr val="0F5494"/>
                </a:solidFill>
                <a:latin typeface="Verdana" pitchFamily="34" charset="0"/>
              </a:defRPr>
            </a:lvl9pPr>
          </a:lstStyle>
          <a:p>
            <a:r>
              <a:rPr lang="en-GB" sz="1600" b="0" kern="0" dirty="0" smtClean="0"/>
              <a:t>Source: OECD</a:t>
            </a:r>
            <a:endParaRPr lang="en-US" sz="1600" b="0" kern="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7316" y="1124744"/>
            <a:ext cx="8813552" cy="5215037"/>
          </a:xfrm>
        </p:spPr>
      </p:pic>
    </p:spTree>
    <p:extLst>
      <p:ext uri="{BB962C8B-B14F-4D97-AF65-F5344CB8AC3E}">
        <p14:creationId xmlns:p14="http://schemas.microsoft.com/office/powerpoint/2010/main" val="3779617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0265" y="2060848"/>
            <a:ext cx="8640960" cy="3529013"/>
          </a:xfrm>
        </p:spPr>
        <p:txBody>
          <a:bodyPr/>
          <a:lstStyle/>
          <a:p>
            <a:pPr>
              <a:buClr>
                <a:srgbClr val="00589A"/>
              </a:buClr>
              <a:buFont typeface="Arial" panose="020B0604020202020204" pitchFamily="34" charset="0"/>
              <a:buChar char="•"/>
            </a:pPr>
            <a:r>
              <a:rPr lang="en-GB" altLang="en-US" sz="2200" b="0" dirty="0" smtClean="0">
                <a:solidFill>
                  <a:srgbClr val="0F5494"/>
                </a:solidFill>
              </a:rPr>
              <a:t>The impact of the off-shore gas discovery and exploitation.</a:t>
            </a:r>
          </a:p>
          <a:p>
            <a:pPr>
              <a:buClr>
                <a:srgbClr val="00589A"/>
              </a:buClr>
              <a:buFont typeface="Arial" panose="020B0604020202020204" pitchFamily="34" charset="0"/>
              <a:buChar char="•"/>
            </a:pPr>
            <a:r>
              <a:rPr lang="en-GB" altLang="en-US" sz="2200" dirty="0" smtClean="0">
                <a:solidFill>
                  <a:srgbClr val="0F5494"/>
                </a:solidFill>
              </a:rPr>
              <a:t>A strong and sustained appreciation of the REER </a:t>
            </a:r>
            <a:r>
              <a:rPr lang="en-GB" altLang="en-US" sz="2200" b="0" dirty="0" smtClean="0">
                <a:solidFill>
                  <a:srgbClr val="0F5494"/>
                </a:solidFill>
              </a:rPr>
              <a:t>(see chart): is the Shekel overvalued, exacerbating the competitiveness problems stemming from weak productivity growth?</a:t>
            </a:r>
          </a:p>
          <a:p>
            <a:pPr>
              <a:buClr>
                <a:srgbClr val="00589A"/>
              </a:buClr>
              <a:buFont typeface="Arial" panose="020B0604020202020204" pitchFamily="34" charset="0"/>
              <a:buChar char="•"/>
            </a:pPr>
            <a:r>
              <a:rPr lang="en-GB" altLang="en-US" sz="2200" b="0" dirty="0" smtClean="0">
                <a:solidFill>
                  <a:srgbClr val="0F5494"/>
                </a:solidFill>
              </a:rPr>
              <a:t>Perhaps but this is </a:t>
            </a:r>
            <a:r>
              <a:rPr lang="en-GB" altLang="en-US" sz="2200" dirty="0" smtClean="0">
                <a:solidFill>
                  <a:srgbClr val="0F5494"/>
                </a:solidFill>
              </a:rPr>
              <a:t>largely a normal macroeconomic adjustment phenomenon</a:t>
            </a:r>
            <a:r>
              <a:rPr lang="en-GB" altLang="en-US" sz="2200" b="0" dirty="0" smtClean="0">
                <a:solidFill>
                  <a:srgbClr val="0F5494"/>
                </a:solidFill>
              </a:rPr>
              <a:t> (natural resource discovery, Samuelson-Balassa effect…).</a:t>
            </a:r>
          </a:p>
          <a:p>
            <a:pPr>
              <a:buClr>
                <a:srgbClr val="00589A"/>
              </a:buClr>
              <a:buFont typeface="Arial" panose="020B0604020202020204" pitchFamily="34" charset="0"/>
              <a:buChar char="•"/>
            </a:pPr>
            <a:r>
              <a:rPr lang="en-GB" altLang="en-US" sz="2200" b="0" dirty="0" smtClean="0">
                <a:solidFill>
                  <a:srgbClr val="0F5494"/>
                </a:solidFill>
              </a:rPr>
              <a:t>And </a:t>
            </a:r>
            <a:r>
              <a:rPr lang="en-GB" altLang="en-US" sz="2200" dirty="0" smtClean="0">
                <a:solidFill>
                  <a:srgbClr val="0F5494"/>
                </a:solidFill>
              </a:rPr>
              <a:t>there is some room to limit it</a:t>
            </a:r>
            <a:r>
              <a:rPr lang="en-GB" altLang="en-US" sz="2200" b="0" dirty="0" smtClean="0">
                <a:solidFill>
                  <a:srgbClr val="0F5494"/>
                </a:solidFill>
              </a:rPr>
              <a:t>: with inflation under target, </a:t>
            </a:r>
            <a:r>
              <a:rPr lang="en-GB" altLang="en-US" sz="2200" b="0" dirty="0" err="1" smtClean="0">
                <a:solidFill>
                  <a:srgbClr val="0F5494"/>
                </a:solidFill>
              </a:rPr>
              <a:t>BoI</a:t>
            </a:r>
            <a:r>
              <a:rPr lang="en-GB" altLang="en-US" sz="2200" b="0" dirty="0" smtClean="0">
                <a:solidFill>
                  <a:srgbClr val="0F5494"/>
                </a:solidFill>
              </a:rPr>
              <a:t> can </a:t>
            </a:r>
            <a:r>
              <a:rPr lang="en-GB" altLang="en-US" sz="2200" b="0" u="sng" dirty="0" smtClean="0">
                <a:solidFill>
                  <a:srgbClr val="0F5494"/>
                </a:solidFill>
              </a:rPr>
              <a:t>keep interest rates low </a:t>
            </a:r>
            <a:r>
              <a:rPr lang="en-GB" altLang="en-US" sz="2200" b="0" dirty="0" smtClean="0">
                <a:solidFill>
                  <a:srgbClr val="0F5494"/>
                </a:solidFill>
              </a:rPr>
              <a:t>and conduct </a:t>
            </a:r>
            <a:r>
              <a:rPr lang="en-GB" altLang="en-US" sz="2200" b="0" u="sng" dirty="0" smtClean="0">
                <a:solidFill>
                  <a:srgbClr val="0F5494"/>
                </a:solidFill>
              </a:rPr>
              <a:t>selective FX interventions </a:t>
            </a:r>
            <a:r>
              <a:rPr lang="en-GB" altLang="en-US" sz="2200" b="0" dirty="0" smtClean="0">
                <a:solidFill>
                  <a:srgbClr val="0F5494"/>
                </a:solidFill>
              </a:rPr>
              <a:t>(as it has been doing); </a:t>
            </a:r>
            <a:r>
              <a:rPr lang="en-GB" altLang="en-US" sz="2200" b="0" u="sng" dirty="0" smtClean="0">
                <a:solidFill>
                  <a:srgbClr val="0F5494"/>
                </a:solidFill>
              </a:rPr>
              <a:t>tighter fiscal policy</a:t>
            </a:r>
            <a:r>
              <a:rPr lang="en-GB" altLang="en-US" sz="2200" b="0" dirty="0" smtClean="0">
                <a:solidFill>
                  <a:srgbClr val="0F5494"/>
                </a:solidFill>
              </a:rPr>
              <a:t>, deeper </a:t>
            </a:r>
            <a:r>
              <a:rPr lang="en-GB" altLang="en-US" sz="2200" b="0" u="sng" dirty="0" smtClean="0">
                <a:solidFill>
                  <a:srgbClr val="0F5494"/>
                </a:solidFill>
              </a:rPr>
              <a:t>liberalisation of imports</a:t>
            </a:r>
            <a:r>
              <a:rPr lang="en-GB" altLang="en-US" sz="2200" b="0" dirty="0" smtClean="0">
                <a:solidFill>
                  <a:srgbClr val="0F5494"/>
                </a:solidFill>
              </a:rPr>
              <a:t> and…</a:t>
            </a:r>
          </a:p>
          <a:p>
            <a:pPr>
              <a:buClr>
                <a:srgbClr val="00589A"/>
              </a:buClr>
              <a:buFont typeface="Arial" panose="020B0604020202020204" pitchFamily="34" charset="0"/>
              <a:buChar char="•"/>
            </a:pPr>
            <a:r>
              <a:rPr lang="en-GB" altLang="en-US" sz="2200" b="0" dirty="0" smtClean="0">
                <a:solidFill>
                  <a:srgbClr val="0F5494"/>
                </a:solidFill>
              </a:rPr>
              <a:t>…the </a:t>
            </a:r>
            <a:r>
              <a:rPr lang="en-GB" altLang="en-US" sz="2200" b="0" u="sng" dirty="0" smtClean="0">
                <a:solidFill>
                  <a:srgbClr val="0F5494"/>
                </a:solidFill>
              </a:rPr>
              <a:t>stabilising role of the new Sovereign Wealth Fund</a:t>
            </a:r>
            <a:r>
              <a:rPr lang="en-GB" altLang="en-US" sz="2200" b="0" dirty="0" smtClean="0">
                <a:solidFill>
                  <a:srgbClr val="0F5494"/>
                </a:solidFill>
              </a:rPr>
              <a:t>, reinvesting abroad part of the gas bonanza (at least the excess tax, so-called </a:t>
            </a:r>
            <a:r>
              <a:rPr lang="en-GB" altLang="en-US" sz="2200" b="0" dirty="0" err="1" smtClean="0">
                <a:solidFill>
                  <a:srgbClr val="0F5494"/>
                </a:solidFill>
              </a:rPr>
              <a:t>Sheshinki</a:t>
            </a:r>
            <a:r>
              <a:rPr lang="en-GB" altLang="en-US" sz="2200" b="0" dirty="0" smtClean="0">
                <a:solidFill>
                  <a:srgbClr val="0F5494"/>
                </a:solidFill>
              </a:rPr>
              <a:t> tax) </a:t>
            </a:r>
          </a:p>
        </p:txBody>
      </p:sp>
      <p:sp>
        <p:nvSpPr>
          <p:cNvPr id="3" name="Slide Number Placeholder 2"/>
          <p:cNvSpPr>
            <a:spLocks noGrp="1"/>
          </p:cNvSpPr>
          <p:nvPr>
            <p:ph type="sldNum" sz="quarter" idx="12"/>
          </p:nvPr>
        </p:nvSpPr>
        <p:spPr/>
        <p:txBody>
          <a:bodyPr/>
          <a:lstStyle/>
          <a:p>
            <a:pPr>
              <a:defRPr/>
            </a:pPr>
            <a:fld id="{470B5C6D-7C0A-40A2-93E5-45B7AD5C39FE}" type="slidenum">
              <a:rPr lang="it-IT" smtClean="0"/>
              <a:pPr>
                <a:defRPr/>
              </a:pPr>
              <a:t>23</a:t>
            </a:fld>
            <a:endParaRPr lang="it-IT" dirty="0"/>
          </a:p>
        </p:txBody>
      </p:sp>
      <p:sp>
        <p:nvSpPr>
          <p:cNvPr id="4" name="Title 3"/>
          <p:cNvSpPr>
            <a:spLocks noGrp="1"/>
          </p:cNvSpPr>
          <p:nvPr>
            <p:ph type="title"/>
          </p:nvPr>
        </p:nvSpPr>
        <p:spPr>
          <a:xfrm>
            <a:off x="1403648" y="1268760"/>
            <a:ext cx="8064896" cy="720080"/>
          </a:xfrm>
        </p:spPr>
        <p:txBody>
          <a:bodyPr/>
          <a:lstStyle/>
          <a:p>
            <a:r>
              <a:rPr lang="en-US" sz="2800" dirty="0"/>
              <a:t>	</a:t>
            </a:r>
            <a:r>
              <a:rPr lang="en-US" sz="2400" dirty="0" smtClean="0"/>
              <a:t>The “Dutch </a:t>
            </a:r>
            <a:r>
              <a:rPr lang="en-US" sz="2400" dirty="0" err="1" smtClean="0"/>
              <a:t>disease”challenge</a:t>
            </a:r>
            <a:endParaRPr lang="en-US" sz="2400" dirty="0"/>
          </a:p>
        </p:txBody>
      </p:sp>
    </p:spTree>
    <p:extLst>
      <p:ext uri="{BB962C8B-B14F-4D97-AF65-F5344CB8AC3E}">
        <p14:creationId xmlns:p14="http://schemas.microsoft.com/office/powerpoint/2010/main" val="3397405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70B5C6D-7C0A-40A2-93E5-45B7AD5C39FE}" type="slidenum">
              <a:rPr kumimoji="0" lang="it-IT" sz="1400" b="0" i="0" u="none" strike="noStrike" kern="1200" cap="none" spc="0" normalizeH="0" baseline="0" noProof="0" smtClean="0">
                <a:ln>
                  <a:noFill/>
                </a:ln>
                <a:solidFill>
                  <a:srgbClr val="000000"/>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it-IT" sz="1400" b="0" i="0" u="none" strike="noStrike" kern="1200" cap="none" spc="0" normalizeH="0" baseline="0" noProof="0" dirty="0">
              <a:ln>
                <a:noFill/>
              </a:ln>
              <a:solidFill>
                <a:srgbClr val="000000"/>
              </a:solidFill>
              <a:effectLst/>
              <a:uLnTx/>
              <a:uFillTx/>
              <a:latin typeface="Arial" pitchFamily="34" charset="0"/>
              <a:ea typeface="+mn-ea"/>
              <a:cs typeface="Arial" charset="0"/>
            </a:endParaRPr>
          </a:p>
        </p:txBody>
      </p:sp>
      <p:sp>
        <p:nvSpPr>
          <p:cNvPr id="12" name="Title 3"/>
          <p:cNvSpPr>
            <a:spLocks noGrp="1"/>
          </p:cNvSpPr>
          <p:nvPr>
            <p:ph type="title"/>
          </p:nvPr>
        </p:nvSpPr>
        <p:spPr>
          <a:xfrm>
            <a:off x="971600" y="1556792"/>
            <a:ext cx="7499219" cy="655984"/>
          </a:xfrm>
        </p:spPr>
        <p:txBody>
          <a:bodyPr/>
          <a:lstStyle/>
          <a:p>
            <a:pPr algn="ctr"/>
            <a:r>
              <a:rPr lang="es-ES" sz="2200" dirty="0" smtClean="0"/>
              <a:t>Exchange </a:t>
            </a:r>
            <a:r>
              <a:rPr lang="es-ES" sz="2200" dirty="0" err="1" smtClean="0"/>
              <a:t>rate</a:t>
            </a:r>
            <a:r>
              <a:rPr lang="es-ES" sz="2200" dirty="0" smtClean="0"/>
              <a:t> </a:t>
            </a:r>
            <a:r>
              <a:rPr lang="es-ES" sz="2200" dirty="0" err="1" smtClean="0"/>
              <a:t>appreciation</a:t>
            </a:r>
            <a:r>
              <a:rPr lang="es-ES" sz="2200" dirty="0" smtClean="0"/>
              <a:t> and </a:t>
            </a:r>
            <a:br>
              <a:rPr lang="es-ES" sz="2200" dirty="0" smtClean="0"/>
            </a:br>
            <a:r>
              <a:rPr lang="es-ES" sz="2200" dirty="0" err="1" smtClean="0"/>
              <a:t>export</a:t>
            </a:r>
            <a:r>
              <a:rPr lang="es-ES" sz="2200" dirty="0" smtClean="0"/>
              <a:t> performance</a:t>
            </a:r>
            <a:br>
              <a:rPr lang="es-ES" sz="2200" dirty="0" smtClean="0"/>
            </a:br>
            <a:r>
              <a:rPr lang="es-ES" sz="2200" dirty="0" smtClean="0"/>
              <a:t>   </a:t>
            </a:r>
            <a:endParaRPr lang="en-US" sz="2200" dirty="0"/>
          </a:p>
        </p:txBody>
      </p:sp>
      <p:sp>
        <p:nvSpPr>
          <p:cNvPr id="7" name="Title 3"/>
          <p:cNvSpPr txBox="1">
            <a:spLocks/>
          </p:cNvSpPr>
          <p:nvPr/>
        </p:nvSpPr>
        <p:spPr bwMode="auto">
          <a:xfrm>
            <a:off x="1475656" y="6294570"/>
            <a:ext cx="7524328" cy="377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558" tIns="43284" rIns="86558" bIns="43284" numCol="1" anchor="ctr" anchorCtr="0" compatLnSpc="1">
            <a:prstTxWarp prst="textNoShape">
              <a:avLst/>
            </a:prstTxWarp>
          </a:bodyPr>
          <a:lstStyle>
            <a:lvl1pPr marL="339519" indent="-339519" algn="l" rtl="0" eaLnBrk="1" fontAlgn="base" hangingPunct="1">
              <a:spcBef>
                <a:spcPct val="0"/>
              </a:spcBef>
              <a:spcAft>
                <a:spcPct val="0"/>
              </a:spcAft>
              <a:defRPr sz="3000" b="1">
                <a:solidFill>
                  <a:srgbClr val="0F5494"/>
                </a:solidFill>
                <a:latin typeface="+mj-lt"/>
                <a:ea typeface="+mj-ea"/>
                <a:cs typeface="+mj-cs"/>
              </a:defRPr>
            </a:lvl1pPr>
            <a:lvl2pPr marL="339519" indent="-339519" algn="l" rtl="0" eaLnBrk="1" fontAlgn="base" hangingPunct="1">
              <a:spcBef>
                <a:spcPct val="0"/>
              </a:spcBef>
              <a:spcAft>
                <a:spcPct val="0"/>
              </a:spcAft>
              <a:defRPr sz="3000" b="1">
                <a:solidFill>
                  <a:srgbClr val="0F5494"/>
                </a:solidFill>
                <a:latin typeface="Verdana" pitchFamily="34" charset="0"/>
              </a:defRPr>
            </a:lvl2pPr>
            <a:lvl3pPr marL="339519" indent="-339519" algn="l" rtl="0" eaLnBrk="1" fontAlgn="base" hangingPunct="1">
              <a:spcBef>
                <a:spcPct val="0"/>
              </a:spcBef>
              <a:spcAft>
                <a:spcPct val="0"/>
              </a:spcAft>
              <a:defRPr sz="3000" b="1">
                <a:solidFill>
                  <a:srgbClr val="0F5494"/>
                </a:solidFill>
                <a:latin typeface="Verdana" pitchFamily="34" charset="0"/>
              </a:defRPr>
            </a:lvl3pPr>
            <a:lvl4pPr marL="339519" indent="-339519" algn="l" rtl="0" eaLnBrk="1" fontAlgn="base" hangingPunct="1">
              <a:spcBef>
                <a:spcPct val="0"/>
              </a:spcBef>
              <a:spcAft>
                <a:spcPct val="0"/>
              </a:spcAft>
              <a:defRPr sz="3000" b="1">
                <a:solidFill>
                  <a:srgbClr val="0F5494"/>
                </a:solidFill>
                <a:latin typeface="Verdana" pitchFamily="34" charset="0"/>
              </a:defRPr>
            </a:lvl4pPr>
            <a:lvl5pPr marL="339519" indent="-339519" algn="l" rtl="0" eaLnBrk="1" fontAlgn="base" hangingPunct="1">
              <a:spcBef>
                <a:spcPct val="0"/>
              </a:spcBef>
              <a:spcAft>
                <a:spcPct val="0"/>
              </a:spcAft>
              <a:defRPr sz="3000" b="1">
                <a:solidFill>
                  <a:srgbClr val="0F5494"/>
                </a:solidFill>
                <a:latin typeface="Verdana" pitchFamily="34" charset="0"/>
              </a:defRPr>
            </a:lvl5pPr>
            <a:lvl6pPr marL="772187" algn="l" rtl="0" eaLnBrk="1" fontAlgn="base" hangingPunct="1">
              <a:spcBef>
                <a:spcPct val="0"/>
              </a:spcBef>
              <a:spcAft>
                <a:spcPct val="0"/>
              </a:spcAft>
              <a:defRPr sz="3000" b="1">
                <a:solidFill>
                  <a:srgbClr val="0F5494"/>
                </a:solidFill>
                <a:latin typeface="Verdana" pitchFamily="34" charset="0"/>
              </a:defRPr>
            </a:lvl6pPr>
            <a:lvl7pPr marL="1204883" algn="l" rtl="0" eaLnBrk="1" fontAlgn="base" hangingPunct="1">
              <a:spcBef>
                <a:spcPct val="0"/>
              </a:spcBef>
              <a:spcAft>
                <a:spcPct val="0"/>
              </a:spcAft>
              <a:defRPr sz="3000" b="1">
                <a:solidFill>
                  <a:srgbClr val="0F5494"/>
                </a:solidFill>
                <a:latin typeface="Verdana" pitchFamily="34" charset="0"/>
              </a:defRPr>
            </a:lvl7pPr>
            <a:lvl8pPr marL="1637547" algn="l" rtl="0" eaLnBrk="1" fontAlgn="base" hangingPunct="1">
              <a:spcBef>
                <a:spcPct val="0"/>
              </a:spcBef>
              <a:spcAft>
                <a:spcPct val="0"/>
              </a:spcAft>
              <a:defRPr sz="3000" b="1">
                <a:solidFill>
                  <a:srgbClr val="0F5494"/>
                </a:solidFill>
                <a:latin typeface="Verdana" pitchFamily="34" charset="0"/>
              </a:defRPr>
            </a:lvl8pPr>
            <a:lvl9pPr marL="2070218" algn="l" rtl="0" eaLnBrk="1" fontAlgn="base" hangingPunct="1">
              <a:spcBef>
                <a:spcPct val="0"/>
              </a:spcBef>
              <a:spcAft>
                <a:spcPct val="0"/>
              </a:spcAft>
              <a:defRPr sz="3000" b="1">
                <a:solidFill>
                  <a:srgbClr val="0F5494"/>
                </a:solidFill>
                <a:latin typeface="Verdana" pitchFamily="34" charset="0"/>
              </a:defRPr>
            </a:lvl9pPr>
          </a:lstStyle>
          <a:p>
            <a:r>
              <a:rPr lang="en-GB" sz="1600" b="0" kern="0" dirty="0" smtClean="0"/>
              <a:t>Source: OECD</a:t>
            </a:r>
            <a:endParaRPr lang="en-US" sz="1600" b="0" kern="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9632" y="2093516"/>
            <a:ext cx="6484993" cy="4270970"/>
          </a:xfrm>
        </p:spPr>
      </p:pic>
    </p:spTree>
    <p:extLst>
      <p:ext uri="{BB962C8B-B14F-4D97-AF65-F5344CB8AC3E}">
        <p14:creationId xmlns:p14="http://schemas.microsoft.com/office/powerpoint/2010/main" val="553539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70B5C6D-7C0A-40A2-93E5-45B7AD5C39FE}" type="slidenum">
              <a:rPr kumimoji="0" lang="it-IT" sz="1400" b="0" i="0" u="none" strike="noStrike" kern="1200" cap="none" spc="0" normalizeH="0" baseline="0" noProof="0" smtClean="0">
                <a:ln>
                  <a:noFill/>
                </a:ln>
                <a:solidFill>
                  <a:srgbClr val="000000"/>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it-IT" sz="1400" b="0" i="0" u="none" strike="noStrike" kern="1200" cap="none" spc="0" normalizeH="0" baseline="0" noProof="0" dirty="0">
              <a:ln>
                <a:noFill/>
              </a:ln>
              <a:solidFill>
                <a:srgbClr val="000000"/>
              </a:solidFill>
              <a:effectLst/>
              <a:uLnTx/>
              <a:uFillTx/>
              <a:latin typeface="Arial" pitchFamily="34" charset="0"/>
              <a:ea typeface="+mn-ea"/>
              <a:cs typeface="Arial" charset="0"/>
            </a:endParaRPr>
          </a:p>
        </p:txBody>
      </p:sp>
      <p:sp>
        <p:nvSpPr>
          <p:cNvPr id="12" name="Title 3"/>
          <p:cNvSpPr>
            <a:spLocks noGrp="1"/>
          </p:cNvSpPr>
          <p:nvPr>
            <p:ph type="title"/>
          </p:nvPr>
        </p:nvSpPr>
        <p:spPr>
          <a:xfrm>
            <a:off x="611560" y="1468816"/>
            <a:ext cx="7499219" cy="655984"/>
          </a:xfrm>
        </p:spPr>
        <p:txBody>
          <a:bodyPr/>
          <a:lstStyle/>
          <a:p>
            <a:pPr algn="ctr"/>
            <a:r>
              <a:rPr lang="es-ES" sz="2200" dirty="0" err="1" smtClean="0"/>
              <a:t>Merchandise</a:t>
            </a:r>
            <a:r>
              <a:rPr lang="es-ES" sz="2200" dirty="0" smtClean="0"/>
              <a:t> </a:t>
            </a:r>
            <a:r>
              <a:rPr lang="es-ES" sz="2200" dirty="0" err="1" smtClean="0"/>
              <a:t>export</a:t>
            </a:r>
            <a:r>
              <a:rPr lang="es-ES" sz="2200" dirty="0" smtClean="0"/>
              <a:t> vs </a:t>
            </a:r>
            <a:r>
              <a:rPr lang="es-ES" sz="2200" dirty="0" err="1" smtClean="0"/>
              <a:t>service</a:t>
            </a:r>
            <a:r>
              <a:rPr lang="es-ES" sz="2200" dirty="0" smtClean="0"/>
              <a:t> </a:t>
            </a:r>
            <a:r>
              <a:rPr lang="es-ES" sz="2200" dirty="0" err="1" smtClean="0"/>
              <a:t>export</a:t>
            </a:r>
            <a:r>
              <a:rPr lang="es-ES" sz="2200" dirty="0" smtClean="0"/>
              <a:t> performance: </a:t>
            </a:r>
            <a:r>
              <a:rPr lang="es-ES" sz="2200" dirty="0" err="1" smtClean="0"/>
              <a:t>the</a:t>
            </a:r>
            <a:r>
              <a:rPr lang="es-ES" sz="2200" dirty="0" smtClean="0"/>
              <a:t> </a:t>
            </a:r>
            <a:r>
              <a:rPr lang="es-ES" sz="2200" dirty="0" err="1" smtClean="0"/>
              <a:t>duality</a:t>
            </a:r>
            <a:r>
              <a:rPr lang="es-ES" sz="2200" dirty="0" smtClean="0"/>
              <a:t> </a:t>
            </a:r>
            <a:r>
              <a:rPr lang="es-ES" sz="2200" dirty="0" err="1" smtClean="0"/>
              <a:t>again</a:t>
            </a:r>
            <a:r>
              <a:rPr lang="es-ES" sz="2200" dirty="0" smtClean="0"/>
              <a:t/>
            </a:r>
            <a:br>
              <a:rPr lang="es-ES" sz="2200" dirty="0" smtClean="0"/>
            </a:br>
            <a:r>
              <a:rPr lang="es-ES" sz="2200" dirty="0" smtClean="0"/>
              <a:t>   </a:t>
            </a:r>
            <a:endParaRPr lang="en-US" sz="2200" dirty="0"/>
          </a:p>
        </p:txBody>
      </p:sp>
      <p:sp>
        <p:nvSpPr>
          <p:cNvPr id="7" name="Title 3"/>
          <p:cNvSpPr txBox="1">
            <a:spLocks/>
          </p:cNvSpPr>
          <p:nvPr/>
        </p:nvSpPr>
        <p:spPr bwMode="auto">
          <a:xfrm>
            <a:off x="1403648" y="6245225"/>
            <a:ext cx="7524328" cy="377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558" tIns="43284" rIns="86558" bIns="43284" numCol="1" anchor="ctr" anchorCtr="0" compatLnSpc="1">
            <a:prstTxWarp prst="textNoShape">
              <a:avLst/>
            </a:prstTxWarp>
          </a:bodyPr>
          <a:lstStyle>
            <a:lvl1pPr marL="339519" indent="-339519" algn="l" rtl="0" eaLnBrk="1" fontAlgn="base" hangingPunct="1">
              <a:spcBef>
                <a:spcPct val="0"/>
              </a:spcBef>
              <a:spcAft>
                <a:spcPct val="0"/>
              </a:spcAft>
              <a:defRPr sz="3000" b="1">
                <a:solidFill>
                  <a:srgbClr val="0F5494"/>
                </a:solidFill>
                <a:latin typeface="+mj-lt"/>
                <a:ea typeface="+mj-ea"/>
                <a:cs typeface="+mj-cs"/>
              </a:defRPr>
            </a:lvl1pPr>
            <a:lvl2pPr marL="339519" indent="-339519" algn="l" rtl="0" eaLnBrk="1" fontAlgn="base" hangingPunct="1">
              <a:spcBef>
                <a:spcPct val="0"/>
              </a:spcBef>
              <a:spcAft>
                <a:spcPct val="0"/>
              </a:spcAft>
              <a:defRPr sz="3000" b="1">
                <a:solidFill>
                  <a:srgbClr val="0F5494"/>
                </a:solidFill>
                <a:latin typeface="Verdana" pitchFamily="34" charset="0"/>
              </a:defRPr>
            </a:lvl2pPr>
            <a:lvl3pPr marL="339519" indent="-339519" algn="l" rtl="0" eaLnBrk="1" fontAlgn="base" hangingPunct="1">
              <a:spcBef>
                <a:spcPct val="0"/>
              </a:spcBef>
              <a:spcAft>
                <a:spcPct val="0"/>
              </a:spcAft>
              <a:defRPr sz="3000" b="1">
                <a:solidFill>
                  <a:srgbClr val="0F5494"/>
                </a:solidFill>
                <a:latin typeface="Verdana" pitchFamily="34" charset="0"/>
              </a:defRPr>
            </a:lvl3pPr>
            <a:lvl4pPr marL="339519" indent="-339519" algn="l" rtl="0" eaLnBrk="1" fontAlgn="base" hangingPunct="1">
              <a:spcBef>
                <a:spcPct val="0"/>
              </a:spcBef>
              <a:spcAft>
                <a:spcPct val="0"/>
              </a:spcAft>
              <a:defRPr sz="3000" b="1">
                <a:solidFill>
                  <a:srgbClr val="0F5494"/>
                </a:solidFill>
                <a:latin typeface="Verdana" pitchFamily="34" charset="0"/>
              </a:defRPr>
            </a:lvl4pPr>
            <a:lvl5pPr marL="339519" indent="-339519" algn="l" rtl="0" eaLnBrk="1" fontAlgn="base" hangingPunct="1">
              <a:spcBef>
                <a:spcPct val="0"/>
              </a:spcBef>
              <a:spcAft>
                <a:spcPct val="0"/>
              </a:spcAft>
              <a:defRPr sz="3000" b="1">
                <a:solidFill>
                  <a:srgbClr val="0F5494"/>
                </a:solidFill>
                <a:latin typeface="Verdana" pitchFamily="34" charset="0"/>
              </a:defRPr>
            </a:lvl5pPr>
            <a:lvl6pPr marL="772187" algn="l" rtl="0" eaLnBrk="1" fontAlgn="base" hangingPunct="1">
              <a:spcBef>
                <a:spcPct val="0"/>
              </a:spcBef>
              <a:spcAft>
                <a:spcPct val="0"/>
              </a:spcAft>
              <a:defRPr sz="3000" b="1">
                <a:solidFill>
                  <a:srgbClr val="0F5494"/>
                </a:solidFill>
                <a:latin typeface="Verdana" pitchFamily="34" charset="0"/>
              </a:defRPr>
            </a:lvl6pPr>
            <a:lvl7pPr marL="1204883" algn="l" rtl="0" eaLnBrk="1" fontAlgn="base" hangingPunct="1">
              <a:spcBef>
                <a:spcPct val="0"/>
              </a:spcBef>
              <a:spcAft>
                <a:spcPct val="0"/>
              </a:spcAft>
              <a:defRPr sz="3000" b="1">
                <a:solidFill>
                  <a:srgbClr val="0F5494"/>
                </a:solidFill>
                <a:latin typeface="Verdana" pitchFamily="34" charset="0"/>
              </a:defRPr>
            </a:lvl7pPr>
            <a:lvl8pPr marL="1637547" algn="l" rtl="0" eaLnBrk="1" fontAlgn="base" hangingPunct="1">
              <a:spcBef>
                <a:spcPct val="0"/>
              </a:spcBef>
              <a:spcAft>
                <a:spcPct val="0"/>
              </a:spcAft>
              <a:defRPr sz="3000" b="1">
                <a:solidFill>
                  <a:srgbClr val="0F5494"/>
                </a:solidFill>
                <a:latin typeface="Verdana" pitchFamily="34" charset="0"/>
              </a:defRPr>
            </a:lvl8pPr>
            <a:lvl9pPr marL="2070218" algn="l" rtl="0" eaLnBrk="1" fontAlgn="base" hangingPunct="1">
              <a:spcBef>
                <a:spcPct val="0"/>
              </a:spcBef>
              <a:spcAft>
                <a:spcPct val="0"/>
              </a:spcAft>
              <a:defRPr sz="3000" b="1">
                <a:solidFill>
                  <a:srgbClr val="0F5494"/>
                </a:solidFill>
                <a:latin typeface="Verdana" pitchFamily="34" charset="0"/>
              </a:defRPr>
            </a:lvl9pPr>
          </a:lstStyle>
          <a:p>
            <a:r>
              <a:rPr lang="en-GB" sz="1600" b="0" kern="0" dirty="0" smtClean="0"/>
              <a:t>Source: OECD</a:t>
            </a:r>
            <a:endParaRPr lang="en-US" sz="1600" b="0" kern="0"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7704" y="2117536"/>
            <a:ext cx="5253476" cy="3968352"/>
          </a:xfrm>
        </p:spPr>
      </p:pic>
    </p:spTree>
    <p:extLst>
      <p:ext uri="{BB962C8B-B14F-4D97-AF65-F5344CB8AC3E}">
        <p14:creationId xmlns:p14="http://schemas.microsoft.com/office/powerpoint/2010/main" val="3919919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9476" y="2708920"/>
            <a:ext cx="8834263" cy="3941534"/>
          </a:xfrm>
        </p:spPr>
        <p:txBody>
          <a:bodyPr/>
          <a:lstStyle/>
          <a:p>
            <a:pPr>
              <a:buClr>
                <a:srgbClr val="00589A"/>
              </a:buClr>
              <a:buFontTx/>
              <a:buChar char="-"/>
            </a:pPr>
            <a:r>
              <a:rPr lang="en-GB" altLang="en-US" sz="2200" b="0" dirty="0" smtClean="0">
                <a:solidFill>
                  <a:srgbClr val="0F5494"/>
                </a:solidFill>
              </a:rPr>
              <a:t>The Israeli economy remains a small and isolated economy and, contrary to the usual belief, a relatively closed one,* </a:t>
            </a:r>
            <a:r>
              <a:rPr lang="en-GB" altLang="en-US" sz="2200" b="0" dirty="0">
                <a:solidFill>
                  <a:srgbClr val="0F5494"/>
                </a:solidFill>
              </a:rPr>
              <a:t>with </a:t>
            </a:r>
            <a:r>
              <a:rPr lang="en-GB" altLang="en-US" sz="2200" b="0" dirty="0" smtClean="0">
                <a:solidFill>
                  <a:srgbClr val="0F5494"/>
                </a:solidFill>
              </a:rPr>
              <a:t>few direct trade or financial links with immediate neighbours.</a:t>
            </a:r>
          </a:p>
          <a:p>
            <a:pPr>
              <a:buClr>
                <a:srgbClr val="00589A"/>
              </a:buClr>
              <a:buFontTx/>
              <a:buChar char="-"/>
            </a:pPr>
            <a:r>
              <a:rPr lang="en-GB" altLang="en-US" sz="2200" b="0" dirty="0" smtClean="0">
                <a:solidFill>
                  <a:srgbClr val="0F5494"/>
                </a:solidFill>
              </a:rPr>
              <a:t>There is scope for a selective development of those links, with potential mutual economic benefits as well as potential salutary effects on political relations. </a:t>
            </a:r>
          </a:p>
          <a:p>
            <a:pPr>
              <a:buClr>
                <a:srgbClr val="00589A"/>
              </a:buClr>
              <a:buFontTx/>
              <a:buChar char="-"/>
            </a:pPr>
            <a:r>
              <a:rPr lang="en-GB" altLang="en-US" sz="2200" b="0" dirty="0" smtClean="0">
                <a:solidFill>
                  <a:srgbClr val="0F5494"/>
                </a:solidFill>
              </a:rPr>
              <a:t>Egypt, Jordan and Turkey provide some examples. </a:t>
            </a:r>
          </a:p>
          <a:p>
            <a:pPr>
              <a:buClr>
                <a:srgbClr val="00589A"/>
              </a:buClr>
              <a:buFontTx/>
              <a:buChar char="-"/>
            </a:pPr>
            <a:r>
              <a:rPr lang="en-GB" altLang="en-US" sz="2200" b="0" dirty="0" smtClean="0">
                <a:solidFill>
                  <a:srgbClr val="0F5494"/>
                </a:solidFill>
              </a:rPr>
              <a:t>Palestine and the Peace Process**</a:t>
            </a:r>
            <a:endParaRPr lang="en-GB" altLang="en-US" sz="1400" b="0" dirty="0" smtClean="0">
              <a:solidFill>
                <a:srgbClr val="0F5494"/>
              </a:solidFill>
            </a:endParaRPr>
          </a:p>
          <a:p>
            <a:pPr marL="324543" lvl="1" indent="-324543">
              <a:buClr>
                <a:srgbClr val="00589A"/>
              </a:buClr>
              <a:buFontTx/>
              <a:buChar char="-"/>
            </a:pPr>
            <a:r>
              <a:rPr lang="en-GB" altLang="en-US" sz="2200" b="0" dirty="0" smtClean="0">
                <a:solidFill>
                  <a:srgbClr val="0F5494"/>
                </a:solidFill>
                <a:ea typeface="+mj-ea"/>
              </a:rPr>
              <a:t>Potential </a:t>
            </a:r>
            <a:r>
              <a:rPr lang="en-GB" altLang="en-US" sz="2200" b="0" dirty="0">
                <a:solidFill>
                  <a:srgbClr val="0F5494"/>
                </a:solidFill>
                <a:ea typeface="+mj-ea"/>
              </a:rPr>
              <a:t>offered by the East Mediterranean gas market, also as a platform for regional </a:t>
            </a:r>
            <a:r>
              <a:rPr lang="en-GB" altLang="en-US" sz="2200" b="0" dirty="0" smtClean="0">
                <a:solidFill>
                  <a:srgbClr val="0F5494"/>
                </a:solidFill>
                <a:ea typeface="+mj-ea"/>
              </a:rPr>
              <a:t>cooperation and stability. </a:t>
            </a:r>
            <a:endParaRPr lang="en-GB" altLang="en-US" sz="2200" b="0" dirty="0">
              <a:solidFill>
                <a:srgbClr val="0F5494"/>
              </a:solidFill>
              <a:ea typeface="+mj-ea"/>
            </a:endParaRPr>
          </a:p>
          <a:p>
            <a:pPr>
              <a:buClr>
                <a:srgbClr val="00589A"/>
              </a:buClr>
              <a:buFontTx/>
              <a:buChar char="-"/>
            </a:pPr>
            <a:endParaRPr lang="en-GB" altLang="en-US" sz="2200" b="0" dirty="0">
              <a:solidFill>
                <a:srgbClr val="0F5494"/>
              </a:solidFill>
            </a:endParaRPr>
          </a:p>
        </p:txBody>
      </p:sp>
      <p:sp>
        <p:nvSpPr>
          <p:cNvPr id="3" name="Slide Number Placeholder 2"/>
          <p:cNvSpPr>
            <a:spLocks noGrp="1"/>
          </p:cNvSpPr>
          <p:nvPr>
            <p:ph type="sldNum" sz="quarter" idx="12"/>
          </p:nvPr>
        </p:nvSpPr>
        <p:spPr/>
        <p:txBody>
          <a:bodyPr/>
          <a:lstStyle/>
          <a:p>
            <a:pPr>
              <a:defRPr/>
            </a:pPr>
            <a:fld id="{470B5C6D-7C0A-40A2-93E5-45B7AD5C39FE}" type="slidenum">
              <a:rPr lang="it-IT" smtClean="0"/>
              <a:pPr>
                <a:defRPr/>
              </a:pPr>
              <a:t>26</a:t>
            </a:fld>
            <a:endParaRPr lang="it-IT" dirty="0"/>
          </a:p>
        </p:txBody>
      </p:sp>
      <p:sp>
        <p:nvSpPr>
          <p:cNvPr id="4" name="Title 3"/>
          <p:cNvSpPr>
            <a:spLocks noGrp="1"/>
          </p:cNvSpPr>
          <p:nvPr>
            <p:ph type="title"/>
          </p:nvPr>
        </p:nvSpPr>
        <p:spPr>
          <a:xfrm>
            <a:off x="622763" y="1916832"/>
            <a:ext cx="8064896" cy="504056"/>
          </a:xfrm>
        </p:spPr>
        <p:txBody>
          <a:bodyPr/>
          <a:lstStyle/>
          <a:p>
            <a:r>
              <a:rPr lang="en-US" sz="2800" dirty="0"/>
              <a:t>	</a:t>
            </a:r>
            <a:r>
              <a:rPr lang="en-GB" sz="2800" dirty="0" smtClean="0"/>
              <a:t>Enhancing</a:t>
            </a:r>
            <a:r>
              <a:rPr lang="en-GB" altLang="en-US" sz="2800" dirty="0" smtClean="0"/>
              <a:t> </a:t>
            </a:r>
            <a:r>
              <a:rPr lang="en-GB" altLang="en-US" sz="2800" dirty="0"/>
              <a:t>economic interaction with regional partners</a:t>
            </a:r>
            <a:br>
              <a:rPr lang="en-GB" altLang="en-US" sz="2800" dirty="0"/>
            </a:br>
            <a:endParaRPr lang="en-US" sz="2800" dirty="0"/>
          </a:p>
        </p:txBody>
      </p:sp>
    </p:spTree>
    <p:extLst>
      <p:ext uri="{BB962C8B-B14F-4D97-AF65-F5344CB8AC3E}">
        <p14:creationId xmlns:p14="http://schemas.microsoft.com/office/powerpoint/2010/main" val="2438379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70B5C6D-7C0A-40A2-93E5-45B7AD5C39FE}" type="slidenum">
              <a:rPr kumimoji="0" lang="it-IT" sz="1400" b="0" i="0" u="none" strike="noStrike" kern="1200" cap="none" spc="0" normalizeH="0" baseline="0" noProof="0" smtClean="0">
                <a:ln>
                  <a:noFill/>
                </a:ln>
                <a:solidFill>
                  <a:srgbClr val="000000"/>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it-IT" sz="1400" b="0" i="0" u="none" strike="noStrike" kern="1200" cap="none" spc="0" normalizeH="0" baseline="0" noProof="0" dirty="0">
              <a:ln>
                <a:noFill/>
              </a:ln>
              <a:solidFill>
                <a:srgbClr val="000000"/>
              </a:solidFill>
              <a:effectLst/>
              <a:uLnTx/>
              <a:uFillTx/>
              <a:latin typeface="Arial" pitchFamily="34" charset="0"/>
              <a:ea typeface="+mn-ea"/>
              <a:cs typeface="Arial" charset="0"/>
            </a:endParaRPr>
          </a:p>
        </p:txBody>
      </p:sp>
      <p:pic>
        <p:nvPicPr>
          <p:cNvPr id="6" name="Picture 5"/>
          <p:cNvPicPr>
            <a:picLocks noChangeAspect="1"/>
          </p:cNvPicPr>
          <p:nvPr/>
        </p:nvPicPr>
        <p:blipFill>
          <a:blip r:embed="rId3"/>
          <a:stretch>
            <a:fillRect/>
          </a:stretch>
        </p:blipFill>
        <p:spPr>
          <a:xfrm>
            <a:off x="107504" y="1437937"/>
            <a:ext cx="8928992" cy="4792456"/>
          </a:xfrm>
          <a:prstGeom prst="rect">
            <a:avLst/>
          </a:prstGeom>
        </p:spPr>
      </p:pic>
    </p:spTree>
    <p:extLst>
      <p:ext uri="{BB962C8B-B14F-4D97-AF65-F5344CB8AC3E}">
        <p14:creationId xmlns:p14="http://schemas.microsoft.com/office/powerpoint/2010/main" val="3973150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3915" y="2476717"/>
            <a:ext cx="8640960" cy="3529013"/>
          </a:xfrm>
        </p:spPr>
        <p:txBody>
          <a:bodyPr/>
          <a:lstStyle/>
          <a:p>
            <a:pPr>
              <a:buClr>
                <a:srgbClr val="00589A"/>
              </a:buClr>
              <a:buFont typeface="Arial" panose="020B0604020202020204" pitchFamily="34" charset="0"/>
              <a:buChar char="•"/>
            </a:pPr>
            <a:r>
              <a:rPr lang="en-GB" altLang="en-US" sz="2200" dirty="0" smtClean="0">
                <a:solidFill>
                  <a:srgbClr val="0F5494"/>
                </a:solidFill>
              </a:rPr>
              <a:t>The EU is Israel´s largest trading and investor partner</a:t>
            </a:r>
          </a:p>
          <a:p>
            <a:pPr>
              <a:buClr>
                <a:srgbClr val="00589A"/>
              </a:buClr>
              <a:buFont typeface="Arial" panose="020B0604020202020204" pitchFamily="34" charset="0"/>
              <a:buChar char="•"/>
            </a:pPr>
            <a:r>
              <a:rPr lang="en-GB" altLang="en-US" sz="2200" dirty="0" smtClean="0">
                <a:solidFill>
                  <a:srgbClr val="0F5494"/>
                </a:solidFill>
              </a:rPr>
              <a:t>The EU-Israel Open Skies Agreement: a great success</a:t>
            </a:r>
          </a:p>
          <a:p>
            <a:pPr>
              <a:buClr>
                <a:srgbClr val="00589A"/>
              </a:buClr>
              <a:buFont typeface="Arial" panose="020B0604020202020204" pitchFamily="34" charset="0"/>
              <a:buChar char="•"/>
            </a:pPr>
            <a:r>
              <a:rPr lang="en-GB" altLang="en-US" sz="2200" dirty="0" smtClean="0">
                <a:solidFill>
                  <a:srgbClr val="0F5494"/>
                </a:solidFill>
              </a:rPr>
              <a:t>Research </a:t>
            </a:r>
            <a:r>
              <a:rPr lang="en-GB" altLang="en-US" sz="2200" dirty="0">
                <a:solidFill>
                  <a:srgbClr val="0F5494"/>
                </a:solidFill>
              </a:rPr>
              <a:t>&amp; Development: Horizon 2020 and its successor</a:t>
            </a:r>
          </a:p>
          <a:p>
            <a:pPr>
              <a:buClr>
                <a:srgbClr val="00589A"/>
              </a:buClr>
              <a:buFont typeface="Arial" panose="020B0604020202020204" pitchFamily="34" charset="0"/>
              <a:buChar char="•"/>
            </a:pPr>
            <a:r>
              <a:rPr lang="en-GB" altLang="en-US" sz="2200" dirty="0" smtClean="0">
                <a:solidFill>
                  <a:srgbClr val="0F5494"/>
                </a:solidFill>
              </a:rPr>
              <a:t>Possible participation in </a:t>
            </a:r>
            <a:r>
              <a:rPr lang="en-GB" altLang="en-US" sz="2200" dirty="0" err="1" smtClean="0">
                <a:solidFill>
                  <a:srgbClr val="0F5494"/>
                </a:solidFill>
              </a:rPr>
              <a:t>InvestEU</a:t>
            </a:r>
            <a:endParaRPr lang="en-GB" altLang="en-US" sz="2200" dirty="0" smtClean="0">
              <a:solidFill>
                <a:srgbClr val="0F5494"/>
              </a:solidFill>
            </a:endParaRPr>
          </a:p>
          <a:p>
            <a:pPr>
              <a:buClr>
                <a:srgbClr val="00589A"/>
              </a:buClr>
              <a:buFont typeface="Arial" panose="020B0604020202020204" pitchFamily="34" charset="0"/>
              <a:buChar char="•"/>
            </a:pPr>
            <a:r>
              <a:rPr lang="en-GB" altLang="en-US" sz="2200" dirty="0">
                <a:solidFill>
                  <a:srgbClr val="0F5494"/>
                </a:solidFill>
              </a:rPr>
              <a:t>Energy: the East Mediterranean gas market (again</a:t>
            </a:r>
            <a:r>
              <a:rPr lang="en-GB" altLang="en-US" sz="2200" dirty="0" smtClean="0">
                <a:solidFill>
                  <a:srgbClr val="0F5494"/>
                </a:solidFill>
              </a:rPr>
              <a:t>)</a:t>
            </a:r>
          </a:p>
          <a:p>
            <a:pPr>
              <a:buClr>
                <a:srgbClr val="00589A"/>
              </a:buClr>
              <a:buFont typeface="Arial" panose="020B0604020202020204" pitchFamily="34" charset="0"/>
              <a:buChar char="•"/>
            </a:pPr>
            <a:r>
              <a:rPr lang="en-GB" altLang="en-US" sz="2200" dirty="0" smtClean="0">
                <a:solidFill>
                  <a:srgbClr val="0F5494"/>
                </a:solidFill>
              </a:rPr>
              <a:t>Participating in many other EU programmes and </a:t>
            </a:r>
            <a:r>
              <a:rPr lang="en-GB" altLang="en-US" sz="2200" dirty="0">
                <a:solidFill>
                  <a:srgbClr val="0F5494"/>
                </a:solidFill>
              </a:rPr>
              <a:t>i</a:t>
            </a:r>
            <a:r>
              <a:rPr lang="en-GB" altLang="en-US" sz="2200" dirty="0" smtClean="0">
                <a:solidFill>
                  <a:srgbClr val="0F5494"/>
                </a:solidFill>
              </a:rPr>
              <a:t>mporting EU regulatory frameworks</a:t>
            </a:r>
          </a:p>
          <a:p>
            <a:pPr>
              <a:buClr>
                <a:srgbClr val="00589A"/>
              </a:buClr>
              <a:buFont typeface="Arial" panose="020B0604020202020204" pitchFamily="34" charset="0"/>
              <a:buChar char="•"/>
            </a:pPr>
            <a:r>
              <a:rPr lang="en-GB" altLang="en-US" sz="2200" dirty="0" smtClean="0">
                <a:solidFill>
                  <a:srgbClr val="0F5494"/>
                </a:solidFill>
              </a:rPr>
              <a:t>Deepening the Association Agreement once the political preconditions are satisfied.</a:t>
            </a:r>
          </a:p>
          <a:p>
            <a:pPr>
              <a:buClr>
                <a:srgbClr val="00589A"/>
              </a:buClr>
              <a:buFontTx/>
              <a:buChar char="-"/>
            </a:pPr>
            <a:endParaRPr lang="en-GB" altLang="en-US" sz="2200" dirty="0" smtClean="0">
              <a:solidFill>
                <a:srgbClr val="0F5494"/>
              </a:solidFill>
            </a:endParaRPr>
          </a:p>
        </p:txBody>
      </p:sp>
      <p:sp>
        <p:nvSpPr>
          <p:cNvPr id="3" name="Slide Number Placeholder 2"/>
          <p:cNvSpPr>
            <a:spLocks noGrp="1"/>
          </p:cNvSpPr>
          <p:nvPr>
            <p:ph type="sldNum" sz="quarter" idx="12"/>
          </p:nvPr>
        </p:nvSpPr>
        <p:spPr/>
        <p:txBody>
          <a:bodyPr/>
          <a:lstStyle/>
          <a:p>
            <a:pPr>
              <a:defRPr/>
            </a:pPr>
            <a:fld id="{470B5C6D-7C0A-40A2-93E5-45B7AD5C39FE}" type="slidenum">
              <a:rPr lang="it-IT" smtClean="0"/>
              <a:pPr>
                <a:defRPr/>
              </a:pPr>
              <a:t>28</a:t>
            </a:fld>
            <a:endParaRPr lang="it-IT" dirty="0"/>
          </a:p>
        </p:txBody>
      </p:sp>
      <p:sp>
        <p:nvSpPr>
          <p:cNvPr id="4" name="Title 3"/>
          <p:cNvSpPr>
            <a:spLocks noGrp="1"/>
          </p:cNvSpPr>
          <p:nvPr>
            <p:ph type="title"/>
          </p:nvPr>
        </p:nvSpPr>
        <p:spPr>
          <a:xfrm>
            <a:off x="755576" y="1412776"/>
            <a:ext cx="8064896" cy="720080"/>
          </a:xfrm>
        </p:spPr>
        <p:txBody>
          <a:bodyPr/>
          <a:lstStyle/>
          <a:p>
            <a:r>
              <a:rPr lang="en-US" sz="2800" dirty="0"/>
              <a:t>	</a:t>
            </a:r>
            <a:r>
              <a:rPr lang="en-US" sz="2800" dirty="0" smtClean="0"/>
              <a:t>The significance of EU-Israel economic relations</a:t>
            </a:r>
            <a:endParaRPr lang="en-US" sz="2800" dirty="0"/>
          </a:p>
        </p:txBody>
      </p:sp>
    </p:spTree>
    <p:extLst>
      <p:ext uri="{BB962C8B-B14F-4D97-AF65-F5344CB8AC3E}">
        <p14:creationId xmlns:p14="http://schemas.microsoft.com/office/powerpoint/2010/main" val="1531280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70B5C6D-7C0A-40A2-93E5-45B7AD5C39FE}" type="slidenum">
              <a:rPr kumimoji="0" lang="it-IT" sz="1400" b="0" i="0" u="none" strike="noStrike" kern="1200" cap="none" spc="0" normalizeH="0" baseline="0" noProof="0" smtClean="0">
                <a:ln>
                  <a:noFill/>
                </a:ln>
                <a:solidFill>
                  <a:srgbClr val="000000"/>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it-IT" sz="1400" b="0" i="0" u="none" strike="noStrike" kern="1200" cap="none" spc="0" normalizeH="0" baseline="0" noProof="0" dirty="0">
              <a:ln>
                <a:noFill/>
              </a:ln>
              <a:solidFill>
                <a:srgbClr val="000000"/>
              </a:solidFill>
              <a:effectLst/>
              <a:uLnTx/>
              <a:uFillTx/>
              <a:latin typeface="Arial" pitchFamily="34" charset="0"/>
              <a:ea typeface="+mn-ea"/>
              <a:cs typeface="Arial" charset="0"/>
            </a:endParaRPr>
          </a:p>
        </p:txBody>
      </p:sp>
      <p:sp>
        <p:nvSpPr>
          <p:cNvPr id="12" name="Title 3"/>
          <p:cNvSpPr>
            <a:spLocks noGrp="1"/>
          </p:cNvSpPr>
          <p:nvPr>
            <p:ph type="title"/>
          </p:nvPr>
        </p:nvSpPr>
        <p:spPr>
          <a:xfrm>
            <a:off x="467544" y="1481849"/>
            <a:ext cx="8064896" cy="602593"/>
          </a:xfrm>
        </p:spPr>
        <p:txBody>
          <a:bodyPr/>
          <a:lstStyle/>
          <a:p>
            <a:pPr algn="ctr"/>
            <a:r>
              <a:rPr lang="es-ES" sz="2400" dirty="0" err="1" smtClean="0">
                <a:solidFill>
                  <a:srgbClr val="00589A"/>
                </a:solidFill>
              </a:rPr>
              <a:t>The</a:t>
            </a:r>
            <a:r>
              <a:rPr lang="es-ES" sz="2400" dirty="0" smtClean="0">
                <a:solidFill>
                  <a:srgbClr val="00589A"/>
                </a:solidFill>
              </a:rPr>
              <a:t> EU </a:t>
            </a:r>
            <a:r>
              <a:rPr lang="es-ES" sz="2400" dirty="0" err="1" smtClean="0">
                <a:solidFill>
                  <a:srgbClr val="00589A"/>
                </a:solidFill>
              </a:rPr>
              <a:t>is</a:t>
            </a:r>
            <a:r>
              <a:rPr lang="es-ES" sz="2400" dirty="0" smtClean="0">
                <a:solidFill>
                  <a:srgbClr val="00589A"/>
                </a:solidFill>
              </a:rPr>
              <a:t> </a:t>
            </a:r>
            <a:r>
              <a:rPr lang="es-ES" sz="2400" dirty="0" err="1" smtClean="0">
                <a:solidFill>
                  <a:srgbClr val="00589A"/>
                </a:solidFill>
              </a:rPr>
              <a:t>Israel´s</a:t>
            </a:r>
            <a:r>
              <a:rPr lang="es-ES" sz="2400" dirty="0" smtClean="0">
                <a:solidFill>
                  <a:srgbClr val="00589A"/>
                </a:solidFill>
              </a:rPr>
              <a:t> </a:t>
            </a:r>
            <a:r>
              <a:rPr lang="es-ES" sz="2400" dirty="0" err="1" smtClean="0">
                <a:solidFill>
                  <a:srgbClr val="00589A"/>
                </a:solidFill>
              </a:rPr>
              <a:t>main</a:t>
            </a:r>
            <a:r>
              <a:rPr lang="es-ES" sz="2400" dirty="0" smtClean="0">
                <a:solidFill>
                  <a:srgbClr val="00589A"/>
                </a:solidFill>
              </a:rPr>
              <a:t> trading </a:t>
            </a:r>
            <a:r>
              <a:rPr lang="es-ES" sz="2400" dirty="0" err="1" smtClean="0">
                <a:solidFill>
                  <a:srgbClr val="00589A"/>
                </a:solidFill>
              </a:rPr>
              <a:t>partner</a:t>
            </a:r>
            <a:endParaRPr lang="en-US" sz="2400" dirty="0">
              <a:solidFill>
                <a:srgbClr val="00589A"/>
              </a:solidFill>
            </a:endParaRPr>
          </a:p>
        </p:txBody>
      </p:sp>
      <p:pic>
        <p:nvPicPr>
          <p:cNvPr id="16" name="Content Placeholder 15"/>
          <p:cNvPicPr>
            <a:picLocks noGrp="1" noChangeAspect="1"/>
          </p:cNvPicPr>
          <p:nvPr>
            <p:ph idx="1"/>
          </p:nvPr>
        </p:nvPicPr>
        <p:blipFill>
          <a:blip r:embed="rId3"/>
          <a:stretch>
            <a:fillRect/>
          </a:stretch>
        </p:blipFill>
        <p:spPr>
          <a:xfrm>
            <a:off x="108680" y="2295472"/>
            <a:ext cx="9036496" cy="3964601"/>
          </a:xfrm>
          <a:prstGeom prst="rect">
            <a:avLst/>
          </a:prstGeom>
        </p:spPr>
      </p:pic>
    </p:spTree>
    <p:extLst>
      <p:ext uri="{BB962C8B-B14F-4D97-AF65-F5344CB8AC3E}">
        <p14:creationId xmlns:p14="http://schemas.microsoft.com/office/powerpoint/2010/main" val="2706990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2233" y="1909923"/>
            <a:ext cx="8640960" cy="3529013"/>
          </a:xfrm>
        </p:spPr>
        <p:txBody>
          <a:bodyPr/>
          <a:lstStyle/>
          <a:p>
            <a:pPr>
              <a:buClr>
                <a:srgbClr val="00589A"/>
              </a:buClr>
              <a:buFont typeface="Arial" panose="020B0604020202020204" pitchFamily="34" charset="0"/>
              <a:buChar char="•"/>
            </a:pPr>
            <a:r>
              <a:rPr lang="en-GB" altLang="en-US" sz="2200" dirty="0" smtClean="0">
                <a:solidFill>
                  <a:srgbClr val="0F5494"/>
                </a:solidFill>
              </a:rPr>
              <a:t>Israel has been growing much faster than its OECD partners since 2006</a:t>
            </a:r>
            <a:r>
              <a:rPr lang="en-GB" altLang="en-US" sz="2200" b="0" dirty="0" smtClean="0">
                <a:solidFill>
                  <a:srgbClr val="0F5494"/>
                </a:solidFill>
              </a:rPr>
              <a:t>, with GDP growth averaging </a:t>
            </a:r>
            <a:r>
              <a:rPr lang="en-GB" altLang="en-US" sz="2200" b="0" dirty="0">
                <a:solidFill>
                  <a:srgbClr val="0F5494"/>
                </a:solidFill>
              </a:rPr>
              <a:t>almost 4% and the </a:t>
            </a:r>
            <a:r>
              <a:rPr lang="en-GB" altLang="en-US" sz="2200" b="0" dirty="0" smtClean="0">
                <a:solidFill>
                  <a:srgbClr val="0F5494"/>
                </a:solidFill>
              </a:rPr>
              <a:t>economy showing significant </a:t>
            </a:r>
            <a:r>
              <a:rPr lang="en-GB" altLang="en-US" sz="2200" dirty="0" smtClean="0">
                <a:solidFill>
                  <a:srgbClr val="0F5494"/>
                </a:solidFill>
              </a:rPr>
              <a:t>resilience to episodes of global or regional </a:t>
            </a:r>
            <a:r>
              <a:rPr lang="en-GB" altLang="en-US" sz="2200" b="0" dirty="0" smtClean="0">
                <a:solidFill>
                  <a:srgbClr val="0F5494"/>
                </a:solidFill>
              </a:rPr>
              <a:t>financial turmoil. </a:t>
            </a:r>
          </a:p>
          <a:p>
            <a:pPr>
              <a:buClr>
                <a:srgbClr val="00589A"/>
              </a:buClr>
              <a:buFont typeface="Arial" panose="020B0604020202020204" pitchFamily="34" charset="0"/>
              <a:buChar char="•"/>
            </a:pPr>
            <a:r>
              <a:rPr lang="en-GB" altLang="en-US" sz="2200" b="0" dirty="0" smtClean="0">
                <a:solidFill>
                  <a:srgbClr val="0F5494"/>
                </a:solidFill>
              </a:rPr>
              <a:t>This has allowed the Israeli economy to </a:t>
            </a:r>
            <a:r>
              <a:rPr lang="en-GB" altLang="en-US" sz="2200" dirty="0">
                <a:solidFill>
                  <a:srgbClr val="0F5494"/>
                </a:solidFill>
              </a:rPr>
              <a:t>further converge towards average OECD per capita income levels</a:t>
            </a:r>
            <a:r>
              <a:rPr lang="en-GB" altLang="en-US" sz="2200" b="0" dirty="0">
                <a:solidFill>
                  <a:srgbClr val="0F5494"/>
                </a:solidFill>
              </a:rPr>
              <a:t>.</a:t>
            </a:r>
          </a:p>
          <a:p>
            <a:pPr>
              <a:buClr>
                <a:srgbClr val="00589A"/>
              </a:buClr>
              <a:buFont typeface="Arial" panose="020B0604020202020204" pitchFamily="34" charset="0"/>
              <a:buChar char="•"/>
            </a:pPr>
            <a:r>
              <a:rPr lang="en-GB" altLang="en-US" sz="2200" dirty="0">
                <a:solidFill>
                  <a:srgbClr val="0F5494"/>
                </a:solidFill>
              </a:rPr>
              <a:t>I</a:t>
            </a:r>
            <a:r>
              <a:rPr lang="en-GB" altLang="en-US" sz="2200" dirty="0" smtClean="0">
                <a:solidFill>
                  <a:srgbClr val="0F5494"/>
                </a:solidFill>
              </a:rPr>
              <a:t>nnovation has thrived</a:t>
            </a:r>
            <a:r>
              <a:rPr lang="en-GB" altLang="en-US" sz="2200" b="0" dirty="0" smtClean="0">
                <a:solidFill>
                  <a:srgbClr val="0F5494"/>
                </a:solidFill>
              </a:rPr>
              <a:t>: the Israeli high-tech sector is famous for its start-ups and also includes many major technological companies and R&amp;D centres.</a:t>
            </a:r>
          </a:p>
          <a:p>
            <a:pPr>
              <a:buClr>
                <a:srgbClr val="00589A"/>
              </a:buClr>
              <a:buFont typeface="Arial" panose="020B0604020202020204" pitchFamily="34" charset="0"/>
              <a:buChar char="•"/>
            </a:pPr>
            <a:r>
              <a:rPr lang="en-GB" altLang="en-US" sz="2200" b="0" dirty="0" smtClean="0">
                <a:solidFill>
                  <a:srgbClr val="0F5494"/>
                </a:solidFill>
              </a:rPr>
              <a:t>The </a:t>
            </a:r>
            <a:r>
              <a:rPr lang="en-GB" altLang="en-US" sz="2200" dirty="0">
                <a:solidFill>
                  <a:srgbClr val="0F5494"/>
                </a:solidFill>
              </a:rPr>
              <a:t>performance of the labour market </a:t>
            </a:r>
            <a:r>
              <a:rPr lang="en-GB" altLang="en-US" sz="2200" b="0" dirty="0">
                <a:solidFill>
                  <a:srgbClr val="0F5494"/>
                </a:solidFill>
              </a:rPr>
              <a:t>has </a:t>
            </a:r>
            <a:r>
              <a:rPr lang="en-GB" altLang="en-US" sz="2200" b="0" dirty="0" smtClean="0">
                <a:solidFill>
                  <a:srgbClr val="0F5494"/>
                </a:solidFill>
              </a:rPr>
              <a:t>been </a:t>
            </a:r>
            <a:r>
              <a:rPr lang="en-GB" altLang="en-US" sz="2200" b="0" dirty="0">
                <a:solidFill>
                  <a:srgbClr val="0F5494"/>
                </a:solidFill>
              </a:rPr>
              <a:t>outstanding, with </a:t>
            </a:r>
            <a:r>
              <a:rPr lang="en-GB" altLang="en-US" sz="2200" b="0" dirty="0" smtClean="0">
                <a:solidFill>
                  <a:srgbClr val="0F5494"/>
                </a:solidFill>
              </a:rPr>
              <a:t>the unemployment rate falling </a:t>
            </a:r>
            <a:r>
              <a:rPr lang="en-GB" altLang="en-US" sz="2200" b="0" dirty="0">
                <a:solidFill>
                  <a:srgbClr val="0F5494"/>
                </a:solidFill>
              </a:rPr>
              <a:t>to the lowest in </a:t>
            </a:r>
            <a:r>
              <a:rPr lang="en-GB" altLang="en-US" sz="2200" b="0" dirty="0" smtClean="0">
                <a:solidFill>
                  <a:srgbClr val="0F5494"/>
                </a:solidFill>
              </a:rPr>
              <a:t>OECD and the participation rate shooting </a:t>
            </a:r>
            <a:r>
              <a:rPr lang="en-GB" altLang="en-US" sz="2200" b="0" dirty="0">
                <a:solidFill>
                  <a:srgbClr val="0F5494"/>
                </a:solidFill>
              </a:rPr>
              <a:t>up. </a:t>
            </a:r>
            <a:r>
              <a:rPr lang="en-GB" altLang="en-US" sz="2200" b="0" dirty="0" smtClean="0">
                <a:solidFill>
                  <a:srgbClr val="0F5494"/>
                </a:solidFill>
              </a:rPr>
              <a:t>And </a:t>
            </a:r>
            <a:r>
              <a:rPr lang="en-GB" altLang="en-US" sz="2200" b="0" dirty="0">
                <a:solidFill>
                  <a:srgbClr val="0F5494"/>
                </a:solidFill>
              </a:rPr>
              <a:t>this despite an important migrant inflow</a:t>
            </a:r>
            <a:r>
              <a:rPr lang="en-GB" altLang="en-US" sz="2200" b="0" dirty="0" smtClean="0">
                <a:solidFill>
                  <a:srgbClr val="0F5494"/>
                </a:solidFill>
              </a:rPr>
              <a:t>!*</a:t>
            </a:r>
            <a:endParaRPr lang="en-GB" altLang="en-US" sz="2200" b="0" dirty="0">
              <a:solidFill>
                <a:srgbClr val="0F5494"/>
              </a:solidFill>
            </a:endParaRPr>
          </a:p>
          <a:p>
            <a:pPr>
              <a:buClr>
                <a:srgbClr val="00589A"/>
              </a:buClr>
              <a:buFont typeface="Arial" panose="020B0604020202020204" pitchFamily="34" charset="0"/>
              <a:buChar char="•"/>
            </a:pPr>
            <a:r>
              <a:rPr lang="en-GB" altLang="en-US" sz="2200" b="0" dirty="0">
                <a:solidFill>
                  <a:srgbClr val="0F5494"/>
                </a:solidFill>
              </a:rPr>
              <a:t>Real </a:t>
            </a:r>
            <a:r>
              <a:rPr lang="en-GB" altLang="en-US" sz="2200" dirty="0">
                <a:solidFill>
                  <a:srgbClr val="0F5494"/>
                </a:solidFill>
              </a:rPr>
              <a:t>wage moderation </a:t>
            </a:r>
            <a:r>
              <a:rPr lang="en-GB" altLang="en-US" sz="2200" b="0" dirty="0">
                <a:solidFill>
                  <a:srgbClr val="0F5494"/>
                </a:solidFill>
              </a:rPr>
              <a:t>has helped </a:t>
            </a:r>
            <a:r>
              <a:rPr lang="en-GB" altLang="en-US" sz="2200" b="0" dirty="0" smtClean="0">
                <a:solidFill>
                  <a:srgbClr val="0F5494"/>
                </a:solidFill>
              </a:rPr>
              <a:t>produce this </a:t>
            </a:r>
            <a:r>
              <a:rPr lang="en-GB" altLang="en-US" sz="2200" b="0" dirty="0">
                <a:solidFill>
                  <a:srgbClr val="0F5494"/>
                </a:solidFill>
              </a:rPr>
              <a:t>result.</a:t>
            </a:r>
          </a:p>
          <a:p>
            <a:pPr>
              <a:buClr>
                <a:srgbClr val="00589A"/>
              </a:buClr>
              <a:buFont typeface="Arial" panose="020B0604020202020204" pitchFamily="34" charset="0"/>
              <a:buChar char="•"/>
            </a:pPr>
            <a:endParaRPr lang="en-GB" altLang="en-US" sz="2200" b="0" dirty="0">
              <a:solidFill>
                <a:srgbClr val="FF0000"/>
              </a:solidFill>
            </a:endParaRPr>
          </a:p>
        </p:txBody>
      </p:sp>
      <p:sp>
        <p:nvSpPr>
          <p:cNvPr id="3" name="Slide Number Placeholder 2"/>
          <p:cNvSpPr>
            <a:spLocks noGrp="1"/>
          </p:cNvSpPr>
          <p:nvPr>
            <p:ph type="sldNum" sz="quarter" idx="12"/>
          </p:nvPr>
        </p:nvSpPr>
        <p:spPr/>
        <p:txBody>
          <a:bodyPr/>
          <a:lstStyle/>
          <a:p>
            <a:pPr>
              <a:defRPr/>
            </a:pPr>
            <a:fld id="{470B5C6D-7C0A-40A2-93E5-45B7AD5C39FE}" type="slidenum">
              <a:rPr lang="it-IT" smtClean="0"/>
              <a:pPr>
                <a:defRPr/>
              </a:pPr>
              <a:t>3</a:t>
            </a:fld>
            <a:endParaRPr lang="it-IT" dirty="0"/>
          </a:p>
        </p:txBody>
      </p:sp>
      <p:sp>
        <p:nvSpPr>
          <p:cNvPr id="4" name="Title 3"/>
          <p:cNvSpPr>
            <a:spLocks noGrp="1"/>
          </p:cNvSpPr>
          <p:nvPr>
            <p:ph type="title"/>
          </p:nvPr>
        </p:nvSpPr>
        <p:spPr>
          <a:xfrm>
            <a:off x="490265" y="1169635"/>
            <a:ext cx="8064896" cy="720080"/>
          </a:xfrm>
        </p:spPr>
        <p:txBody>
          <a:bodyPr/>
          <a:lstStyle/>
          <a:p>
            <a:r>
              <a:rPr lang="en-US" sz="2800" dirty="0"/>
              <a:t>	</a:t>
            </a:r>
            <a:r>
              <a:rPr lang="en-US" sz="2800" dirty="0" smtClean="0"/>
              <a:t>Key achievements: the long view</a:t>
            </a:r>
            <a:endParaRPr lang="en-US" sz="2800" dirty="0"/>
          </a:p>
        </p:txBody>
      </p:sp>
    </p:spTree>
    <p:extLst>
      <p:ext uri="{BB962C8B-B14F-4D97-AF65-F5344CB8AC3E}">
        <p14:creationId xmlns:p14="http://schemas.microsoft.com/office/powerpoint/2010/main" val="2966812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4915" y="2498607"/>
            <a:ext cx="8712968" cy="3984743"/>
          </a:xfrm>
        </p:spPr>
        <p:txBody>
          <a:bodyPr/>
          <a:lstStyle/>
          <a:p>
            <a:pPr>
              <a:buClr>
                <a:srgbClr val="00589A"/>
              </a:buClr>
              <a:buFont typeface="Arial" panose="020B0604020202020204" pitchFamily="34" charset="0"/>
              <a:buChar char="•"/>
            </a:pPr>
            <a:r>
              <a:rPr lang="en-GB" altLang="en-US" sz="2000" b="0" dirty="0" smtClean="0">
                <a:solidFill>
                  <a:srgbClr val="0F5494"/>
                </a:solidFill>
              </a:rPr>
              <a:t>Provisionally applied since 1996, it entered  fully into force  in 2000, as part of  </a:t>
            </a:r>
            <a:r>
              <a:rPr lang="en-GB" altLang="en-US" sz="2000" dirty="0" smtClean="0">
                <a:solidFill>
                  <a:srgbClr val="0F5494"/>
                </a:solidFill>
              </a:rPr>
              <a:t>the EU-Israel Association Agreement</a:t>
            </a:r>
            <a:r>
              <a:rPr lang="en-GB" altLang="en-US" sz="2000" b="0" dirty="0" smtClean="0">
                <a:solidFill>
                  <a:srgbClr val="0F5494"/>
                </a:solidFill>
              </a:rPr>
              <a:t>.</a:t>
            </a:r>
          </a:p>
          <a:p>
            <a:pPr>
              <a:buClr>
                <a:srgbClr val="00589A"/>
              </a:buClr>
              <a:buFont typeface="Arial" panose="020B0604020202020204" pitchFamily="34" charset="0"/>
              <a:buChar char="•"/>
            </a:pPr>
            <a:r>
              <a:rPr lang="en-GB" altLang="en-US" sz="2000" b="0" dirty="0" smtClean="0">
                <a:solidFill>
                  <a:srgbClr val="0F5494"/>
                </a:solidFill>
              </a:rPr>
              <a:t>The </a:t>
            </a:r>
            <a:r>
              <a:rPr lang="en-GB" altLang="en-US" sz="2000" b="0" dirty="0">
                <a:solidFill>
                  <a:srgbClr val="0F5494"/>
                </a:solidFill>
              </a:rPr>
              <a:t>EU and Israel had already signed a FTA in 1975 but the Association Agreement and </a:t>
            </a:r>
            <a:r>
              <a:rPr lang="en-GB" altLang="en-US" sz="2000" b="0" dirty="0" smtClean="0">
                <a:solidFill>
                  <a:srgbClr val="0F5494"/>
                </a:solidFill>
              </a:rPr>
              <a:t>2 subsequent </a:t>
            </a:r>
            <a:r>
              <a:rPr lang="en-GB" altLang="en-US" sz="2000" b="0" dirty="0">
                <a:solidFill>
                  <a:srgbClr val="0F5494"/>
                </a:solidFill>
              </a:rPr>
              <a:t>protocols </a:t>
            </a:r>
            <a:r>
              <a:rPr lang="en-GB" altLang="en-US" sz="2000" b="0" dirty="0" smtClean="0">
                <a:solidFill>
                  <a:srgbClr val="0F5494"/>
                </a:solidFill>
              </a:rPr>
              <a:t>annexed to it (the last one entering into force in 2010) </a:t>
            </a:r>
            <a:r>
              <a:rPr lang="en-GB" altLang="en-US" sz="2000" dirty="0" smtClean="0">
                <a:solidFill>
                  <a:srgbClr val="0F5494"/>
                </a:solidFill>
              </a:rPr>
              <a:t>further </a:t>
            </a:r>
            <a:r>
              <a:rPr lang="en-GB" altLang="en-US" sz="2000" dirty="0">
                <a:solidFill>
                  <a:srgbClr val="0F5494"/>
                </a:solidFill>
              </a:rPr>
              <a:t>liberalised trade in agricultural and fish </a:t>
            </a:r>
            <a:r>
              <a:rPr lang="en-GB" altLang="en-US" sz="2000" dirty="0" smtClean="0">
                <a:solidFill>
                  <a:srgbClr val="0F5494"/>
                </a:solidFill>
              </a:rPr>
              <a:t>products</a:t>
            </a:r>
            <a:r>
              <a:rPr lang="en-GB" altLang="en-US" sz="2000" b="0" dirty="0" smtClean="0">
                <a:solidFill>
                  <a:srgbClr val="0F5494"/>
                </a:solidFill>
              </a:rPr>
              <a:t>.* </a:t>
            </a:r>
            <a:endParaRPr lang="en-GB" altLang="en-US" sz="2000" b="0" dirty="0">
              <a:solidFill>
                <a:srgbClr val="0F5494"/>
              </a:solidFill>
            </a:endParaRPr>
          </a:p>
          <a:p>
            <a:pPr>
              <a:buClr>
                <a:srgbClr val="00589A"/>
              </a:buClr>
              <a:buFont typeface="Arial" panose="020B0604020202020204" pitchFamily="34" charset="0"/>
              <a:buChar char="•"/>
            </a:pPr>
            <a:r>
              <a:rPr lang="en-GB" altLang="en-US" sz="2000" b="0" dirty="0">
                <a:solidFill>
                  <a:srgbClr val="0F5494"/>
                </a:solidFill>
              </a:rPr>
              <a:t>And in December 2009, the EU and Israel </a:t>
            </a:r>
            <a:r>
              <a:rPr lang="en-GB" altLang="en-US" sz="2000" b="0" dirty="0" smtClean="0">
                <a:solidFill>
                  <a:srgbClr val="0F5494"/>
                </a:solidFill>
              </a:rPr>
              <a:t>signed an </a:t>
            </a:r>
            <a:r>
              <a:rPr lang="en-GB" altLang="en-US" sz="2000" dirty="0" smtClean="0">
                <a:solidFill>
                  <a:srgbClr val="0F5494"/>
                </a:solidFill>
              </a:rPr>
              <a:t>Agreement on Conformity Assessment and Acceptance (ACAA) for pharmaceutical products</a:t>
            </a:r>
            <a:r>
              <a:rPr lang="en-GB" altLang="en-US" sz="2000" b="0" dirty="0" smtClean="0">
                <a:solidFill>
                  <a:srgbClr val="0F5494"/>
                </a:solidFill>
              </a:rPr>
              <a:t>, which entered into force in 2013. By harmonising standards for these  products, it greatly facilitates Israeli exports of pharmaceuticals, an important export sector in Israel. This was the first ever ACAA signed by the EU with Mediterranean neighbours (and the only one  so far!).***</a:t>
            </a:r>
          </a:p>
          <a:p>
            <a:pPr>
              <a:buClr>
                <a:srgbClr val="00589A"/>
              </a:buClr>
              <a:buFont typeface="Arial" panose="020B0604020202020204" pitchFamily="34" charset="0"/>
              <a:buChar char="•"/>
            </a:pPr>
            <a:endParaRPr lang="en-GB" altLang="en-US" sz="2200" b="0" dirty="0" smtClean="0">
              <a:solidFill>
                <a:srgbClr val="0F5494"/>
              </a:solidFill>
            </a:endParaRPr>
          </a:p>
        </p:txBody>
      </p:sp>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70B5C6D-7C0A-40A2-93E5-45B7AD5C39FE}" type="slidenum">
              <a:rPr kumimoji="0" lang="it-IT" sz="1400" b="0" i="0" u="none" strike="noStrike" kern="1200" cap="none" spc="0" normalizeH="0" baseline="0" noProof="0" smtClean="0">
                <a:ln>
                  <a:noFill/>
                </a:ln>
                <a:solidFill>
                  <a:srgbClr val="000000"/>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it-IT" sz="1400" b="0" i="0" u="none" strike="noStrike" kern="1200" cap="none" spc="0" normalizeH="0" baseline="0" noProof="0" dirty="0">
              <a:ln>
                <a:noFill/>
              </a:ln>
              <a:solidFill>
                <a:srgbClr val="000000"/>
              </a:solidFill>
              <a:effectLst/>
              <a:uLnTx/>
              <a:uFillTx/>
              <a:latin typeface="Arial" pitchFamily="34" charset="0"/>
              <a:ea typeface="+mn-ea"/>
              <a:cs typeface="Arial" charset="0"/>
            </a:endParaRPr>
          </a:p>
        </p:txBody>
      </p:sp>
      <p:sp>
        <p:nvSpPr>
          <p:cNvPr id="4" name="Title 3"/>
          <p:cNvSpPr>
            <a:spLocks noGrp="1"/>
          </p:cNvSpPr>
          <p:nvPr>
            <p:ph type="title"/>
          </p:nvPr>
        </p:nvSpPr>
        <p:spPr>
          <a:xfrm>
            <a:off x="467544" y="1220012"/>
            <a:ext cx="8507331" cy="1040470"/>
          </a:xfrm>
        </p:spPr>
        <p:txBody>
          <a:bodyPr/>
          <a:lstStyle/>
          <a:p>
            <a:r>
              <a:rPr lang="en-US" sz="2800" dirty="0"/>
              <a:t>	</a:t>
            </a:r>
            <a:r>
              <a:rPr lang="en-US" sz="2800" dirty="0" smtClean="0"/>
              <a:t>Trade between the EU and Israel takes  place under a Free Trade Agreement</a:t>
            </a:r>
            <a:endParaRPr lang="en-US" sz="2200" dirty="0"/>
          </a:p>
        </p:txBody>
      </p:sp>
    </p:spTree>
    <p:extLst>
      <p:ext uri="{BB962C8B-B14F-4D97-AF65-F5344CB8AC3E}">
        <p14:creationId xmlns:p14="http://schemas.microsoft.com/office/powerpoint/2010/main" val="3192622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70B5C6D-7C0A-40A2-93E5-45B7AD5C39FE}" type="slidenum">
              <a:rPr kumimoji="0" lang="it-IT" sz="1400" b="0" i="0" u="none" strike="noStrike" kern="1200" cap="none" spc="0" normalizeH="0" baseline="0" noProof="0" smtClean="0">
                <a:ln>
                  <a:noFill/>
                </a:ln>
                <a:solidFill>
                  <a:srgbClr val="000000"/>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it-IT" sz="1400" b="0" i="0" u="none" strike="noStrike" kern="1200" cap="none" spc="0" normalizeH="0" baseline="0" noProof="0" dirty="0">
              <a:ln>
                <a:noFill/>
              </a:ln>
              <a:solidFill>
                <a:srgbClr val="000000"/>
              </a:solidFill>
              <a:effectLst/>
              <a:uLnTx/>
              <a:uFillTx/>
              <a:latin typeface="Arial" pitchFamily="34" charset="0"/>
              <a:ea typeface="+mn-ea"/>
              <a:cs typeface="Arial" charset="0"/>
            </a:endParaRPr>
          </a:p>
        </p:txBody>
      </p:sp>
      <p:sp>
        <p:nvSpPr>
          <p:cNvPr id="12" name="Title 3"/>
          <p:cNvSpPr>
            <a:spLocks noGrp="1"/>
          </p:cNvSpPr>
          <p:nvPr>
            <p:ph type="title"/>
          </p:nvPr>
        </p:nvSpPr>
        <p:spPr>
          <a:xfrm>
            <a:off x="467544" y="1481849"/>
            <a:ext cx="8064896" cy="602593"/>
          </a:xfrm>
        </p:spPr>
        <p:txBody>
          <a:bodyPr/>
          <a:lstStyle/>
          <a:p>
            <a:pPr algn="ctr"/>
            <a:r>
              <a:rPr lang="es-ES" sz="2400" dirty="0" err="1" smtClean="0">
                <a:solidFill>
                  <a:srgbClr val="00589A"/>
                </a:solidFill>
              </a:rPr>
              <a:t>The</a:t>
            </a:r>
            <a:r>
              <a:rPr lang="es-ES" sz="2400" dirty="0" smtClean="0">
                <a:solidFill>
                  <a:srgbClr val="00589A"/>
                </a:solidFill>
              </a:rPr>
              <a:t> EU </a:t>
            </a:r>
            <a:r>
              <a:rPr lang="es-ES" sz="2400" dirty="0" err="1" smtClean="0">
                <a:solidFill>
                  <a:srgbClr val="00589A"/>
                </a:solidFill>
              </a:rPr>
              <a:t>is</a:t>
            </a:r>
            <a:r>
              <a:rPr lang="es-ES" sz="2400" dirty="0" smtClean="0">
                <a:solidFill>
                  <a:srgbClr val="00589A"/>
                </a:solidFill>
              </a:rPr>
              <a:t> </a:t>
            </a:r>
            <a:r>
              <a:rPr lang="es-ES" sz="2400" dirty="0" err="1" smtClean="0">
                <a:solidFill>
                  <a:srgbClr val="00589A"/>
                </a:solidFill>
              </a:rPr>
              <a:t>also</a:t>
            </a:r>
            <a:r>
              <a:rPr lang="es-ES" sz="2400" dirty="0" smtClean="0">
                <a:solidFill>
                  <a:srgbClr val="00589A"/>
                </a:solidFill>
              </a:rPr>
              <a:t> </a:t>
            </a:r>
            <a:r>
              <a:rPr lang="es-ES" sz="2400" dirty="0" err="1" smtClean="0">
                <a:solidFill>
                  <a:srgbClr val="00589A"/>
                </a:solidFill>
              </a:rPr>
              <a:t>Israel’s</a:t>
            </a:r>
            <a:r>
              <a:rPr lang="es-ES" sz="2400" dirty="0" smtClean="0">
                <a:solidFill>
                  <a:srgbClr val="00589A"/>
                </a:solidFill>
              </a:rPr>
              <a:t> </a:t>
            </a:r>
            <a:r>
              <a:rPr lang="es-ES" sz="2400" dirty="0" err="1" smtClean="0">
                <a:solidFill>
                  <a:srgbClr val="00589A"/>
                </a:solidFill>
              </a:rPr>
              <a:t>main</a:t>
            </a:r>
            <a:r>
              <a:rPr lang="es-ES" sz="2400" dirty="0" smtClean="0">
                <a:solidFill>
                  <a:srgbClr val="00589A"/>
                </a:solidFill>
              </a:rPr>
              <a:t> FDI </a:t>
            </a:r>
            <a:r>
              <a:rPr lang="es-ES" sz="2400" dirty="0" err="1" smtClean="0">
                <a:solidFill>
                  <a:srgbClr val="00589A"/>
                </a:solidFill>
              </a:rPr>
              <a:t>partner</a:t>
            </a:r>
            <a:endParaRPr lang="en-US" sz="2400" dirty="0">
              <a:solidFill>
                <a:srgbClr val="00589A"/>
              </a:solidFill>
            </a:endParaRPr>
          </a:p>
        </p:txBody>
      </p:sp>
      <p:pic>
        <p:nvPicPr>
          <p:cNvPr id="4" name="Content Placeholder 3"/>
          <p:cNvPicPr>
            <a:picLocks noGrp="1" noChangeAspect="1"/>
          </p:cNvPicPr>
          <p:nvPr>
            <p:ph idx="1"/>
          </p:nvPr>
        </p:nvPicPr>
        <p:blipFill>
          <a:blip r:embed="rId3"/>
          <a:stretch>
            <a:fillRect/>
          </a:stretch>
        </p:blipFill>
        <p:spPr>
          <a:xfrm>
            <a:off x="0" y="2084442"/>
            <a:ext cx="9090846" cy="4008854"/>
          </a:xfrm>
          <a:prstGeom prst="rect">
            <a:avLst/>
          </a:prstGeom>
        </p:spPr>
      </p:pic>
    </p:spTree>
    <p:extLst>
      <p:ext uri="{BB962C8B-B14F-4D97-AF65-F5344CB8AC3E}">
        <p14:creationId xmlns:p14="http://schemas.microsoft.com/office/powerpoint/2010/main" val="3033544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2242059"/>
            <a:ext cx="8640960" cy="3529013"/>
          </a:xfrm>
        </p:spPr>
        <p:txBody>
          <a:bodyPr/>
          <a:lstStyle/>
          <a:p>
            <a:pPr algn="just">
              <a:buClr>
                <a:srgbClr val="00589A"/>
              </a:buClr>
              <a:buFont typeface="Arial" panose="020B0604020202020204" pitchFamily="34" charset="0"/>
              <a:buChar char="•"/>
            </a:pPr>
            <a:r>
              <a:rPr lang="en-GB" altLang="en-US" sz="2200" b="0" dirty="0" smtClean="0">
                <a:solidFill>
                  <a:srgbClr val="0F5494"/>
                </a:solidFill>
              </a:rPr>
              <a:t>This Euro-Mediterranean Aviation Agreement is a comprehensive agreement that not only liberalises air traffic but also entails a significant degree of regulatory convergence.</a:t>
            </a:r>
          </a:p>
          <a:p>
            <a:pPr algn="just">
              <a:buClr>
                <a:srgbClr val="00589A"/>
              </a:buClr>
              <a:buFont typeface="Arial" panose="020B0604020202020204" pitchFamily="34" charset="0"/>
              <a:buChar char="•"/>
            </a:pPr>
            <a:r>
              <a:rPr lang="en-GB" altLang="en-US" sz="2200" b="0" dirty="0" smtClean="0">
                <a:solidFill>
                  <a:srgbClr val="0F5494"/>
                </a:solidFill>
              </a:rPr>
              <a:t>It extends to Israel the benefits of the EU´s internal aviation market.</a:t>
            </a:r>
          </a:p>
          <a:p>
            <a:pPr algn="just">
              <a:buClr>
                <a:srgbClr val="00589A"/>
              </a:buClr>
              <a:buFont typeface="Arial" panose="020B0604020202020204" pitchFamily="34" charset="0"/>
              <a:buChar char="•"/>
            </a:pPr>
            <a:r>
              <a:rPr lang="en-GB" altLang="en-US" sz="2200" b="0" dirty="0" smtClean="0">
                <a:solidFill>
                  <a:srgbClr val="0F5494"/>
                </a:solidFill>
              </a:rPr>
              <a:t>Since it started to be implemented in 2013, annual </a:t>
            </a:r>
            <a:r>
              <a:rPr lang="en-GB" altLang="en-US" sz="2200" dirty="0" smtClean="0">
                <a:solidFill>
                  <a:srgbClr val="0F5494"/>
                </a:solidFill>
              </a:rPr>
              <a:t>air traffic</a:t>
            </a:r>
            <a:r>
              <a:rPr lang="en-GB" altLang="en-US" sz="2200" b="0" dirty="0" smtClean="0">
                <a:solidFill>
                  <a:srgbClr val="0F5494"/>
                </a:solidFill>
              </a:rPr>
              <a:t> has shot up by about 1 million passengers per year.</a:t>
            </a:r>
          </a:p>
          <a:p>
            <a:pPr algn="just">
              <a:buClr>
                <a:srgbClr val="00589A"/>
              </a:buClr>
              <a:buFont typeface="Arial" panose="020B0604020202020204" pitchFamily="34" charset="0"/>
              <a:buChar char="•"/>
            </a:pPr>
            <a:r>
              <a:rPr lang="en-GB" altLang="en-US" sz="2200" dirty="0" smtClean="0">
                <a:solidFill>
                  <a:srgbClr val="0F5494"/>
                </a:solidFill>
              </a:rPr>
              <a:t>Air fares </a:t>
            </a:r>
            <a:r>
              <a:rPr lang="en-GB" altLang="en-US" sz="2200" b="0" dirty="0" smtClean="0">
                <a:solidFill>
                  <a:srgbClr val="0F5494"/>
                </a:solidFill>
              </a:rPr>
              <a:t>have gone down by 15-40% and the </a:t>
            </a:r>
            <a:r>
              <a:rPr lang="en-GB" altLang="en-US" sz="2200" dirty="0" smtClean="0">
                <a:solidFill>
                  <a:srgbClr val="0F5494"/>
                </a:solidFill>
              </a:rPr>
              <a:t>number of connections with EU airports </a:t>
            </a:r>
            <a:r>
              <a:rPr lang="en-GB" altLang="en-US" sz="2200" b="0" dirty="0" smtClean="0">
                <a:solidFill>
                  <a:srgbClr val="0F5494"/>
                </a:solidFill>
              </a:rPr>
              <a:t>has increased from 43 to 91. </a:t>
            </a:r>
          </a:p>
          <a:p>
            <a:pPr algn="just">
              <a:buClr>
                <a:srgbClr val="00589A"/>
              </a:buClr>
              <a:buFont typeface="Arial" panose="020B0604020202020204" pitchFamily="34" charset="0"/>
              <a:buChar char="•"/>
            </a:pPr>
            <a:r>
              <a:rPr lang="en-GB" altLang="en-US" sz="2200" b="0" dirty="0" smtClean="0">
                <a:solidFill>
                  <a:srgbClr val="0F5494"/>
                </a:solidFill>
              </a:rPr>
              <a:t>Ratification of the agreement still ongoing but expected to be completed soon, hopefully next year. </a:t>
            </a:r>
          </a:p>
          <a:p>
            <a:pPr algn="just">
              <a:buClr>
                <a:srgbClr val="00589A"/>
              </a:buClr>
              <a:buFont typeface="Arial" panose="020B0604020202020204" pitchFamily="34" charset="0"/>
              <a:buChar char="•"/>
            </a:pPr>
            <a:r>
              <a:rPr lang="es-ES" altLang="en-US" sz="2200" b="0" dirty="0" err="1">
                <a:solidFill>
                  <a:srgbClr val="0F5494"/>
                </a:solidFill>
              </a:rPr>
              <a:t>It</a:t>
            </a:r>
            <a:r>
              <a:rPr lang="es-ES" altLang="en-US" sz="2200" b="0" dirty="0">
                <a:solidFill>
                  <a:srgbClr val="0F5494"/>
                </a:solidFill>
              </a:rPr>
              <a:t> </a:t>
            </a:r>
            <a:r>
              <a:rPr lang="es-ES" altLang="en-US" sz="2200" b="0" dirty="0" err="1" smtClean="0">
                <a:solidFill>
                  <a:srgbClr val="0F5494"/>
                </a:solidFill>
              </a:rPr>
              <a:t>should</a:t>
            </a:r>
            <a:r>
              <a:rPr lang="es-ES" altLang="en-US" sz="2200" b="0" dirty="0">
                <a:solidFill>
                  <a:srgbClr val="0F5494"/>
                </a:solidFill>
              </a:rPr>
              <a:t> </a:t>
            </a:r>
            <a:r>
              <a:rPr lang="es-ES" altLang="en-US" sz="2200" b="0" dirty="0" err="1" smtClean="0">
                <a:solidFill>
                  <a:srgbClr val="0F5494"/>
                </a:solidFill>
              </a:rPr>
              <a:t>also</a:t>
            </a:r>
            <a:r>
              <a:rPr lang="en-GB" altLang="en-US" sz="2200" b="0" dirty="0" smtClean="0">
                <a:solidFill>
                  <a:srgbClr val="0F5494"/>
                </a:solidFill>
              </a:rPr>
              <a:t> </a:t>
            </a:r>
            <a:r>
              <a:rPr lang="en-GB" altLang="en-US" sz="2200" b="0" dirty="0">
                <a:solidFill>
                  <a:srgbClr val="0F5494"/>
                </a:solidFill>
              </a:rPr>
              <a:t>support the development of tourism and business transactions between the EU and </a:t>
            </a:r>
            <a:r>
              <a:rPr lang="en-GB" altLang="en-US" sz="2200" b="0" dirty="0" smtClean="0">
                <a:solidFill>
                  <a:srgbClr val="0F5494"/>
                </a:solidFill>
              </a:rPr>
              <a:t>Israel.</a:t>
            </a:r>
            <a:endParaRPr lang="en-GB" altLang="en-US" sz="2200" b="0" dirty="0">
              <a:solidFill>
                <a:srgbClr val="0F5494"/>
              </a:solidFill>
            </a:endParaRPr>
          </a:p>
        </p:txBody>
      </p:sp>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70B5C6D-7C0A-40A2-93E5-45B7AD5C39FE}" type="slidenum">
              <a:rPr kumimoji="0" lang="it-IT" sz="1400" b="0" i="0" u="none" strike="noStrike" kern="1200" cap="none" spc="0" normalizeH="0" baseline="0" noProof="0" smtClean="0">
                <a:ln>
                  <a:noFill/>
                </a:ln>
                <a:solidFill>
                  <a:srgbClr val="000000"/>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it-IT" sz="1400" b="0" i="0" u="none" strike="noStrike" kern="1200" cap="none" spc="0" normalizeH="0" baseline="0" noProof="0" dirty="0">
              <a:ln>
                <a:noFill/>
              </a:ln>
              <a:solidFill>
                <a:srgbClr val="000000"/>
              </a:solidFill>
              <a:effectLst/>
              <a:uLnTx/>
              <a:uFillTx/>
              <a:latin typeface="Arial" pitchFamily="34" charset="0"/>
              <a:ea typeface="+mn-ea"/>
              <a:cs typeface="Arial" charset="0"/>
            </a:endParaRPr>
          </a:p>
        </p:txBody>
      </p:sp>
      <p:sp>
        <p:nvSpPr>
          <p:cNvPr id="4" name="Title 3"/>
          <p:cNvSpPr>
            <a:spLocks noGrp="1"/>
          </p:cNvSpPr>
          <p:nvPr>
            <p:ph type="title"/>
          </p:nvPr>
        </p:nvSpPr>
        <p:spPr>
          <a:xfrm>
            <a:off x="467544" y="1141920"/>
            <a:ext cx="8507331" cy="1040470"/>
          </a:xfrm>
        </p:spPr>
        <p:txBody>
          <a:bodyPr/>
          <a:lstStyle/>
          <a:p>
            <a:r>
              <a:rPr lang="en-US" sz="2800" dirty="0"/>
              <a:t>	</a:t>
            </a:r>
            <a:r>
              <a:rPr lang="en-US" sz="2800" dirty="0" smtClean="0"/>
              <a:t>The EU and Israel signed in 2013 a successful Open Skies</a:t>
            </a:r>
            <a:r>
              <a:rPr lang="en-US" sz="2800" baseline="30000" dirty="0" smtClean="0"/>
              <a:t>+</a:t>
            </a:r>
            <a:r>
              <a:rPr lang="en-US" sz="2800" dirty="0" smtClean="0"/>
              <a:t> agreement</a:t>
            </a:r>
            <a:endParaRPr lang="en-US" sz="2200" dirty="0"/>
          </a:p>
        </p:txBody>
      </p:sp>
    </p:spTree>
    <p:extLst>
      <p:ext uri="{BB962C8B-B14F-4D97-AF65-F5344CB8AC3E}">
        <p14:creationId xmlns:p14="http://schemas.microsoft.com/office/powerpoint/2010/main" val="709782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70B5C6D-7C0A-40A2-93E5-45B7AD5C39FE}" type="slidenum">
              <a:rPr kumimoji="0" lang="it-IT" sz="1400" b="0" i="0" u="none" strike="noStrike" kern="1200" cap="none" spc="0" normalizeH="0" baseline="0" noProof="0" smtClean="0">
                <a:ln>
                  <a:noFill/>
                </a:ln>
                <a:solidFill>
                  <a:srgbClr val="000000"/>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it-IT" sz="1400" b="0" i="0" u="none" strike="noStrike" kern="1200" cap="none" spc="0" normalizeH="0" baseline="0" noProof="0" dirty="0">
              <a:ln>
                <a:noFill/>
              </a:ln>
              <a:solidFill>
                <a:srgbClr val="000000"/>
              </a:solidFill>
              <a:effectLst/>
              <a:uLnTx/>
              <a:uFillTx/>
              <a:latin typeface="Arial" pitchFamily="34" charset="0"/>
              <a:ea typeface="+mn-ea"/>
              <a:cs typeface="Arial" charset="0"/>
            </a:endParaRPr>
          </a:p>
        </p:txBody>
      </p:sp>
      <p:sp>
        <p:nvSpPr>
          <p:cNvPr id="12" name="Title 3"/>
          <p:cNvSpPr>
            <a:spLocks noGrp="1"/>
          </p:cNvSpPr>
          <p:nvPr>
            <p:ph type="title"/>
          </p:nvPr>
        </p:nvSpPr>
        <p:spPr>
          <a:xfrm>
            <a:off x="309112" y="1300404"/>
            <a:ext cx="8712968" cy="602593"/>
          </a:xfrm>
        </p:spPr>
        <p:txBody>
          <a:bodyPr/>
          <a:lstStyle/>
          <a:p>
            <a:pPr algn="ctr"/>
            <a:r>
              <a:rPr lang="es-ES" sz="2000" dirty="0" err="1" smtClean="0"/>
              <a:t>Israel’s</a:t>
            </a:r>
            <a:r>
              <a:rPr lang="es-ES" sz="2000" dirty="0" smtClean="0"/>
              <a:t> </a:t>
            </a:r>
            <a:r>
              <a:rPr lang="es-ES" sz="2000" dirty="0" err="1" smtClean="0"/>
              <a:t>participation</a:t>
            </a:r>
            <a:r>
              <a:rPr lang="es-ES" sz="2000" dirty="0" smtClean="0"/>
              <a:t> in </a:t>
            </a:r>
            <a:r>
              <a:rPr lang="es-ES" sz="2000" dirty="0" err="1" smtClean="0"/>
              <a:t>the</a:t>
            </a:r>
            <a:r>
              <a:rPr lang="es-ES" sz="2000" dirty="0" smtClean="0"/>
              <a:t> </a:t>
            </a:r>
            <a:r>
              <a:rPr lang="es-ES" sz="2000" dirty="0" err="1" smtClean="0"/>
              <a:t>Horizon</a:t>
            </a:r>
            <a:r>
              <a:rPr lang="es-ES" sz="2000" dirty="0" smtClean="0"/>
              <a:t> 2020 </a:t>
            </a:r>
            <a:r>
              <a:rPr lang="es-ES" sz="2000" dirty="0" err="1" smtClean="0"/>
              <a:t>programme</a:t>
            </a:r>
            <a:r>
              <a:rPr lang="es-ES" sz="2200" dirty="0" smtClean="0"/>
              <a:t/>
            </a:r>
            <a:br>
              <a:rPr lang="es-ES" sz="2200" dirty="0" smtClean="0"/>
            </a:br>
            <a:r>
              <a:rPr lang="es-ES" sz="1700" b="0" dirty="0" smtClean="0"/>
              <a:t>(</a:t>
            </a:r>
            <a:r>
              <a:rPr lang="es-ES" sz="1700" b="0" dirty="0" err="1" smtClean="0"/>
              <a:t>number</a:t>
            </a:r>
            <a:r>
              <a:rPr lang="es-ES" sz="1700" b="0" dirty="0" smtClean="0"/>
              <a:t> of </a:t>
            </a:r>
            <a:r>
              <a:rPr lang="es-ES" sz="1700" b="0" dirty="0" err="1" smtClean="0"/>
              <a:t>research</a:t>
            </a:r>
            <a:r>
              <a:rPr lang="es-ES" sz="1700" b="0" dirty="0" smtClean="0"/>
              <a:t> </a:t>
            </a:r>
            <a:r>
              <a:rPr lang="es-ES" sz="1700" b="0" dirty="0" err="1" smtClean="0"/>
              <a:t>project</a:t>
            </a:r>
            <a:r>
              <a:rPr lang="es-ES" sz="1700" b="0" dirty="0" smtClean="0"/>
              <a:t> </a:t>
            </a:r>
            <a:r>
              <a:rPr lang="es-ES" sz="1700" b="0" dirty="0" err="1" smtClean="0"/>
              <a:t>applications</a:t>
            </a:r>
            <a:r>
              <a:rPr lang="es-ES" sz="1700" b="0" dirty="0" smtClean="0"/>
              <a:t>)</a:t>
            </a:r>
            <a:endParaRPr lang="en-US" sz="1700" b="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504" y="1902997"/>
            <a:ext cx="8928992" cy="4588620"/>
          </a:xfrm>
        </p:spPr>
      </p:pic>
      <p:sp>
        <p:nvSpPr>
          <p:cNvPr id="6" name="Oval 5"/>
          <p:cNvSpPr/>
          <p:nvPr/>
        </p:nvSpPr>
        <p:spPr bwMode="auto">
          <a:xfrm>
            <a:off x="1619672" y="3501008"/>
            <a:ext cx="648072" cy="3096344"/>
          </a:xfrm>
          <a:prstGeom prst="ellipse">
            <a:avLst/>
          </a:prstGeom>
          <a:noFill/>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F5494"/>
              </a:solidFill>
              <a:effectLst/>
              <a:latin typeface="Verdana" pitchFamily="34" charset="0"/>
            </a:endParaRPr>
          </a:p>
        </p:txBody>
      </p:sp>
    </p:spTree>
    <p:extLst>
      <p:ext uri="{BB962C8B-B14F-4D97-AF65-F5344CB8AC3E}">
        <p14:creationId xmlns:p14="http://schemas.microsoft.com/office/powerpoint/2010/main" val="15416928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2147989"/>
            <a:ext cx="8640960" cy="3529013"/>
          </a:xfrm>
        </p:spPr>
        <p:txBody>
          <a:bodyPr/>
          <a:lstStyle/>
          <a:p>
            <a:pPr>
              <a:buClr>
                <a:srgbClr val="00589A"/>
              </a:buClr>
              <a:buFont typeface="Arial" panose="020B0604020202020204" pitchFamily="34" charset="0"/>
              <a:buChar char="•"/>
            </a:pPr>
            <a:r>
              <a:rPr lang="en-GB" altLang="en-US" sz="2200" b="0" dirty="0" err="1" smtClean="0">
                <a:solidFill>
                  <a:srgbClr val="0F5494"/>
                </a:solidFill>
              </a:rPr>
              <a:t>InvestEU</a:t>
            </a:r>
            <a:r>
              <a:rPr lang="en-GB" altLang="en-US" sz="2200" b="0" dirty="0" smtClean="0">
                <a:solidFill>
                  <a:srgbClr val="0F5494"/>
                </a:solidFill>
              </a:rPr>
              <a:t> is the EU’s flagship investment. It will succeed and expand the successful Investment Plan for Europe (“the Juncker Plan”). It is expected to mobilise, under the Commission´s proposal, at least EUR 650 </a:t>
            </a:r>
            <a:r>
              <a:rPr lang="en-GB" altLang="en-US" sz="2200" b="0" dirty="0" err="1" smtClean="0">
                <a:solidFill>
                  <a:srgbClr val="0F5494"/>
                </a:solidFill>
              </a:rPr>
              <a:t>bn</a:t>
            </a:r>
            <a:r>
              <a:rPr lang="en-GB" altLang="en-US" sz="2200" b="0" dirty="0" smtClean="0">
                <a:solidFill>
                  <a:srgbClr val="0F5494"/>
                </a:solidFill>
              </a:rPr>
              <a:t> in additional investments during 2021-27, mostly within Europe. </a:t>
            </a:r>
          </a:p>
          <a:p>
            <a:pPr>
              <a:buClr>
                <a:srgbClr val="00589A"/>
              </a:buClr>
              <a:buFont typeface="Arial" panose="020B0604020202020204" pitchFamily="34" charset="0"/>
              <a:buChar char="•"/>
            </a:pPr>
            <a:r>
              <a:rPr lang="en-GB" altLang="en-US" sz="2200" b="0" dirty="0" smtClean="0">
                <a:solidFill>
                  <a:srgbClr val="0F5494"/>
                </a:solidFill>
              </a:rPr>
              <a:t>Certain parts of the programme (financed under its </a:t>
            </a:r>
            <a:r>
              <a:rPr lang="en-GB" altLang="en-US" sz="2200" b="0" dirty="0" err="1" smtClean="0">
                <a:solidFill>
                  <a:srgbClr val="0F5494"/>
                </a:solidFill>
              </a:rPr>
              <a:t>InvestEU</a:t>
            </a:r>
            <a:r>
              <a:rPr lang="en-GB" altLang="en-US" sz="2200" b="0" dirty="0" smtClean="0">
                <a:solidFill>
                  <a:srgbClr val="0F5494"/>
                </a:solidFill>
              </a:rPr>
              <a:t> Fund component) will be open to non-EU countries under certain conditions, allowing the implementation of projects in third countries.*</a:t>
            </a:r>
          </a:p>
          <a:p>
            <a:pPr>
              <a:buClr>
                <a:srgbClr val="00589A"/>
              </a:buClr>
              <a:buFont typeface="Arial" panose="020B0604020202020204" pitchFamily="34" charset="0"/>
              <a:buChar char="•"/>
            </a:pPr>
            <a:r>
              <a:rPr lang="en-GB" altLang="en-US" sz="2200" b="0" dirty="0" smtClean="0">
                <a:solidFill>
                  <a:srgbClr val="0F5494"/>
                </a:solidFill>
              </a:rPr>
              <a:t>This includes in particular the financial instrument component of the Horizon Europe programme on research &amp; development (the successor of Horizon 2020), which could be of particular interest to Israel. </a:t>
            </a:r>
          </a:p>
          <a:p>
            <a:pPr>
              <a:buClr>
                <a:srgbClr val="00589A"/>
              </a:buClr>
              <a:buFont typeface="Arial" panose="020B0604020202020204" pitchFamily="34" charset="0"/>
              <a:buChar char="•"/>
            </a:pPr>
            <a:r>
              <a:rPr lang="en-GB" altLang="en-US" sz="2200" b="0" dirty="0" smtClean="0">
                <a:solidFill>
                  <a:srgbClr val="0F5494"/>
                </a:solidFill>
              </a:rPr>
              <a:t>Third countries can also benefit from cross-border projects covering both EU and neighbouring countries.*</a:t>
            </a:r>
          </a:p>
        </p:txBody>
      </p:sp>
      <p:sp>
        <p:nvSpPr>
          <p:cNvPr id="3" name="Slide Number Placeholder 2"/>
          <p:cNvSpPr>
            <a:spLocks noGrp="1"/>
          </p:cNvSpPr>
          <p:nvPr>
            <p:ph type="sldNum" sz="quarter" idx="12"/>
          </p:nvPr>
        </p:nvSpPr>
        <p:spPr/>
        <p:txBody>
          <a:bodyPr/>
          <a:lstStyle/>
          <a:p>
            <a:pPr>
              <a:defRPr/>
            </a:pPr>
            <a:fld id="{470B5C6D-7C0A-40A2-93E5-45B7AD5C39FE}" type="slidenum">
              <a:rPr lang="it-IT" smtClean="0"/>
              <a:pPr>
                <a:defRPr/>
              </a:pPr>
              <a:t>34</a:t>
            </a:fld>
            <a:endParaRPr lang="it-IT" dirty="0"/>
          </a:p>
        </p:txBody>
      </p:sp>
      <p:sp>
        <p:nvSpPr>
          <p:cNvPr id="4" name="Title 3"/>
          <p:cNvSpPr>
            <a:spLocks noGrp="1"/>
          </p:cNvSpPr>
          <p:nvPr>
            <p:ph type="title"/>
          </p:nvPr>
        </p:nvSpPr>
        <p:spPr>
          <a:xfrm>
            <a:off x="611560" y="1107519"/>
            <a:ext cx="8075283" cy="1040470"/>
          </a:xfrm>
        </p:spPr>
        <p:txBody>
          <a:bodyPr/>
          <a:lstStyle/>
          <a:p>
            <a:r>
              <a:rPr lang="en-US" sz="2800" dirty="0"/>
              <a:t>	</a:t>
            </a:r>
            <a:r>
              <a:rPr lang="en-US" sz="2400" dirty="0" smtClean="0"/>
              <a:t>Israel could also benefit from the </a:t>
            </a:r>
            <a:r>
              <a:rPr lang="en-US" sz="2400" dirty="0" err="1" smtClean="0"/>
              <a:t>InvestEU</a:t>
            </a:r>
            <a:r>
              <a:rPr lang="en-US" sz="2400" dirty="0" smtClean="0"/>
              <a:t> </a:t>
            </a:r>
            <a:r>
              <a:rPr lang="en-US" sz="2400" dirty="0" err="1" smtClean="0"/>
              <a:t>programme</a:t>
            </a:r>
            <a:endParaRPr lang="en-US" sz="2400" dirty="0"/>
          </a:p>
        </p:txBody>
      </p:sp>
    </p:spTree>
    <p:extLst>
      <p:ext uri="{BB962C8B-B14F-4D97-AF65-F5344CB8AC3E}">
        <p14:creationId xmlns:p14="http://schemas.microsoft.com/office/powerpoint/2010/main" val="16844488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2204864"/>
            <a:ext cx="8640960" cy="3529013"/>
          </a:xfrm>
        </p:spPr>
        <p:txBody>
          <a:bodyPr/>
          <a:lstStyle/>
          <a:p>
            <a:pPr>
              <a:buClr>
                <a:srgbClr val="00589A"/>
              </a:buClr>
              <a:buFont typeface="Arial" panose="020B0604020202020204" pitchFamily="34" charset="0"/>
              <a:buChar char="•"/>
            </a:pPr>
            <a:r>
              <a:rPr lang="en-GB" altLang="en-US" sz="2200" b="0" dirty="0" smtClean="0">
                <a:solidFill>
                  <a:srgbClr val="0F5494"/>
                </a:solidFill>
              </a:rPr>
              <a:t>There are important off-shore gas reserves in Cyprus, Egypt, Israel, Lebanon, the Gaza strip and possibly Syria.</a:t>
            </a:r>
          </a:p>
          <a:p>
            <a:pPr>
              <a:buClr>
                <a:srgbClr val="00589A"/>
              </a:buClr>
              <a:buFont typeface="Arial" panose="020B0604020202020204" pitchFamily="34" charset="0"/>
              <a:buChar char="•"/>
            </a:pPr>
            <a:r>
              <a:rPr lang="en-GB" altLang="en-US" sz="2200" dirty="0" smtClean="0">
                <a:solidFill>
                  <a:srgbClr val="0F5494"/>
                </a:solidFill>
              </a:rPr>
              <a:t>The EU is a large potential market for this ga</a:t>
            </a:r>
            <a:r>
              <a:rPr lang="en-GB" altLang="en-US" sz="2200" b="0" dirty="0" smtClean="0">
                <a:solidFill>
                  <a:srgbClr val="0F5494"/>
                </a:solidFill>
              </a:rPr>
              <a:t>s and cooperation with at least some of these countries is likely to develop in the coming years.</a:t>
            </a:r>
          </a:p>
          <a:p>
            <a:pPr>
              <a:buClr>
                <a:srgbClr val="00589A"/>
              </a:buClr>
              <a:buFont typeface="Arial" panose="020B0604020202020204" pitchFamily="34" charset="0"/>
              <a:buChar char="•"/>
            </a:pPr>
            <a:r>
              <a:rPr lang="en-GB" altLang="en-US" sz="2200" b="0" dirty="0" smtClean="0">
                <a:solidFill>
                  <a:srgbClr val="0F5494"/>
                </a:solidFill>
              </a:rPr>
              <a:t>Israel is a founding member, together with Egypt, Jordan, Palestine, Cyprus, Greece and Italy, of the </a:t>
            </a:r>
            <a:r>
              <a:rPr lang="en-GB" altLang="en-US" sz="2200" dirty="0" smtClean="0">
                <a:solidFill>
                  <a:srgbClr val="0F5494"/>
                </a:solidFill>
              </a:rPr>
              <a:t>East Mediterranean Gas Forum</a:t>
            </a:r>
            <a:r>
              <a:rPr lang="en-GB" altLang="en-US" sz="2200" b="0" dirty="0" smtClean="0">
                <a:solidFill>
                  <a:srgbClr val="0F5494"/>
                </a:solidFill>
              </a:rPr>
              <a:t>, aimed at fostering regional cooperation in the gas area.</a:t>
            </a:r>
          </a:p>
          <a:p>
            <a:pPr>
              <a:buClr>
                <a:srgbClr val="00589A"/>
              </a:buClr>
              <a:buFont typeface="Arial" panose="020B0604020202020204" pitchFamily="34" charset="0"/>
              <a:buChar char="•"/>
            </a:pPr>
            <a:r>
              <a:rPr lang="en-GB" altLang="en-US" sz="2200" dirty="0" smtClean="0">
                <a:solidFill>
                  <a:srgbClr val="0F5494"/>
                </a:solidFill>
              </a:rPr>
              <a:t>Different connection possibilities are under consideration</a:t>
            </a:r>
            <a:r>
              <a:rPr lang="en-GB" altLang="en-US" sz="2200" b="0" dirty="0" smtClean="0">
                <a:solidFill>
                  <a:srgbClr val="0F5494"/>
                </a:solidFill>
              </a:rPr>
              <a:t>, including through pipelines to Egypt’s LNG facilities and export infrastructure.</a:t>
            </a:r>
          </a:p>
          <a:p>
            <a:pPr>
              <a:buClr>
                <a:srgbClr val="00589A"/>
              </a:buClr>
              <a:buFont typeface="Arial" panose="020B0604020202020204" pitchFamily="34" charset="0"/>
              <a:buChar char="•"/>
            </a:pPr>
            <a:r>
              <a:rPr lang="en-GB" altLang="en-US" sz="2200" b="0" dirty="0" smtClean="0">
                <a:solidFill>
                  <a:srgbClr val="0F5494"/>
                </a:solidFill>
              </a:rPr>
              <a:t>The EU could also cooperate in </a:t>
            </a:r>
            <a:r>
              <a:rPr lang="en-GB" altLang="en-US" sz="2200" dirty="0" smtClean="0">
                <a:solidFill>
                  <a:srgbClr val="0F5494"/>
                </a:solidFill>
              </a:rPr>
              <a:t>helping Israel upgrade the regulatory framework for the gas and  energy sector</a:t>
            </a:r>
            <a:r>
              <a:rPr lang="en-GB" altLang="en-US" sz="2200" b="0" dirty="0" smtClean="0">
                <a:solidFill>
                  <a:srgbClr val="0F5494"/>
                </a:solidFill>
              </a:rPr>
              <a:t>, in an environmentally sensitive manner.*</a:t>
            </a:r>
          </a:p>
        </p:txBody>
      </p:sp>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70B5C6D-7C0A-40A2-93E5-45B7AD5C39FE}" type="slidenum">
              <a:rPr kumimoji="0" lang="it-IT" sz="1400" b="0" i="0" u="none" strike="noStrike" kern="1200" cap="none" spc="0" normalizeH="0" baseline="0" noProof="0" smtClean="0">
                <a:ln>
                  <a:noFill/>
                </a:ln>
                <a:solidFill>
                  <a:srgbClr val="000000"/>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it-IT" sz="1400" b="0" i="0" u="none" strike="noStrike" kern="1200" cap="none" spc="0" normalizeH="0" baseline="0" noProof="0" dirty="0">
              <a:ln>
                <a:noFill/>
              </a:ln>
              <a:solidFill>
                <a:srgbClr val="000000"/>
              </a:solidFill>
              <a:effectLst/>
              <a:uLnTx/>
              <a:uFillTx/>
              <a:latin typeface="Arial" pitchFamily="34" charset="0"/>
              <a:ea typeface="+mn-ea"/>
              <a:cs typeface="Arial" charset="0"/>
            </a:endParaRPr>
          </a:p>
        </p:txBody>
      </p:sp>
      <p:sp>
        <p:nvSpPr>
          <p:cNvPr id="4" name="Title 3"/>
          <p:cNvSpPr>
            <a:spLocks noGrp="1"/>
          </p:cNvSpPr>
          <p:nvPr>
            <p:ph type="title"/>
          </p:nvPr>
        </p:nvSpPr>
        <p:spPr>
          <a:xfrm>
            <a:off x="215516" y="1141946"/>
            <a:ext cx="8856984" cy="1040470"/>
          </a:xfrm>
        </p:spPr>
        <p:txBody>
          <a:bodyPr/>
          <a:lstStyle/>
          <a:p>
            <a:pPr algn="ctr"/>
            <a:r>
              <a:rPr lang="en-US" sz="2800" dirty="0"/>
              <a:t>	</a:t>
            </a:r>
            <a:r>
              <a:rPr lang="en-US" sz="2400" dirty="0" smtClean="0"/>
              <a:t>Cooperation in the emerging East </a:t>
            </a:r>
            <a:br>
              <a:rPr lang="en-US" sz="2400" dirty="0" smtClean="0"/>
            </a:br>
            <a:r>
              <a:rPr lang="en-US" sz="2400" dirty="0" smtClean="0"/>
              <a:t>Mediterranean gas market</a:t>
            </a:r>
            <a:endParaRPr lang="en-US" sz="2400" dirty="0"/>
          </a:p>
        </p:txBody>
      </p:sp>
    </p:spTree>
    <p:extLst>
      <p:ext uri="{BB962C8B-B14F-4D97-AF65-F5344CB8AC3E}">
        <p14:creationId xmlns:p14="http://schemas.microsoft.com/office/powerpoint/2010/main" val="3484635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70B5C6D-7C0A-40A2-93E5-45B7AD5C39FE}" type="slidenum">
              <a:rPr kumimoji="0" lang="it-IT" sz="1400" b="0" i="0" u="none" strike="noStrike" kern="1200" cap="none" spc="0" normalizeH="0" baseline="0" noProof="0" smtClean="0">
                <a:ln>
                  <a:noFill/>
                </a:ln>
                <a:solidFill>
                  <a:srgbClr val="000000"/>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it-IT" sz="1400" b="0" i="0" u="none" strike="noStrike" kern="1200" cap="none" spc="0" normalizeH="0" baseline="0" noProof="0" dirty="0">
              <a:ln>
                <a:noFill/>
              </a:ln>
              <a:solidFill>
                <a:srgbClr val="000000"/>
              </a:solidFill>
              <a:effectLst/>
              <a:uLnTx/>
              <a:uFillTx/>
              <a:latin typeface="Arial" pitchFamily="34" charset="0"/>
              <a:ea typeface="+mn-ea"/>
              <a:cs typeface="Arial" charset="0"/>
            </a:endParaRPr>
          </a:p>
        </p:txBody>
      </p:sp>
      <p:sp>
        <p:nvSpPr>
          <p:cNvPr id="12" name="Title 3"/>
          <p:cNvSpPr>
            <a:spLocks noGrp="1"/>
          </p:cNvSpPr>
          <p:nvPr>
            <p:ph type="title"/>
          </p:nvPr>
        </p:nvSpPr>
        <p:spPr>
          <a:xfrm>
            <a:off x="400928" y="1245086"/>
            <a:ext cx="8136904" cy="671666"/>
          </a:xfrm>
        </p:spPr>
        <p:txBody>
          <a:bodyPr/>
          <a:lstStyle/>
          <a:p>
            <a:pPr algn="ctr"/>
            <a:r>
              <a:rPr lang="es-ES" sz="2400" dirty="0" err="1" smtClean="0">
                <a:solidFill>
                  <a:srgbClr val="00589A"/>
                </a:solidFill>
              </a:rPr>
              <a:t>The</a:t>
            </a:r>
            <a:r>
              <a:rPr lang="es-ES" sz="2400" dirty="0" smtClean="0">
                <a:solidFill>
                  <a:srgbClr val="00589A"/>
                </a:solidFill>
              </a:rPr>
              <a:t> </a:t>
            </a:r>
            <a:r>
              <a:rPr lang="es-ES" sz="2400" dirty="0" err="1" smtClean="0">
                <a:solidFill>
                  <a:srgbClr val="00589A"/>
                </a:solidFill>
              </a:rPr>
              <a:t>emerging</a:t>
            </a:r>
            <a:r>
              <a:rPr lang="es-ES" sz="2400" dirty="0" smtClean="0">
                <a:solidFill>
                  <a:srgbClr val="00589A"/>
                </a:solidFill>
              </a:rPr>
              <a:t> East </a:t>
            </a:r>
            <a:r>
              <a:rPr lang="es-ES" sz="2400" dirty="0" err="1" smtClean="0">
                <a:solidFill>
                  <a:srgbClr val="00589A"/>
                </a:solidFill>
              </a:rPr>
              <a:t>Mediterranean</a:t>
            </a:r>
            <a:r>
              <a:rPr lang="es-ES" sz="2400" dirty="0" smtClean="0">
                <a:solidFill>
                  <a:srgbClr val="00589A"/>
                </a:solidFill>
              </a:rPr>
              <a:t> gas </a:t>
            </a:r>
            <a:r>
              <a:rPr lang="es-ES" sz="2400" dirty="0" err="1" smtClean="0">
                <a:solidFill>
                  <a:srgbClr val="00589A"/>
                </a:solidFill>
              </a:rPr>
              <a:t>market</a:t>
            </a:r>
            <a:endParaRPr lang="en-US" sz="2400" dirty="0">
              <a:solidFill>
                <a:srgbClr val="00589A"/>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2735" y="2084443"/>
            <a:ext cx="7749705" cy="4448741"/>
          </a:xfrm>
        </p:spPr>
      </p:pic>
    </p:spTree>
    <p:extLst>
      <p:ext uri="{BB962C8B-B14F-4D97-AF65-F5344CB8AC3E}">
        <p14:creationId xmlns:p14="http://schemas.microsoft.com/office/powerpoint/2010/main" val="3629413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2003650"/>
            <a:ext cx="8640960" cy="3529013"/>
          </a:xfrm>
        </p:spPr>
        <p:txBody>
          <a:bodyPr/>
          <a:lstStyle/>
          <a:p>
            <a:pPr algn="just">
              <a:buClr>
                <a:srgbClr val="00589A"/>
              </a:buClr>
              <a:buFont typeface="Arial" panose="020B0604020202020204" pitchFamily="34" charset="0"/>
              <a:buChar char="•"/>
            </a:pPr>
            <a:r>
              <a:rPr lang="en-GB" altLang="en-US" sz="2200" b="0" dirty="0" smtClean="0">
                <a:solidFill>
                  <a:srgbClr val="0F5494"/>
                </a:solidFill>
              </a:rPr>
              <a:t>Israel participates in many other EU programmes (e.g. Galileo programme of satellite navigation, the Competitiveness and Innovation Framework Programme…)</a:t>
            </a:r>
          </a:p>
          <a:p>
            <a:pPr algn="just">
              <a:buClr>
                <a:srgbClr val="00589A"/>
              </a:buClr>
              <a:buFont typeface="Arial" panose="020B0604020202020204" pitchFamily="34" charset="0"/>
              <a:buChar char="•"/>
            </a:pPr>
            <a:r>
              <a:rPr lang="en-GB" altLang="en-US" sz="2200" b="0" dirty="0" smtClean="0">
                <a:solidFill>
                  <a:srgbClr val="0F5494"/>
                </a:solidFill>
              </a:rPr>
              <a:t>In fact, Israel is one of the ENP countries with highest degree of access to EU programmes.</a:t>
            </a:r>
          </a:p>
          <a:p>
            <a:pPr algn="just">
              <a:buClr>
                <a:srgbClr val="00589A"/>
              </a:buClr>
              <a:buFont typeface="Arial" panose="020B0604020202020204" pitchFamily="34" charset="0"/>
              <a:buChar char="•"/>
            </a:pPr>
            <a:r>
              <a:rPr lang="en-GB" altLang="en-US" sz="2200" b="0" dirty="0" smtClean="0">
                <a:solidFill>
                  <a:srgbClr val="0F5494"/>
                </a:solidFill>
              </a:rPr>
              <a:t>The legal basis for our relations is the 1995 Association Agreement.  Our relations are further guided by the Joint ENP Action Plan adopted in 2005, which has been extended several times since then.</a:t>
            </a:r>
          </a:p>
          <a:p>
            <a:pPr algn="just">
              <a:buClr>
                <a:srgbClr val="00589A"/>
              </a:buClr>
              <a:buFont typeface="Arial" panose="020B0604020202020204" pitchFamily="34" charset="0"/>
              <a:buChar char="•"/>
            </a:pPr>
            <a:r>
              <a:rPr lang="en-GB" altLang="en-US" sz="2200" b="0" dirty="0" smtClean="0">
                <a:solidFill>
                  <a:srgbClr val="0F5494"/>
                </a:solidFill>
              </a:rPr>
              <a:t>While the Association Agreement and 2005 ENP Action Plan provide an ambitious framework, the development of closer economic and  financial relations is for the time being politically constrained, reflecting the lack of progress with the Middle East Peace Process.** </a:t>
            </a:r>
          </a:p>
        </p:txBody>
      </p:sp>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70B5C6D-7C0A-40A2-93E5-45B7AD5C39FE}" type="slidenum">
              <a:rPr kumimoji="0" lang="it-IT" sz="1400" b="0" i="0" u="none" strike="noStrike" kern="1200" cap="none" spc="0" normalizeH="0" baseline="0" noProof="0" smtClean="0">
                <a:ln>
                  <a:noFill/>
                </a:ln>
                <a:solidFill>
                  <a:srgbClr val="000000"/>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it-IT" sz="1400" b="0" i="0" u="none" strike="noStrike" kern="1200" cap="none" spc="0" normalizeH="0" baseline="0" noProof="0" dirty="0">
              <a:ln>
                <a:noFill/>
              </a:ln>
              <a:solidFill>
                <a:srgbClr val="000000"/>
              </a:solidFill>
              <a:effectLst/>
              <a:uLnTx/>
              <a:uFillTx/>
              <a:latin typeface="Arial" pitchFamily="34" charset="0"/>
              <a:ea typeface="+mn-ea"/>
              <a:cs typeface="Arial" charset="0"/>
            </a:endParaRPr>
          </a:p>
        </p:txBody>
      </p:sp>
      <p:sp>
        <p:nvSpPr>
          <p:cNvPr id="4" name="Title 3"/>
          <p:cNvSpPr>
            <a:spLocks noGrp="1"/>
          </p:cNvSpPr>
          <p:nvPr>
            <p:ph type="title"/>
          </p:nvPr>
        </p:nvSpPr>
        <p:spPr>
          <a:xfrm>
            <a:off x="755576" y="963180"/>
            <a:ext cx="8507331" cy="1040470"/>
          </a:xfrm>
        </p:spPr>
        <p:txBody>
          <a:bodyPr/>
          <a:lstStyle/>
          <a:p>
            <a:r>
              <a:rPr lang="en-US" sz="2800" dirty="0"/>
              <a:t>	</a:t>
            </a:r>
            <a:r>
              <a:rPr lang="en-US" sz="2400" dirty="0" smtClean="0"/>
              <a:t>A strong but constrained partnership</a:t>
            </a:r>
            <a:endParaRPr lang="en-US" sz="2400" dirty="0"/>
          </a:p>
        </p:txBody>
      </p:sp>
    </p:spTree>
    <p:extLst>
      <p:ext uri="{BB962C8B-B14F-4D97-AF65-F5344CB8AC3E}">
        <p14:creationId xmlns:p14="http://schemas.microsoft.com/office/powerpoint/2010/main" val="36253298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4176" y="1984236"/>
            <a:ext cx="8568952" cy="3240981"/>
          </a:xfrm>
        </p:spPr>
        <p:txBody>
          <a:bodyPr/>
          <a:lstStyle/>
          <a:p>
            <a:pPr algn="just">
              <a:buClr>
                <a:srgbClr val="00589A"/>
              </a:buClr>
              <a:buFont typeface="Arial" panose="020B0604020202020204" pitchFamily="34" charset="0"/>
              <a:buChar char="•"/>
            </a:pPr>
            <a:r>
              <a:rPr lang="en-GB" altLang="en-US" sz="2200" b="0" dirty="0" smtClean="0">
                <a:solidFill>
                  <a:srgbClr val="0F5494"/>
                </a:solidFill>
              </a:rPr>
              <a:t>In sum, the EU and Israel are close partners, cooperating in many economic areas and programmes. Perhaps more importantly, they share values, cultural affinities and a common history. </a:t>
            </a:r>
          </a:p>
          <a:p>
            <a:pPr algn="just">
              <a:buClr>
                <a:srgbClr val="00589A"/>
              </a:buClr>
              <a:buFont typeface="Arial" panose="020B0604020202020204" pitchFamily="34" charset="0"/>
              <a:buChar char="•"/>
            </a:pPr>
            <a:r>
              <a:rPr lang="en-GB" altLang="en-US" sz="2200" b="0" dirty="0" smtClean="0">
                <a:solidFill>
                  <a:srgbClr val="0F5494"/>
                </a:solidFill>
              </a:rPr>
              <a:t>This </a:t>
            </a:r>
            <a:r>
              <a:rPr lang="en-GB" altLang="en-US" sz="2200" b="0" dirty="0">
                <a:solidFill>
                  <a:srgbClr val="0F5494"/>
                </a:solidFill>
              </a:rPr>
              <a:t>partnership with Europe brings significant opportunities and benefits to the Israeli economy. And there is a clear potential for further strengthening it, including by extending the liberalisation to the service sector and </a:t>
            </a:r>
            <a:r>
              <a:rPr lang="en-GB" altLang="en-US" sz="2200" b="0" dirty="0" smtClean="0">
                <a:solidFill>
                  <a:srgbClr val="0F5494"/>
                </a:solidFill>
              </a:rPr>
              <a:t>further </a:t>
            </a:r>
            <a:r>
              <a:rPr lang="en-GB" altLang="en-US" sz="2200" b="0" dirty="0">
                <a:solidFill>
                  <a:srgbClr val="0F5494"/>
                </a:solidFill>
              </a:rPr>
              <a:t>approximating our regulatory frameworks</a:t>
            </a:r>
            <a:r>
              <a:rPr lang="en-GB" altLang="en-US" sz="2200" b="0" dirty="0" smtClean="0">
                <a:solidFill>
                  <a:srgbClr val="0F5494"/>
                </a:solidFill>
              </a:rPr>
              <a:t>.*</a:t>
            </a:r>
            <a:endParaRPr lang="en-US" altLang="en-US" sz="2200" b="0" dirty="0">
              <a:solidFill>
                <a:srgbClr val="0F5494"/>
              </a:solidFill>
            </a:endParaRPr>
          </a:p>
          <a:p>
            <a:pPr algn="just">
              <a:buClr>
                <a:srgbClr val="00589A"/>
              </a:buClr>
              <a:buFont typeface="Arial" panose="020B0604020202020204" pitchFamily="34" charset="0"/>
              <a:buChar char="•"/>
            </a:pPr>
            <a:r>
              <a:rPr lang="en-GB" altLang="en-US" sz="2200" b="0" dirty="0" smtClean="0">
                <a:solidFill>
                  <a:srgbClr val="0F5494"/>
                </a:solidFill>
              </a:rPr>
              <a:t>The EU can only hope that Israel will take the steps in the political arena, notably regarding its engagement with the MEPP, that will allow us both to seize the full potential of our partnership.</a:t>
            </a:r>
          </a:p>
          <a:p>
            <a:pPr algn="just">
              <a:buClr>
                <a:srgbClr val="00589A"/>
              </a:buClr>
              <a:buFont typeface="Arial" panose="020B0604020202020204" pitchFamily="34" charset="0"/>
              <a:buChar char="•"/>
            </a:pPr>
            <a:r>
              <a:rPr lang="en-GB" altLang="en-US" sz="2200" b="0" dirty="0">
                <a:solidFill>
                  <a:srgbClr val="0F5494"/>
                </a:solidFill>
              </a:rPr>
              <a:t>In designing its </a:t>
            </a:r>
            <a:r>
              <a:rPr lang="en-GB" altLang="en-US" sz="2200" b="0" dirty="0" smtClean="0">
                <a:solidFill>
                  <a:srgbClr val="0F5494"/>
                </a:solidFill>
              </a:rPr>
              <a:t>political and economic </a:t>
            </a:r>
            <a:r>
              <a:rPr lang="en-GB" altLang="en-US" sz="2200" b="0" dirty="0">
                <a:solidFill>
                  <a:srgbClr val="0F5494"/>
                </a:solidFill>
              </a:rPr>
              <a:t>strategy, the next government can </a:t>
            </a:r>
            <a:r>
              <a:rPr lang="en-GB" altLang="en-US" sz="2200" b="0" dirty="0" smtClean="0">
                <a:solidFill>
                  <a:srgbClr val="0F5494"/>
                </a:solidFill>
              </a:rPr>
              <a:t>help to make this happen.</a:t>
            </a:r>
            <a:endParaRPr lang="en-GB" altLang="en-US" sz="2200" b="0" dirty="0">
              <a:solidFill>
                <a:srgbClr val="0F5494"/>
              </a:solidFill>
            </a:endParaRPr>
          </a:p>
          <a:p>
            <a:pPr algn="just">
              <a:buClr>
                <a:srgbClr val="00589A"/>
              </a:buClr>
              <a:buFont typeface="Arial" panose="020B0604020202020204" pitchFamily="34" charset="0"/>
              <a:buChar char="•"/>
            </a:pPr>
            <a:endParaRPr lang="en-GB" altLang="en-US" sz="2200" b="0" dirty="0" smtClean="0">
              <a:solidFill>
                <a:srgbClr val="0F5494"/>
              </a:solidFill>
            </a:endParaRPr>
          </a:p>
          <a:p>
            <a:pPr algn="just">
              <a:buClr>
                <a:srgbClr val="00589A"/>
              </a:buClr>
              <a:buFont typeface="Arial" panose="020B0604020202020204" pitchFamily="34" charset="0"/>
              <a:buChar char="•"/>
            </a:pPr>
            <a:endParaRPr lang="en-GB" altLang="en-US" sz="2200" b="0" dirty="0" smtClean="0">
              <a:solidFill>
                <a:srgbClr val="0F5494"/>
              </a:solidFill>
            </a:endParaRPr>
          </a:p>
        </p:txBody>
      </p:sp>
      <p:sp>
        <p:nvSpPr>
          <p:cNvPr id="4" name="Title 3"/>
          <p:cNvSpPr>
            <a:spLocks noGrp="1"/>
          </p:cNvSpPr>
          <p:nvPr>
            <p:ph type="title"/>
          </p:nvPr>
        </p:nvSpPr>
        <p:spPr>
          <a:xfrm>
            <a:off x="501632" y="1052736"/>
            <a:ext cx="9011387" cy="1040470"/>
          </a:xfrm>
        </p:spPr>
        <p:txBody>
          <a:bodyPr/>
          <a:lstStyle/>
          <a:p>
            <a:r>
              <a:rPr lang="en-US" sz="2800" dirty="0"/>
              <a:t>	</a:t>
            </a:r>
            <a:r>
              <a:rPr lang="en-US" sz="2800" dirty="0" smtClean="0"/>
              <a:t>		</a:t>
            </a:r>
            <a:r>
              <a:rPr lang="en-US" sz="2400" dirty="0" smtClean="0"/>
              <a:t>An unexploited potential</a:t>
            </a:r>
            <a:endParaRPr lang="en-US" sz="2400" dirty="0"/>
          </a:p>
        </p:txBody>
      </p:sp>
    </p:spTree>
    <p:extLst>
      <p:ext uri="{BB962C8B-B14F-4D97-AF65-F5344CB8AC3E}">
        <p14:creationId xmlns:p14="http://schemas.microsoft.com/office/powerpoint/2010/main" val="15378499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2195736" y="3328987"/>
            <a:ext cx="8229600" cy="3529013"/>
          </a:xfrm>
        </p:spPr>
        <p:txBody>
          <a:bodyPr/>
          <a:lstStyle/>
          <a:p>
            <a:pPr marL="0" indent="0">
              <a:buNone/>
            </a:pPr>
            <a:r>
              <a:rPr lang="en-US" dirty="0" smtClean="0"/>
              <a:t>Thank you!</a:t>
            </a:r>
            <a:endParaRPr lang="he-IL" dirty="0"/>
          </a:p>
        </p:txBody>
      </p:sp>
      <p:sp>
        <p:nvSpPr>
          <p:cNvPr id="3" name="מציין מיקום של מספר שקופית 2"/>
          <p:cNvSpPr>
            <a:spLocks noGrp="1"/>
          </p:cNvSpPr>
          <p:nvPr>
            <p:ph type="sldNum" sz="quarter" idx="12"/>
          </p:nvPr>
        </p:nvSpPr>
        <p:spPr/>
        <p:txBody>
          <a:bodyPr/>
          <a:lstStyle/>
          <a:p>
            <a:pPr>
              <a:defRPr/>
            </a:pPr>
            <a:fld id="{470B5C6D-7C0A-40A2-93E5-45B7AD5C39FE}" type="slidenum">
              <a:rPr lang="it-IT" smtClean="0"/>
              <a:pPr>
                <a:defRPr/>
              </a:pPr>
              <a:t>39</a:t>
            </a:fld>
            <a:endParaRPr lang="it-IT"/>
          </a:p>
        </p:txBody>
      </p:sp>
    </p:spTree>
    <p:extLst>
      <p:ext uri="{BB962C8B-B14F-4D97-AF65-F5344CB8AC3E}">
        <p14:creationId xmlns:p14="http://schemas.microsoft.com/office/powerpoint/2010/main" val="2315441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470B5C6D-7C0A-40A2-93E5-45B7AD5C39FE}" type="slidenum">
              <a:rPr lang="it-IT" smtClean="0"/>
              <a:pPr>
                <a:defRPr/>
              </a:pPr>
              <a:t>4</a:t>
            </a:fld>
            <a:endParaRPr lang="it-IT" dirty="0"/>
          </a:p>
        </p:txBody>
      </p:sp>
      <p:sp>
        <p:nvSpPr>
          <p:cNvPr id="4" name="Title 3"/>
          <p:cNvSpPr>
            <a:spLocks noGrp="1"/>
          </p:cNvSpPr>
          <p:nvPr>
            <p:ph type="title"/>
          </p:nvPr>
        </p:nvSpPr>
        <p:spPr>
          <a:xfrm>
            <a:off x="395536" y="1340768"/>
            <a:ext cx="8064896" cy="720080"/>
          </a:xfrm>
        </p:spPr>
        <p:txBody>
          <a:bodyPr/>
          <a:lstStyle/>
          <a:p>
            <a:pPr algn="ctr"/>
            <a:r>
              <a:rPr lang="en-GB" sz="2200" dirty="0" smtClean="0"/>
              <a:t>Israel has been growing much faster </a:t>
            </a:r>
            <a:br>
              <a:rPr lang="en-GB" sz="2200" dirty="0" smtClean="0"/>
            </a:br>
            <a:r>
              <a:rPr lang="en-GB" sz="2200" dirty="0" smtClean="0"/>
              <a:t>than the OECD average since 2006</a:t>
            </a:r>
            <a:endParaRPr lang="en-US" sz="22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9592" y="2204864"/>
            <a:ext cx="7291827" cy="4144417"/>
          </a:xfrm>
        </p:spPr>
      </p:pic>
    </p:spTree>
    <p:extLst>
      <p:ext uri="{BB962C8B-B14F-4D97-AF65-F5344CB8AC3E}">
        <p14:creationId xmlns:p14="http://schemas.microsoft.com/office/powerpoint/2010/main" val="987196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70B5C6D-7C0A-40A2-93E5-45B7AD5C39FE}" type="slidenum">
              <a:rPr kumimoji="0" lang="it-IT" sz="1400" b="0" i="0" u="none" strike="noStrike" kern="1200" cap="none" spc="0" normalizeH="0" baseline="0" noProof="0" smtClean="0">
                <a:ln>
                  <a:noFill/>
                </a:ln>
                <a:solidFill>
                  <a:srgbClr val="000000"/>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it-IT" sz="1400" b="0" i="0" u="none" strike="noStrike" kern="1200" cap="none" spc="0" normalizeH="0" baseline="0" noProof="0" dirty="0">
              <a:ln>
                <a:noFill/>
              </a:ln>
              <a:solidFill>
                <a:srgbClr val="000000"/>
              </a:solidFill>
              <a:effectLst/>
              <a:uLnTx/>
              <a:uFillTx/>
              <a:latin typeface="Arial" pitchFamily="34" charset="0"/>
              <a:ea typeface="+mn-ea"/>
              <a:cs typeface="Arial" charset="0"/>
            </a:endParaRPr>
          </a:p>
        </p:txBody>
      </p:sp>
      <p:sp>
        <p:nvSpPr>
          <p:cNvPr id="4" name="Title 3"/>
          <p:cNvSpPr>
            <a:spLocks noGrp="1"/>
          </p:cNvSpPr>
          <p:nvPr>
            <p:ph type="title"/>
          </p:nvPr>
        </p:nvSpPr>
        <p:spPr>
          <a:xfrm>
            <a:off x="395536" y="1340768"/>
            <a:ext cx="8064896" cy="720080"/>
          </a:xfrm>
        </p:spPr>
        <p:txBody>
          <a:bodyPr/>
          <a:lstStyle/>
          <a:p>
            <a:pPr algn="ctr"/>
            <a:r>
              <a:rPr lang="en-GB" sz="2000" dirty="0" smtClean="0"/>
              <a:t>Israel: unemployment rate down to historical level while participation rates have shot up</a:t>
            </a:r>
            <a:endParaRPr lang="en-US" sz="2000"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6480" y="2060173"/>
            <a:ext cx="5779411" cy="4005031"/>
          </a:xfrm>
        </p:spPr>
      </p:pic>
      <p:sp>
        <p:nvSpPr>
          <p:cNvPr id="8" name="Title 3"/>
          <p:cNvSpPr txBox="1">
            <a:spLocks/>
          </p:cNvSpPr>
          <p:nvPr/>
        </p:nvSpPr>
        <p:spPr bwMode="auto">
          <a:xfrm>
            <a:off x="1836480" y="5885185"/>
            <a:ext cx="5183008"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558" tIns="43284" rIns="86558" bIns="43284" numCol="1" anchor="ctr" anchorCtr="0" compatLnSpc="1">
            <a:prstTxWarp prst="textNoShape">
              <a:avLst/>
            </a:prstTxWarp>
          </a:bodyPr>
          <a:lstStyle>
            <a:lvl1pPr marL="339519" indent="-339519" algn="l" rtl="0" eaLnBrk="1" fontAlgn="base" hangingPunct="1">
              <a:spcBef>
                <a:spcPct val="0"/>
              </a:spcBef>
              <a:spcAft>
                <a:spcPct val="0"/>
              </a:spcAft>
              <a:defRPr sz="3000" b="1">
                <a:solidFill>
                  <a:srgbClr val="0F5494"/>
                </a:solidFill>
                <a:latin typeface="+mj-lt"/>
                <a:ea typeface="+mj-ea"/>
                <a:cs typeface="+mj-cs"/>
              </a:defRPr>
            </a:lvl1pPr>
            <a:lvl2pPr marL="339519" indent="-339519" algn="l" rtl="0" eaLnBrk="1" fontAlgn="base" hangingPunct="1">
              <a:spcBef>
                <a:spcPct val="0"/>
              </a:spcBef>
              <a:spcAft>
                <a:spcPct val="0"/>
              </a:spcAft>
              <a:defRPr sz="3000" b="1">
                <a:solidFill>
                  <a:srgbClr val="0F5494"/>
                </a:solidFill>
                <a:latin typeface="Verdana" pitchFamily="34" charset="0"/>
              </a:defRPr>
            </a:lvl2pPr>
            <a:lvl3pPr marL="339519" indent="-339519" algn="l" rtl="0" eaLnBrk="1" fontAlgn="base" hangingPunct="1">
              <a:spcBef>
                <a:spcPct val="0"/>
              </a:spcBef>
              <a:spcAft>
                <a:spcPct val="0"/>
              </a:spcAft>
              <a:defRPr sz="3000" b="1">
                <a:solidFill>
                  <a:srgbClr val="0F5494"/>
                </a:solidFill>
                <a:latin typeface="Verdana" pitchFamily="34" charset="0"/>
              </a:defRPr>
            </a:lvl3pPr>
            <a:lvl4pPr marL="339519" indent="-339519" algn="l" rtl="0" eaLnBrk="1" fontAlgn="base" hangingPunct="1">
              <a:spcBef>
                <a:spcPct val="0"/>
              </a:spcBef>
              <a:spcAft>
                <a:spcPct val="0"/>
              </a:spcAft>
              <a:defRPr sz="3000" b="1">
                <a:solidFill>
                  <a:srgbClr val="0F5494"/>
                </a:solidFill>
                <a:latin typeface="Verdana" pitchFamily="34" charset="0"/>
              </a:defRPr>
            </a:lvl4pPr>
            <a:lvl5pPr marL="339519" indent="-339519" algn="l" rtl="0" eaLnBrk="1" fontAlgn="base" hangingPunct="1">
              <a:spcBef>
                <a:spcPct val="0"/>
              </a:spcBef>
              <a:spcAft>
                <a:spcPct val="0"/>
              </a:spcAft>
              <a:defRPr sz="3000" b="1">
                <a:solidFill>
                  <a:srgbClr val="0F5494"/>
                </a:solidFill>
                <a:latin typeface="Verdana" pitchFamily="34" charset="0"/>
              </a:defRPr>
            </a:lvl5pPr>
            <a:lvl6pPr marL="772187" algn="l" rtl="0" eaLnBrk="1" fontAlgn="base" hangingPunct="1">
              <a:spcBef>
                <a:spcPct val="0"/>
              </a:spcBef>
              <a:spcAft>
                <a:spcPct val="0"/>
              </a:spcAft>
              <a:defRPr sz="3000" b="1">
                <a:solidFill>
                  <a:srgbClr val="0F5494"/>
                </a:solidFill>
                <a:latin typeface="Verdana" pitchFamily="34" charset="0"/>
              </a:defRPr>
            </a:lvl6pPr>
            <a:lvl7pPr marL="1204883" algn="l" rtl="0" eaLnBrk="1" fontAlgn="base" hangingPunct="1">
              <a:spcBef>
                <a:spcPct val="0"/>
              </a:spcBef>
              <a:spcAft>
                <a:spcPct val="0"/>
              </a:spcAft>
              <a:defRPr sz="3000" b="1">
                <a:solidFill>
                  <a:srgbClr val="0F5494"/>
                </a:solidFill>
                <a:latin typeface="Verdana" pitchFamily="34" charset="0"/>
              </a:defRPr>
            </a:lvl7pPr>
            <a:lvl8pPr marL="1637547" algn="l" rtl="0" eaLnBrk="1" fontAlgn="base" hangingPunct="1">
              <a:spcBef>
                <a:spcPct val="0"/>
              </a:spcBef>
              <a:spcAft>
                <a:spcPct val="0"/>
              </a:spcAft>
              <a:defRPr sz="3000" b="1">
                <a:solidFill>
                  <a:srgbClr val="0F5494"/>
                </a:solidFill>
                <a:latin typeface="Verdana" pitchFamily="34" charset="0"/>
              </a:defRPr>
            </a:lvl8pPr>
            <a:lvl9pPr marL="2070218" algn="l" rtl="0" eaLnBrk="1" fontAlgn="base" hangingPunct="1">
              <a:spcBef>
                <a:spcPct val="0"/>
              </a:spcBef>
              <a:spcAft>
                <a:spcPct val="0"/>
              </a:spcAft>
              <a:defRPr sz="3000" b="1">
                <a:solidFill>
                  <a:srgbClr val="0F5494"/>
                </a:solidFill>
                <a:latin typeface="Verdana" pitchFamily="34" charset="0"/>
              </a:defRPr>
            </a:lvl9pPr>
          </a:lstStyle>
          <a:p>
            <a:pPr marL="339519" marR="0" lvl="0" indent="-339519"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dirty="0" smtClean="0">
                <a:ln>
                  <a:noFill/>
                </a:ln>
                <a:solidFill>
                  <a:srgbClr val="0F5494"/>
                </a:solidFill>
                <a:effectLst/>
                <a:uLnTx/>
                <a:uFillTx/>
                <a:latin typeface="Verdana"/>
                <a:ea typeface="+mj-ea"/>
                <a:cs typeface="+mj-cs"/>
              </a:rPr>
              <a:t>Source: OECD, STEP 94 database</a:t>
            </a:r>
            <a:endParaRPr kumimoji="0" lang="en-US" sz="1600" b="0" i="0" u="none" strike="noStrike" kern="0" cap="none" spc="0" normalizeH="0" baseline="0" noProof="0" dirty="0">
              <a:ln>
                <a:noFill/>
              </a:ln>
              <a:solidFill>
                <a:srgbClr val="0F5494"/>
              </a:solidFill>
              <a:effectLst/>
              <a:uLnTx/>
              <a:uFillTx/>
              <a:latin typeface="Verdana"/>
              <a:ea typeface="+mj-ea"/>
              <a:cs typeface="+mj-cs"/>
            </a:endParaRPr>
          </a:p>
        </p:txBody>
      </p:sp>
    </p:spTree>
    <p:extLst>
      <p:ext uri="{BB962C8B-B14F-4D97-AF65-F5344CB8AC3E}">
        <p14:creationId xmlns:p14="http://schemas.microsoft.com/office/powerpoint/2010/main" val="96624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2233" y="1889715"/>
            <a:ext cx="8640960" cy="3529013"/>
          </a:xfrm>
        </p:spPr>
        <p:txBody>
          <a:bodyPr/>
          <a:lstStyle/>
          <a:p>
            <a:pPr>
              <a:buClr>
                <a:srgbClr val="00589A"/>
              </a:buClr>
              <a:buFont typeface="Arial" panose="020B0604020202020204" pitchFamily="34" charset="0"/>
              <a:buChar char="•"/>
            </a:pPr>
            <a:r>
              <a:rPr lang="en-GB" altLang="en-US" sz="2200" b="0" dirty="0" smtClean="0">
                <a:solidFill>
                  <a:srgbClr val="0F5494"/>
                </a:solidFill>
              </a:rPr>
              <a:t>And </a:t>
            </a:r>
            <a:r>
              <a:rPr lang="en-GB" altLang="en-US" sz="2200" dirty="0" smtClean="0">
                <a:solidFill>
                  <a:srgbClr val="0F5494"/>
                </a:solidFill>
              </a:rPr>
              <a:t>inflation</a:t>
            </a:r>
            <a:r>
              <a:rPr lang="en-GB" altLang="en-US" sz="2200" b="0" dirty="0" smtClean="0">
                <a:solidFill>
                  <a:srgbClr val="0F5494"/>
                </a:solidFill>
              </a:rPr>
              <a:t> has been reduced from close to 6% in 2008 to the +-1% range since 2014 (0.9% on average so far in 2019).</a:t>
            </a:r>
          </a:p>
          <a:p>
            <a:pPr>
              <a:buClr>
                <a:srgbClr val="00589A"/>
              </a:buClr>
              <a:buFont typeface="Arial" panose="020B0604020202020204" pitchFamily="34" charset="0"/>
              <a:buChar char="•"/>
            </a:pPr>
            <a:r>
              <a:rPr lang="en-GB" altLang="en-US" sz="2200" b="0" dirty="0">
                <a:solidFill>
                  <a:srgbClr val="0F5494"/>
                </a:solidFill>
              </a:rPr>
              <a:t>There has also been </a:t>
            </a:r>
            <a:r>
              <a:rPr lang="en-GB" altLang="en-US" sz="2200" dirty="0">
                <a:solidFill>
                  <a:srgbClr val="0F5494"/>
                </a:solidFill>
              </a:rPr>
              <a:t>substantial fiscal </a:t>
            </a:r>
            <a:r>
              <a:rPr lang="en-GB" altLang="en-US" sz="2200" dirty="0" smtClean="0">
                <a:solidFill>
                  <a:srgbClr val="0F5494"/>
                </a:solidFill>
              </a:rPr>
              <a:t>consolidation since 2004</a:t>
            </a:r>
            <a:r>
              <a:rPr lang="en-GB" altLang="en-US" sz="2200" b="0" dirty="0" smtClean="0">
                <a:solidFill>
                  <a:srgbClr val="0F5494"/>
                </a:solidFill>
              </a:rPr>
              <a:t>, </a:t>
            </a:r>
            <a:r>
              <a:rPr lang="en-GB" altLang="en-US" sz="2200" b="0" dirty="0">
                <a:solidFill>
                  <a:srgbClr val="0F5494"/>
                </a:solidFill>
              </a:rPr>
              <a:t>supported </a:t>
            </a:r>
            <a:r>
              <a:rPr lang="en-GB" altLang="en-US" sz="2200" b="0" dirty="0" smtClean="0">
                <a:solidFill>
                  <a:srgbClr val="0F5494"/>
                </a:solidFill>
              </a:rPr>
              <a:t>by the </a:t>
            </a:r>
            <a:r>
              <a:rPr lang="en-GB" altLang="en-US" sz="2200" b="0" dirty="0">
                <a:solidFill>
                  <a:srgbClr val="0F5494"/>
                </a:solidFill>
              </a:rPr>
              <a:t>compression of defence expenditure and the introduction of fiscal </a:t>
            </a:r>
            <a:r>
              <a:rPr lang="en-GB" altLang="en-US" sz="2200" b="0" dirty="0" smtClean="0">
                <a:solidFill>
                  <a:srgbClr val="0F5494"/>
                </a:solidFill>
              </a:rPr>
              <a:t>rules (though the rules have not always been respected), </a:t>
            </a:r>
            <a:r>
              <a:rPr lang="en-GB" altLang="en-US" sz="2200" b="0" dirty="0">
                <a:solidFill>
                  <a:srgbClr val="0F5494"/>
                </a:solidFill>
              </a:rPr>
              <a:t>leading to a substantial reduction in the public debt ratio</a:t>
            </a:r>
            <a:r>
              <a:rPr lang="en-GB" altLang="en-US" sz="2200" b="0" dirty="0" smtClean="0">
                <a:solidFill>
                  <a:srgbClr val="0F5494"/>
                </a:solidFill>
              </a:rPr>
              <a:t>.  </a:t>
            </a:r>
            <a:endParaRPr lang="en-GB" altLang="en-US" sz="2200" b="0" dirty="0">
              <a:solidFill>
                <a:srgbClr val="0F5494"/>
              </a:solidFill>
            </a:endParaRPr>
          </a:p>
          <a:p>
            <a:pPr>
              <a:buClr>
                <a:srgbClr val="00589A"/>
              </a:buClr>
              <a:buFont typeface="Arial" panose="020B0604020202020204" pitchFamily="34" charset="0"/>
              <a:buChar char="•"/>
            </a:pPr>
            <a:r>
              <a:rPr lang="en-GB" altLang="en-US" sz="2200" dirty="0" smtClean="0">
                <a:solidFill>
                  <a:srgbClr val="0F5494"/>
                </a:solidFill>
              </a:rPr>
              <a:t>The </a:t>
            </a:r>
            <a:r>
              <a:rPr lang="en-GB" altLang="en-US" sz="2200" dirty="0">
                <a:solidFill>
                  <a:srgbClr val="0F5494"/>
                </a:solidFill>
              </a:rPr>
              <a:t>external position </a:t>
            </a:r>
            <a:r>
              <a:rPr lang="en-GB" altLang="en-US" sz="2200" b="0" dirty="0">
                <a:solidFill>
                  <a:srgbClr val="0F5494"/>
                </a:solidFill>
              </a:rPr>
              <a:t>has </a:t>
            </a:r>
            <a:r>
              <a:rPr lang="en-GB" altLang="en-US" sz="2200" b="0" dirty="0" smtClean="0">
                <a:solidFill>
                  <a:srgbClr val="0F5494"/>
                </a:solidFill>
              </a:rPr>
              <a:t>strengthened </a:t>
            </a:r>
            <a:r>
              <a:rPr lang="en-GB" altLang="en-US" sz="2200" b="0" dirty="0">
                <a:solidFill>
                  <a:srgbClr val="0F5494"/>
                </a:solidFill>
              </a:rPr>
              <a:t>markedly, supported by the exploitation of the off-shore gas </a:t>
            </a:r>
            <a:r>
              <a:rPr lang="en-GB" altLang="en-US" sz="2200" b="0" dirty="0" smtClean="0">
                <a:solidFill>
                  <a:srgbClr val="0F5494"/>
                </a:solidFill>
              </a:rPr>
              <a:t>fields.</a:t>
            </a:r>
            <a:endParaRPr lang="en-GB" altLang="en-US" sz="2200" b="0" dirty="0">
              <a:solidFill>
                <a:srgbClr val="0F5494"/>
              </a:solidFill>
            </a:endParaRPr>
          </a:p>
          <a:p>
            <a:pPr>
              <a:buClr>
                <a:srgbClr val="00589A"/>
              </a:buClr>
              <a:buFont typeface="Arial" panose="020B0604020202020204" pitchFamily="34" charset="0"/>
              <a:buChar char="•"/>
            </a:pPr>
            <a:r>
              <a:rPr lang="en-GB" altLang="en-US" sz="2200" b="0" dirty="0" smtClean="0">
                <a:solidFill>
                  <a:srgbClr val="0F5494"/>
                </a:solidFill>
              </a:rPr>
              <a:t>Thus, </a:t>
            </a:r>
            <a:r>
              <a:rPr lang="en-GB" altLang="en-US" sz="2200" b="0" dirty="0">
                <a:solidFill>
                  <a:srgbClr val="0F5494"/>
                </a:solidFill>
              </a:rPr>
              <a:t>the </a:t>
            </a:r>
            <a:r>
              <a:rPr lang="en-GB" altLang="en-US" sz="2200" dirty="0">
                <a:solidFill>
                  <a:srgbClr val="0F5494"/>
                </a:solidFill>
              </a:rPr>
              <a:t>current account </a:t>
            </a:r>
            <a:r>
              <a:rPr lang="en-GB" altLang="en-US" sz="2200" b="0" dirty="0">
                <a:solidFill>
                  <a:srgbClr val="0F5494"/>
                </a:solidFill>
              </a:rPr>
              <a:t>moved into surplus in the </a:t>
            </a:r>
            <a:r>
              <a:rPr lang="en-GB" altLang="en-US" sz="2200" b="0" dirty="0" smtClean="0">
                <a:solidFill>
                  <a:srgbClr val="0F5494"/>
                </a:solidFill>
              </a:rPr>
              <a:t>mid-2000s </a:t>
            </a:r>
            <a:r>
              <a:rPr lang="en-GB" altLang="en-US" sz="2200" b="0" dirty="0">
                <a:solidFill>
                  <a:srgbClr val="0F5494"/>
                </a:solidFill>
              </a:rPr>
              <a:t>and </a:t>
            </a:r>
            <a:r>
              <a:rPr lang="en-GB" altLang="en-US" sz="2200" b="0" dirty="0" smtClean="0">
                <a:solidFill>
                  <a:srgbClr val="0F5494"/>
                </a:solidFill>
              </a:rPr>
              <a:t>the </a:t>
            </a:r>
            <a:r>
              <a:rPr lang="en-GB" altLang="en-US" sz="2200" b="0" dirty="0">
                <a:solidFill>
                  <a:srgbClr val="0F5494"/>
                </a:solidFill>
              </a:rPr>
              <a:t>surplus has averaged about </a:t>
            </a:r>
            <a:r>
              <a:rPr lang="en-GB" altLang="en-US" sz="2200" b="0" dirty="0" smtClean="0">
                <a:solidFill>
                  <a:srgbClr val="0F5494"/>
                </a:solidFill>
              </a:rPr>
              <a:t>4% of GDP </a:t>
            </a:r>
            <a:r>
              <a:rPr lang="en-GB" altLang="en-US" sz="2200" b="0" dirty="0">
                <a:solidFill>
                  <a:srgbClr val="0F5494"/>
                </a:solidFill>
              </a:rPr>
              <a:t>in the last 5 years, </a:t>
            </a:r>
            <a:r>
              <a:rPr lang="en-GB" altLang="en-US" sz="2200" b="0" dirty="0" smtClean="0">
                <a:solidFill>
                  <a:srgbClr val="0F5494"/>
                </a:solidFill>
              </a:rPr>
              <a:t>Israel is also receiving substantial </a:t>
            </a:r>
            <a:r>
              <a:rPr lang="en-GB" altLang="en-US" sz="2200" dirty="0" smtClean="0">
                <a:solidFill>
                  <a:srgbClr val="0F5494"/>
                </a:solidFill>
              </a:rPr>
              <a:t>FDI inflows </a:t>
            </a:r>
            <a:r>
              <a:rPr lang="en-GB" altLang="en-US" sz="2200" b="0" dirty="0" smtClean="0">
                <a:solidFill>
                  <a:srgbClr val="0F5494"/>
                </a:solidFill>
              </a:rPr>
              <a:t>and </a:t>
            </a:r>
            <a:r>
              <a:rPr lang="en-GB" altLang="en-US" sz="2200" dirty="0">
                <a:solidFill>
                  <a:srgbClr val="0F5494"/>
                </a:solidFill>
              </a:rPr>
              <a:t>official FX reserves </a:t>
            </a:r>
            <a:r>
              <a:rPr lang="en-GB" altLang="en-US" sz="2200" b="0" dirty="0">
                <a:solidFill>
                  <a:srgbClr val="0F5494"/>
                </a:solidFill>
              </a:rPr>
              <a:t>have risen consistently since </a:t>
            </a:r>
            <a:r>
              <a:rPr lang="en-GB" altLang="en-US" sz="2200" b="0" dirty="0" smtClean="0">
                <a:solidFill>
                  <a:srgbClr val="0F5494"/>
                </a:solidFill>
              </a:rPr>
              <a:t>2009.*</a:t>
            </a:r>
          </a:p>
          <a:p>
            <a:pPr>
              <a:buClr>
                <a:srgbClr val="00589A"/>
              </a:buClr>
              <a:buFont typeface="Arial" panose="020B0604020202020204" pitchFamily="34" charset="0"/>
              <a:buChar char="•"/>
            </a:pPr>
            <a:r>
              <a:rPr lang="en-GB" altLang="en-US" sz="2200" b="0" dirty="0" smtClean="0">
                <a:solidFill>
                  <a:srgbClr val="0F5494"/>
                </a:solidFill>
              </a:rPr>
              <a:t>The </a:t>
            </a:r>
            <a:r>
              <a:rPr lang="en-GB" altLang="en-US" sz="2200" dirty="0" smtClean="0">
                <a:solidFill>
                  <a:srgbClr val="0F5494"/>
                </a:solidFill>
              </a:rPr>
              <a:t>banking system is sound </a:t>
            </a:r>
            <a:r>
              <a:rPr lang="en-GB" altLang="en-US" sz="2200" b="0" dirty="0" smtClean="0">
                <a:solidFill>
                  <a:srgbClr val="0F5494"/>
                </a:solidFill>
              </a:rPr>
              <a:t>(well capitalised, loan quality, profitable).</a:t>
            </a:r>
            <a:endParaRPr lang="en-GB" altLang="en-US" sz="2200" b="0" dirty="0" smtClean="0">
              <a:solidFill>
                <a:srgbClr val="FF0000"/>
              </a:solidFill>
            </a:endParaRPr>
          </a:p>
          <a:p>
            <a:pPr marL="432651" lvl="1" indent="0">
              <a:buClr>
                <a:srgbClr val="00589A"/>
              </a:buClr>
              <a:buNone/>
            </a:pPr>
            <a:endParaRPr lang="en-US" altLang="en-US" sz="1400" b="0" dirty="0">
              <a:solidFill>
                <a:srgbClr val="0F5494"/>
              </a:solidFill>
            </a:endParaRPr>
          </a:p>
        </p:txBody>
      </p:sp>
      <p:sp>
        <p:nvSpPr>
          <p:cNvPr id="4" name="Title 3"/>
          <p:cNvSpPr>
            <a:spLocks noGrp="1"/>
          </p:cNvSpPr>
          <p:nvPr>
            <p:ph type="title"/>
          </p:nvPr>
        </p:nvSpPr>
        <p:spPr>
          <a:xfrm>
            <a:off x="490265" y="1169635"/>
            <a:ext cx="8064896" cy="720080"/>
          </a:xfrm>
        </p:spPr>
        <p:txBody>
          <a:bodyPr/>
          <a:lstStyle/>
          <a:p>
            <a:r>
              <a:rPr lang="en-US" sz="2800" dirty="0"/>
              <a:t>	</a:t>
            </a:r>
            <a:r>
              <a:rPr lang="en-US" sz="2800" dirty="0" smtClean="0"/>
              <a:t>Key achievements: the long view </a:t>
            </a:r>
            <a:endParaRPr lang="en-US" sz="2800" dirty="0"/>
          </a:p>
        </p:txBody>
      </p:sp>
    </p:spTree>
    <p:extLst>
      <p:ext uri="{BB962C8B-B14F-4D97-AF65-F5344CB8AC3E}">
        <p14:creationId xmlns:p14="http://schemas.microsoft.com/office/powerpoint/2010/main" val="1877686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470B5C6D-7C0A-40A2-93E5-45B7AD5C39FE}" type="slidenum">
              <a:rPr lang="it-IT" smtClean="0"/>
              <a:pPr>
                <a:defRPr/>
              </a:pPr>
              <a:t>7</a:t>
            </a:fld>
            <a:endParaRPr lang="it-IT" dirty="0"/>
          </a:p>
        </p:txBody>
      </p:sp>
      <p:sp>
        <p:nvSpPr>
          <p:cNvPr id="4" name="Title 3"/>
          <p:cNvSpPr>
            <a:spLocks noGrp="1"/>
          </p:cNvSpPr>
          <p:nvPr>
            <p:ph type="title"/>
          </p:nvPr>
        </p:nvSpPr>
        <p:spPr>
          <a:xfrm>
            <a:off x="323528" y="1124744"/>
            <a:ext cx="8064896" cy="720080"/>
          </a:xfrm>
        </p:spPr>
        <p:txBody>
          <a:bodyPr/>
          <a:lstStyle/>
          <a:p>
            <a:pPr algn="ctr"/>
            <a:r>
              <a:rPr lang="en-GB" sz="2400" dirty="0" smtClean="0"/>
              <a:t>Inflation in Israel</a:t>
            </a:r>
            <a:endParaRPr lang="en-US" sz="24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71371" y="1628800"/>
            <a:ext cx="6048672" cy="4433583"/>
          </a:xfrm>
        </p:spPr>
      </p:pic>
      <p:sp>
        <p:nvSpPr>
          <p:cNvPr id="7" name="Title 3"/>
          <p:cNvSpPr txBox="1">
            <a:spLocks/>
          </p:cNvSpPr>
          <p:nvPr/>
        </p:nvSpPr>
        <p:spPr bwMode="auto">
          <a:xfrm>
            <a:off x="1331640" y="5885185"/>
            <a:ext cx="8064896"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558" tIns="43284" rIns="86558" bIns="43284" numCol="1" anchor="ctr" anchorCtr="0" compatLnSpc="1">
            <a:prstTxWarp prst="textNoShape">
              <a:avLst/>
            </a:prstTxWarp>
          </a:bodyPr>
          <a:lstStyle>
            <a:lvl1pPr marL="339519" indent="-339519" algn="l" rtl="0" eaLnBrk="1" fontAlgn="base" hangingPunct="1">
              <a:spcBef>
                <a:spcPct val="0"/>
              </a:spcBef>
              <a:spcAft>
                <a:spcPct val="0"/>
              </a:spcAft>
              <a:defRPr sz="3000" b="1">
                <a:solidFill>
                  <a:srgbClr val="0F5494"/>
                </a:solidFill>
                <a:latin typeface="+mj-lt"/>
                <a:ea typeface="+mj-ea"/>
                <a:cs typeface="+mj-cs"/>
              </a:defRPr>
            </a:lvl1pPr>
            <a:lvl2pPr marL="339519" indent="-339519" algn="l" rtl="0" eaLnBrk="1" fontAlgn="base" hangingPunct="1">
              <a:spcBef>
                <a:spcPct val="0"/>
              </a:spcBef>
              <a:spcAft>
                <a:spcPct val="0"/>
              </a:spcAft>
              <a:defRPr sz="3000" b="1">
                <a:solidFill>
                  <a:srgbClr val="0F5494"/>
                </a:solidFill>
                <a:latin typeface="Verdana" pitchFamily="34" charset="0"/>
              </a:defRPr>
            </a:lvl2pPr>
            <a:lvl3pPr marL="339519" indent="-339519" algn="l" rtl="0" eaLnBrk="1" fontAlgn="base" hangingPunct="1">
              <a:spcBef>
                <a:spcPct val="0"/>
              </a:spcBef>
              <a:spcAft>
                <a:spcPct val="0"/>
              </a:spcAft>
              <a:defRPr sz="3000" b="1">
                <a:solidFill>
                  <a:srgbClr val="0F5494"/>
                </a:solidFill>
                <a:latin typeface="Verdana" pitchFamily="34" charset="0"/>
              </a:defRPr>
            </a:lvl3pPr>
            <a:lvl4pPr marL="339519" indent="-339519" algn="l" rtl="0" eaLnBrk="1" fontAlgn="base" hangingPunct="1">
              <a:spcBef>
                <a:spcPct val="0"/>
              </a:spcBef>
              <a:spcAft>
                <a:spcPct val="0"/>
              </a:spcAft>
              <a:defRPr sz="3000" b="1">
                <a:solidFill>
                  <a:srgbClr val="0F5494"/>
                </a:solidFill>
                <a:latin typeface="Verdana" pitchFamily="34" charset="0"/>
              </a:defRPr>
            </a:lvl4pPr>
            <a:lvl5pPr marL="339519" indent="-339519" algn="l" rtl="0" eaLnBrk="1" fontAlgn="base" hangingPunct="1">
              <a:spcBef>
                <a:spcPct val="0"/>
              </a:spcBef>
              <a:spcAft>
                <a:spcPct val="0"/>
              </a:spcAft>
              <a:defRPr sz="3000" b="1">
                <a:solidFill>
                  <a:srgbClr val="0F5494"/>
                </a:solidFill>
                <a:latin typeface="Verdana" pitchFamily="34" charset="0"/>
              </a:defRPr>
            </a:lvl5pPr>
            <a:lvl6pPr marL="772187" algn="l" rtl="0" eaLnBrk="1" fontAlgn="base" hangingPunct="1">
              <a:spcBef>
                <a:spcPct val="0"/>
              </a:spcBef>
              <a:spcAft>
                <a:spcPct val="0"/>
              </a:spcAft>
              <a:defRPr sz="3000" b="1">
                <a:solidFill>
                  <a:srgbClr val="0F5494"/>
                </a:solidFill>
                <a:latin typeface="Verdana" pitchFamily="34" charset="0"/>
              </a:defRPr>
            </a:lvl6pPr>
            <a:lvl7pPr marL="1204883" algn="l" rtl="0" eaLnBrk="1" fontAlgn="base" hangingPunct="1">
              <a:spcBef>
                <a:spcPct val="0"/>
              </a:spcBef>
              <a:spcAft>
                <a:spcPct val="0"/>
              </a:spcAft>
              <a:defRPr sz="3000" b="1">
                <a:solidFill>
                  <a:srgbClr val="0F5494"/>
                </a:solidFill>
                <a:latin typeface="Verdana" pitchFamily="34" charset="0"/>
              </a:defRPr>
            </a:lvl7pPr>
            <a:lvl8pPr marL="1637547" algn="l" rtl="0" eaLnBrk="1" fontAlgn="base" hangingPunct="1">
              <a:spcBef>
                <a:spcPct val="0"/>
              </a:spcBef>
              <a:spcAft>
                <a:spcPct val="0"/>
              </a:spcAft>
              <a:defRPr sz="3000" b="1">
                <a:solidFill>
                  <a:srgbClr val="0F5494"/>
                </a:solidFill>
                <a:latin typeface="Verdana" pitchFamily="34" charset="0"/>
              </a:defRPr>
            </a:lvl8pPr>
            <a:lvl9pPr marL="2070218" algn="l" rtl="0" eaLnBrk="1" fontAlgn="base" hangingPunct="1">
              <a:spcBef>
                <a:spcPct val="0"/>
              </a:spcBef>
              <a:spcAft>
                <a:spcPct val="0"/>
              </a:spcAft>
              <a:defRPr sz="3000" b="1">
                <a:solidFill>
                  <a:srgbClr val="0F5494"/>
                </a:solidFill>
                <a:latin typeface="Verdana" pitchFamily="34" charset="0"/>
              </a:defRPr>
            </a:lvl9pPr>
          </a:lstStyle>
          <a:p>
            <a:r>
              <a:rPr lang="en-GB" sz="1600" b="0" kern="0" dirty="0" smtClean="0"/>
              <a:t>Source: OECD, Economic Outlook database</a:t>
            </a:r>
            <a:endParaRPr lang="en-US" sz="1600" b="0" kern="0" dirty="0"/>
          </a:p>
        </p:txBody>
      </p:sp>
    </p:spTree>
    <p:extLst>
      <p:ext uri="{BB962C8B-B14F-4D97-AF65-F5344CB8AC3E}">
        <p14:creationId xmlns:p14="http://schemas.microsoft.com/office/powerpoint/2010/main" val="1256184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70B5C6D-7C0A-40A2-93E5-45B7AD5C39FE}" type="slidenum">
              <a:rPr kumimoji="0" lang="it-IT" sz="1400" b="0" i="0" u="none" strike="noStrike" kern="1200" cap="none" spc="0" normalizeH="0" baseline="0" noProof="0" smtClean="0">
                <a:ln>
                  <a:noFill/>
                </a:ln>
                <a:solidFill>
                  <a:srgbClr val="000000"/>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it-IT" sz="1400" b="0" i="0" u="none" strike="noStrike" kern="1200" cap="none" spc="0" normalizeH="0" baseline="0" noProof="0" dirty="0">
              <a:ln>
                <a:noFill/>
              </a:ln>
              <a:solidFill>
                <a:srgbClr val="000000"/>
              </a:solidFill>
              <a:effectLst/>
              <a:uLnTx/>
              <a:uFillTx/>
              <a:latin typeface="Arial" pitchFamily="34" charset="0"/>
              <a:ea typeface="+mn-ea"/>
              <a:cs typeface="Arial" charset="0"/>
            </a:endParaRP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2561708555"/>
              </p:ext>
            </p:extLst>
          </p:nvPr>
        </p:nvGraphicFramePr>
        <p:xfrm>
          <a:off x="971599" y="2132856"/>
          <a:ext cx="7344817"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3"/>
          <p:cNvSpPr>
            <a:spLocks noGrp="1"/>
          </p:cNvSpPr>
          <p:nvPr>
            <p:ph type="title"/>
          </p:nvPr>
        </p:nvSpPr>
        <p:spPr>
          <a:xfrm>
            <a:off x="342256" y="1258504"/>
            <a:ext cx="8064896" cy="720080"/>
          </a:xfrm>
        </p:spPr>
        <p:txBody>
          <a:bodyPr/>
          <a:lstStyle/>
          <a:p>
            <a:pPr algn="ctr"/>
            <a:r>
              <a:rPr lang="en-GB" sz="2000" dirty="0" smtClean="0"/>
              <a:t>Israel – Progress with fiscal consolidation</a:t>
            </a:r>
            <a:br>
              <a:rPr lang="en-GB" sz="2000" dirty="0" smtClean="0"/>
            </a:br>
            <a:r>
              <a:rPr lang="en-GB" sz="1600" b="0" dirty="0" smtClean="0"/>
              <a:t>(in % of GDP)</a:t>
            </a:r>
            <a:endParaRPr lang="en-US" sz="1600" b="0" dirty="0"/>
          </a:p>
        </p:txBody>
      </p:sp>
    </p:spTree>
    <p:extLst>
      <p:ext uri="{BB962C8B-B14F-4D97-AF65-F5344CB8AC3E}">
        <p14:creationId xmlns:p14="http://schemas.microsoft.com/office/powerpoint/2010/main" val="525826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470B5C6D-7C0A-40A2-93E5-45B7AD5C39FE}" type="slidenum">
              <a:rPr lang="it-IT" smtClean="0"/>
              <a:pPr>
                <a:defRPr/>
              </a:pPr>
              <a:t>9</a:t>
            </a:fld>
            <a:endParaRPr lang="it-IT" dirty="0"/>
          </a:p>
        </p:txBody>
      </p:sp>
      <p:graphicFrame>
        <p:nvGraphicFramePr>
          <p:cNvPr id="13" name="Chart 12"/>
          <p:cNvGraphicFramePr>
            <a:graphicFrameLocks/>
          </p:cNvGraphicFramePr>
          <p:nvPr>
            <p:extLst>
              <p:ext uri="{D42A27DB-BD31-4B8C-83A1-F6EECF244321}">
                <p14:modId xmlns:p14="http://schemas.microsoft.com/office/powerpoint/2010/main" val="2039219213"/>
              </p:ext>
            </p:extLst>
          </p:nvPr>
        </p:nvGraphicFramePr>
        <p:xfrm>
          <a:off x="251520" y="404664"/>
          <a:ext cx="8568952" cy="5984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5384925"/>
      </p:ext>
    </p:extLst>
  </p:cSld>
  <p:clrMapOvr>
    <a:masterClrMapping/>
  </p:clrMapOvr>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My ECFIN">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Presentation1</Template>
  <TotalTime>8778</TotalTime>
  <Words>3344</Words>
  <Application>Microsoft Office PowerPoint</Application>
  <PresentationFormat>‫הצגה על המסך (4:3)</PresentationFormat>
  <Paragraphs>267</Paragraphs>
  <Slides>39</Slides>
  <Notes>38</Notes>
  <HiddenSlides>0</HiddenSlides>
  <MMClips>0</MMClips>
  <ScaleCrop>false</ScaleCrop>
  <HeadingPairs>
    <vt:vector size="4" baseType="variant">
      <vt:variant>
        <vt:lpstr>ערכת נושא</vt:lpstr>
      </vt:variant>
      <vt:variant>
        <vt:i4>4</vt:i4>
      </vt:variant>
      <vt:variant>
        <vt:lpstr>כותרות שקופיות</vt:lpstr>
      </vt:variant>
      <vt:variant>
        <vt:i4>39</vt:i4>
      </vt:variant>
    </vt:vector>
  </HeadingPairs>
  <TitlesOfParts>
    <vt:vector size="43" baseType="lpstr">
      <vt:lpstr>Presentation1</vt:lpstr>
      <vt:lpstr>1_Custom Design</vt:lpstr>
      <vt:lpstr>2_Custom Design</vt:lpstr>
      <vt:lpstr>1_My ECFIN</vt:lpstr>
      <vt:lpstr>The Israeli economy: Key challenges and the potential of EU-Israeli economic relations</vt:lpstr>
      <vt:lpstr>   Outline and main messages</vt:lpstr>
      <vt:lpstr> Key achievements: the long view</vt:lpstr>
      <vt:lpstr>Israel has been growing much faster  than the OECD average since 2006</vt:lpstr>
      <vt:lpstr>Israel: unemployment rate down to historical level while participation rates have shot up</vt:lpstr>
      <vt:lpstr> Key achievements: the long view </vt:lpstr>
      <vt:lpstr>Inflation in Israel</vt:lpstr>
      <vt:lpstr>Israel – Progress with fiscal consolidation (in % of GDP)</vt:lpstr>
      <vt:lpstr>מצגת של PowerPoint</vt:lpstr>
      <vt:lpstr> But not all is a success story</vt:lpstr>
      <vt:lpstr>The productivity gap </vt:lpstr>
      <vt:lpstr>PISA scores are weak, particularly for Israeli Arabs, and have worsened again recently</vt:lpstr>
      <vt:lpstr>Public investment in Israel is insufficient, especially given rising population density</vt:lpstr>
      <vt:lpstr> Tackling poverty and inequality</vt:lpstr>
      <vt:lpstr>Relative Poverty (2015 or latest available)* </vt:lpstr>
      <vt:lpstr>Gini Coefficient1   </vt:lpstr>
      <vt:lpstr> High cost of living and house prices</vt:lpstr>
      <vt:lpstr> Certain appropriate responses achieved partial results but the problems remain</vt:lpstr>
      <vt:lpstr>Elevated house prices   </vt:lpstr>
      <vt:lpstr> Reducing poverty and inequality</vt:lpstr>
      <vt:lpstr>    Fiscal risks on the rise again</vt:lpstr>
      <vt:lpstr>Still high defense spending; very low civilian expenditure (in percent of GDP)    </vt:lpstr>
      <vt:lpstr> The “Dutch disease”challenge</vt:lpstr>
      <vt:lpstr>Exchange rate appreciation and  export performance    </vt:lpstr>
      <vt:lpstr>Merchandise export vs service export performance: the duality again    </vt:lpstr>
      <vt:lpstr> Enhancing economic interaction with regional partners </vt:lpstr>
      <vt:lpstr>מצגת של PowerPoint</vt:lpstr>
      <vt:lpstr> The significance of EU-Israel economic relations</vt:lpstr>
      <vt:lpstr>The EU is Israel´s main trading partner</vt:lpstr>
      <vt:lpstr> Trade between the EU and Israel takes  place under a Free Trade Agreement</vt:lpstr>
      <vt:lpstr>The EU is also Israel’s main FDI partner</vt:lpstr>
      <vt:lpstr> The EU and Israel signed in 2013 a successful Open Skies+ agreement</vt:lpstr>
      <vt:lpstr>Israel’s participation in the Horizon 2020 programme (number of research project applications)</vt:lpstr>
      <vt:lpstr> Israel could also benefit from the InvestEU programme</vt:lpstr>
      <vt:lpstr> Cooperation in the emerging East  Mediterranean gas market</vt:lpstr>
      <vt:lpstr>The emerging East Mediterranean gas market</vt:lpstr>
      <vt:lpstr> A strong but constrained partnership</vt:lpstr>
      <vt:lpstr>   An unexploited potential</vt:lpstr>
      <vt:lpstr>מצגת של PowerPoint</vt:lpstr>
    </vt:vector>
  </TitlesOfParts>
  <Company>EUI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Hurvitz 2019</cp:lastModifiedBy>
  <cp:revision>842</cp:revision>
  <cp:lastPrinted>2019-11-29T16:22:44Z</cp:lastPrinted>
  <dcterms:created xsi:type="dcterms:W3CDTF">2012-11-28T14:19:22Z</dcterms:created>
  <dcterms:modified xsi:type="dcterms:W3CDTF">2019-12-16T19:23:23Z</dcterms:modified>
</cp:coreProperties>
</file>