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9" r:id="rId3"/>
    <p:sldId id="263" r:id="rId4"/>
    <p:sldId id="268" r:id="rId5"/>
    <p:sldId id="258" r:id="rId6"/>
    <p:sldId id="264" r:id="rId7"/>
    <p:sldId id="269" r:id="rId8"/>
    <p:sldId id="265" r:id="rId9"/>
    <p:sldId id="270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-LAP" initials="P" lastIdx="1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77BC"/>
    <a:srgbClr val="424244"/>
    <a:srgbClr val="2E76BB"/>
    <a:srgbClr val="424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41" autoAdjust="0"/>
    <p:restoredTop sz="94353" autoAdjust="0"/>
  </p:normalViewPr>
  <p:slideViewPr>
    <p:cSldViewPr snapToGrid="0">
      <p:cViewPr varScale="1">
        <p:scale>
          <a:sx n="99" d="100"/>
          <a:sy n="99" d="100"/>
        </p:scale>
        <p:origin x="-660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CF9EABA-D418-42C4-9FAA-659042A9E532}" type="datetimeFigureOut">
              <a:rPr lang="he-IL" smtClean="0"/>
              <a:t>י"ט/כסלו/תש"פ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0561C04-AA9F-4F4F-A86E-5438F0C1F4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2825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B7F34ED-3DAE-4DB8-AC27-25C0E6641E75}" type="datetimeFigureOut">
              <a:rPr lang="he-IL" smtClean="0"/>
              <a:t>י"ט/כסלו/תש"פ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A15F5D4-D4AB-49C5-BD42-5CE84AE488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054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5F5D4-D4AB-49C5-BD42-5CE84AE488D8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846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בתמונות מימין לשמאל.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1.</a:t>
            </a:r>
            <a:r>
              <a:rPr lang="he-IL" baseline="0" dirty="0" smtClean="0"/>
              <a:t> סקירת חו"ל – אזור תעשייה שיקגו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he-IL" baseline="0" dirty="0" smtClean="0"/>
              <a:t>2. ניתוח נתוני רישוי זמין והתפלגות משך הזמן להוצאת היתר בניה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he-IL" baseline="0" dirty="0" smtClean="0"/>
              <a:t>3. מיפוי תעשייה עם השפעות סביבתיות ברחבי הארץ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he-IL" baseline="0" dirty="0" smtClean="0"/>
              <a:t>4. אזור תעשייה נעם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5F5D4-D4AB-49C5-BD42-5CE84AE488D8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5898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5F5D4-D4AB-49C5-BD42-5CE84AE488D8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2265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5F5D4-D4AB-49C5-BD42-5CE84AE488D8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0011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5F5D4-D4AB-49C5-BD42-5CE84AE488D8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9844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Matan\Desktop\std24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" r="615"/>
          <a:stretch/>
        </p:blipFill>
        <p:spPr bwMode="auto">
          <a:xfrm>
            <a:off x="1" y="-16930"/>
            <a:ext cx="9144000" cy="516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כותרת משנה 2"/>
          <p:cNvSpPr txBox="1">
            <a:spLocks/>
          </p:cNvSpPr>
          <p:nvPr userDrawn="1"/>
        </p:nvSpPr>
        <p:spPr>
          <a:xfrm>
            <a:off x="1143000" y="2213110"/>
            <a:ext cx="6858000" cy="1241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400" dirty="0">
              <a:ln w="19050">
                <a:solidFill>
                  <a:schemeClr val="bg1"/>
                </a:solidFill>
              </a:ln>
              <a:solidFill>
                <a:srgbClr val="2E76BB"/>
              </a:solidFill>
              <a:latin typeface="South" panose="02020003050405020304" pitchFamily="18" charset="-79"/>
              <a:cs typeface="South" panose="02020003050405020304" pitchFamily="18" charset="-79"/>
            </a:endParaRPr>
          </a:p>
        </p:txBody>
      </p:sp>
      <p:sp>
        <p:nvSpPr>
          <p:cNvPr id="23" name="מציין מיקום של תאריך 2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24" name="מציין מיקום של כותרת תחתונה 2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" name="מציין מיקום של מספר שקופית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כותרת 27"/>
          <p:cNvSpPr>
            <a:spLocks noGrp="1"/>
          </p:cNvSpPr>
          <p:nvPr>
            <p:ph type="title" hasCustomPrompt="1"/>
          </p:nvPr>
        </p:nvSpPr>
        <p:spPr>
          <a:xfrm>
            <a:off x="535782" y="588170"/>
            <a:ext cx="8072436" cy="690562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 smtClean="0"/>
              <a:t>כותרת ראשית</a:t>
            </a:r>
            <a:endParaRPr lang="he-IL" dirty="0"/>
          </a:p>
        </p:txBody>
      </p:sp>
      <p:sp>
        <p:nvSpPr>
          <p:cNvPr id="2048" name="מציין מיקום טקסט 2047"/>
          <p:cNvSpPr>
            <a:spLocks noGrp="1"/>
          </p:cNvSpPr>
          <p:nvPr>
            <p:ph type="body" sz="quarter" idx="17" hasCustomPrompt="1"/>
          </p:nvPr>
        </p:nvSpPr>
        <p:spPr>
          <a:xfrm>
            <a:off x="714375" y="1470422"/>
            <a:ext cx="7715250" cy="1241822"/>
          </a:xfrm>
        </p:spPr>
        <p:txBody>
          <a:bodyPr>
            <a:normAutofit/>
          </a:bodyPr>
          <a:lstStyle>
            <a:lvl1pPr marL="0" indent="0" algn="ctr"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 smtClean="0"/>
              <a:t>כותרת משנה</a:t>
            </a:r>
            <a:endParaRPr lang="he-IL" dirty="0"/>
          </a:p>
        </p:txBody>
      </p:sp>
      <p:sp>
        <p:nvSpPr>
          <p:cNvPr id="10" name="מציין מיקום טקסט 2047"/>
          <p:cNvSpPr>
            <a:spLocks noGrp="1"/>
          </p:cNvSpPr>
          <p:nvPr>
            <p:ph type="body" sz="quarter" idx="18" hasCustomPrompt="1"/>
          </p:nvPr>
        </p:nvSpPr>
        <p:spPr>
          <a:xfrm>
            <a:off x="714375" y="3076574"/>
            <a:ext cx="7715250" cy="550069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 smtClean="0"/>
              <a:t>שם הדובר</a:t>
            </a:r>
            <a:endParaRPr lang="he-IL" dirty="0"/>
          </a:p>
        </p:txBody>
      </p:sp>
      <p:pic>
        <p:nvPicPr>
          <p:cNvPr id="12" name="Picture 2" descr="C:\Users\Matan\Desktop\std2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596" y="2883432"/>
            <a:ext cx="3938809" cy="201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808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1pPr>
            <a:lvl2pPr marL="800100" indent="-3429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1103711"/>
            <a:ext cx="8658225" cy="2139553"/>
          </a:xfrm>
        </p:spPr>
        <p:txBody>
          <a:bodyPr anchor="b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125" y="3263505"/>
            <a:ext cx="8658225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01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64393"/>
            <a:ext cx="4257676" cy="3768329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64393"/>
            <a:ext cx="4276725" cy="3768329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65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1"/>
            <a:ext cx="7886700" cy="7143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125" y="839391"/>
            <a:ext cx="4260057" cy="61793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8125" y="1550194"/>
            <a:ext cx="4260057" cy="3186113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839391"/>
            <a:ext cx="4248150" cy="61793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50194"/>
            <a:ext cx="4248150" cy="3193256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39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0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9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750094"/>
            <a:ext cx="3505200" cy="1385887"/>
          </a:xfrm>
        </p:spPr>
        <p:txBody>
          <a:bodyPr anchor="t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989909" cy="4038599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125" y="2221706"/>
            <a:ext cx="3505200" cy="254317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62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828675"/>
            <a:ext cx="3495675" cy="1278731"/>
          </a:xfrm>
        </p:spPr>
        <p:txBody>
          <a:bodyPr anchor="t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1532"/>
            <a:ext cx="4989909" cy="3907631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650" y="2178844"/>
            <a:ext cx="3495675" cy="253603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34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:\Users\matana\Desktop\std3.png"/>
          <p:cNvPicPr>
            <a:picLocks noChangeAspect="1" noChangeArrowheads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3" b="18215"/>
          <a:stretch/>
        </p:blipFill>
        <p:spPr bwMode="auto">
          <a:xfrm flipV="1">
            <a:off x="-1" y="2108506"/>
            <a:ext cx="9144001" cy="303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075" y="9526"/>
            <a:ext cx="8686800" cy="690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e-IL" dirty="0" smtClean="0"/>
              <a:t>לחץ כדי לערוך כותרת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125" y="878682"/>
            <a:ext cx="8658225" cy="3850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1" y="4917283"/>
            <a:ext cx="1193833" cy="2262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D2294-1241-40AA-B4E2-F132AAC96FCC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5950" y="4917283"/>
            <a:ext cx="5486400" cy="2262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4917283"/>
            <a:ext cx="1133475" cy="2262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  <p:pic>
        <p:nvPicPr>
          <p:cNvPr id="1030" name="Picture 6" descr="C:\Users\matana\Desktop\std5.png"/>
          <p:cNvPicPr>
            <a:picLocks noChangeAspect="1" noChangeArrowheads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55" r="24020"/>
          <a:stretch/>
        </p:blipFill>
        <p:spPr bwMode="auto">
          <a:xfrm>
            <a:off x="1" y="4618487"/>
            <a:ext cx="2647949" cy="47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85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15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r" defTabSz="914400" rtl="1" eaLnBrk="1" latinLnBrk="0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r" defTabSz="914400" rtl="1" eaLnBrk="1" latinLnBrk="0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r" defTabSz="914400" rtl="1" eaLnBrk="1" latinLnBrk="0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r" defTabSz="914400" rtl="1" eaLnBrk="1" latinLnBrk="0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5782" y="207180"/>
            <a:ext cx="8072436" cy="690562"/>
          </a:xfrm>
        </p:spPr>
        <p:txBody>
          <a:bodyPr/>
          <a:lstStyle/>
          <a:p>
            <a:r>
              <a:rPr lang="he-IL" dirty="0" smtClean="0"/>
              <a:t>משרד הכלכלה והתעשייה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7"/>
          </p:nvPr>
        </p:nvSpPr>
        <p:spPr>
          <a:xfrm>
            <a:off x="714375" y="992425"/>
            <a:ext cx="7715250" cy="1241822"/>
          </a:xfrm>
        </p:spPr>
        <p:txBody>
          <a:bodyPr>
            <a:normAutofit fontScale="62500" lnSpcReduction="20000"/>
          </a:bodyPr>
          <a:lstStyle/>
          <a:p>
            <a:r>
              <a:rPr lang="he-IL" dirty="0" smtClean="0"/>
              <a:t>שיפור הליכי תכנון ובניה לתעשייה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יישום החלטת ממשלה 4108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8"/>
          </p:nvPr>
        </p:nvSpPr>
        <p:spPr>
          <a:xfrm>
            <a:off x="714375" y="3464383"/>
            <a:ext cx="7715250" cy="550069"/>
          </a:xfrm>
        </p:spPr>
        <p:txBody>
          <a:bodyPr/>
          <a:lstStyle/>
          <a:p>
            <a:r>
              <a:rPr lang="he-IL" dirty="0" smtClean="0"/>
              <a:t>עוז </a:t>
            </a:r>
            <a:r>
              <a:rPr lang="he-IL" dirty="0" err="1" smtClean="0"/>
              <a:t>כ"ץ</a:t>
            </a:r>
            <a:r>
              <a:rPr lang="he-IL" dirty="0" smtClean="0"/>
              <a:t>, מנהל </a:t>
            </a:r>
            <a:r>
              <a:rPr lang="he-IL" dirty="0" err="1" smtClean="0"/>
              <a:t>מינהל</a:t>
            </a:r>
            <a:r>
              <a:rPr lang="he-IL" dirty="0" smtClean="0"/>
              <a:t> תעשיות</a:t>
            </a:r>
          </a:p>
        </p:txBody>
      </p:sp>
      <p:pic>
        <p:nvPicPr>
          <p:cNvPr id="1026" name="Picture 2" descr="C:\Users\amirru\AppData\Local\Microsoft\Windows\Temporary Internet Files\Content.Outlook\6YQCIN87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816" y="2219884"/>
            <a:ext cx="2404861" cy="116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1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החלטת ממשלה 4108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7650" y="563213"/>
            <a:ext cx="8658225" cy="41894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2000" dirty="0" smtClean="0"/>
              <a:t>שיפור הסביבה העסקית לתעשייה בעולם התכנון </a:t>
            </a:r>
          </a:p>
          <a:p>
            <a:pPr lvl="1"/>
            <a:r>
              <a:rPr lang="he-IL" dirty="0" smtClean="0"/>
              <a:t>קיצור משך הקמת מפעל </a:t>
            </a:r>
          </a:p>
          <a:p>
            <a:pPr lvl="1"/>
            <a:r>
              <a:rPr lang="he-IL" dirty="0" smtClean="0"/>
              <a:t>ייעול הליך היתר הבנייה לתעשייה</a:t>
            </a:r>
          </a:p>
          <a:p>
            <a:pPr lvl="1"/>
            <a:r>
              <a:rPr lang="he-IL" dirty="0" smtClean="0"/>
              <a:t>תכנון שטח לתעשייה ל 2040</a:t>
            </a:r>
          </a:p>
          <a:p>
            <a:pPr lvl="1"/>
            <a:r>
              <a:rPr lang="he-IL" dirty="0" smtClean="0"/>
              <a:t>פתרון חסמים </a:t>
            </a:r>
          </a:p>
          <a:p>
            <a:pPr marL="0" indent="0">
              <a:buNone/>
            </a:pPr>
            <a:endParaRPr lang="he-IL" sz="2000" dirty="0" smtClean="0"/>
          </a:p>
          <a:p>
            <a:r>
              <a:rPr lang="he-IL" sz="2000" dirty="0" smtClean="0"/>
              <a:t>משרד </a:t>
            </a:r>
            <a:r>
              <a:rPr lang="he-IL" sz="2000" dirty="0"/>
              <a:t>הכלכלה, </a:t>
            </a:r>
            <a:r>
              <a:rPr lang="he-IL" sz="2000" dirty="0" err="1"/>
              <a:t>מינהל</a:t>
            </a:r>
            <a:r>
              <a:rPr lang="he-IL" sz="2000" dirty="0"/>
              <a:t> התכנון, משרד רה"מ, המשרד </a:t>
            </a:r>
            <a:r>
              <a:rPr lang="he-IL" sz="2000" dirty="0" err="1"/>
              <a:t>להגנ"ס</a:t>
            </a:r>
            <a:r>
              <a:rPr lang="he-IL" sz="2000" dirty="0"/>
              <a:t>, משרד הפנים, </a:t>
            </a:r>
            <a:r>
              <a:rPr lang="he-IL" sz="2000" dirty="0" err="1"/>
              <a:t>רמ"י</a:t>
            </a:r>
            <a:r>
              <a:rPr lang="he-IL" sz="2000" dirty="0"/>
              <a:t>, משרד האנרגיה, </a:t>
            </a:r>
            <a:r>
              <a:rPr lang="he-IL" sz="2000" dirty="0" err="1"/>
              <a:t>חשכ"ל</a:t>
            </a:r>
            <a:r>
              <a:rPr lang="he-IL" sz="2000" dirty="0"/>
              <a:t>, </a:t>
            </a:r>
            <a:r>
              <a:rPr lang="he-IL" sz="2000" dirty="0" err="1"/>
              <a:t>אג"ת</a:t>
            </a:r>
            <a:endParaRPr lang="he-IL" sz="2000" dirty="0"/>
          </a:p>
          <a:p>
            <a:endParaRPr lang="he-IL" sz="2000" dirty="0"/>
          </a:p>
        </p:txBody>
      </p:sp>
      <p:pic>
        <p:nvPicPr>
          <p:cNvPr id="4" name="Picture 4" descr="תוצאת תמונה עבור מינהל תעשיות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t="14244" r="6357" b="12955"/>
          <a:stretch/>
        </p:blipFill>
        <p:spPr bwMode="auto">
          <a:xfrm>
            <a:off x="114040" y="110357"/>
            <a:ext cx="953923" cy="53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83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החלטת ממשלה 4108 – תהליכי עבודה</a:t>
            </a:r>
            <a:endParaRPr lang="he-IL" dirty="0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xmlns="" id="{4BE09908-A762-4F34-AE3D-EA9AD6B94A4C}"/>
              </a:ext>
            </a:extLst>
          </p:cNvPr>
          <p:cNvSpPr/>
          <p:nvPr/>
        </p:nvSpPr>
        <p:spPr>
          <a:xfrm>
            <a:off x="5630098" y="1652554"/>
            <a:ext cx="1601058" cy="83099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he-I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פגישות </a:t>
            </a:r>
            <a:r>
              <a:rPr lang="he-I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עם בעלי </a:t>
            </a:r>
            <a:r>
              <a:rPr lang="he-I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עניין 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xmlns="" id="{4BE09908-A762-4F34-AE3D-EA9AD6B94A4C}"/>
              </a:ext>
            </a:extLst>
          </p:cNvPr>
          <p:cNvSpPr/>
          <p:nvPr/>
        </p:nvSpPr>
        <p:spPr>
          <a:xfrm>
            <a:off x="7383294" y="1652554"/>
            <a:ext cx="1500664" cy="83099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he-I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סקירות בינלאומיות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xmlns="" id="{4BE09908-A762-4F34-AE3D-EA9AD6B94A4C}"/>
              </a:ext>
            </a:extLst>
          </p:cNvPr>
          <p:cNvSpPr/>
          <p:nvPr/>
        </p:nvSpPr>
        <p:spPr>
          <a:xfrm>
            <a:off x="4785754" y="670449"/>
            <a:ext cx="1928014" cy="83099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he-I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ניתוח נתוני רישוי זמין </a:t>
            </a:r>
            <a:r>
              <a:rPr lang="he-IL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ורמ"י</a:t>
            </a:r>
            <a:endParaRPr lang="he-IL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xmlns="" id="{4BE09908-A762-4F34-AE3D-EA9AD6B94A4C}"/>
              </a:ext>
            </a:extLst>
          </p:cNvPr>
          <p:cNvSpPr/>
          <p:nvPr/>
        </p:nvSpPr>
        <p:spPr>
          <a:xfrm>
            <a:off x="6939062" y="670449"/>
            <a:ext cx="1944896" cy="7807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he-I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מיפוי תכנוני של 700 מפעלים</a:t>
            </a: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xmlns="" id="{4BE09908-A762-4F34-AE3D-EA9AD6B94A4C}"/>
              </a:ext>
            </a:extLst>
          </p:cNvPr>
          <p:cNvSpPr/>
          <p:nvPr/>
        </p:nvSpPr>
        <p:spPr>
          <a:xfrm>
            <a:off x="438250" y="670449"/>
            <a:ext cx="1944896" cy="7807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he-I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כנס ושולחן עגול עם </a:t>
            </a:r>
            <a:r>
              <a:rPr lang="he-IL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מינהל</a:t>
            </a:r>
            <a:r>
              <a:rPr lang="he-I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התכנון</a:t>
            </a: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xmlns="" id="{4BE09908-A762-4F34-AE3D-EA9AD6B94A4C}"/>
              </a:ext>
            </a:extLst>
          </p:cNvPr>
          <p:cNvSpPr/>
          <p:nvPr/>
        </p:nvSpPr>
        <p:spPr>
          <a:xfrm>
            <a:off x="4200396" y="1652554"/>
            <a:ext cx="1277565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he-I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ניתוח </a:t>
            </a:r>
            <a:r>
              <a:rPr lang="he-IL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תבעו"ת</a:t>
            </a:r>
            <a:endParaRPr lang="he-IL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xmlns="" id="{4BE09908-A762-4F34-AE3D-EA9AD6B94A4C}"/>
              </a:ext>
            </a:extLst>
          </p:cNvPr>
          <p:cNvSpPr/>
          <p:nvPr/>
        </p:nvSpPr>
        <p:spPr>
          <a:xfrm>
            <a:off x="2608440" y="670449"/>
            <a:ext cx="1952020" cy="83099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he-I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ניתוח מקרי בוחן של אזורי תעשייה</a:t>
            </a: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xmlns="" id="{4BE09908-A762-4F34-AE3D-EA9AD6B94A4C}"/>
              </a:ext>
            </a:extLst>
          </p:cNvPr>
          <p:cNvSpPr/>
          <p:nvPr/>
        </p:nvSpPr>
        <p:spPr>
          <a:xfrm>
            <a:off x="189749" y="1652554"/>
            <a:ext cx="1754353" cy="7807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he-I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סקר עורכי בקשות</a:t>
            </a: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xmlns="" id="{4BE09908-A762-4F34-AE3D-EA9AD6B94A4C}"/>
              </a:ext>
            </a:extLst>
          </p:cNvPr>
          <p:cNvSpPr/>
          <p:nvPr/>
        </p:nvSpPr>
        <p:spPr>
          <a:xfrm>
            <a:off x="2096239" y="1652554"/>
            <a:ext cx="1952020" cy="78079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he-I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קול קורא לתעשיינים</a:t>
            </a:r>
          </a:p>
        </p:txBody>
      </p:sp>
      <p:pic>
        <p:nvPicPr>
          <p:cNvPr id="22" name="תמונה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246" y="2713697"/>
            <a:ext cx="2146826" cy="2304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xmlns="" id="{EFB4B8C1-2465-4DA3-AB82-C8C311949B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2" t="12054" r="10977" b="40695"/>
          <a:stretch/>
        </p:blipFill>
        <p:spPr>
          <a:xfrm>
            <a:off x="2290739" y="2713697"/>
            <a:ext cx="2187229" cy="2304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5" name="תמונה 2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59"/>
          <a:stretch/>
        </p:blipFill>
        <p:spPr bwMode="auto">
          <a:xfrm>
            <a:off x="4571107" y="2713697"/>
            <a:ext cx="2304000" cy="2304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3" r="5939" b="33340"/>
          <a:stretch/>
        </p:blipFill>
        <p:spPr bwMode="auto">
          <a:xfrm>
            <a:off x="69519" y="2713697"/>
            <a:ext cx="2128083" cy="230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65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yba\Downloads\תרשים הקמת מפעל למצגת אלי הורוביץ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 b="41438"/>
          <a:stretch/>
        </p:blipFill>
        <p:spPr bwMode="auto">
          <a:xfrm>
            <a:off x="868494" y="221560"/>
            <a:ext cx="8029182" cy="264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תוצאת תמונה עבור מינהל תעשיות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t="14244" r="6357" b="12955"/>
          <a:stretch/>
        </p:blipFill>
        <p:spPr bwMode="auto">
          <a:xfrm>
            <a:off x="114040" y="110357"/>
            <a:ext cx="953923" cy="53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hayba\Downloads\תרשים הקמת מפעל למצגת אלי הורוביץ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 t="72320" b="13840"/>
          <a:stretch/>
        </p:blipFill>
        <p:spPr bwMode="auto">
          <a:xfrm>
            <a:off x="868494" y="2866288"/>
            <a:ext cx="8029182" cy="6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hayba\Downloads\תרשים הקמת מפעל למצגת אלי הורוביץ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77" r="8589" b="27290"/>
          <a:stretch/>
        </p:blipFill>
        <p:spPr bwMode="auto">
          <a:xfrm>
            <a:off x="868494" y="3487740"/>
            <a:ext cx="8029182" cy="60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hayba\Downloads\תרשים הקמת מפעל למצגת אלי הורוביץ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6" t="86160"/>
          <a:stretch/>
        </p:blipFill>
        <p:spPr bwMode="auto">
          <a:xfrm>
            <a:off x="868494" y="4030576"/>
            <a:ext cx="8032118" cy="6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לבן 9"/>
          <p:cNvSpPr/>
          <p:nvPr/>
        </p:nvSpPr>
        <p:spPr>
          <a:xfrm rot="537992">
            <a:off x="1387846" y="1888196"/>
            <a:ext cx="6388577" cy="645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/>
              <a:t>התהליך אורך כ – 5 שנים</a:t>
            </a:r>
            <a:endParaRPr lang="he-IL" sz="2400" dirty="0"/>
          </a:p>
        </p:txBody>
      </p:sp>
      <p:sp>
        <p:nvSpPr>
          <p:cNvPr id="11" name="מלבן 10"/>
          <p:cNvSpPr/>
          <p:nvPr/>
        </p:nvSpPr>
        <p:spPr>
          <a:xfrm rot="537992">
            <a:off x="1264480" y="2940464"/>
            <a:ext cx="6388577" cy="645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/>
              <a:t>ומעורבים בו כ- 40 גורמים שונים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62175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פתרונות לעולם התכנון</a:t>
            </a:r>
            <a:endParaRPr lang="he-IL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half" idx="2"/>
          </p:nvPr>
        </p:nvSpPr>
        <p:spPr>
          <a:xfrm>
            <a:off x="3747912" y="864393"/>
            <a:ext cx="5138913" cy="3768329"/>
          </a:xfrm>
        </p:spPr>
        <p:txBody>
          <a:bodyPr>
            <a:normAutofit fontScale="92500" lnSpcReduction="10000"/>
          </a:bodyPr>
          <a:lstStyle/>
          <a:p>
            <a:r>
              <a:rPr lang="he-IL" sz="2000" dirty="0" err="1"/>
              <a:t>שיריון</a:t>
            </a:r>
            <a:r>
              <a:rPr lang="he-IL" sz="2000" dirty="0"/>
              <a:t> שטח 8,000 דונם לתעשייה עם השפעות סביבתיות (התכנית האסטרטגית של </a:t>
            </a:r>
            <a:r>
              <a:rPr lang="he-IL" sz="2000" dirty="0" err="1"/>
              <a:t>מינהל</a:t>
            </a:r>
            <a:r>
              <a:rPr lang="he-IL" sz="2000" dirty="0"/>
              <a:t> תכנון 2040)  </a:t>
            </a:r>
          </a:p>
          <a:p>
            <a:r>
              <a:rPr lang="he-IL" sz="2000" dirty="0" smtClean="0"/>
              <a:t>הנחיות לוועדות תכנון – עירוב שימושים מושכל – </a:t>
            </a:r>
            <a:r>
              <a:rPr lang="he-IL" sz="2000" b="1" dirty="0" err="1" smtClean="0"/>
              <a:t>אִיזוּר</a:t>
            </a:r>
            <a:endParaRPr lang="he-IL" sz="2000" b="1" dirty="0" smtClean="0"/>
          </a:p>
          <a:p>
            <a:r>
              <a:rPr lang="he-IL" sz="2000" dirty="0" smtClean="0"/>
              <a:t>תכנון חושב רישוי – טיוב </a:t>
            </a:r>
            <a:r>
              <a:rPr lang="he-IL" sz="2000" dirty="0" err="1" smtClean="0"/>
              <a:t>התב"ע</a:t>
            </a:r>
            <a:endParaRPr lang="he-IL" sz="2000" dirty="0" smtClean="0"/>
          </a:p>
          <a:p>
            <a:r>
              <a:rPr lang="he-IL" sz="2000" dirty="0" smtClean="0"/>
              <a:t>נציגים והידוק הקשר בין משרד הכלכלה לוועדות התכנון</a:t>
            </a:r>
            <a:endParaRPr lang="he-IL" sz="2000"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6" r="1"/>
          <a:stretch/>
        </p:blipFill>
        <p:spPr>
          <a:xfrm>
            <a:off x="324075" y="671603"/>
            <a:ext cx="3197636" cy="38382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5066" y="2252796"/>
            <a:ext cx="12288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ליבה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400641" y="2674071"/>
            <a:ext cx="122885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/>
              <a:t>היקף</a:t>
            </a:r>
            <a:endParaRPr lang="he-I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9061" y="4140497"/>
            <a:ext cx="12288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תעסוקה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400640" y="753225"/>
            <a:ext cx="12288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תעשייה</a:t>
            </a:r>
            <a:endParaRPr lang="he-IL" dirty="0"/>
          </a:p>
        </p:txBody>
      </p:sp>
      <p:pic>
        <p:nvPicPr>
          <p:cNvPr id="13" name="Picture 4" descr="תוצאת תמונה עבור מינהל תעשיות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t="14244" r="6357" b="12955"/>
          <a:stretch/>
        </p:blipFill>
        <p:spPr bwMode="auto">
          <a:xfrm>
            <a:off x="114040" y="110357"/>
            <a:ext cx="953923" cy="53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6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הליך היתר בניה</a:t>
            </a:r>
            <a:endParaRPr lang="he-IL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half" idx="2"/>
          </p:nvPr>
        </p:nvSpPr>
        <p:spPr>
          <a:xfrm>
            <a:off x="4343400" y="641217"/>
            <a:ext cx="4543426" cy="3768329"/>
          </a:xfrm>
        </p:spPr>
        <p:txBody>
          <a:bodyPr>
            <a:normAutofit/>
          </a:bodyPr>
          <a:lstStyle/>
          <a:p>
            <a:r>
              <a:rPr lang="he-IL" sz="2000" dirty="0" smtClean="0"/>
              <a:t>תעשייה בהשוואה למגורים: 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e-IL" dirty="0"/>
              <a:t>מגוונת </a:t>
            </a:r>
            <a:r>
              <a:rPr lang="he-IL" dirty="0" smtClean="0"/>
              <a:t>יותר</a:t>
            </a:r>
            <a:endParaRPr lang="he-IL" dirty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e-IL" dirty="0"/>
              <a:t>מורכבת יותר </a:t>
            </a:r>
            <a:endParaRPr lang="he-IL" dirty="0" smtClean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e-IL" dirty="0" smtClean="0"/>
              <a:t>דינמית יותר </a:t>
            </a:r>
            <a:endParaRPr lang="he-IL" dirty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e-IL" dirty="0" smtClean="0"/>
              <a:t>בתחרות </a:t>
            </a:r>
            <a:r>
              <a:rPr lang="he-IL" dirty="0"/>
              <a:t>בינלאומית</a:t>
            </a:r>
          </a:p>
          <a:p>
            <a:r>
              <a:rPr lang="he-IL" sz="2000" dirty="0"/>
              <a:t>"לך תביא</a:t>
            </a:r>
            <a:r>
              <a:rPr lang="he-IL" sz="2000" dirty="0" smtClean="0"/>
              <a:t>" - ריבוי גורמים מאשרים ללא סנכרון</a:t>
            </a:r>
            <a:endParaRPr lang="he-IL" dirty="0" smtClean="0"/>
          </a:p>
        </p:txBody>
      </p:sp>
      <p:sp>
        <p:nvSpPr>
          <p:cNvPr id="5" name="מציין מיקום תוכן 5"/>
          <p:cNvSpPr>
            <a:spLocks noGrp="1"/>
          </p:cNvSpPr>
          <p:nvPr>
            <p:ph sz="half" idx="2"/>
          </p:nvPr>
        </p:nvSpPr>
        <p:spPr>
          <a:xfrm>
            <a:off x="525295" y="4309349"/>
            <a:ext cx="8513932" cy="242301"/>
          </a:xfrm>
        </p:spPr>
        <p:txBody>
          <a:bodyPr>
            <a:noAutofit/>
          </a:bodyPr>
          <a:lstStyle/>
          <a:p>
            <a:r>
              <a:rPr lang="he-IL" sz="1600" dirty="0" smtClean="0"/>
              <a:t>עיבוד נתוני רישוי זמין ניתוח </a:t>
            </a:r>
            <a:r>
              <a:rPr lang="he-IL" sz="1600" dirty="0" err="1" smtClean="0"/>
              <a:t>מינהל</a:t>
            </a:r>
            <a:r>
              <a:rPr lang="he-IL" sz="1600" dirty="0" smtClean="0"/>
              <a:t> התכנון, משרד הכלכלה ומשרד רה"מ</a:t>
            </a:r>
          </a:p>
        </p:txBody>
      </p:sp>
      <p:pic>
        <p:nvPicPr>
          <p:cNvPr id="8" name="Picture 4" descr="תוצאת תמונה עבור מינהל תעשיות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t="14244" r="6357" b="12955"/>
          <a:stretch/>
        </p:blipFill>
        <p:spPr bwMode="auto">
          <a:xfrm>
            <a:off x="114040" y="110357"/>
            <a:ext cx="953923" cy="53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267125"/>
              </p:ext>
            </p:extLst>
          </p:nvPr>
        </p:nvGraphicFramePr>
        <p:xfrm>
          <a:off x="69597" y="110355"/>
          <a:ext cx="3784647" cy="429918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9489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63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41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52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1813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</a:pPr>
                      <a:r>
                        <a:rPr lang="he-IL" sz="1800" dirty="0" smtClean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שלב בהליך</a:t>
                      </a:r>
                      <a:r>
                        <a:rPr lang="he-IL" sz="1800" baseline="0" dirty="0" smtClean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בניה</a:t>
                      </a:r>
                      <a:endParaRPr lang="en-US" sz="1800" dirty="0"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 smtClean="0">
                          <a:effectLst/>
                          <a:latin typeface="Aharoni" panose="02010803020104030203" pitchFamily="2" charset="-79"/>
                          <a:ea typeface="Calibri"/>
                          <a:cs typeface="Aharoni" panose="02010803020104030203" pitchFamily="2" charset="-79"/>
                        </a:rPr>
                        <a:t>ימים </a:t>
                      </a:r>
                      <a:r>
                        <a:rPr lang="he-IL" sz="1800" dirty="0" err="1" smtClean="0">
                          <a:effectLst/>
                          <a:latin typeface="Aharoni" panose="02010803020104030203" pitchFamily="2" charset="-79"/>
                          <a:ea typeface="Calibri"/>
                          <a:cs typeface="Aharoni" panose="02010803020104030203" pitchFamily="2" charset="-79"/>
                        </a:rPr>
                        <a:t>קלנדריים</a:t>
                      </a:r>
                      <a:endParaRPr lang="en-US" sz="1800" dirty="0"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3438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"זמן ועדה"</a:t>
                      </a:r>
                      <a:endParaRPr lang="he-IL" sz="1600" kern="1200" dirty="0">
                        <a:solidFill>
                          <a:schemeClr val="dk1"/>
                        </a:solidFill>
                        <a:effectLst/>
                        <a:latin typeface="Aharoni" panose="02010803020104030203" pitchFamily="2" charset="-79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תנאי סף</a:t>
                      </a:r>
                      <a:endParaRPr lang="en-US" sz="1600" dirty="0"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Aharoni" panose="02010803020104030203" pitchFamily="2" charset="-79"/>
                          <a:ea typeface="Calibri"/>
                          <a:cs typeface="Aharoni" panose="02010803020104030203" pitchFamily="2" charset="-79"/>
                        </a:rPr>
                        <a:t>86</a:t>
                      </a:r>
                      <a:endParaRPr lang="en-US" sz="2000" dirty="0"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3438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בקרה מרחבית</a:t>
                      </a:r>
                      <a:endParaRPr lang="en-US" sz="1600" dirty="0"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haroni" panose="02010803020104030203" pitchFamily="2" charset="-79"/>
                          <a:ea typeface="Calibri"/>
                          <a:cs typeface="Aharoni" panose="02010803020104030203" pitchFamily="2" charset="-79"/>
                        </a:rPr>
                        <a:t>66</a:t>
                      </a:r>
                      <a:endParaRPr lang="en-US" sz="2000" dirty="0"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3438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הכנת תכן</a:t>
                      </a:r>
                      <a:endParaRPr lang="en-US" sz="1600" dirty="0"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88</a:t>
                      </a:r>
                      <a:endParaRPr lang="en-US" sz="2000" dirty="0"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3438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בקרת תכן</a:t>
                      </a:r>
                      <a:endParaRPr lang="en-US" sz="1600" dirty="0"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30</a:t>
                      </a:r>
                      <a:endParaRPr lang="en-US" sz="2000" dirty="0"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3438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הפקת היתר</a:t>
                      </a:r>
                      <a:endParaRPr lang="en-US" sz="1600" dirty="0"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18</a:t>
                      </a:r>
                      <a:endParaRPr lang="en-US" sz="2000" dirty="0"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3438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 smtClean="0">
                          <a:effectLst/>
                          <a:latin typeface="Aharoni" panose="02010803020104030203" pitchFamily="2" charset="-79"/>
                          <a:ea typeface="Calibri"/>
                          <a:cs typeface="Aharoni" panose="02010803020104030203" pitchFamily="2" charset="-79"/>
                        </a:rPr>
                        <a:t>סה"כ</a:t>
                      </a:r>
                      <a:endParaRPr lang="en-US" sz="1600" dirty="0"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Aharoni" panose="02010803020104030203" pitchFamily="2" charset="-79"/>
                          <a:ea typeface="Calibri"/>
                          <a:cs typeface="Aharoni" panose="02010803020104030203" pitchFamily="2" charset="-79"/>
                        </a:rPr>
                        <a:t>287</a:t>
                      </a:r>
                      <a:endParaRPr lang="en-US" sz="2000" dirty="0"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343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"זמן יזם"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haroni" panose="02010803020104030203" pitchFamily="2" charset="-79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 smtClean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מידע</a:t>
                      </a:r>
                      <a:endParaRPr lang="en-US" sz="1600" dirty="0"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102</a:t>
                      </a:r>
                      <a:endParaRPr lang="en-US" sz="2000" dirty="0"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9985392"/>
                  </a:ext>
                </a:extLst>
              </a:tr>
              <a:tr h="54952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 smtClean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תכנון + רגולטורים</a:t>
                      </a:r>
                      <a:endParaRPr lang="en-US" sz="1600" dirty="0"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214</a:t>
                      </a:r>
                      <a:endParaRPr lang="en-US" sz="2000" dirty="0"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4633311"/>
                  </a:ext>
                </a:extLst>
              </a:tr>
              <a:tr h="343438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effectLst/>
                          <a:latin typeface="Aharoni" panose="02010803020104030203" pitchFamily="2" charset="-79"/>
                          <a:ea typeface="Calibri"/>
                          <a:cs typeface="Aharoni" panose="02010803020104030203" pitchFamily="2" charset="-79"/>
                        </a:rPr>
                        <a:t>סה"כ</a:t>
                      </a:r>
                      <a:endParaRPr lang="he-IL" sz="1600" kern="1200" dirty="0">
                        <a:solidFill>
                          <a:schemeClr val="dk1"/>
                        </a:solidFill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Aharoni" panose="02010803020104030203" pitchFamily="2" charset="-79"/>
                          <a:ea typeface="Calibri"/>
                          <a:cs typeface="Aharoni" panose="02010803020104030203" pitchFamily="2" charset="-79"/>
                        </a:rPr>
                        <a:t>316</a:t>
                      </a:r>
                      <a:endParaRPr lang="en-US" sz="2000" dirty="0"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1253647"/>
                  </a:ext>
                </a:extLst>
              </a:tr>
              <a:tr h="38402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solidFill>
                            <a:schemeClr val="bg1"/>
                          </a:solidFill>
                          <a:effectLst/>
                          <a:latin typeface="Aharoni" panose="02010803020104030203" pitchFamily="2" charset="-79"/>
                          <a:ea typeface="Calibri"/>
                          <a:cs typeface="Aharoni" panose="02010803020104030203" pitchFamily="2" charset="-79"/>
                        </a:rPr>
                        <a:t>603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74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e-IL"/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370282"/>
              </p:ext>
            </p:extLst>
          </p:nvPr>
        </p:nvGraphicFramePr>
        <p:xfrm>
          <a:off x="2559855" y="-6"/>
          <a:ext cx="6569631" cy="5143506"/>
        </p:xfrm>
        <a:graphic>
          <a:graphicData uri="http://schemas.openxmlformats.org/drawingml/2006/table">
            <a:tbl>
              <a:tblPr rtl="1">
                <a:tableStyleId>{793D81CF-94F2-401A-BA57-92F5A7B2D0C5}</a:tableStyleId>
              </a:tblPr>
              <a:tblGrid>
                <a:gridCol w="65696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4742">
                <a:tc>
                  <a:txBody>
                    <a:bodyPr/>
                    <a:lstStyle/>
                    <a:p>
                      <a:pPr algn="ctr"/>
                      <a:r>
                        <a:rPr lang="he-IL" sz="2400" b="1" u="none" dirty="0" smtClean="0"/>
                        <a:t>פטור מהיתר בניה – לכ-30% מהעבודות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397">
                <a:tc>
                  <a:txBody>
                    <a:bodyPr/>
                    <a:lstStyle/>
                    <a:p>
                      <a:pPr marL="444500" indent="-285750" algn="r" defTabSz="914400" rtl="1" eaLnBrk="1" fontAlgn="ctr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he-IL" sz="1600" u="none" strike="noStrike" kern="1200" dirty="0">
                          <a:effectLst/>
                        </a:rPr>
                        <a:t>יחידות טכניות </a:t>
                      </a:r>
                      <a:r>
                        <a:rPr lang="he-IL" sz="1600" u="none" strike="noStrike" kern="1200" dirty="0" smtClean="0">
                          <a:effectLst/>
                        </a:rPr>
                        <a:t>-</a:t>
                      </a:r>
                      <a:r>
                        <a:rPr lang="he-IL" sz="1600" u="none" strike="noStrike" kern="1200" baseline="0" dirty="0" smtClean="0">
                          <a:effectLst/>
                        </a:rPr>
                        <a:t> </a:t>
                      </a:r>
                      <a:r>
                        <a:rPr lang="he-IL" sz="1600" u="none" strike="noStrike" kern="1200" dirty="0" err="1" smtClean="0">
                          <a:effectLst/>
                        </a:rPr>
                        <a:t>צי'לר</a:t>
                      </a:r>
                      <a:r>
                        <a:rPr lang="he-IL" sz="1600" u="none" strike="noStrike" kern="1200" dirty="0">
                          <a:effectLst/>
                        </a:rPr>
                        <a:t>, </a:t>
                      </a:r>
                      <a:r>
                        <a:rPr lang="he-IL" sz="1600" u="none" strike="noStrike" kern="1200" dirty="0" err="1" smtClean="0">
                          <a:effectLst/>
                        </a:rPr>
                        <a:t>שנאי,חדר</a:t>
                      </a:r>
                      <a:r>
                        <a:rPr lang="he-IL" sz="1600" u="none" strike="noStrike" kern="1200" dirty="0" smtClean="0">
                          <a:effectLst/>
                        </a:rPr>
                        <a:t> </a:t>
                      </a:r>
                      <a:r>
                        <a:rPr lang="he-IL" sz="1600" u="none" strike="noStrike" kern="1200" dirty="0">
                          <a:effectLst/>
                        </a:rPr>
                        <a:t>חשמל, משאבה, </a:t>
                      </a:r>
                      <a:r>
                        <a:rPr lang="he-IL" sz="1600" u="none" strike="noStrike" kern="1200" dirty="0" smtClean="0">
                          <a:effectLst/>
                        </a:rPr>
                        <a:t>קומפרסור</a:t>
                      </a:r>
                      <a:endParaRPr lang="he-IL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397">
                <a:tc>
                  <a:txBody>
                    <a:bodyPr/>
                    <a:lstStyle/>
                    <a:p>
                      <a:pPr marL="444500" indent="-285750" algn="r" defTabSz="914400" rtl="1" eaLnBrk="1" fontAlgn="ctr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he-IL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מחסן ציוד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2397">
                <a:tc>
                  <a:txBody>
                    <a:bodyPr/>
                    <a:lstStyle/>
                    <a:p>
                      <a:pPr marL="444500" indent="-285750" algn="r" defTabSz="914400" rtl="1" eaLnBrk="1" fontAlgn="ctr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he-IL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משטח תפעול על </a:t>
                      </a:r>
                      <a:r>
                        <a:rPr lang="he-IL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הקרקע</a:t>
                      </a:r>
                      <a:endParaRPr lang="he-IL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2397">
                <a:tc>
                  <a:txBody>
                    <a:bodyPr/>
                    <a:lstStyle/>
                    <a:p>
                      <a:pPr marL="444500" indent="-285750" algn="r" defTabSz="914400" rtl="1" eaLnBrk="1" fontAlgn="ctr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he-IL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משטחי גישה </a:t>
                      </a:r>
                      <a:r>
                        <a:rPr lang="he-IL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גידור: משטחים</a:t>
                      </a:r>
                      <a:r>
                        <a:rPr lang="he-IL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שבכות, מעקות </a:t>
                      </a:r>
                      <a:r>
                        <a:rPr lang="he-IL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וסולמות </a:t>
                      </a:r>
                      <a:endParaRPr lang="he-IL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2397">
                <a:tc>
                  <a:txBody>
                    <a:bodyPr/>
                    <a:lstStyle/>
                    <a:p>
                      <a:pPr marL="444500" indent="-285750" algn="r" defTabSz="914400" rtl="1" eaLnBrk="1" fontAlgn="ctr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he-IL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גגון או סוכך המחובר למבנה </a:t>
                      </a:r>
                      <a:r>
                        <a:rPr lang="he-IL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קיים</a:t>
                      </a:r>
                      <a:endParaRPr lang="he-IL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2397">
                <a:tc>
                  <a:txBody>
                    <a:bodyPr/>
                    <a:lstStyle/>
                    <a:p>
                      <a:pPr marL="444500" indent="-285750" algn="r" defTabSz="914400" rtl="1" eaLnBrk="1" fontAlgn="ctr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he-IL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סככת צל (מחומרים קלים) + סגירה משלושה כיוונים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2397">
                <a:tc>
                  <a:txBody>
                    <a:bodyPr/>
                    <a:lstStyle/>
                    <a:p>
                      <a:pPr marL="444500" indent="-285750" algn="r" defTabSz="914400" rtl="1" eaLnBrk="1" fontAlgn="ctr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he-IL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מבנה </a:t>
                      </a:r>
                      <a:r>
                        <a:rPr lang="he-IL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זמני, </a:t>
                      </a:r>
                      <a:r>
                        <a:rPr lang="he-IL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עירום עפר ואתר התארגנות זמני - הארכת תקופה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2397">
                <a:tc>
                  <a:txBody>
                    <a:bodyPr/>
                    <a:lstStyle/>
                    <a:p>
                      <a:pPr marL="444500" indent="-285750" algn="r" defTabSz="914400" rtl="1" eaLnBrk="1" fontAlgn="ctr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he-IL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תאי שירותים ומלתחות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2397">
                <a:tc>
                  <a:txBody>
                    <a:bodyPr/>
                    <a:lstStyle/>
                    <a:p>
                      <a:pPr marL="444500" indent="-285750" algn="r" defTabSz="914400" rtl="1" eaLnBrk="1" fontAlgn="ctr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he-IL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חיפוי מחומרים קלים למסועים, גשרי צנרת </a:t>
                      </a:r>
                      <a:r>
                        <a:rPr lang="he-IL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וכבלים</a:t>
                      </a:r>
                      <a:endParaRPr lang="he-IL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92397">
                <a:tc>
                  <a:txBody>
                    <a:bodyPr/>
                    <a:lstStyle/>
                    <a:p>
                      <a:pPr marL="444500" indent="-285750" algn="r" defTabSz="914400" rtl="1" eaLnBrk="1" fontAlgn="ctr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he-IL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he-IL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שהתקבל בהיתר) לייעוד דומה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92397">
                <a:tc>
                  <a:txBody>
                    <a:bodyPr/>
                    <a:lstStyle/>
                    <a:p>
                      <a:pPr marL="444500" indent="-285750" algn="r" defTabSz="914400" rtl="1" eaLnBrk="1" fontAlgn="ctr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he-IL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תוספת צנרת או שינוי </a:t>
                      </a:r>
                      <a:r>
                        <a:rPr lang="he-IL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תוואי</a:t>
                      </a:r>
                      <a:endParaRPr lang="he-IL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92397">
                <a:tc>
                  <a:txBody>
                    <a:bodyPr/>
                    <a:lstStyle/>
                    <a:p>
                      <a:pPr marL="444500" indent="-285750" algn="r" defTabSz="914400" rtl="1" eaLnBrk="1" fontAlgn="ctr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he-IL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גלריה </a:t>
                      </a:r>
                      <a:r>
                        <a:rPr lang="he-IL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תפעולית</a:t>
                      </a:r>
                      <a:endParaRPr lang="he-IL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pic>
        <p:nvPicPr>
          <p:cNvPr id="16" name="תמונה 15">
            <a:extLst>
              <a:ext uri="{FF2B5EF4-FFF2-40B4-BE49-F238E27FC236}">
                <a16:creationId xmlns:a16="http://schemas.microsoft.com/office/drawing/2014/main" xmlns="" id="{3F11A330-CC40-437C-B424-43620958A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23" y="1837599"/>
            <a:ext cx="2074390" cy="17404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xmlns="" id="{8808F3D7-9C1E-494C-B099-973C1005DD3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5" y="3681886"/>
            <a:ext cx="1556042" cy="12729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xmlns="" id="{6828EAC2-8201-4848-B799-EFA8A67CF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37" y="117087"/>
            <a:ext cx="2273658" cy="155205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383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פתרונות לעולם המקרקעין </a:t>
            </a:r>
            <a:r>
              <a:rPr lang="he-IL" dirty="0" err="1" smtClean="0"/>
              <a:t>והמינהלות</a:t>
            </a:r>
            <a:endParaRPr lang="he-IL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half" idx="2"/>
          </p:nvPr>
        </p:nvSpPr>
        <p:spPr>
          <a:xfrm>
            <a:off x="2451370" y="728201"/>
            <a:ext cx="6435456" cy="3768329"/>
          </a:xfrm>
        </p:spPr>
        <p:txBody>
          <a:bodyPr>
            <a:normAutofit/>
          </a:bodyPr>
          <a:lstStyle/>
          <a:p>
            <a:r>
              <a:rPr lang="he-IL" sz="2000" dirty="0"/>
              <a:t>בחינה של פיילוט </a:t>
            </a:r>
            <a:r>
              <a:rPr lang="he-IL" sz="2000" u="sng" dirty="0"/>
              <a:t>מרכז רישוי לתעשייה </a:t>
            </a:r>
            <a:r>
              <a:rPr lang="he-IL" sz="2000" dirty="0"/>
              <a:t>– קיצור 50% מזמן קבלת ההיתר</a:t>
            </a:r>
          </a:p>
          <a:p>
            <a:r>
              <a:rPr lang="he-IL" sz="2000" dirty="0" smtClean="0"/>
              <a:t>קיצור וייעול הליך המלצת הקצאת קרקע</a:t>
            </a:r>
          </a:p>
          <a:p>
            <a:r>
              <a:rPr lang="he-IL" sz="2000" dirty="0" smtClean="0"/>
              <a:t>ועדת הסרת חסמים וסנכרון עם </a:t>
            </a:r>
            <a:r>
              <a:rPr lang="he-IL" sz="2000" dirty="0" err="1" smtClean="0"/>
              <a:t>רמ"י</a:t>
            </a:r>
            <a:endParaRPr lang="he-IL" sz="2000" dirty="0" smtClean="0"/>
          </a:p>
          <a:p>
            <a:r>
              <a:rPr lang="he-IL" sz="2000" dirty="0" smtClean="0"/>
              <a:t>גוף סיוע וליווי למנהלות אזורי תעשייה</a:t>
            </a:r>
          </a:p>
        </p:txBody>
      </p:sp>
      <p:pic>
        <p:nvPicPr>
          <p:cNvPr id="5" name="Picture 4" descr="תוצאת תמונה עבור מינהל תעשיות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t="14244" r="6357" b="12955"/>
          <a:stretch/>
        </p:blipFill>
        <p:spPr bwMode="auto">
          <a:xfrm>
            <a:off x="114040" y="110357"/>
            <a:ext cx="953923" cy="53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45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1069" y="2329215"/>
            <a:ext cx="2813083" cy="690562"/>
          </a:xfrm>
        </p:spPr>
        <p:txBody>
          <a:bodyPr/>
          <a:lstStyle/>
          <a:p>
            <a:r>
              <a:rPr lang="he-IL" dirty="0" smtClean="0"/>
              <a:t>תודה!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8207140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המכון הישראלי לדמוקרטיה">
      <a:dk1>
        <a:srgbClr val="141E38"/>
      </a:dk1>
      <a:lt1>
        <a:sysClr val="window" lastClr="FFFFFF"/>
      </a:lt1>
      <a:dk2>
        <a:srgbClr val="141E38"/>
      </a:dk2>
      <a:lt2>
        <a:srgbClr val="E7E6E6"/>
      </a:lt2>
      <a:accent1>
        <a:srgbClr val="141E38"/>
      </a:accent1>
      <a:accent2>
        <a:srgbClr val="44546A"/>
      </a:accent2>
      <a:accent3>
        <a:srgbClr val="A5A5A5"/>
      </a:accent3>
      <a:accent4>
        <a:srgbClr val="D0CECE"/>
      </a:accent4>
      <a:accent5>
        <a:srgbClr val="8BB9E2"/>
      </a:accent5>
      <a:accent6>
        <a:srgbClr val="C2DFFD"/>
      </a:accent6>
      <a:hlink>
        <a:srgbClr val="034A90"/>
      </a:hlink>
      <a:folHlink>
        <a:srgbClr val="757070"/>
      </a:folHlink>
    </a:clrScheme>
    <a:fontScheme name="המכון הישראלי לדמוקרטיה">
      <a:majorFont>
        <a:latin typeface="Calibri Light"/>
        <a:ea typeface=""/>
        <a:cs typeface="TAHOMA "/>
      </a:majorFont>
      <a:minorFont>
        <a:latin typeface="Tahoma"/>
        <a:ea typeface=""/>
        <a:cs typeface="TAHOMA "/>
      </a:minorFont>
    </a:fontScheme>
    <a:fmtScheme name="אופק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5542</TotalTime>
  <Words>370</Words>
  <Application>Microsoft Office PowerPoint</Application>
  <PresentationFormat>‫הצגה על המסך (16:9)</PresentationFormat>
  <Paragraphs>88</Paragraphs>
  <Slides>9</Slides>
  <Notes>5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0" baseType="lpstr">
      <vt:lpstr>ערכת נושא Office</vt:lpstr>
      <vt:lpstr>משרד הכלכלה והתעשייה</vt:lpstr>
      <vt:lpstr>החלטת ממשלה 4108</vt:lpstr>
      <vt:lpstr>החלטת ממשלה 4108 – תהליכי עבודה</vt:lpstr>
      <vt:lpstr>מצגת של PowerPoint</vt:lpstr>
      <vt:lpstr>פתרונות לעולם התכנון</vt:lpstr>
      <vt:lpstr>הליך היתר בניה</vt:lpstr>
      <vt:lpstr>מצגת של PowerPoint</vt:lpstr>
      <vt:lpstr>פתרונות לעולם המקרקעין והמינהלות</vt:lpstr>
      <vt:lpstr>תודה!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כותרת ראשית</dc:title>
  <dc:creator>user</dc:creator>
  <cp:lastModifiedBy>Hurvitz 2019</cp:lastModifiedBy>
  <cp:revision>163</cp:revision>
  <dcterms:created xsi:type="dcterms:W3CDTF">2017-01-14T12:39:51Z</dcterms:created>
  <dcterms:modified xsi:type="dcterms:W3CDTF">2019-12-17T06:25:11Z</dcterms:modified>
</cp:coreProperties>
</file>