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4" r:id="rId3"/>
    <p:sldId id="261" r:id="rId4"/>
    <p:sldId id="262" r:id="rId5"/>
    <p:sldId id="272" r:id="rId6"/>
    <p:sldId id="265" r:id="rId7"/>
    <p:sldId id="266" r:id="rId8"/>
    <p:sldId id="268" r:id="rId9"/>
    <p:sldId id="273" r:id="rId10"/>
    <p:sldId id="270" r:id="rId11"/>
    <p:sldId id="271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77BC"/>
    <a:srgbClr val="2E76BB"/>
    <a:srgbClr val="424244"/>
    <a:srgbClr val="424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00" d="100"/>
          <a:sy n="100" d="100"/>
        </p:scale>
        <p:origin x="-1944" y="-10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eitan\Desktop\&#1502;&#1493;&#1499;&#1504;&#1493;&#1514;%20&#1492;&#1502;&#1500;&#1490;\&#1504;&#1497;&#1514;&#1493;&#1495;%20&#1499;&#1502;&#1493;&#1514;&#1504;&#1497;\&#1504;&#1497;&#1514;&#1493;&#1495;&#1497;&#1501;%20&#1495;&#1491;&#1513;&#1497;&#1501;\&#1504;&#1497;&#1514;&#1493;&#1495;%205%20&#1497;&#1495;'%20&#1502;&#1514;&#1502;&#1496;&#1497;&#1511;&#1492;%2025.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itan\Desktop\&#1502;&#1493;&#1499;&#1504;&#1493;&#1514;%20&#1492;&#1502;&#1500;&#1490;\&#1504;&#1497;&#1514;&#1493;&#1495;%20&#1499;&#1502;&#1493;&#1514;&#1504;&#1497;\&#1504;&#1497;&#1514;&#1493;&#1495;&#1497;&#1501;%20&#1495;&#1491;&#1513;&#1497;&#1501;\&#1494;&#1499;&#1488;&#1493;&#1514;%20&#1500;-5%20&#1497;&#1495;%20&#1502;&#1514;&#1502;&#1496;&#1497;&#1511;&#1492;%202016-2018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itan\Desktop\&#1502;&#1493;&#1499;&#1504;&#1493;&#1514;%20&#1492;&#1502;&#1500;&#1490;\&#1504;&#1497;&#1514;&#1493;&#1495;%20&#1499;&#1502;&#1493;&#1514;&#1504;&#1497;\&#1504;&#1497;&#1514;&#1493;&#1495;&#1497;&#1501;%20&#1495;&#1491;&#1513;&#1497;&#1501;\&#1505;&#1496;&#1493;&#1491;&#1504;&#1496;&#1497;&#1501;%20&#1489;&#1502;&#1491;&#1506;&#1497;%20&#1492;&#1496;&#1489;&#1506;%201999-2018.xlsx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277777777777777E-2"/>
          <c:y val="4.4114042285734227E-2"/>
          <c:w val="0.96944444444444444"/>
          <c:h val="0.756688839615668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800">
                      <a:solidFill>
                        <a:srgbClr val="C00000"/>
                      </a:solidFill>
                    </a:defRPr>
                  </a:pPr>
                  <a:endParaRPr lang="he-I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800">
                      <a:solidFill>
                        <a:srgbClr val="92D050"/>
                      </a:solidFill>
                    </a:defRPr>
                  </a:pPr>
                  <a:endParaRPr lang="he-I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800">
                      <a:solidFill>
                        <a:srgbClr val="7030A0"/>
                      </a:solidFill>
                    </a:defRPr>
                  </a:pPr>
                  <a:endParaRPr lang="he-I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chemeClr val="accent1"/>
                    </a:solidFill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'נתונים דיסקריפטיביים'!$P$55:$R$55</c:f>
              <c:strCache>
                <c:ptCount val="3"/>
                <c:pt idx="0">
                  <c:v>3 יחידות</c:v>
                </c:pt>
                <c:pt idx="1">
                  <c:v>4 יחידות</c:v>
                </c:pt>
                <c:pt idx="2">
                  <c:v>5 יחידות</c:v>
                </c:pt>
              </c:strCache>
            </c:strRef>
          </c:cat>
          <c:val>
            <c:numRef>
              <c:f>'נתונים דיסקריפטיביים'!$P$59:$R$59</c:f>
              <c:numCache>
                <c:formatCode>_ * #,##0_ ;_ * \-#,##0_ ;_ * "-"??_ ;_ @_ </c:formatCode>
                <c:ptCount val="3"/>
                <c:pt idx="0">
                  <c:v>115985.93</c:v>
                </c:pt>
                <c:pt idx="1">
                  <c:v>148548.07</c:v>
                </c:pt>
                <c:pt idx="2">
                  <c:v>208690.33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4601088"/>
        <c:axId val="680353088"/>
      </c:barChart>
      <c:catAx>
        <c:axId val="704601088"/>
        <c:scaling>
          <c:orientation val="minMax"/>
        </c:scaling>
        <c:delete val="0"/>
        <c:axPos val="b"/>
        <c:majorTickMark val="out"/>
        <c:minorTickMark val="none"/>
        <c:tickLblPos val="nextTo"/>
        <c:crossAx val="680353088"/>
        <c:crosses val="autoZero"/>
        <c:auto val="1"/>
        <c:lblAlgn val="ctr"/>
        <c:lblOffset val="100"/>
        <c:noMultiLvlLbl val="0"/>
      </c:catAx>
      <c:valAx>
        <c:axId val="680353088"/>
        <c:scaling>
          <c:orientation val="minMax"/>
        </c:scaling>
        <c:delete val="1"/>
        <c:axPos val="l"/>
        <c:numFmt formatCode="_ * #,##0_ ;_ * \-#,##0_ ;_ * &quot;-&quot;??_ ;_ @_ " sourceLinked="1"/>
        <c:majorTickMark val="out"/>
        <c:minorTickMark val="none"/>
        <c:tickLblPos val="nextTo"/>
        <c:crossAx val="704601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he-IL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277779448576055E-2"/>
          <c:y val="0.11774891774891776"/>
          <c:w val="0.96944444110284789"/>
          <c:h val="0.790522275624637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'ST04-21'!$W$44</c:f>
              <c:strCache>
                <c:ptCount val="1"/>
                <c:pt idx="0">
                  <c:v>מספר הזכאים לבגרות ברמת 5 יחידות מתמטיקה 2009-2018</c:v>
                </c:pt>
              </c:strCache>
            </c:strRef>
          </c:tx>
          <c:spPr>
            <a:solidFill>
              <a:srgbClr val="2E76BB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'ST04-21'!$V$45:$V$55</c:f>
              <c:numCache>
                <c:formatCode>@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'ST04-21'!$W$45:$W$55</c:f>
              <c:numCache>
                <c:formatCode>@</c:formatCode>
                <c:ptCount val="11"/>
                <c:pt idx="0">
                  <c:v>11032</c:v>
                </c:pt>
                <c:pt idx="1">
                  <c:v>10548</c:v>
                </c:pt>
                <c:pt idx="2">
                  <c:v>9742</c:v>
                </c:pt>
                <c:pt idx="3">
                  <c:v>8869</c:v>
                </c:pt>
                <c:pt idx="4">
                  <c:v>9185</c:v>
                </c:pt>
                <c:pt idx="5">
                  <c:v>9716</c:v>
                </c:pt>
                <c:pt idx="6">
                  <c:v>11316</c:v>
                </c:pt>
                <c:pt idx="7">
                  <c:v>12787</c:v>
                </c:pt>
                <c:pt idx="8">
                  <c:v>16085</c:v>
                </c:pt>
                <c:pt idx="9" formatCode="General">
                  <c:v>18220</c:v>
                </c:pt>
                <c:pt idx="10">
                  <c:v>19046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418752"/>
        <c:axId val="43299904"/>
      </c:barChart>
      <c:catAx>
        <c:axId val="14541875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43299904"/>
        <c:crosses val="autoZero"/>
        <c:auto val="1"/>
        <c:lblAlgn val="ctr"/>
        <c:lblOffset val="100"/>
        <c:noMultiLvlLbl val="0"/>
      </c:catAx>
      <c:valAx>
        <c:axId val="43299904"/>
        <c:scaling>
          <c:orientation val="minMax"/>
        </c:scaling>
        <c:delete val="1"/>
        <c:axPos val="l"/>
        <c:numFmt formatCode="@" sourceLinked="1"/>
        <c:majorTickMark val="out"/>
        <c:minorTickMark val="none"/>
        <c:tickLblPos val="nextTo"/>
        <c:crossAx val="145418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he-I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'נתונים וגרפים'!$O$23</c:f>
              <c:strCache>
                <c:ptCount val="1"/>
                <c:pt idx="0">
                  <c:v>תרומה לגידול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5.6482076979661767E-17"/>
                  <c:y val="2.49409371115252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4.98818742230505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2077BC"/>
                    </a:solidFill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'נתונים וגרפים'!$A$24:$A$33</c:f>
              <c:strCache>
                <c:ptCount val="10"/>
                <c:pt idx="0">
                  <c:v>עשירון תחתון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עשירון עליון</c:v>
                </c:pt>
              </c:strCache>
            </c:strRef>
          </c:cat>
          <c:val>
            <c:numRef>
              <c:f>'נתונים וגרפים'!$O$24:$O$33</c:f>
              <c:numCache>
                <c:formatCode>0.0%</c:formatCode>
                <c:ptCount val="10"/>
                <c:pt idx="0">
                  <c:v>3.4682913155419492E-2</c:v>
                </c:pt>
                <c:pt idx="1">
                  <c:v>4.4101053414295717E-2</c:v>
                </c:pt>
                <c:pt idx="2">
                  <c:v>4.6189788694304242E-2</c:v>
                </c:pt>
                <c:pt idx="3">
                  <c:v>5.8552315437004301E-2</c:v>
                </c:pt>
                <c:pt idx="4">
                  <c:v>6.1945279194534179E-2</c:v>
                </c:pt>
                <c:pt idx="5">
                  <c:v>5.6343611651541461E-2</c:v>
                </c:pt>
                <c:pt idx="6">
                  <c:v>7.1507046442743222E-2</c:v>
                </c:pt>
                <c:pt idx="7">
                  <c:v>8.3961789863390549E-2</c:v>
                </c:pt>
                <c:pt idx="8">
                  <c:v>0.17936446573905671</c:v>
                </c:pt>
                <c:pt idx="9">
                  <c:v>0.36335173640771001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451008"/>
        <c:axId val="145908288"/>
      </c:barChart>
      <c:catAx>
        <c:axId val="145451008"/>
        <c:scaling>
          <c:orientation val="minMax"/>
        </c:scaling>
        <c:delete val="0"/>
        <c:axPos val="b"/>
        <c:majorTickMark val="out"/>
        <c:minorTickMark val="none"/>
        <c:tickLblPos val="nextTo"/>
        <c:crossAx val="145908288"/>
        <c:crosses val="autoZero"/>
        <c:auto val="1"/>
        <c:lblAlgn val="ctr"/>
        <c:lblOffset val="100"/>
        <c:noMultiLvlLbl val="0"/>
      </c:catAx>
      <c:valAx>
        <c:axId val="145908288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extTo"/>
        <c:crossAx val="1454510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he-I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'סדרה אחוז המתקבלים'!$G$8</c:f>
              <c:strCache>
                <c:ptCount val="1"/>
                <c:pt idx="0">
                  <c:v>מתמטיקה סטטיסטיקה ומדעי המחשב</c:v>
                </c:pt>
              </c:strCache>
            </c:strRef>
          </c:tx>
          <c:dLbls>
            <c:dLbl>
              <c:idx val="0"/>
              <c:layout>
                <c:manualLayout>
                  <c:x val="-9.9735481310483272E-3"/>
                  <c:y val="3.425916204918829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555555555555555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473203804661572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1666666666666664E-2"/>
                  <c:y val="-5.092592592592592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000896966529619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pPr/>
              <c:txPr>
                <a:bodyPr/>
                <a:lstStyle/>
                <a:p>
                  <a:pPr>
                    <a:defRPr/>
                  </a:pPr>
                  <a:endParaRPr lang="he-I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'סדרה אחוז המתקבלים'!$B$14:$B$23</c:f>
              <c:numCache>
                <c:formatCode>General_)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xVal>
          <c:yVal>
            <c:numRef>
              <c:f>'סדרה אחוז המתקבלים'!$G$14:$G$23</c:f>
              <c:numCache>
                <c:formatCode>0%</c:formatCode>
                <c:ptCount val="10"/>
                <c:pt idx="0">
                  <c:v>0.59864085667215816</c:v>
                </c:pt>
                <c:pt idx="1">
                  <c:v>0.62759462759462759</c:v>
                </c:pt>
                <c:pt idx="2">
                  <c:v>0.66623008076839119</c:v>
                </c:pt>
                <c:pt idx="3">
                  <c:v>0.6946067415730337</c:v>
                </c:pt>
                <c:pt idx="4">
                  <c:v>0.68158539300823873</c:v>
                </c:pt>
                <c:pt idx="5">
                  <c:v>0.68732271437922754</c:v>
                </c:pt>
                <c:pt idx="6">
                  <c:v>0.69678289346946642</c:v>
                </c:pt>
                <c:pt idx="7">
                  <c:v>0.69399999999999995</c:v>
                </c:pt>
                <c:pt idx="8">
                  <c:v>0.67581818181818187</c:v>
                </c:pt>
                <c:pt idx="9">
                  <c:v>0.68826796835549575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'סדרה אחוז המתקבלים'!$O$8</c:f>
              <c:strCache>
                <c:ptCount val="1"/>
                <c:pt idx="0">
                  <c:v>הנדסה ואדריכלות</c:v>
                </c:pt>
              </c:strCache>
            </c:strRef>
          </c:tx>
          <c:dLbls>
            <c:dLbl>
              <c:idx val="0"/>
              <c:layout>
                <c:manualLayout>
                  <c:x val="-1.8281967607619614E-2"/>
                  <c:y val="-6.388879167881791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543007575559097E-2"/>
                  <c:y val="-3.4567901234567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6111329833770779E-2"/>
                  <c:y val="-4.629629629629629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2.777777777777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pPr/>
              <c:txPr>
                <a:bodyPr/>
                <a:lstStyle/>
                <a:p>
                  <a:pPr>
                    <a:defRPr/>
                  </a:pPr>
                  <a:endParaRPr lang="he-I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'סדרה אחוז המתקבלים'!$B$14:$B$23</c:f>
              <c:numCache>
                <c:formatCode>General_)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xVal>
          <c:yVal>
            <c:numRef>
              <c:f>'סדרה אחוז המתקבלים'!$O$14:$O$23</c:f>
              <c:numCache>
                <c:formatCode>0%</c:formatCode>
                <c:ptCount val="10"/>
                <c:pt idx="0">
                  <c:v>0.50924092409240929</c:v>
                </c:pt>
                <c:pt idx="1">
                  <c:v>0.543299620733249</c:v>
                </c:pt>
                <c:pt idx="2">
                  <c:v>0.6076086956521739</c:v>
                </c:pt>
                <c:pt idx="3">
                  <c:v>0.6056102545049229</c:v>
                </c:pt>
                <c:pt idx="4">
                  <c:v>0.61251891074130105</c:v>
                </c:pt>
                <c:pt idx="5">
                  <c:v>0.64411882778000806</c:v>
                </c:pt>
                <c:pt idx="6">
                  <c:v>0.64856783128737805</c:v>
                </c:pt>
                <c:pt idx="7">
                  <c:v>0.64056224899598391</c:v>
                </c:pt>
                <c:pt idx="8">
                  <c:v>0.63818443804034586</c:v>
                </c:pt>
                <c:pt idx="9">
                  <c:v>0.65445953927938572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911168"/>
        <c:axId val="145911744"/>
      </c:scatterChart>
      <c:valAx>
        <c:axId val="145911168"/>
        <c:scaling>
          <c:orientation val="minMax"/>
          <c:max val="2018"/>
          <c:min val="2008"/>
        </c:scaling>
        <c:delete val="0"/>
        <c:axPos val="b"/>
        <c:numFmt formatCode="General_)" sourceLinked="1"/>
        <c:majorTickMark val="out"/>
        <c:minorTickMark val="none"/>
        <c:tickLblPos val="nextTo"/>
        <c:crossAx val="145911744"/>
        <c:crosses val="autoZero"/>
        <c:crossBetween val="midCat"/>
      </c:valAx>
      <c:valAx>
        <c:axId val="145911744"/>
        <c:scaling>
          <c:orientation val="minMax"/>
          <c:max val="0.70000000000000007"/>
          <c:min val="0.5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45911168"/>
        <c:crosses val="autoZero"/>
        <c:crossBetween val="midCat"/>
      </c:valAx>
    </c:plotArea>
    <c:legend>
      <c:legendPos val="l"/>
      <c:layout>
        <c:manualLayout>
          <c:xMode val="edge"/>
          <c:yMode val="edge"/>
          <c:x val="0.45694444444444443"/>
          <c:y val="0.51786384425524046"/>
          <c:w val="0.43153783902012249"/>
          <c:h val="0.30788155545597451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600"/>
      </a:pPr>
      <a:endParaRPr lang="he-I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749140609392333E-2"/>
          <c:y val="3.8303995713382513E-2"/>
          <c:w val="0.94950282789454465"/>
          <c:h val="0.7574225507228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תשע"ה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Sheet1!$A$3:$A$10</c:f>
              <c:strCache>
                <c:ptCount val="8"/>
                <c:pt idx="0">
                  <c:v>בר אילן</c:v>
                </c:pt>
                <c:pt idx="1">
                  <c:v>העברית</c:v>
                </c:pt>
                <c:pt idx="2">
                  <c:v>תל אביב</c:v>
                </c:pt>
                <c:pt idx="3">
                  <c:v>אריאל</c:v>
                </c:pt>
                <c:pt idx="4">
                  <c:v>בן גוריון</c:v>
                </c:pt>
                <c:pt idx="5">
                  <c:v>הטכניון</c:v>
                </c:pt>
                <c:pt idx="6">
                  <c:v>חיפה</c:v>
                </c:pt>
                <c:pt idx="7">
                  <c:v>נורמטיבי</c:v>
                </c:pt>
              </c:strCache>
            </c:strRef>
          </c:cat>
          <c:val>
            <c:numRef>
              <c:f>Sheet1!$B$3:$B$10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23</c:v>
                </c:pt>
                <c:pt idx="3">
                  <c:v>24</c:v>
                </c:pt>
                <c:pt idx="4">
                  <c:v>25</c:v>
                </c:pt>
                <c:pt idx="5">
                  <c:v>28</c:v>
                </c:pt>
                <c:pt idx="6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92-41B5-A8C7-5A74CD149C8C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תשע"ו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Sheet1!$A$3:$A$10</c:f>
              <c:strCache>
                <c:ptCount val="8"/>
                <c:pt idx="0">
                  <c:v>בר אילן</c:v>
                </c:pt>
                <c:pt idx="1">
                  <c:v>העברית</c:v>
                </c:pt>
                <c:pt idx="2">
                  <c:v>תל אביב</c:v>
                </c:pt>
                <c:pt idx="3">
                  <c:v>אריאל</c:v>
                </c:pt>
                <c:pt idx="4">
                  <c:v>בן גוריון</c:v>
                </c:pt>
                <c:pt idx="5">
                  <c:v>הטכניון</c:v>
                </c:pt>
                <c:pt idx="6">
                  <c:v>חיפה</c:v>
                </c:pt>
                <c:pt idx="7">
                  <c:v>נורמטיבי</c:v>
                </c:pt>
              </c:strCache>
            </c:strRef>
          </c:cat>
          <c:val>
            <c:numRef>
              <c:f>Sheet1!$C$3:$C$10</c:f>
              <c:numCache>
                <c:formatCode>General</c:formatCode>
                <c:ptCount val="8"/>
                <c:pt idx="0">
                  <c:v>14</c:v>
                </c:pt>
                <c:pt idx="1">
                  <c:v>15</c:v>
                </c:pt>
                <c:pt idx="2">
                  <c:v>24</c:v>
                </c:pt>
                <c:pt idx="3">
                  <c:v>25</c:v>
                </c:pt>
                <c:pt idx="4">
                  <c:v>25</c:v>
                </c:pt>
                <c:pt idx="5">
                  <c:v>29</c:v>
                </c:pt>
                <c:pt idx="6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D92-41B5-A8C7-5A74CD149C8C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תשע"ז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D92-41B5-A8C7-5A74CD149C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Sheet1!$A$3:$A$10</c:f>
              <c:strCache>
                <c:ptCount val="8"/>
                <c:pt idx="0">
                  <c:v>בר אילן</c:v>
                </c:pt>
                <c:pt idx="1">
                  <c:v>העברית</c:v>
                </c:pt>
                <c:pt idx="2">
                  <c:v>תל אביב</c:v>
                </c:pt>
                <c:pt idx="3">
                  <c:v>אריאל</c:v>
                </c:pt>
                <c:pt idx="4">
                  <c:v>בן גוריון</c:v>
                </c:pt>
                <c:pt idx="5">
                  <c:v>הטכניון</c:v>
                </c:pt>
                <c:pt idx="6">
                  <c:v>חיפה</c:v>
                </c:pt>
                <c:pt idx="7">
                  <c:v>נורמטיבי</c:v>
                </c:pt>
              </c:strCache>
            </c:strRef>
          </c:cat>
          <c:val>
            <c:numRef>
              <c:f>Sheet1!$D$3:$D$10</c:f>
              <c:numCache>
                <c:formatCode>General</c:formatCode>
                <c:ptCount val="8"/>
                <c:pt idx="0">
                  <c:v>15</c:v>
                </c:pt>
                <c:pt idx="1">
                  <c:v>16</c:v>
                </c:pt>
                <c:pt idx="2">
                  <c:v>24</c:v>
                </c:pt>
                <c:pt idx="3">
                  <c:v>24</c:v>
                </c:pt>
                <c:pt idx="4">
                  <c:v>26</c:v>
                </c:pt>
                <c:pt idx="5">
                  <c:v>30</c:v>
                </c:pt>
                <c:pt idx="6">
                  <c:v>32</c:v>
                </c:pt>
                <c:pt idx="7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D92-41B5-A8C7-5A74CD149C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747456"/>
        <c:axId val="145914048"/>
      </c:barChart>
      <c:catAx>
        <c:axId val="14574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he-IL"/>
          </a:p>
        </c:txPr>
        <c:crossAx val="145914048"/>
        <c:crosses val="autoZero"/>
        <c:auto val="1"/>
        <c:lblAlgn val="ctr"/>
        <c:lblOffset val="100"/>
        <c:noMultiLvlLbl val="0"/>
      </c:catAx>
      <c:valAx>
        <c:axId val="14591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he-IL"/>
          </a:p>
        </c:txPr>
        <c:crossAx val="145747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959973753280839E-2"/>
          <c:y val="0.19017531190148196"/>
          <c:w val="0.29095597338798818"/>
          <c:h val="4.8807283037559573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he-I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he-IL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he-IL"/>
              <a:t>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403618318120834E-2"/>
          <c:y val="0.11703937007874016"/>
          <c:w val="0.88425271055341348"/>
          <c:h val="0.74548340280994285"/>
        </c:manualLayout>
      </c:layout>
      <c:scatterChart>
        <c:scatterStyle val="smoothMarker"/>
        <c:varyColors val="0"/>
        <c:ser>
          <c:idx val="0"/>
          <c:order val="0"/>
          <c:tx>
            <c:strRef>
              <c:f>גיליון1!$J$104</c:f>
              <c:strCache>
                <c:ptCount val="1"/>
                <c:pt idx="0">
                  <c:v>התפלגות ציונים 2003</c:v>
                </c:pt>
              </c:strCache>
            </c:strRef>
          </c:tx>
          <c:marker>
            <c:symbol val="none"/>
          </c:marker>
          <c:xVal>
            <c:numRef>
              <c:f>גיליון1!$J$105:$J$165</c:f>
              <c:numCache>
                <c:formatCode>General</c:formatCode>
                <c:ptCount val="61"/>
                <c:pt idx="0">
                  <c:v>397</c:v>
                </c:pt>
                <c:pt idx="1">
                  <c:v>405.3</c:v>
                </c:pt>
                <c:pt idx="2">
                  <c:v>413.6</c:v>
                </c:pt>
                <c:pt idx="3">
                  <c:v>421.90000000000003</c:v>
                </c:pt>
                <c:pt idx="4">
                  <c:v>430.20000000000005</c:v>
                </c:pt>
                <c:pt idx="5">
                  <c:v>438.50000000000006</c:v>
                </c:pt>
                <c:pt idx="6">
                  <c:v>446.80000000000007</c:v>
                </c:pt>
                <c:pt idx="7">
                  <c:v>455.10000000000008</c:v>
                </c:pt>
                <c:pt idx="8">
                  <c:v>463.40000000000009</c:v>
                </c:pt>
                <c:pt idx="9">
                  <c:v>471.7000000000001</c:v>
                </c:pt>
                <c:pt idx="10">
                  <c:v>480.00000000000011</c:v>
                </c:pt>
                <c:pt idx="11">
                  <c:v>488.30000000000013</c:v>
                </c:pt>
                <c:pt idx="12">
                  <c:v>496.60000000000014</c:v>
                </c:pt>
                <c:pt idx="13">
                  <c:v>504.90000000000015</c:v>
                </c:pt>
                <c:pt idx="14">
                  <c:v>513.20000000000016</c:v>
                </c:pt>
                <c:pt idx="15">
                  <c:v>521.50000000000011</c:v>
                </c:pt>
                <c:pt idx="16">
                  <c:v>529.80000000000007</c:v>
                </c:pt>
                <c:pt idx="17">
                  <c:v>538.1</c:v>
                </c:pt>
                <c:pt idx="18">
                  <c:v>546.4</c:v>
                </c:pt>
                <c:pt idx="19">
                  <c:v>554.69999999999993</c:v>
                </c:pt>
                <c:pt idx="20">
                  <c:v>562.99999999999989</c:v>
                </c:pt>
                <c:pt idx="21">
                  <c:v>571.29999999999984</c:v>
                </c:pt>
                <c:pt idx="22">
                  <c:v>579.5999999999998</c:v>
                </c:pt>
                <c:pt idx="23">
                  <c:v>587.89999999999975</c:v>
                </c:pt>
                <c:pt idx="24">
                  <c:v>596.1999999999997</c:v>
                </c:pt>
                <c:pt idx="25">
                  <c:v>604.49999999999966</c:v>
                </c:pt>
                <c:pt idx="26">
                  <c:v>612.79999999999961</c:v>
                </c:pt>
                <c:pt idx="27">
                  <c:v>621.09999999999957</c:v>
                </c:pt>
                <c:pt idx="28">
                  <c:v>629.39999999999952</c:v>
                </c:pt>
                <c:pt idx="29">
                  <c:v>637.69999999999948</c:v>
                </c:pt>
                <c:pt idx="30">
                  <c:v>645.99999999999943</c:v>
                </c:pt>
                <c:pt idx="31">
                  <c:v>654.29999999999939</c:v>
                </c:pt>
                <c:pt idx="32">
                  <c:v>662.59999999999934</c:v>
                </c:pt>
                <c:pt idx="33">
                  <c:v>670.8999999999993</c:v>
                </c:pt>
                <c:pt idx="34">
                  <c:v>679.19999999999925</c:v>
                </c:pt>
                <c:pt idx="35">
                  <c:v>687.4999999999992</c:v>
                </c:pt>
                <c:pt idx="36">
                  <c:v>695.79999999999916</c:v>
                </c:pt>
                <c:pt idx="37">
                  <c:v>704.09999999999911</c:v>
                </c:pt>
                <c:pt idx="38">
                  <c:v>712.39999999999907</c:v>
                </c:pt>
                <c:pt idx="39">
                  <c:v>720.69999999999902</c:v>
                </c:pt>
                <c:pt idx="40">
                  <c:v>728.99999999999898</c:v>
                </c:pt>
                <c:pt idx="41">
                  <c:v>737.29999999999893</c:v>
                </c:pt>
                <c:pt idx="42">
                  <c:v>745.59999999999889</c:v>
                </c:pt>
                <c:pt idx="43">
                  <c:v>753.89999999999884</c:v>
                </c:pt>
                <c:pt idx="44">
                  <c:v>762.19999999999879</c:v>
                </c:pt>
                <c:pt idx="45">
                  <c:v>770.49999999999875</c:v>
                </c:pt>
                <c:pt idx="46">
                  <c:v>778.7999999999987</c:v>
                </c:pt>
                <c:pt idx="47">
                  <c:v>787.09999999999866</c:v>
                </c:pt>
                <c:pt idx="48">
                  <c:v>795.39999999999861</c:v>
                </c:pt>
                <c:pt idx="49">
                  <c:v>803.69999999999857</c:v>
                </c:pt>
                <c:pt idx="50">
                  <c:v>811.99999999999852</c:v>
                </c:pt>
                <c:pt idx="51">
                  <c:v>820.29999999999848</c:v>
                </c:pt>
                <c:pt idx="52">
                  <c:v>828.59999999999843</c:v>
                </c:pt>
                <c:pt idx="53">
                  <c:v>836.89999999999839</c:v>
                </c:pt>
                <c:pt idx="54">
                  <c:v>845.19999999999834</c:v>
                </c:pt>
                <c:pt idx="55">
                  <c:v>853.49999999999829</c:v>
                </c:pt>
                <c:pt idx="56">
                  <c:v>861.79999999999825</c:v>
                </c:pt>
                <c:pt idx="57">
                  <c:v>870.0999999999982</c:v>
                </c:pt>
                <c:pt idx="58">
                  <c:v>878.39999999999816</c:v>
                </c:pt>
                <c:pt idx="59">
                  <c:v>886.69999999999811</c:v>
                </c:pt>
                <c:pt idx="60">
                  <c:v>894.99999999999807</c:v>
                </c:pt>
              </c:numCache>
            </c:numRef>
          </c:xVal>
          <c:yVal>
            <c:numRef>
              <c:f>גיליון1!$S$105:$S$165</c:f>
              <c:numCache>
                <c:formatCode>General</c:formatCode>
                <c:ptCount val="61"/>
                <c:pt idx="0">
                  <c:v>5.3395763999253103E-5</c:v>
                </c:pt>
                <c:pt idx="1">
                  <c:v>7.1717258069588599E-5</c:v>
                </c:pt>
                <c:pt idx="2">
                  <c:v>9.5366886541927334E-5</c:v>
                </c:pt>
                <c:pt idx="3">
                  <c:v>1.2555343149906752E-4</c:v>
                </c:pt>
                <c:pt idx="4">
                  <c:v>1.6365023173115219E-4</c:v>
                </c:pt>
                <c:pt idx="5">
                  <c:v>2.1118434329600697E-4</c:v>
                </c:pt>
                <c:pt idx="6">
                  <c:v>2.69813618010156E-4</c:v>
                </c:pt>
                <c:pt idx="7">
                  <c:v>3.4128961134459338E-4</c:v>
                </c:pt>
                <c:pt idx="8">
                  <c:v>4.2740473308712696E-4</c:v>
                </c:pt>
                <c:pt idx="9">
                  <c:v>5.2992284313767843E-4</c:v>
                </c:pt>
                <c:pt idx="10">
                  <c:v>6.5049357244805059E-4</c:v>
                </c:pt>
                <c:pt idx="11">
                  <c:v>7.9055198523706968E-4</c:v>
                </c:pt>
                <c:pt idx="12">
                  <c:v>9.5120672651680029E-4</c:v>
                </c:pt>
                <c:pt idx="13">
                  <c:v>1.1331214141793639E-3</c:v>
                </c:pt>
                <c:pt idx="14">
                  <c:v>1.3363955985476615E-3</c:v>
                </c:pt>
                <c:pt idx="15">
                  <c:v>1.5604529598300242E-3</c:v>
                </c:pt>
                <c:pt idx="16">
                  <c:v>1.8039453691053615E-3</c:v>
                </c:pt>
                <c:pt idx="17">
                  <c:v>2.064681831901294E-3</c:v>
                </c:pt>
                <c:pt idx="18">
                  <c:v>2.3395910238941317E-3</c:v>
                </c:pt>
                <c:pt idx="19">
                  <c:v>2.6247250244885588E-3</c:v>
                </c:pt>
                <c:pt idx="20">
                  <c:v>2.915309933965579E-3</c:v>
                </c:pt>
                <c:pt idx="21">
                  <c:v>3.2058463843223418E-3</c:v>
                </c:pt>
                <c:pt idx="22">
                  <c:v>3.4902596718250868E-3</c:v>
                </c:pt>
                <c:pt idx="23">
                  <c:v>3.7620955827320558E-3</c:v>
                </c:pt>
                <c:pt idx="24">
                  <c:v>4.0147542517084212E-3</c:v>
                </c:pt>
                <c:pt idx="25">
                  <c:v>4.2417509248710693E-3</c:v>
                </c:pt>
                <c:pt idx="26">
                  <c:v>4.4369896422087069E-3</c:v>
                </c:pt>
                <c:pt idx="27">
                  <c:v>4.5950339212111266E-3</c:v>
                </c:pt>
                <c:pt idx="28">
                  <c:v>4.7113577587404266E-3</c:v>
                </c:pt>
                <c:pt idx="29">
                  <c:v>4.7825608129760423E-3</c:v>
                </c:pt>
                <c:pt idx="30">
                  <c:v>4.8065334988124427E-3</c:v>
                </c:pt>
                <c:pt idx="31">
                  <c:v>4.7825608129760493E-3</c:v>
                </c:pt>
                <c:pt idx="32">
                  <c:v>4.7113577587404405E-3</c:v>
                </c:pt>
                <c:pt idx="33">
                  <c:v>4.5950339212111457E-3</c:v>
                </c:pt>
                <c:pt idx="34">
                  <c:v>4.4369896422087303E-3</c:v>
                </c:pt>
                <c:pt idx="35">
                  <c:v>4.2417509248710988E-3</c:v>
                </c:pt>
                <c:pt idx="36">
                  <c:v>4.0147542517084541E-3</c:v>
                </c:pt>
                <c:pt idx="37">
                  <c:v>3.7620955827320918E-3</c:v>
                </c:pt>
                <c:pt idx="38">
                  <c:v>3.4902596718251249E-3</c:v>
                </c:pt>
                <c:pt idx="39">
                  <c:v>3.2058463843223813E-3</c:v>
                </c:pt>
                <c:pt idx="40">
                  <c:v>2.9153099339656184E-3</c:v>
                </c:pt>
                <c:pt idx="41">
                  <c:v>2.6247250244885983E-3</c:v>
                </c:pt>
                <c:pt idx="42">
                  <c:v>2.3395910238941694E-3</c:v>
                </c:pt>
                <c:pt idx="43">
                  <c:v>2.0646818319013309E-3</c:v>
                </c:pt>
                <c:pt idx="44">
                  <c:v>1.8039453691053964E-3</c:v>
                </c:pt>
                <c:pt idx="45">
                  <c:v>1.5604529598300561E-3</c:v>
                </c:pt>
                <c:pt idx="46">
                  <c:v>1.3363955985476908E-3</c:v>
                </c:pt>
                <c:pt idx="47">
                  <c:v>1.1331214141793919E-3</c:v>
                </c:pt>
                <c:pt idx="48">
                  <c:v>9.5120672651682555E-4</c:v>
                </c:pt>
                <c:pt idx="49">
                  <c:v>7.9055198523709331E-4</c:v>
                </c:pt>
                <c:pt idx="50">
                  <c:v>6.5049357244807194E-4</c:v>
                </c:pt>
                <c:pt idx="51">
                  <c:v>5.2992284313769773E-4</c:v>
                </c:pt>
                <c:pt idx="52">
                  <c:v>4.2740473308714366E-4</c:v>
                </c:pt>
                <c:pt idx="53">
                  <c:v>3.4128961134460763E-4</c:v>
                </c:pt>
                <c:pt idx="54">
                  <c:v>2.6981361801016836E-4</c:v>
                </c:pt>
                <c:pt idx="55">
                  <c:v>2.1118434329601727E-4</c:v>
                </c:pt>
                <c:pt idx="56">
                  <c:v>1.6365023173116105E-4</c:v>
                </c:pt>
                <c:pt idx="57">
                  <c:v>1.2555343149907471E-4</c:v>
                </c:pt>
                <c:pt idx="58">
                  <c:v>9.5366886541933243E-5</c:v>
                </c:pt>
                <c:pt idx="59">
                  <c:v>7.1717258069593315E-5</c:v>
                </c:pt>
                <c:pt idx="60">
                  <c:v>5.3395763999256803E-5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גיליון1!$K$104</c:f>
              <c:strCache>
                <c:ptCount val="1"/>
                <c:pt idx="0">
                  <c:v>התפלגות ציונים 2018</c:v>
                </c:pt>
              </c:strCache>
            </c:strRef>
          </c:tx>
          <c:marker>
            <c:symbol val="none"/>
          </c:marker>
          <c:xVal>
            <c:numRef>
              <c:f>גיליון1!$K$105:$K$165</c:f>
              <c:numCache>
                <c:formatCode>General</c:formatCode>
                <c:ptCount val="61"/>
                <c:pt idx="0">
                  <c:v>470</c:v>
                </c:pt>
                <c:pt idx="1">
                  <c:v>476.8</c:v>
                </c:pt>
                <c:pt idx="2">
                  <c:v>483.6</c:v>
                </c:pt>
                <c:pt idx="3">
                  <c:v>490.40000000000003</c:v>
                </c:pt>
                <c:pt idx="4">
                  <c:v>497.20000000000005</c:v>
                </c:pt>
                <c:pt idx="5">
                  <c:v>504.00000000000006</c:v>
                </c:pt>
                <c:pt idx="6">
                  <c:v>510.80000000000007</c:v>
                </c:pt>
                <c:pt idx="7">
                  <c:v>517.6</c:v>
                </c:pt>
                <c:pt idx="8">
                  <c:v>524.4</c:v>
                </c:pt>
                <c:pt idx="9">
                  <c:v>531.19999999999993</c:v>
                </c:pt>
                <c:pt idx="10">
                  <c:v>537.99999999999989</c:v>
                </c:pt>
                <c:pt idx="11">
                  <c:v>544.79999999999984</c:v>
                </c:pt>
                <c:pt idx="12">
                  <c:v>551.5999999999998</c:v>
                </c:pt>
                <c:pt idx="13">
                  <c:v>558.39999999999975</c:v>
                </c:pt>
                <c:pt idx="14">
                  <c:v>565.1999999999997</c:v>
                </c:pt>
                <c:pt idx="15">
                  <c:v>571.99999999999966</c:v>
                </c:pt>
                <c:pt idx="16">
                  <c:v>578.79999999999961</c:v>
                </c:pt>
                <c:pt idx="17">
                  <c:v>585.59999999999957</c:v>
                </c:pt>
                <c:pt idx="18">
                  <c:v>592.39999999999952</c:v>
                </c:pt>
                <c:pt idx="19">
                  <c:v>599.19999999999948</c:v>
                </c:pt>
                <c:pt idx="20">
                  <c:v>605.99999999999943</c:v>
                </c:pt>
                <c:pt idx="21">
                  <c:v>612.79999999999939</c:v>
                </c:pt>
                <c:pt idx="22">
                  <c:v>619.59999999999934</c:v>
                </c:pt>
                <c:pt idx="23">
                  <c:v>626.3999999999993</c:v>
                </c:pt>
                <c:pt idx="24">
                  <c:v>633.19999999999925</c:v>
                </c:pt>
                <c:pt idx="25">
                  <c:v>639.9999999999992</c:v>
                </c:pt>
                <c:pt idx="26">
                  <c:v>646.79999999999916</c:v>
                </c:pt>
                <c:pt idx="27">
                  <c:v>653.59999999999911</c:v>
                </c:pt>
                <c:pt idx="28">
                  <c:v>660.39999999999907</c:v>
                </c:pt>
                <c:pt idx="29">
                  <c:v>667.19999999999902</c:v>
                </c:pt>
                <c:pt idx="30">
                  <c:v>673.99999999999898</c:v>
                </c:pt>
                <c:pt idx="31">
                  <c:v>680.79999999999893</c:v>
                </c:pt>
                <c:pt idx="32">
                  <c:v>687.59999999999889</c:v>
                </c:pt>
                <c:pt idx="33">
                  <c:v>694.39999999999884</c:v>
                </c:pt>
                <c:pt idx="34">
                  <c:v>701.19999999999879</c:v>
                </c:pt>
                <c:pt idx="35">
                  <c:v>707.99999999999875</c:v>
                </c:pt>
                <c:pt idx="36">
                  <c:v>714.7999999999987</c:v>
                </c:pt>
                <c:pt idx="37">
                  <c:v>721.59999999999866</c:v>
                </c:pt>
                <c:pt idx="38">
                  <c:v>728.39999999999861</c:v>
                </c:pt>
                <c:pt idx="39">
                  <c:v>735.19999999999857</c:v>
                </c:pt>
                <c:pt idx="40">
                  <c:v>741.99999999999852</c:v>
                </c:pt>
                <c:pt idx="41">
                  <c:v>748.79999999999848</c:v>
                </c:pt>
                <c:pt idx="42">
                  <c:v>755.59999999999843</c:v>
                </c:pt>
                <c:pt idx="43">
                  <c:v>762.39999999999839</c:v>
                </c:pt>
                <c:pt idx="44">
                  <c:v>769.19999999999834</c:v>
                </c:pt>
                <c:pt idx="45">
                  <c:v>775.99999999999829</c:v>
                </c:pt>
                <c:pt idx="46">
                  <c:v>782.79999999999825</c:v>
                </c:pt>
                <c:pt idx="47">
                  <c:v>789.5999999999982</c:v>
                </c:pt>
                <c:pt idx="48">
                  <c:v>796.39999999999816</c:v>
                </c:pt>
                <c:pt idx="49">
                  <c:v>803.19999999999811</c:v>
                </c:pt>
                <c:pt idx="50">
                  <c:v>809.99999999999807</c:v>
                </c:pt>
                <c:pt idx="51">
                  <c:v>816.79999999999802</c:v>
                </c:pt>
                <c:pt idx="52">
                  <c:v>823.59999999999798</c:v>
                </c:pt>
                <c:pt idx="53">
                  <c:v>830.39999999999793</c:v>
                </c:pt>
                <c:pt idx="54">
                  <c:v>837.19999999999789</c:v>
                </c:pt>
                <c:pt idx="55">
                  <c:v>843.99999999999784</c:v>
                </c:pt>
                <c:pt idx="56">
                  <c:v>850.79999999999779</c:v>
                </c:pt>
                <c:pt idx="57">
                  <c:v>857.59999999999775</c:v>
                </c:pt>
                <c:pt idx="58">
                  <c:v>864.3999999999977</c:v>
                </c:pt>
                <c:pt idx="59">
                  <c:v>871.19999999999766</c:v>
                </c:pt>
                <c:pt idx="60">
                  <c:v>877.99999999999761</c:v>
                </c:pt>
              </c:numCache>
            </c:numRef>
          </c:xVal>
          <c:yVal>
            <c:numRef>
              <c:f>גיליון1!$T$105:$T$165</c:f>
              <c:numCache>
                <c:formatCode>General</c:formatCode>
                <c:ptCount val="61"/>
                <c:pt idx="0">
                  <c:v>6.5174241352029518E-5</c:v>
                </c:pt>
                <c:pt idx="1">
                  <c:v>8.7537241467291961E-5</c:v>
                </c:pt>
                <c:pt idx="2">
                  <c:v>1.1640369974970542E-4</c:v>
                </c:pt>
                <c:pt idx="3">
                  <c:v>1.5324904138856786E-4</c:v>
                </c:pt>
                <c:pt idx="4">
                  <c:v>1.9974954755420064E-4</c:v>
                </c:pt>
                <c:pt idx="5">
                  <c:v>2.5776912490542024E-4</c:v>
                </c:pt>
                <c:pt idx="6">
                  <c:v>3.2933132786533751E-4</c:v>
                </c:pt>
                <c:pt idx="7">
                  <c:v>4.1657408443531157E-4</c:v>
                </c:pt>
                <c:pt idx="8">
                  <c:v>5.2168518891516804E-4</c:v>
                </c:pt>
                <c:pt idx="9">
                  <c:v>6.4681758794745759E-4</c:v>
                </c:pt>
                <c:pt idx="10">
                  <c:v>7.9398480166452737E-4</c:v>
                </c:pt>
                <c:pt idx="11">
                  <c:v>9.6493845256876928E-4</c:v>
                </c:pt>
                <c:pt idx="12">
                  <c:v>1.1610317397190259E-3</c:v>
                </c:pt>
                <c:pt idx="13">
                  <c:v>1.383074667307152E-3</c:v>
                </c:pt>
                <c:pt idx="14">
                  <c:v>1.6311887452860998E-3</c:v>
                </c:pt>
                <c:pt idx="15">
                  <c:v>1.9046705244983935E-3</c:v>
                </c:pt>
                <c:pt idx="16">
                  <c:v>2.2018744946432889E-3</c:v>
                </c:pt>
                <c:pt idx="17">
                  <c:v>2.5201263536442056E-3</c:v>
                </c:pt>
                <c:pt idx="18">
                  <c:v>2.8556772791648718E-3</c:v>
                </c:pt>
                <c:pt idx="19">
                  <c:v>3.2037084857727753E-3</c:v>
                </c:pt>
                <c:pt idx="20">
                  <c:v>3.5583930076344313E-3</c:v>
                </c:pt>
                <c:pt idx="21">
                  <c:v>3.9130183808640103E-3</c:v>
                </c:pt>
                <c:pt idx="22">
                  <c:v>4.2601698935511838E-3</c:v>
                </c:pt>
                <c:pt idx="23">
                  <c:v>4.5919696083346912E-3</c:v>
                </c:pt>
                <c:pt idx="24">
                  <c:v>4.9003618072323155E-3</c:v>
                </c:pt>
                <c:pt idx="25">
                  <c:v>5.1774312759455508E-3</c:v>
                </c:pt>
                <c:pt idx="26">
                  <c:v>5.4157373574017864E-3</c:v>
                </c:pt>
                <c:pt idx="27">
                  <c:v>5.6086443450076859E-3</c:v>
                </c:pt>
                <c:pt idx="28">
                  <c:v>5.7506278525802177E-3</c:v>
                </c:pt>
                <c:pt idx="29">
                  <c:v>5.8375374628972234E-3</c:v>
                </c:pt>
                <c:pt idx="30">
                  <c:v>5.8667982411975397E-3</c:v>
                </c:pt>
                <c:pt idx="31">
                  <c:v>5.8375374628972417E-3</c:v>
                </c:pt>
                <c:pt idx="32">
                  <c:v>5.7506278525802524E-3</c:v>
                </c:pt>
                <c:pt idx="33">
                  <c:v>5.6086443450077362E-3</c:v>
                </c:pt>
                <c:pt idx="34">
                  <c:v>5.4157373574018515E-3</c:v>
                </c:pt>
                <c:pt idx="35">
                  <c:v>5.1774312759456289E-3</c:v>
                </c:pt>
                <c:pt idx="36">
                  <c:v>4.900361807232404E-3</c:v>
                </c:pt>
                <c:pt idx="37">
                  <c:v>4.5919696083347884E-3</c:v>
                </c:pt>
                <c:pt idx="38">
                  <c:v>4.2601698935512871E-3</c:v>
                </c:pt>
                <c:pt idx="39">
                  <c:v>3.9130183808641162E-3</c:v>
                </c:pt>
                <c:pt idx="40">
                  <c:v>3.5583930076345392E-3</c:v>
                </c:pt>
                <c:pt idx="41">
                  <c:v>3.2037084857728811E-3</c:v>
                </c:pt>
                <c:pt idx="42">
                  <c:v>2.8556772791649759E-3</c:v>
                </c:pt>
                <c:pt idx="43">
                  <c:v>2.5201263536443032E-3</c:v>
                </c:pt>
                <c:pt idx="44">
                  <c:v>2.2018744946433822E-3</c:v>
                </c:pt>
                <c:pt idx="45">
                  <c:v>1.9046705244984798E-3</c:v>
                </c:pt>
                <c:pt idx="46">
                  <c:v>1.6311887452861783E-3</c:v>
                </c:pt>
                <c:pt idx="47">
                  <c:v>1.3830746673072231E-3</c:v>
                </c:pt>
                <c:pt idx="48">
                  <c:v>1.1610317397190884E-3</c:v>
                </c:pt>
                <c:pt idx="49">
                  <c:v>9.6493845256882447E-4</c:v>
                </c:pt>
                <c:pt idx="50">
                  <c:v>7.9398480166457529E-4</c:v>
                </c:pt>
                <c:pt idx="51">
                  <c:v>6.4681758794749836E-4</c:v>
                </c:pt>
                <c:pt idx="52">
                  <c:v>5.2168518891520198E-4</c:v>
                </c:pt>
                <c:pt idx="53">
                  <c:v>4.1657408443534035E-4</c:v>
                </c:pt>
                <c:pt idx="54">
                  <c:v>3.2933132786536136E-4</c:v>
                </c:pt>
                <c:pt idx="55">
                  <c:v>2.577691249054403E-4</c:v>
                </c:pt>
                <c:pt idx="56">
                  <c:v>1.9974954755421704E-4</c:v>
                </c:pt>
                <c:pt idx="57">
                  <c:v>1.5324904138858125E-4</c:v>
                </c:pt>
                <c:pt idx="58">
                  <c:v>1.1640369974971643E-4</c:v>
                </c:pt>
                <c:pt idx="59">
                  <c:v>8.7537241467300675E-5</c:v>
                </c:pt>
                <c:pt idx="60">
                  <c:v>6.5174241352036348E-5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250048"/>
        <c:axId val="154250624"/>
      </c:scatterChart>
      <c:valAx>
        <c:axId val="154250048"/>
        <c:scaling>
          <c:orientation val="minMax"/>
          <c:max val="800"/>
          <c:min val="400"/>
        </c:scaling>
        <c:delete val="0"/>
        <c:axPos val="b"/>
        <c:numFmt formatCode="General" sourceLinked="1"/>
        <c:majorTickMark val="out"/>
        <c:minorTickMark val="none"/>
        <c:tickLblPos val="nextTo"/>
        <c:crossAx val="154250624"/>
        <c:crosses val="autoZero"/>
        <c:crossBetween val="midCat"/>
      </c:valAx>
      <c:valAx>
        <c:axId val="154250624"/>
        <c:scaling>
          <c:orientation val="minMax"/>
          <c:max val="6.0000000000000019E-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4250048"/>
        <c:crosses val="autoZero"/>
        <c:crossBetween val="midCat"/>
      </c:valAx>
    </c:plotArea>
    <c:legend>
      <c:legendPos val="l"/>
      <c:layout>
        <c:manualLayout>
          <c:xMode val="edge"/>
          <c:yMode val="edge"/>
          <c:x val="8.5867740881581597E-2"/>
          <c:y val="0.2538874059140751"/>
          <c:w val="0.39628058036154318"/>
          <c:h val="0.22129928174580735"/>
        </c:manualLayout>
      </c:layout>
      <c:overlay val="1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he-IL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5277779448576055E-2"/>
          <c:y val="2.3313525575804756E-2"/>
          <c:w val="0.96944444110284789"/>
          <c:h val="0.85492137620101849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'[תרשים ב- Microsoft PowerPoint]ניתוח סופי 2019'!$BS$224</c:f>
              <c:strCache>
                <c:ptCount val="1"/>
                <c:pt idx="0">
                  <c:v>הגידול הצפוי בביקוש בחומש הקרוב</c:v>
                </c:pt>
              </c:strCache>
            </c:strRef>
          </c:tx>
          <c:invertIfNegative val="0"/>
          <c:dLbls>
            <c:numFmt formatCode="0.0%" sourceLinked="0"/>
            <c:txPr>
              <a:bodyPr/>
              <a:lstStyle/>
              <a:p>
                <a:pPr>
                  <a:defRPr sz="1800"/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'[תרשים ב- Microsoft PowerPoint]ניתוח סופי 2019'!$BQ$225:$BQ$229</c:f>
              <c:strCache>
                <c:ptCount val="5"/>
                <c:pt idx="0">
                  <c:v>מדעים פיזיקליים</c:v>
                </c:pt>
                <c:pt idx="1">
                  <c:v>מדעים ביולוגיים</c:v>
                </c:pt>
                <c:pt idx="2">
                  <c:v>ממתמטיקה סטטיסטיקה ומדעי המחשב</c:v>
                </c:pt>
                <c:pt idx="3">
                  <c:v>הנדסה ואדריכלות</c:v>
                </c:pt>
                <c:pt idx="4">
                  <c:v>סה"כ</c:v>
                </c:pt>
              </c:strCache>
            </c:strRef>
          </c:cat>
          <c:val>
            <c:numRef>
              <c:f>'[תרשים ב- Microsoft PowerPoint]ניתוח סופי 2019'!$BS$225:$BS$229</c:f>
              <c:numCache>
                <c:formatCode>0%</c:formatCode>
                <c:ptCount val="5"/>
                <c:pt idx="0">
                  <c:v>0.53237147654716754</c:v>
                </c:pt>
                <c:pt idx="1">
                  <c:v>0.44295909910712622</c:v>
                </c:pt>
                <c:pt idx="2">
                  <c:v>0.27780406425515902</c:v>
                </c:pt>
                <c:pt idx="3">
                  <c:v>0.3496568824711444</c:v>
                </c:pt>
                <c:pt idx="4">
                  <c:v>0.36598634016046544</c:v>
                </c:pt>
              </c:numCache>
            </c:numRef>
          </c:val>
        </c:ser>
        <c:ser>
          <c:idx val="0"/>
          <c:order val="1"/>
          <c:tx>
            <c:strRef>
              <c:f>'[תרשים ב- Microsoft PowerPoint]ניתוח סופי 2019'!$BR$224</c:f>
              <c:strCache>
                <c:ptCount val="1"/>
                <c:pt idx="0">
                  <c:v>עודף ביקוש למקצוע כיום</c:v>
                </c:pt>
              </c:strCache>
            </c:strRef>
          </c:tx>
          <c:invertIfNegative val="0"/>
          <c:dLbls>
            <c:dLbl>
              <c:idx val="1"/>
              <c:delete val="1"/>
            </c:dLbl>
            <c:numFmt formatCode="0.0%" sourceLinked="0"/>
            <c:txPr>
              <a:bodyPr/>
              <a:lstStyle/>
              <a:p>
                <a:pPr>
                  <a:defRPr sz="1800"/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'[תרשים ב- Microsoft PowerPoint]ניתוח סופי 2019'!$BQ$225:$BQ$229</c:f>
              <c:strCache>
                <c:ptCount val="5"/>
                <c:pt idx="0">
                  <c:v>מדעים פיזיקליים</c:v>
                </c:pt>
                <c:pt idx="1">
                  <c:v>מדעים ביולוגיים</c:v>
                </c:pt>
                <c:pt idx="2">
                  <c:v>ממתמטיקה סטטיסטיקה ומדעי המחשב</c:v>
                </c:pt>
                <c:pt idx="3">
                  <c:v>הנדסה ואדריכלות</c:v>
                </c:pt>
                <c:pt idx="4">
                  <c:v>סה"כ</c:v>
                </c:pt>
              </c:strCache>
            </c:strRef>
          </c:cat>
          <c:val>
            <c:numRef>
              <c:f>'[תרשים ב- Microsoft PowerPoint]ניתוח סופי 2019'!$BR$225:$BR$229</c:f>
              <c:numCache>
                <c:formatCode>0%</c:formatCode>
                <c:ptCount val="5"/>
                <c:pt idx="0">
                  <c:v>0.3020917828765024</c:v>
                </c:pt>
                <c:pt idx="1">
                  <c:v>0</c:v>
                </c:pt>
                <c:pt idx="2">
                  <c:v>0.13608869119312084</c:v>
                </c:pt>
                <c:pt idx="3">
                  <c:v>3.6268190160066563E-2</c:v>
                </c:pt>
                <c:pt idx="4">
                  <c:v>8.3559020800129447E-2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29009408"/>
        <c:axId val="145213696"/>
      </c:barChart>
      <c:catAx>
        <c:axId val="629009408"/>
        <c:scaling>
          <c:orientation val="maxMin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he-IL"/>
          </a:p>
        </c:txPr>
        <c:crossAx val="145213696"/>
        <c:crosses val="autoZero"/>
        <c:auto val="1"/>
        <c:lblAlgn val="ctr"/>
        <c:lblOffset val="100"/>
        <c:noMultiLvlLbl val="0"/>
      </c:catAx>
      <c:valAx>
        <c:axId val="145213696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extTo"/>
        <c:crossAx val="629009408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14731891374878758"/>
          <c:y val="0.2139771243652204"/>
          <c:w val="0.49844009439092185"/>
          <c:h val="0.20477950334131201"/>
        </c:manualLayout>
      </c:layout>
      <c:overlay val="0"/>
      <c:txPr>
        <a:bodyPr/>
        <a:lstStyle/>
        <a:p>
          <a:pPr>
            <a:defRPr sz="2000"/>
          </a:pPr>
          <a:endParaRPr lang="he-IL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he-IL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0.40712</cdr:x>
      <cdr:y>0.15584</cdr:y>
    </cdr:from>
    <cdr:to>
      <cdr:x>0.61042</cdr:x>
      <cdr:y>0.27552</cdr:y>
    </cdr:to>
    <cdr:sp macro="" textlink="">
      <cdr:nvSpPr>
        <cdr:cNvPr id="2" name="TextBox 21"/>
        <cdr:cNvSpPr txBox="1"/>
      </cdr:nvSpPr>
      <cdr:spPr>
        <a:xfrm xmlns:a="http://schemas.openxmlformats.org/drawingml/2006/main">
          <a:off x="3722721" y="601179"/>
          <a:ext cx="1858929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e-IL" sz="2400" b="1" dirty="0" smtClean="0">
              <a:solidFill>
                <a:srgbClr val="92D050"/>
              </a:solidFill>
              <a:latin typeface="David" panose="020E0502060401010101" pitchFamily="34" charset="-79"/>
              <a:cs typeface="David" panose="020E0502060401010101" pitchFamily="34" charset="-79"/>
            </a:rPr>
            <a:t>(40%)</a:t>
          </a:r>
        </a:p>
      </cdr:txBody>
    </cdr:sp>
  </cdr:relSizeAnchor>
  <cdr:relSizeAnchor xmlns:cdr="http://schemas.openxmlformats.org/drawingml/2006/chartDrawing">
    <cdr:from>
      <cdr:x>0.07978</cdr:x>
      <cdr:y>0.25254</cdr:y>
    </cdr:from>
    <cdr:to>
      <cdr:x>0.28453</cdr:x>
      <cdr:y>0.37222</cdr:y>
    </cdr:to>
    <cdr:sp macro="" textlink="">
      <cdr:nvSpPr>
        <cdr:cNvPr id="3" name="TextBox 21"/>
        <cdr:cNvSpPr txBox="1"/>
      </cdr:nvSpPr>
      <cdr:spPr>
        <a:xfrm xmlns:a="http://schemas.openxmlformats.org/drawingml/2006/main">
          <a:off x="729554" y="974214"/>
          <a:ext cx="1872143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e-IL" sz="2400" b="1" dirty="0" smtClean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rPr>
            <a:t>(80%)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0.67979</cdr:x>
      <cdr:y>0.93137</cdr:y>
    </cdr:from>
    <cdr:to>
      <cdr:x>1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1ABC2609-C331-4EA0-B582-4F57717CB534}"/>
            </a:ext>
          </a:extLst>
        </cdr:cNvPr>
        <cdr:cNvSpPr txBox="1"/>
      </cdr:nvSpPr>
      <cdr:spPr>
        <a:xfrm xmlns:a="http://schemas.openxmlformats.org/drawingml/2006/main">
          <a:off x="4933950" y="3619500"/>
          <a:ext cx="23241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1"/>
        <a:lstStyle xmlns:a="http://schemas.openxmlformats.org/drawingml/2006/main"/>
        <a:p xmlns:a="http://schemas.openxmlformats.org/drawingml/2006/main">
          <a:endParaRPr lang="he-IL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0.00938</cdr:x>
      <cdr:y>0.32474</cdr:y>
    </cdr:from>
    <cdr:to>
      <cdr:x>0.21564</cdr:x>
      <cdr:y>0.44814</cdr:y>
    </cdr:to>
    <cdr:sp macro="" textlink="">
      <cdr:nvSpPr>
        <cdr:cNvPr id="4" name="TextBox 21"/>
        <cdr:cNvSpPr txBox="1"/>
      </cdr:nvSpPr>
      <cdr:spPr>
        <a:xfrm xmlns:a="http://schemas.openxmlformats.org/drawingml/2006/main">
          <a:off x="85725" y="1288162"/>
          <a:ext cx="1886042" cy="4895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1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e-IL" sz="2400" b="1" dirty="0" smtClean="0">
              <a:solidFill>
                <a:srgbClr val="1E4E79"/>
              </a:solidFill>
              <a:latin typeface="David" panose="020E0502060401010101" pitchFamily="34" charset="-79"/>
              <a:cs typeface="David" panose="020E0502060401010101" pitchFamily="34" charset="-79"/>
            </a:rPr>
            <a:t>(45%)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CF9EABA-D418-42C4-9FAA-659042A9E532}" type="datetimeFigureOut">
              <a:rPr lang="he-IL" smtClean="0"/>
              <a:t>ט"ז/כסלו/תש"פ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0561C04-AA9F-4F4F-A86E-5438F0C1F4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2825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7F34ED-3DAE-4DB8-AC27-25C0E6641E75}" type="datetimeFigureOut">
              <a:rPr lang="he-IL" smtClean="0"/>
              <a:t>ט"ז/כסלו/תש"פ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A15F5D4-D4AB-49C5-BD42-5CE84AE488D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0548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Matan\Desktop\std24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r="615"/>
          <a:stretch/>
        </p:blipFill>
        <p:spPr bwMode="auto">
          <a:xfrm>
            <a:off x="1" y="-16930"/>
            <a:ext cx="9144000" cy="516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כותרת משנה 2"/>
          <p:cNvSpPr txBox="1">
            <a:spLocks/>
          </p:cNvSpPr>
          <p:nvPr userDrawn="1"/>
        </p:nvSpPr>
        <p:spPr>
          <a:xfrm>
            <a:off x="1143000" y="2213110"/>
            <a:ext cx="6858000" cy="1241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4400" dirty="0">
              <a:ln w="19050">
                <a:solidFill>
                  <a:schemeClr val="bg1"/>
                </a:solidFill>
              </a:ln>
              <a:solidFill>
                <a:srgbClr val="2E76BB"/>
              </a:solidFill>
              <a:latin typeface="South" panose="02020003050405020304" pitchFamily="18" charset="-79"/>
              <a:cs typeface="South" panose="02020003050405020304" pitchFamily="18" charset="-79"/>
            </a:endParaRPr>
          </a:p>
        </p:txBody>
      </p:sp>
      <p:sp>
        <p:nvSpPr>
          <p:cNvPr id="23" name="מציין מיקום של תאריך 2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12/14/2019</a:t>
            </a:fld>
            <a:endParaRPr lang="en-US" dirty="0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מציין מיקום של מספר שקופית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כותרת 27"/>
          <p:cNvSpPr>
            <a:spLocks noGrp="1"/>
          </p:cNvSpPr>
          <p:nvPr>
            <p:ph type="title" hasCustomPrompt="1"/>
          </p:nvPr>
        </p:nvSpPr>
        <p:spPr>
          <a:xfrm>
            <a:off x="535782" y="588170"/>
            <a:ext cx="8072436" cy="690562"/>
          </a:xfr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he-IL" dirty="0" smtClean="0"/>
              <a:t>כותרת ראשית</a:t>
            </a:r>
            <a:endParaRPr lang="he-IL" dirty="0"/>
          </a:p>
        </p:txBody>
      </p:sp>
      <p:sp>
        <p:nvSpPr>
          <p:cNvPr id="2048" name="מציין מיקום טקסט 2047"/>
          <p:cNvSpPr>
            <a:spLocks noGrp="1"/>
          </p:cNvSpPr>
          <p:nvPr>
            <p:ph type="body" sz="quarter" idx="17" hasCustomPrompt="1"/>
          </p:nvPr>
        </p:nvSpPr>
        <p:spPr>
          <a:xfrm>
            <a:off x="714375" y="1470422"/>
            <a:ext cx="7715250" cy="1241822"/>
          </a:xfrm>
        </p:spPr>
        <p:txBody>
          <a:bodyPr>
            <a:normAutofit/>
          </a:bodyPr>
          <a:lstStyle>
            <a:lvl1pPr marL="0" indent="0" algn="ctr">
              <a:buNone/>
              <a:defRPr sz="4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e-IL" dirty="0" smtClean="0"/>
              <a:t>כותרת משנה</a:t>
            </a:r>
            <a:endParaRPr lang="he-IL" dirty="0"/>
          </a:p>
        </p:txBody>
      </p:sp>
      <p:sp>
        <p:nvSpPr>
          <p:cNvPr id="10" name="מציין מיקום טקסט 2047"/>
          <p:cNvSpPr>
            <a:spLocks noGrp="1"/>
          </p:cNvSpPr>
          <p:nvPr>
            <p:ph type="body" sz="quarter" idx="18" hasCustomPrompt="1"/>
          </p:nvPr>
        </p:nvSpPr>
        <p:spPr>
          <a:xfrm>
            <a:off x="714375" y="3076574"/>
            <a:ext cx="7715250" cy="550069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e-IL" dirty="0" smtClean="0"/>
              <a:t>שם הדובר</a:t>
            </a:r>
            <a:endParaRPr lang="he-IL" dirty="0"/>
          </a:p>
        </p:txBody>
      </p:sp>
      <p:pic>
        <p:nvPicPr>
          <p:cNvPr id="12" name="Picture 2" descr="C:\Users\Matan\Desktop\std23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596" y="2883432"/>
            <a:ext cx="3938809" cy="201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808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</a:defRPr>
            </a:lvl1pPr>
            <a:lvl2pPr marL="800100" indent="-342900"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2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103711"/>
            <a:ext cx="8658225" cy="2139553"/>
          </a:xfrm>
        </p:spPr>
        <p:txBody>
          <a:bodyPr anchor="b"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125" y="3263505"/>
            <a:ext cx="8658225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01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64393"/>
            <a:ext cx="4257676" cy="3768329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64393"/>
            <a:ext cx="4276725" cy="3768329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65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1"/>
            <a:ext cx="7886700" cy="7143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125" y="839391"/>
            <a:ext cx="4260057" cy="617934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125" y="1550194"/>
            <a:ext cx="4260057" cy="3186113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839391"/>
            <a:ext cx="4248150" cy="617934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550194"/>
            <a:ext cx="4248150" cy="3193256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39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08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9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750094"/>
            <a:ext cx="3505200" cy="1385887"/>
          </a:xfrm>
        </p:spPr>
        <p:txBody>
          <a:bodyPr anchor="t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989909" cy="4038599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125" y="2221706"/>
            <a:ext cx="3505200" cy="254317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62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828675"/>
            <a:ext cx="3495675" cy="1278731"/>
          </a:xfrm>
        </p:spPr>
        <p:txBody>
          <a:bodyPr anchor="t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1532"/>
            <a:ext cx="4989909" cy="3907631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650" y="2178844"/>
            <a:ext cx="3495675" cy="2536031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34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 descr="C:\Users\matana\Desktop\std3.png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63" b="18215"/>
          <a:stretch/>
        </p:blipFill>
        <p:spPr bwMode="auto">
          <a:xfrm flipV="1">
            <a:off x="-1" y="2108506"/>
            <a:ext cx="9144001" cy="303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075" y="9526"/>
            <a:ext cx="8686800" cy="690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 dirty="0" smtClean="0"/>
              <a:t>לחץ כדי לערוך כותרת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125" y="878682"/>
            <a:ext cx="8658225" cy="3850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1" y="4917283"/>
            <a:ext cx="1193833" cy="2262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2294-1241-40AA-B4E2-F132AAC96FCC}" type="datetimeFigureOut">
              <a:rPr lang="en-US" smtClean="0"/>
              <a:t>12/14/2019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5950" y="4917283"/>
            <a:ext cx="5486400" cy="2262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4917283"/>
            <a:ext cx="1133475" cy="2262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  <p:pic>
        <p:nvPicPr>
          <p:cNvPr id="1030" name="Picture 6" descr="C:\Users\matana\Desktop\std5.png"/>
          <p:cNvPicPr>
            <a:picLocks noChangeAspect="1" noChangeArrowheads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55" r="24020"/>
          <a:stretch/>
        </p:blipFill>
        <p:spPr bwMode="auto">
          <a:xfrm>
            <a:off x="1" y="4618487"/>
            <a:ext cx="2647949" cy="47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856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r" defTabSz="914400" rtl="1" eaLnBrk="1" latinLnBrk="0" hangingPunct="1">
        <a:lnSpc>
          <a:spcPct val="150000"/>
        </a:lnSpc>
        <a:spcBef>
          <a:spcPts val="1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r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הגידול במספרם של בוגרי 5 יחידות במתמטיקה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17"/>
          </p:nvPr>
        </p:nvSpPr>
        <p:spPr>
          <a:xfrm>
            <a:off x="604838" y="1470422"/>
            <a:ext cx="7934325" cy="1241822"/>
          </a:xfrm>
        </p:spPr>
        <p:txBody>
          <a:bodyPr>
            <a:normAutofit fontScale="62500" lnSpcReduction="20000"/>
          </a:bodyPr>
          <a:lstStyle/>
          <a:p>
            <a:r>
              <a:rPr lang="he-IL" dirty="0" smtClean="0"/>
              <a:t>האם מערכת ההשכלה הגבוהה ערוכה לקליטתם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he-IL" dirty="0" smtClean="0"/>
              <a:t>ד"ר איתן </a:t>
            </a:r>
            <a:r>
              <a:rPr lang="he-IL" dirty="0" smtClean="0"/>
              <a:t>רגב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541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75556" y="-92546"/>
            <a:ext cx="7992888" cy="637580"/>
          </a:xfrm>
        </p:spPr>
        <p:txBody>
          <a:bodyPr/>
          <a:lstStyle/>
          <a:p>
            <a:pPr algn="ctr"/>
            <a:r>
              <a:rPr lang="he-IL" dirty="0" smtClean="0"/>
              <a:t>המלצות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504825" y="504825"/>
            <a:ext cx="9686925" cy="3581722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Aft>
                <a:spcPts val="400"/>
              </a:spcAft>
              <a:buNone/>
            </a:pPr>
            <a:r>
              <a:rPr lang="he-IL" sz="1800" dirty="0" smtClean="0">
                <a:solidFill>
                  <a:srgbClr val="FF0000"/>
                </a:solidFill>
              </a:rPr>
              <a:t>אוצר: </a:t>
            </a:r>
          </a:p>
          <a:p>
            <a:pPr lvl="0"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he-IL" sz="1600" dirty="0" smtClean="0"/>
              <a:t>הגדלת </a:t>
            </a:r>
            <a:r>
              <a:rPr lang="he-IL" sz="1600" dirty="0" smtClean="0"/>
              <a:t>תמיכות לתארים </a:t>
            </a:r>
            <a:r>
              <a:rPr lang="he-IL" sz="1600" dirty="0" smtClean="0"/>
              <a:t>מתקדמים במקצועות </a:t>
            </a:r>
            <a:r>
              <a:rPr lang="he-IL" sz="1600" dirty="0" smtClean="0"/>
              <a:t>הריאליים - לאפשר גידול </a:t>
            </a:r>
            <a:r>
              <a:rPr lang="he-IL" sz="1600" dirty="0"/>
              <a:t>אורגני של </a:t>
            </a:r>
            <a:r>
              <a:rPr lang="he-IL" sz="1600" dirty="0" smtClean="0"/>
              <a:t>סגל אקדמי</a:t>
            </a:r>
            <a:r>
              <a:rPr lang="he-IL" sz="1600" dirty="0" smtClean="0"/>
              <a:t>. </a:t>
            </a:r>
          </a:p>
          <a:p>
            <a:pPr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he-IL" sz="1600" dirty="0"/>
              <a:t>בחינה מחדש של מדיניות קביעת שכר </a:t>
            </a:r>
            <a:r>
              <a:rPr lang="he-IL" sz="1600" dirty="0" smtClean="0"/>
              <a:t>מרצים </a:t>
            </a:r>
            <a:r>
              <a:rPr lang="he-IL" sz="1600" dirty="0"/>
              <a:t>כך </a:t>
            </a:r>
            <a:r>
              <a:rPr lang="he-IL" sz="1600" dirty="0" smtClean="0"/>
              <a:t>שתתחשב בשיקולי </a:t>
            </a:r>
            <a:r>
              <a:rPr lang="he-IL" sz="1600" dirty="0"/>
              <a:t>ביקוש והיצע בתחומים השונים. </a:t>
            </a:r>
            <a:endParaRPr lang="he-IL" sz="1600" dirty="0" smtClean="0"/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he-IL" sz="1600" dirty="0"/>
              <a:t>מלגות ומענקים נדיבים לסטודנטים במקצועות היי-טק שיתחייבו למסלול אקדמי והשתלבות </a:t>
            </a:r>
            <a:r>
              <a:rPr lang="he-IL" sz="1600" dirty="0" smtClean="0"/>
              <a:t>בסגל</a:t>
            </a:r>
            <a:endParaRPr lang="he-IL" sz="1600" dirty="0" smtClean="0"/>
          </a:p>
          <a:p>
            <a:pPr lvl="0"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he-IL" sz="1600" dirty="0" smtClean="0"/>
              <a:t>עידוד </a:t>
            </a:r>
            <a:r>
              <a:rPr lang="he-IL" sz="1600" dirty="0"/>
              <a:t>השקעות </a:t>
            </a:r>
            <a:r>
              <a:rPr lang="he-IL" sz="1600" dirty="0" smtClean="0"/>
              <a:t>ותמריצים לשדרוג תשתיות </a:t>
            </a:r>
            <a:r>
              <a:rPr lang="he-IL" sz="1600" dirty="0"/>
              <a:t>הפיזיות של תחומי המדעים </a:t>
            </a:r>
            <a:r>
              <a:rPr lang="he-IL" sz="1600" dirty="0" smtClean="0"/>
              <a:t>גם </a:t>
            </a:r>
            <a:r>
              <a:rPr lang="he-IL" sz="1600" dirty="0"/>
              <a:t>במכללות פרטיות. </a:t>
            </a:r>
            <a:endParaRPr lang="he-IL" sz="1600" dirty="0" smtClean="0"/>
          </a:p>
          <a:p>
            <a:pPr marL="0" lvl="0" indent="0">
              <a:lnSpc>
                <a:spcPct val="100000"/>
              </a:lnSpc>
              <a:spcAft>
                <a:spcPts val="400"/>
              </a:spcAft>
              <a:buNone/>
            </a:pPr>
            <a:r>
              <a:rPr lang="he-IL" sz="1800" dirty="0" smtClean="0">
                <a:solidFill>
                  <a:srgbClr val="FF0000"/>
                </a:solidFill>
              </a:rPr>
              <a:t>מל"ג ומוסדות אקדמיים: </a:t>
            </a:r>
          </a:p>
          <a:p>
            <a:pPr lvl="0"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he-IL" sz="1600" dirty="0" smtClean="0"/>
              <a:t>מסלולים ישירים </a:t>
            </a:r>
            <a:r>
              <a:rPr lang="he-IL" sz="1600" dirty="0"/>
              <a:t>לתארים מתקדמים </a:t>
            </a:r>
            <a:r>
              <a:rPr lang="he-IL" sz="1600" dirty="0" smtClean="0"/>
              <a:t>במקצועות הריאליים והעסקת </a:t>
            </a:r>
            <a:r>
              <a:rPr lang="he-IL" sz="1600" dirty="0"/>
              <a:t>סטודנטים מצטיינים </a:t>
            </a:r>
            <a:r>
              <a:rPr lang="he-IL" sz="1600" dirty="0" smtClean="0"/>
              <a:t>כמתרגלים </a:t>
            </a:r>
            <a:endParaRPr lang="he-IL" sz="1600" dirty="0" smtClean="0"/>
          </a:p>
          <a:p>
            <a:pPr lvl="0"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he-IL" sz="1600" dirty="0" smtClean="0"/>
              <a:t>בטווח </a:t>
            </a:r>
            <a:r>
              <a:rPr lang="he-IL" sz="1600" dirty="0"/>
              <a:t>הקצר יש לבחון את אפשרות ההעסקה של אנשי סגל זרים לתקופת ביניים.</a:t>
            </a:r>
            <a:endParaRPr lang="en-US" sz="1600" dirty="0"/>
          </a:p>
          <a:p>
            <a:pPr lvl="0"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he-IL" sz="1600" dirty="0" smtClean="0"/>
              <a:t>הרחבת </a:t>
            </a:r>
            <a:r>
              <a:rPr lang="he-IL" sz="1600" dirty="0"/>
              <a:t>הסגל האקדמי </a:t>
            </a:r>
            <a:r>
              <a:rPr lang="he-IL" sz="1600" dirty="0" smtClean="0"/>
              <a:t>ע"י </a:t>
            </a:r>
            <a:r>
              <a:rPr lang="he-IL" sz="1600" dirty="0"/>
              <a:t>שכירת שירותי מיקור חוץ של מומחים בתחומם </a:t>
            </a:r>
            <a:r>
              <a:rPr lang="he-IL" sz="1600" dirty="0" smtClean="0"/>
              <a:t>בתעשייה.</a:t>
            </a:r>
          </a:p>
        </p:txBody>
      </p:sp>
    </p:spTree>
    <p:extLst>
      <p:ext uri="{BB962C8B-B14F-4D97-AF65-F5344CB8AC3E}">
        <p14:creationId xmlns:p14="http://schemas.microsoft.com/office/powerpoint/2010/main" val="46733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2219326"/>
            <a:ext cx="8686800" cy="690562"/>
          </a:xfrm>
        </p:spPr>
        <p:txBody>
          <a:bodyPr/>
          <a:lstStyle/>
          <a:p>
            <a:pPr algn="ctr"/>
            <a:r>
              <a:rPr lang="he-IL" sz="4000" dirty="0" smtClean="0"/>
              <a:t>תודה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413272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73880" y="90711"/>
            <a:ext cx="9291761" cy="637580"/>
          </a:xfrm>
        </p:spPr>
        <p:txBody>
          <a:bodyPr/>
          <a:lstStyle/>
          <a:p>
            <a:pPr algn="ctr"/>
            <a:r>
              <a:rPr lang="he-IL" sz="3200" dirty="0" smtClean="0">
                <a:solidFill>
                  <a:srgbClr val="0070C0"/>
                </a:solidFill>
              </a:rPr>
              <a:t>שכרם של בוגרי 5 </a:t>
            </a:r>
            <a:r>
              <a:rPr lang="he-IL" sz="3200" dirty="0" err="1" smtClean="0">
                <a:solidFill>
                  <a:srgbClr val="0070C0"/>
                </a:solidFill>
              </a:rPr>
              <a:t>יח"ל</a:t>
            </a:r>
            <a:r>
              <a:rPr lang="he-IL" sz="3200" dirty="0" smtClean="0">
                <a:solidFill>
                  <a:srgbClr val="0070C0"/>
                </a:solidFill>
              </a:rPr>
              <a:t> במתמטיקה גבוה משמעותית משכרם של בוגרי 3 ו-4 </a:t>
            </a:r>
            <a:r>
              <a:rPr lang="he-IL" sz="3200" dirty="0" err="1" smtClean="0">
                <a:solidFill>
                  <a:srgbClr val="0070C0"/>
                </a:solidFill>
              </a:rPr>
              <a:t>יח"ל</a:t>
            </a:r>
            <a:endParaRPr lang="he-IL" sz="3200" dirty="0">
              <a:solidFill>
                <a:srgbClr val="0070C0"/>
              </a:solidFill>
            </a:endParaRPr>
          </a:p>
        </p:txBody>
      </p:sp>
      <p:graphicFrame>
        <p:nvGraphicFramePr>
          <p:cNvPr id="4" name="תרשים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9940360"/>
              </p:ext>
            </p:extLst>
          </p:nvPr>
        </p:nvGraphicFramePr>
        <p:xfrm>
          <a:off x="0" y="1285875"/>
          <a:ext cx="9144000" cy="385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מלבן 2"/>
          <p:cNvSpPr/>
          <p:nvPr/>
        </p:nvSpPr>
        <p:spPr>
          <a:xfrm>
            <a:off x="-104775" y="940814"/>
            <a:ext cx="9353550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 sz="1920" b="1" i="0" u="none" strike="noStrike" kern="1200" baseline="0">
                <a:solidFill>
                  <a:srgbClr val="141E38"/>
                </a:solidFill>
                <a:latin typeface="+mn-lt"/>
                <a:ea typeface="+mn-ea"/>
                <a:cs typeface="+mn-cs"/>
              </a:defRPr>
            </a:pPr>
            <a:r>
              <a:rPr lang="he-IL" u="sng" dirty="0"/>
              <a:t>הכנסה שנתית ממוצעת של אקדמאים ילידי 1978-1988 לפי מס </a:t>
            </a:r>
            <a:r>
              <a:rPr lang="he-IL" u="sng" dirty="0" err="1"/>
              <a:t>יח"ל</a:t>
            </a:r>
            <a:r>
              <a:rPr lang="he-IL" u="sng" dirty="0"/>
              <a:t> במתמטיקה, ש"ח, 2017</a:t>
            </a:r>
          </a:p>
          <a:p>
            <a:pPr algn="ctr" rtl="1">
              <a:defRPr sz="1920" b="1" i="0" u="none" strike="noStrike" kern="1200" baseline="0">
                <a:solidFill>
                  <a:srgbClr val="141E38"/>
                </a:solidFill>
                <a:latin typeface="+mn-lt"/>
                <a:ea typeface="+mn-ea"/>
                <a:cs typeface="+mn-cs"/>
              </a:defRPr>
            </a:pPr>
            <a:r>
              <a:rPr lang="he-IL" sz="1600" dirty="0"/>
              <a:t>בסוגריים פער השכר באחוזים לטובת בוגרי 5 יחידות במתמטיקה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413545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תרשים 2"/>
          <p:cNvGraphicFramePr/>
          <p:nvPr>
            <p:extLst>
              <p:ext uri="{D42A27DB-BD31-4B8C-83A1-F6EECF244321}">
                <p14:modId xmlns:p14="http://schemas.microsoft.com/office/powerpoint/2010/main" val="95903087"/>
              </p:ext>
            </p:extLst>
          </p:nvPr>
        </p:nvGraphicFramePr>
        <p:xfrm>
          <a:off x="0" y="1066800"/>
          <a:ext cx="9143999" cy="366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מלבן 1"/>
          <p:cNvSpPr/>
          <p:nvPr/>
        </p:nvSpPr>
        <p:spPr>
          <a:xfrm>
            <a:off x="-57150" y="68580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 sz="3200" b="1" i="0" u="none" strike="noStrike" kern="1200" baseline="0">
                <a:solidFill>
                  <a:srgbClr val="141E38"/>
                </a:solidFill>
                <a:latin typeface="+mn-lt"/>
                <a:ea typeface="+mn-ea"/>
                <a:cs typeface="+mn-cs"/>
              </a:defRPr>
            </a:pPr>
            <a:r>
              <a:rPr lang="he-IL" sz="2000" u="sng" dirty="0"/>
              <a:t>מספר הזכאים לבגרות ברמת 5 יחידות מתמטיקה 2009-2018</a:t>
            </a:r>
          </a:p>
        </p:txBody>
      </p:sp>
      <p:cxnSp>
        <p:nvCxnSpPr>
          <p:cNvPr id="6" name="מחבר מרפקי 5"/>
          <p:cNvCxnSpPr/>
          <p:nvPr/>
        </p:nvCxnSpPr>
        <p:spPr>
          <a:xfrm flipV="1">
            <a:off x="2926080" y="1278700"/>
            <a:ext cx="5406390" cy="1395474"/>
          </a:xfrm>
          <a:prstGeom prst="bentConnector3">
            <a:avLst>
              <a:gd name="adj1" fmla="val -388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75320" y="1047750"/>
            <a:ext cx="8115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115%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2" name="כותרת 1"/>
          <p:cNvSpPr>
            <a:spLocks noGrp="1"/>
          </p:cNvSpPr>
          <p:nvPr>
            <p:ph type="title"/>
          </p:nvPr>
        </p:nvSpPr>
        <p:spPr>
          <a:xfrm>
            <a:off x="-119062" y="0"/>
            <a:ext cx="9382125" cy="637580"/>
          </a:xfrm>
        </p:spPr>
        <p:txBody>
          <a:bodyPr/>
          <a:lstStyle/>
          <a:p>
            <a:pPr algn="ctr"/>
            <a:r>
              <a:rPr lang="he-IL" sz="3000" dirty="0" smtClean="0">
                <a:solidFill>
                  <a:srgbClr val="0070C0"/>
                </a:solidFill>
              </a:rPr>
              <a:t>זינוק של 115% במס' בוגרי 5 </a:t>
            </a:r>
            <a:r>
              <a:rPr lang="he-IL" sz="3000" dirty="0" err="1" smtClean="0">
                <a:solidFill>
                  <a:srgbClr val="0070C0"/>
                </a:solidFill>
              </a:rPr>
              <a:t>יח"ל</a:t>
            </a:r>
            <a:r>
              <a:rPr lang="he-IL" sz="3000" dirty="0" smtClean="0">
                <a:solidFill>
                  <a:srgbClr val="0070C0"/>
                </a:solidFill>
              </a:rPr>
              <a:t> במתמטיקה</a:t>
            </a:r>
            <a:endParaRPr lang="he-IL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0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0444990"/>
              </p:ext>
            </p:extLst>
          </p:nvPr>
        </p:nvGraphicFramePr>
        <p:xfrm>
          <a:off x="0" y="647699"/>
          <a:ext cx="9144000" cy="4114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מלבן 1"/>
          <p:cNvSpPr/>
          <p:nvPr/>
        </p:nvSpPr>
        <p:spPr>
          <a:xfrm>
            <a:off x="-523875" y="86677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 sz="192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he-IL" sz="2000" u="sng" dirty="0"/>
              <a:t>תרומה יחסית לגידול במספר הזכאים ל-5 </a:t>
            </a:r>
            <a:r>
              <a:rPr lang="he-IL" sz="2000" u="sng" dirty="0" err="1"/>
              <a:t>יח"ל</a:t>
            </a:r>
            <a:r>
              <a:rPr lang="he-IL" sz="2000" u="sng" dirty="0"/>
              <a:t> במתמטיקה בין 2014 </a:t>
            </a:r>
            <a:r>
              <a:rPr lang="he-IL" sz="2000" u="sng" dirty="0" smtClean="0"/>
              <a:t>ל-2018 </a:t>
            </a:r>
          </a:p>
          <a:p>
            <a:pPr algn="ctr" rtl="1">
              <a:defRPr sz="192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he-IL" sz="2000" dirty="0" smtClean="0"/>
              <a:t>לפי </a:t>
            </a:r>
            <a:r>
              <a:rPr lang="he-IL" sz="2000" dirty="0" err="1"/>
              <a:t>עשירוני</a:t>
            </a:r>
            <a:r>
              <a:rPr lang="he-IL" sz="2000" dirty="0"/>
              <a:t> הכנסה</a:t>
            </a:r>
          </a:p>
        </p:txBody>
      </p:sp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-119062" y="85725"/>
            <a:ext cx="9382125" cy="637580"/>
          </a:xfrm>
        </p:spPr>
        <p:txBody>
          <a:bodyPr/>
          <a:lstStyle/>
          <a:p>
            <a:pPr algn="ctr"/>
            <a:r>
              <a:rPr lang="he-IL" sz="3200" dirty="0" err="1" smtClean="0">
                <a:solidFill>
                  <a:srgbClr val="0070C0"/>
                </a:solidFill>
              </a:rPr>
              <a:t>החמישון</a:t>
            </a:r>
            <a:r>
              <a:rPr lang="he-IL" sz="3200" dirty="0" smtClean="0">
                <a:solidFill>
                  <a:srgbClr val="0070C0"/>
                </a:solidFill>
              </a:rPr>
              <a:t> העליון אחראי ל-54% מן הגידול בבוגרי 5 </a:t>
            </a:r>
            <a:r>
              <a:rPr lang="he-IL" sz="3200" dirty="0" err="1" smtClean="0">
                <a:solidFill>
                  <a:srgbClr val="0070C0"/>
                </a:solidFill>
              </a:rPr>
              <a:t>יח"ל</a:t>
            </a:r>
            <a:r>
              <a:rPr lang="he-IL" sz="3200" dirty="0" smtClean="0">
                <a:solidFill>
                  <a:srgbClr val="0070C0"/>
                </a:solidFill>
              </a:rPr>
              <a:t>  במתמטיקה</a:t>
            </a:r>
            <a:endParaRPr lang="he-IL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30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xmlns="" id="{5323B4A5-50BA-4986-B806-049843790D42}"/>
              </a:ext>
            </a:extLst>
          </p:cNvPr>
          <p:cNvSpPr/>
          <p:nvPr/>
        </p:nvSpPr>
        <p:spPr>
          <a:xfrm>
            <a:off x="80226" y="405571"/>
            <a:ext cx="3689280" cy="291781"/>
          </a:xfrm>
          <a:prstGeom prst="roundRect">
            <a:avLst/>
          </a:prstGeom>
          <a:solidFill>
            <a:srgbClr val="355E8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2019</a:t>
            </a:r>
            <a:endParaRPr kumimoji="0" lang="he-IL" sz="2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3" name="Rounded Rectangle 11">
            <a:extLst>
              <a:ext uri="{FF2B5EF4-FFF2-40B4-BE49-F238E27FC236}">
                <a16:creationId xmlns:a16="http://schemas.microsoft.com/office/drawing/2014/main" xmlns="" id="{358C7958-590C-45AC-A28B-9E4A99170515}"/>
              </a:ext>
            </a:extLst>
          </p:cNvPr>
          <p:cNvSpPr/>
          <p:nvPr/>
        </p:nvSpPr>
        <p:spPr>
          <a:xfrm>
            <a:off x="1331005" y="942975"/>
            <a:ext cx="1176015" cy="637666"/>
          </a:xfrm>
          <a:prstGeom prst="roundRect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21,525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xmlns="" id="{58745C46-9575-411D-BFB2-EB64996F9657}"/>
              </a:ext>
            </a:extLst>
          </p:cNvPr>
          <p:cNvSpPr/>
          <p:nvPr/>
        </p:nvSpPr>
        <p:spPr>
          <a:xfrm>
            <a:off x="80226" y="942975"/>
            <a:ext cx="1148851" cy="637666"/>
          </a:xfrm>
          <a:prstGeom prst="roundRect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44,809</a:t>
            </a:r>
          </a:p>
        </p:txBody>
      </p:sp>
      <p:sp>
        <p:nvSpPr>
          <p:cNvPr id="7" name="Rounded Rectangle 11">
            <a:extLst>
              <a:ext uri="{FF2B5EF4-FFF2-40B4-BE49-F238E27FC236}">
                <a16:creationId xmlns:a16="http://schemas.microsoft.com/office/drawing/2014/main" xmlns="" id="{9750D3A2-AD9E-443B-B316-1A090B7AB0F7}"/>
              </a:ext>
            </a:extLst>
          </p:cNvPr>
          <p:cNvSpPr/>
          <p:nvPr/>
        </p:nvSpPr>
        <p:spPr>
          <a:xfrm>
            <a:off x="2656737" y="942975"/>
            <a:ext cx="1137038" cy="637666"/>
          </a:xfrm>
          <a:prstGeom prst="roundRect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19,046</a:t>
            </a:r>
          </a:p>
        </p:txBody>
      </p:sp>
      <p:cxnSp>
        <p:nvCxnSpPr>
          <p:cNvPr id="10" name="Straight Connector 77">
            <a:extLst>
              <a:ext uri="{FF2B5EF4-FFF2-40B4-BE49-F238E27FC236}">
                <a16:creationId xmlns:a16="http://schemas.microsoft.com/office/drawing/2014/main" xmlns="" id="{61D4B069-0DC9-4678-963A-1FA9771E00FF}"/>
              </a:ext>
            </a:extLst>
          </p:cNvPr>
          <p:cNvCxnSpPr>
            <a:cxnSpLocks/>
          </p:cNvCxnSpPr>
          <p:nvPr/>
        </p:nvCxnSpPr>
        <p:spPr>
          <a:xfrm>
            <a:off x="3345676" y="1958541"/>
            <a:ext cx="44417" cy="445903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1" name="Rounded Rectangle 11">
            <a:extLst>
              <a:ext uri="{FF2B5EF4-FFF2-40B4-BE49-F238E27FC236}">
                <a16:creationId xmlns:a16="http://schemas.microsoft.com/office/drawing/2014/main" xmlns="" id="{069DC69F-42FD-44BE-A849-12CBE8D11BA0}"/>
              </a:ext>
            </a:extLst>
          </p:cNvPr>
          <p:cNvSpPr/>
          <p:nvPr/>
        </p:nvSpPr>
        <p:spPr>
          <a:xfrm>
            <a:off x="3927655" y="1958541"/>
            <a:ext cx="1176015" cy="880414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76%</a:t>
            </a:r>
          </a:p>
        </p:txBody>
      </p:sp>
      <p:sp>
        <p:nvSpPr>
          <p:cNvPr id="13" name="Rounded Rectangle 11">
            <a:extLst>
              <a:ext uri="{FF2B5EF4-FFF2-40B4-BE49-F238E27FC236}">
                <a16:creationId xmlns:a16="http://schemas.microsoft.com/office/drawing/2014/main" xmlns="" id="{249D41C8-BD17-4A55-8795-EE93037458BC}"/>
              </a:ext>
            </a:extLst>
          </p:cNvPr>
          <p:cNvSpPr/>
          <p:nvPr/>
        </p:nvSpPr>
        <p:spPr>
          <a:xfrm>
            <a:off x="2604546" y="1958541"/>
            <a:ext cx="1176015" cy="880414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1" anchor="ctr"/>
          <a:lstStyle/>
          <a:p>
            <a:pPr lvl="0" algn="ctr">
              <a:defRPr/>
            </a:pPr>
            <a:r>
              <a:rPr lang="en-US" sz="2800" kern="0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54%</a:t>
            </a:r>
            <a:r>
              <a:rPr kumimoji="0" lang="he-IL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</p:txBody>
      </p:sp>
      <p:cxnSp>
        <p:nvCxnSpPr>
          <p:cNvPr id="21" name="Straight Connector 77">
            <a:extLst>
              <a:ext uri="{FF2B5EF4-FFF2-40B4-BE49-F238E27FC236}">
                <a16:creationId xmlns:a16="http://schemas.microsoft.com/office/drawing/2014/main" xmlns="" id="{BD5D319B-C40E-432A-88C3-F0C11293DCFD}"/>
              </a:ext>
            </a:extLst>
          </p:cNvPr>
          <p:cNvCxnSpPr/>
          <p:nvPr/>
        </p:nvCxnSpPr>
        <p:spPr>
          <a:xfrm flipH="1">
            <a:off x="3120741" y="3657391"/>
            <a:ext cx="3" cy="220523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7" name="Rounded Rectangle 14">
            <a:extLst>
              <a:ext uri="{FF2B5EF4-FFF2-40B4-BE49-F238E27FC236}">
                <a16:creationId xmlns:a16="http://schemas.microsoft.com/office/drawing/2014/main" xmlns="" id="{A1ECC891-D2F4-4E03-A458-172B408E1396}"/>
              </a:ext>
            </a:extLst>
          </p:cNvPr>
          <p:cNvSpPr/>
          <p:nvPr/>
        </p:nvSpPr>
        <p:spPr>
          <a:xfrm>
            <a:off x="-76199" y="3503820"/>
            <a:ext cx="2602270" cy="1189953"/>
          </a:xfrm>
          <a:prstGeom prst="roundRect">
            <a:avLst/>
          </a:prstGeom>
          <a:solidFill>
            <a:srgbClr val="355E8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1" anchor="ctr"/>
          <a:lstStyle/>
          <a:p>
            <a:pPr algn="ctr" rtl="1"/>
            <a:r>
              <a:rPr lang="he-IL" sz="2400" b="1" kern="0" dirty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17,836 מבוגרי 2019 יפנו </a:t>
            </a:r>
            <a:r>
              <a:rPr lang="he-IL" sz="2400" b="1" kern="0" dirty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למסלולים</a:t>
            </a:r>
            <a:r>
              <a:rPr lang="he-IL" sz="2400" b="1" kern="0" dirty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ריאליים באקדמיה</a:t>
            </a:r>
          </a:p>
        </p:txBody>
      </p:sp>
      <p:sp>
        <p:nvSpPr>
          <p:cNvPr id="31" name="Rounded Rectangle 11">
            <a:extLst>
              <a:ext uri="{FF2B5EF4-FFF2-40B4-BE49-F238E27FC236}">
                <a16:creationId xmlns:a16="http://schemas.microsoft.com/office/drawing/2014/main" xmlns="" id="{BE6947B8-6D26-4DFF-B067-B7D54A58406D}"/>
              </a:ext>
            </a:extLst>
          </p:cNvPr>
          <p:cNvSpPr/>
          <p:nvPr/>
        </p:nvSpPr>
        <p:spPr>
          <a:xfrm>
            <a:off x="5199912" y="1958541"/>
            <a:ext cx="1176015" cy="880414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90%</a:t>
            </a:r>
          </a:p>
        </p:txBody>
      </p:sp>
      <p:sp>
        <p:nvSpPr>
          <p:cNvPr id="33" name="Rounded Rectangle 3">
            <a:extLst>
              <a:ext uri="{FF2B5EF4-FFF2-40B4-BE49-F238E27FC236}">
                <a16:creationId xmlns:a16="http://schemas.microsoft.com/office/drawing/2014/main" xmlns="" id="{11E7097E-5A1F-4B4F-B83B-700FEDF217DC}"/>
              </a:ext>
            </a:extLst>
          </p:cNvPr>
          <p:cNvSpPr/>
          <p:nvPr/>
        </p:nvSpPr>
        <p:spPr>
          <a:xfrm>
            <a:off x="5431806" y="405571"/>
            <a:ext cx="3683453" cy="291781"/>
          </a:xfrm>
          <a:prstGeom prst="roundRect">
            <a:avLst/>
          </a:prstGeom>
          <a:solidFill>
            <a:srgbClr val="355E8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2014</a:t>
            </a:r>
            <a:endParaRPr kumimoji="0" lang="he-IL" sz="28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34" name="Rounded Rectangle 11">
            <a:extLst>
              <a:ext uri="{FF2B5EF4-FFF2-40B4-BE49-F238E27FC236}">
                <a16:creationId xmlns:a16="http://schemas.microsoft.com/office/drawing/2014/main" xmlns="" id="{4B6CE64E-BFE8-466C-99F9-4DAA7A242AC4}"/>
              </a:ext>
            </a:extLst>
          </p:cNvPr>
          <p:cNvSpPr/>
          <p:nvPr/>
        </p:nvSpPr>
        <p:spPr>
          <a:xfrm>
            <a:off x="6687175" y="942975"/>
            <a:ext cx="1141862" cy="637666"/>
          </a:xfrm>
          <a:prstGeom prst="roundRect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16,991</a:t>
            </a:r>
          </a:p>
        </p:txBody>
      </p:sp>
      <p:sp>
        <p:nvSpPr>
          <p:cNvPr id="36" name="Rounded Rectangle 11">
            <a:extLst>
              <a:ext uri="{FF2B5EF4-FFF2-40B4-BE49-F238E27FC236}">
                <a16:creationId xmlns:a16="http://schemas.microsoft.com/office/drawing/2014/main" xmlns="" id="{DA259C2F-CCF5-499F-96DB-9C6D7B248A81}"/>
              </a:ext>
            </a:extLst>
          </p:cNvPr>
          <p:cNvSpPr/>
          <p:nvPr/>
        </p:nvSpPr>
        <p:spPr>
          <a:xfrm>
            <a:off x="5431807" y="942975"/>
            <a:ext cx="1144384" cy="637666"/>
          </a:xfrm>
          <a:prstGeom prst="roundRect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39,622</a:t>
            </a:r>
          </a:p>
        </p:txBody>
      </p:sp>
      <p:sp>
        <p:nvSpPr>
          <p:cNvPr id="38" name="Rounded Rectangle 11">
            <a:extLst>
              <a:ext uri="{FF2B5EF4-FFF2-40B4-BE49-F238E27FC236}">
                <a16:creationId xmlns:a16="http://schemas.microsoft.com/office/drawing/2014/main" xmlns="" id="{0C345465-879D-43D8-8C90-1B84155C912F}"/>
              </a:ext>
            </a:extLst>
          </p:cNvPr>
          <p:cNvSpPr/>
          <p:nvPr/>
        </p:nvSpPr>
        <p:spPr>
          <a:xfrm>
            <a:off x="7984560" y="942975"/>
            <a:ext cx="1130700" cy="637666"/>
          </a:xfrm>
          <a:prstGeom prst="roundRect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9,716</a:t>
            </a:r>
          </a:p>
        </p:txBody>
      </p:sp>
      <p:sp>
        <p:nvSpPr>
          <p:cNvPr id="39" name="Rounded Rectangle 12">
            <a:extLst>
              <a:ext uri="{FF2B5EF4-FFF2-40B4-BE49-F238E27FC236}">
                <a16:creationId xmlns:a16="http://schemas.microsoft.com/office/drawing/2014/main" xmlns="" id="{71743F84-ED12-4A59-A1FA-4E1215DB66EF}"/>
              </a:ext>
            </a:extLst>
          </p:cNvPr>
          <p:cNvSpPr/>
          <p:nvPr/>
        </p:nvSpPr>
        <p:spPr>
          <a:xfrm>
            <a:off x="5184911" y="3006874"/>
            <a:ext cx="1177788" cy="809502"/>
          </a:xfrm>
          <a:prstGeom prst="roundRect">
            <a:avLst>
              <a:gd name="adj" fmla="val 13061"/>
            </a:avLst>
          </a:prstGeom>
          <a:solidFill>
            <a:srgbClr val="4BACC6"/>
          </a:solidFill>
          <a:ln w="25400" cap="flat" cmpd="sng" algn="ctr">
            <a:solidFill>
              <a:srgbClr val="4BACC6">
                <a:shade val="50000"/>
              </a:srgbClr>
            </a:solidFill>
            <a:prstDash val="solid"/>
          </a:ln>
          <a:effectLst/>
        </p:spPr>
        <p:txBody>
          <a:bodyPr rtlCol="1" anchor="ctr"/>
          <a:lstStyle/>
          <a:p>
            <a:pPr lvl="0" algn="ctr">
              <a:defRPr/>
            </a:pPr>
            <a:r>
              <a:rPr lang="he-IL" sz="2800" kern="0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57%</a:t>
            </a:r>
          </a:p>
        </p:txBody>
      </p:sp>
      <p:sp>
        <p:nvSpPr>
          <p:cNvPr id="46" name="Rounded Rectangle 12">
            <a:extLst>
              <a:ext uri="{FF2B5EF4-FFF2-40B4-BE49-F238E27FC236}">
                <a16:creationId xmlns:a16="http://schemas.microsoft.com/office/drawing/2014/main" xmlns="" id="{5EF2DE09-68D7-4472-AF5D-7C6C7884C613}"/>
              </a:ext>
            </a:extLst>
          </p:cNvPr>
          <p:cNvSpPr/>
          <p:nvPr/>
        </p:nvSpPr>
        <p:spPr>
          <a:xfrm>
            <a:off x="3896351" y="2990667"/>
            <a:ext cx="1141862" cy="825709"/>
          </a:xfrm>
          <a:prstGeom prst="roundRect">
            <a:avLst/>
          </a:prstGeom>
          <a:solidFill>
            <a:srgbClr val="4BACC6"/>
          </a:solidFill>
          <a:ln w="25400" cap="flat" cmpd="sng" algn="ctr">
            <a:solidFill>
              <a:srgbClr val="4BACC6">
                <a:shade val="50000"/>
              </a:srgbClr>
            </a:solidFill>
            <a:prstDash val="solid"/>
          </a:ln>
          <a:effectLst/>
        </p:spPr>
        <p:txBody>
          <a:bodyPr rtlCol="1" anchor="ctr"/>
          <a:lstStyle/>
          <a:p>
            <a:pPr lvl="0" algn="ctr">
              <a:defRPr/>
            </a:pPr>
            <a:r>
              <a:rPr lang="he-IL" sz="2800" kern="0" dirty="0">
                <a:solidFill>
                  <a:srgbClr val="92D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30%</a:t>
            </a:r>
          </a:p>
        </p:txBody>
      </p:sp>
      <p:cxnSp>
        <p:nvCxnSpPr>
          <p:cNvPr id="47" name="Straight Connector 77">
            <a:extLst>
              <a:ext uri="{FF2B5EF4-FFF2-40B4-BE49-F238E27FC236}">
                <a16:creationId xmlns:a16="http://schemas.microsoft.com/office/drawing/2014/main" xmlns="" id="{D95B76BB-5A37-4AFB-9C53-A3C7C0B26622}"/>
              </a:ext>
            </a:extLst>
          </p:cNvPr>
          <p:cNvCxnSpPr/>
          <p:nvPr/>
        </p:nvCxnSpPr>
        <p:spPr>
          <a:xfrm flipH="1">
            <a:off x="4509292" y="2823621"/>
            <a:ext cx="3" cy="220523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48" name="Rounded Rectangle 12">
            <a:extLst>
              <a:ext uri="{FF2B5EF4-FFF2-40B4-BE49-F238E27FC236}">
                <a16:creationId xmlns:a16="http://schemas.microsoft.com/office/drawing/2014/main" xmlns="" id="{E8C1B8E8-671B-44AF-BEEF-38E5ED47D6A3}"/>
              </a:ext>
            </a:extLst>
          </p:cNvPr>
          <p:cNvSpPr/>
          <p:nvPr/>
        </p:nvSpPr>
        <p:spPr>
          <a:xfrm>
            <a:off x="2640982" y="2990667"/>
            <a:ext cx="1138066" cy="825709"/>
          </a:xfrm>
          <a:prstGeom prst="roundRect">
            <a:avLst/>
          </a:prstGeom>
          <a:solidFill>
            <a:srgbClr val="4BACC6"/>
          </a:solidFill>
          <a:ln w="25400" cap="flat" cmpd="sng" algn="ctr">
            <a:solidFill>
              <a:srgbClr val="4BACC6">
                <a:shade val="50000"/>
              </a:srgbClr>
            </a:solidFill>
            <a:prstDash val="solid"/>
          </a:ln>
          <a:effectLst/>
        </p:spPr>
        <p:txBody>
          <a:bodyPr rtlCol="1" anchor="ctr"/>
          <a:lstStyle/>
          <a:p>
            <a:pPr algn="ctr">
              <a:defRPr/>
            </a:pPr>
            <a:r>
              <a:rPr lang="he-IL" sz="2800" kern="0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13</a:t>
            </a:r>
            <a:r>
              <a:rPr lang="he-IL" sz="2800" kern="0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%</a:t>
            </a:r>
            <a:endParaRPr lang="he-IL" sz="2800" kern="0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9" name="Straight Connector 77">
            <a:extLst>
              <a:ext uri="{FF2B5EF4-FFF2-40B4-BE49-F238E27FC236}">
                <a16:creationId xmlns:a16="http://schemas.microsoft.com/office/drawing/2014/main" xmlns="" id="{F890E396-97DF-46E4-8F9D-B1275818EA68}"/>
              </a:ext>
            </a:extLst>
          </p:cNvPr>
          <p:cNvCxnSpPr/>
          <p:nvPr/>
        </p:nvCxnSpPr>
        <p:spPr>
          <a:xfrm flipH="1">
            <a:off x="3164021" y="2826464"/>
            <a:ext cx="3" cy="220523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58" name="Rounded Rectangle 14">
            <a:extLst>
              <a:ext uri="{FF2B5EF4-FFF2-40B4-BE49-F238E27FC236}">
                <a16:creationId xmlns:a16="http://schemas.microsoft.com/office/drawing/2014/main" xmlns="" id="{A161798F-AF07-43A5-BAA1-3AA2706B9FC9}"/>
              </a:ext>
            </a:extLst>
          </p:cNvPr>
          <p:cNvSpPr/>
          <p:nvPr/>
        </p:nvSpPr>
        <p:spPr>
          <a:xfrm>
            <a:off x="6472406" y="3503820"/>
            <a:ext cx="2587849" cy="1189386"/>
          </a:xfrm>
          <a:prstGeom prst="roundRect">
            <a:avLst/>
          </a:prstGeom>
          <a:solidFill>
            <a:srgbClr val="355E8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1" anchor="ctr"/>
          <a:lstStyle/>
          <a:p>
            <a:pPr algn="ctr" rtl="1"/>
            <a:r>
              <a:rPr lang="he-IL" sz="2400" b="1" kern="0" dirty="0">
                <a:solidFill>
                  <a:srgbClr val="FFC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11,673 מבוגרי 2014 יפנו למסלולים ריאליים באקדמיה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-398301" y="-129347"/>
            <a:ext cx="9940602" cy="6331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1">
              <a:lnSpc>
                <a:spcPct val="90000"/>
              </a:lnSpc>
              <a:spcBef>
                <a:spcPct val="0"/>
              </a:spcBef>
              <a:buNone/>
              <a:defRPr sz="3000" b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 sz="2000" dirty="0">
                <a:solidFill>
                  <a:srgbClr val="FF0000"/>
                </a:solidFill>
              </a:rPr>
              <a:t>צפי לגידול של </a:t>
            </a:r>
            <a:r>
              <a:rPr lang="he-IL" sz="2000" u="sng" dirty="0">
                <a:solidFill>
                  <a:srgbClr val="FF0000"/>
                </a:solidFill>
              </a:rPr>
              <a:t>6,160</a:t>
            </a:r>
            <a:r>
              <a:rPr lang="he-IL" sz="2000" dirty="0">
                <a:solidFill>
                  <a:srgbClr val="FF0000"/>
                </a:solidFill>
              </a:rPr>
              <a:t> איש בשנה בביקוש למסלולים ריאליים באקדמיה</a:t>
            </a:r>
            <a:endParaRPr lang="he-IL" sz="2000" dirty="0">
              <a:solidFill>
                <a:srgbClr val="FF0000"/>
              </a:solidFill>
            </a:endParaRPr>
          </a:p>
        </p:txBody>
      </p:sp>
      <p:cxnSp>
        <p:nvCxnSpPr>
          <p:cNvPr id="116" name="Straight Connector 77">
            <a:extLst>
              <a:ext uri="{FF2B5EF4-FFF2-40B4-BE49-F238E27FC236}">
                <a16:creationId xmlns:a16="http://schemas.microsoft.com/office/drawing/2014/main" xmlns="" id="{325B5A99-E3B2-43CA-A1D6-3C5FEF60AFB7}"/>
              </a:ext>
            </a:extLst>
          </p:cNvPr>
          <p:cNvCxnSpPr/>
          <p:nvPr/>
        </p:nvCxnSpPr>
        <p:spPr>
          <a:xfrm flipH="1">
            <a:off x="5756611" y="2835622"/>
            <a:ext cx="3" cy="220523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6423552" y="2003023"/>
            <a:ext cx="28833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% הפונים </a:t>
            </a:r>
            <a:r>
              <a:rPr lang="he-IL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ללימודים אקדמיים</a:t>
            </a:r>
            <a:endParaRPr lang="he-IL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285549" y="2987641"/>
            <a:ext cx="30939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solidFill>
                  <a:srgbClr val="2077BC"/>
                </a:solidFill>
              </a:rPr>
              <a:t>מתוכם יפנו למסלולים </a:t>
            </a:r>
            <a:r>
              <a:rPr lang="he-IL" dirty="0" smtClean="0">
                <a:solidFill>
                  <a:srgbClr val="2077BC"/>
                </a:solidFill>
              </a:rPr>
              <a:t>ריאליים</a:t>
            </a:r>
            <a:endParaRPr lang="he-IL" dirty="0">
              <a:solidFill>
                <a:srgbClr val="2077BC"/>
              </a:solidFill>
            </a:endParaRPr>
          </a:p>
        </p:txBody>
      </p:sp>
      <p:sp>
        <p:nvSpPr>
          <p:cNvPr id="77" name="סוגר מסולסל שמאלי 76"/>
          <p:cNvSpPr/>
          <p:nvPr/>
        </p:nvSpPr>
        <p:spPr>
          <a:xfrm>
            <a:off x="9896475" y="3690062"/>
            <a:ext cx="342900" cy="887188"/>
          </a:xfrm>
          <a:prstGeom prst="leftBrace">
            <a:avLst>
              <a:gd name="adj1" fmla="val 8333"/>
              <a:gd name="adj2" fmla="val 511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TextBox 78"/>
          <p:cNvSpPr txBox="1"/>
          <p:nvPr/>
        </p:nvSpPr>
        <p:spPr>
          <a:xfrm>
            <a:off x="10148887" y="3560177"/>
            <a:ext cx="1143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>
                <a:solidFill>
                  <a:srgbClr val="7030A0"/>
                </a:solidFill>
              </a:rPr>
              <a:t>בסה"כ יפנו למסלולים ריאליים באקדמיה</a:t>
            </a:r>
            <a:endParaRPr lang="he-IL" sz="1600" dirty="0">
              <a:solidFill>
                <a:srgbClr val="7030A0"/>
              </a:solidFill>
            </a:endParaRPr>
          </a:p>
        </p:txBody>
      </p:sp>
      <p:sp>
        <p:nvSpPr>
          <p:cNvPr id="71" name="מלבן 70"/>
          <p:cNvSpPr/>
          <p:nvPr/>
        </p:nvSpPr>
        <p:spPr>
          <a:xfrm>
            <a:off x="193571" y="625214"/>
            <a:ext cx="10021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he-IL" sz="2000" kern="0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3 יחידות</a:t>
            </a:r>
          </a:p>
        </p:txBody>
      </p:sp>
      <p:sp>
        <p:nvSpPr>
          <p:cNvPr id="72" name="מלבן 71"/>
          <p:cNvSpPr/>
          <p:nvPr/>
        </p:nvSpPr>
        <p:spPr>
          <a:xfrm>
            <a:off x="1432105" y="625214"/>
            <a:ext cx="10021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000" kern="0" dirty="0">
                <a:solidFill>
                  <a:srgbClr val="92D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4 יחידות</a:t>
            </a:r>
            <a:endParaRPr lang="he-IL" sz="2000" dirty="0">
              <a:solidFill>
                <a:srgbClr val="92D050"/>
              </a:solidFill>
            </a:endParaRPr>
          </a:p>
        </p:txBody>
      </p:sp>
      <p:sp>
        <p:nvSpPr>
          <p:cNvPr id="73" name="מלבן 72"/>
          <p:cNvSpPr/>
          <p:nvPr/>
        </p:nvSpPr>
        <p:spPr>
          <a:xfrm>
            <a:off x="2767309" y="634739"/>
            <a:ext cx="10021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he-IL" sz="2000" kern="0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5 יחידות</a:t>
            </a:r>
          </a:p>
        </p:txBody>
      </p:sp>
      <p:sp>
        <p:nvSpPr>
          <p:cNvPr id="83" name="מלבן 82"/>
          <p:cNvSpPr/>
          <p:nvPr/>
        </p:nvSpPr>
        <p:spPr>
          <a:xfrm>
            <a:off x="5420347" y="625214"/>
            <a:ext cx="10021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he-IL" sz="2000" kern="0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3 יחידות</a:t>
            </a:r>
          </a:p>
        </p:txBody>
      </p:sp>
      <p:sp>
        <p:nvSpPr>
          <p:cNvPr id="84" name="מלבן 83"/>
          <p:cNvSpPr/>
          <p:nvPr/>
        </p:nvSpPr>
        <p:spPr>
          <a:xfrm>
            <a:off x="6677931" y="625214"/>
            <a:ext cx="10021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000" kern="0" dirty="0">
                <a:solidFill>
                  <a:srgbClr val="92D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4 יחידות</a:t>
            </a:r>
            <a:endParaRPr lang="he-IL" sz="2000" dirty="0">
              <a:solidFill>
                <a:srgbClr val="92D050"/>
              </a:solidFill>
            </a:endParaRPr>
          </a:p>
        </p:txBody>
      </p:sp>
      <p:sp>
        <p:nvSpPr>
          <p:cNvPr id="85" name="מלבן 84"/>
          <p:cNvSpPr/>
          <p:nvPr/>
        </p:nvSpPr>
        <p:spPr>
          <a:xfrm>
            <a:off x="8032185" y="634739"/>
            <a:ext cx="10021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he-IL" sz="2000" kern="0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5 יחידות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944975" y="934310"/>
            <a:ext cx="139205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מס' הבוגרים </a:t>
            </a:r>
            <a:r>
              <a:rPr lang="he-IL" dirty="0" smtClean="0"/>
              <a:t>בכל רמה</a:t>
            </a:r>
            <a:endParaRPr lang="he-IL" dirty="0"/>
          </a:p>
        </p:txBody>
      </p:sp>
      <p:sp>
        <p:nvSpPr>
          <p:cNvPr id="90" name="מלבן 89"/>
          <p:cNvSpPr/>
          <p:nvPr/>
        </p:nvSpPr>
        <p:spPr>
          <a:xfrm>
            <a:off x="2708171" y="1615814"/>
            <a:ext cx="10021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he-IL" sz="2000" kern="0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3 יחידות</a:t>
            </a:r>
          </a:p>
        </p:txBody>
      </p:sp>
      <p:sp>
        <p:nvSpPr>
          <p:cNvPr id="91" name="מלבן 90"/>
          <p:cNvSpPr/>
          <p:nvPr/>
        </p:nvSpPr>
        <p:spPr>
          <a:xfrm>
            <a:off x="3946705" y="1615814"/>
            <a:ext cx="10021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000" kern="0" dirty="0">
                <a:solidFill>
                  <a:srgbClr val="92D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4 יחידות</a:t>
            </a:r>
            <a:endParaRPr lang="he-IL" sz="2000" dirty="0">
              <a:solidFill>
                <a:srgbClr val="92D050"/>
              </a:solidFill>
            </a:endParaRPr>
          </a:p>
        </p:txBody>
      </p:sp>
      <p:sp>
        <p:nvSpPr>
          <p:cNvPr id="92" name="מלבן 91"/>
          <p:cNvSpPr/>
          <p:nvPr/>
        </p:nvSpPr>
        <p:spPr>
          <a:xfrm>
            <a:off x="5281909" y="1625339"/>
            <a:ext cx="10021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he-IL" sz="2000" kern="0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5 יחידות</a:t>
            </a:r>
          </a:p>
        </p:txBody>
      </p:sp>
      <p:sp>
        <p:nvSpPr>
          <p:cNvPr id="52" name="מלבן 51"/>
          <p:cNvSpPr/>
          <p:nvPr/>
        </p:nvSpPr>
        <p:spPr>
          <a:xfrm>
            <a:off x="5420347" y="396046"/>
            <a:ext cx="3694912" cy="1219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5" name="מלבן 94"/>
          <p:cNvSpPr/>
          <p:nvPr/>
        </p:nvSpPr>
        <p:spPr>
          <a:xfrm>
            <a:off x="62030" y="392610"/>
            <a:ext cx="3731745" cy="1219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6" name="מלבן 95"/>
          <p:cNvSpPr/>
          <p:nvPr/>
        </p:nvSpPr>
        <p:spPr>
          <a:xfrm>
            <a:off x="2554646" y="1695450"/>
            <a:ext cx="3878670" cy="2182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405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תרשים 1"/>
          <p:cNvGraphicFramePr/>
          <p:nvPr>
            <p:extLst>
              <p:ext uri="{D42A27DB-BD31-4B8C-83A1-F6EECF244321}">
                <p14:modId xmlns:p14="http://schemas.microsoft.com/office/powerpoint/2010/main" val="3997470638"/>
              </p:ext>
            </p:extLst>
          </p:nvPr>
        </p:nvGraphicFramePr>
        <p:xfrm>
          <a:off x="0" y="1219199"/>
          <a:ext cx="9144000" cy="351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מלבן 2"/>
          <p:cNvSpPr/>
          <p:nvPr/>
        </p:nvSpPr>
        <p:spPr>
          <a:xfrm>
            <a:off x="1" y="847725"/>
            <a:ext cx="9143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 sz="192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he-IL" sz="2000" u="sng" dirty="0" smtClean="0"/>
              <a:t>שיעורי הקבלה </a:t>
            </a:r>
            <a:r>
              <a:rPr lang="he-IL" sz="2000" u="sng" dirty="0"/>
              <a:t>ללימודים במקצועות הריאליים באוניברסיטאות, 2008-2018</a:t>
            </a:r>
          </a:p>
        </p:txBody>
      </p:sp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-119062" y="38100"/>
            <a:ext cx="9396412" cy="723305"/>
          </a:xfrm>
        </p:spPr>
        <p:txBody>
          <a:bodyPr/>
          <a:lstStyle/>
          <a:p>
            <a:pPr algn="ctr"/>
            <a:r>
              <a:rPr lang="he-IL" sz="3200" dirty="0" smtClean="0">
                <a:solidFill>
                  <a:srgbClr val="0070C0"/>
                </a:solidFill>
              </a:rPr>
              <a:t>בעשור האחרון אין ירידה בשיעורי הקבלה למסלולים הריאליים באוניברסיטאות</a:t>
            </a:r>
            <a:endParaRPr lang="he-IL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5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תרשים 2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o="urn:schemas-microsoft-com:office:office" xmlns:v="urn:schemas-microsoft-com:vml" xmlns:w10="urn:schemas-microsoft-com:office:word" xmlns:w="http://schemas.openxmlformats.org/wordprocessingml/2006/main" xmlns="" xmlns:a16="http://schemas.microsoft.com/office/drawing/2014/main" xmlns:lc="http://schemas.openxmlformats.org/drawingml/2006/lockedCanvas" id="{C305F31D-76D1-4FAE-9FC0-D8CDE97E5A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4933592"/>
              </p:ext>
            </p:extLst>
          </p:nvPr>
        </p:nvGraphicFramePr>
        <p:xfrm>
          <a:off x="0" y="1085910"/>
          <a:ext cx="9144000" cy="405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מלבן 1"/>
          <p:cNvSpPr/>
          <p:nvPr/>
        </p:nvSpPr>
        <p:spPr>
          <a:xfrm>
            <a:off x="0" y="68580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 sz="192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he-IL" sz="2000" u="sng" dirty="0"/>
              <a:t>יחס סטודנטים לסגל בכיר במקצועות הריאליים באוניברסיטאות תשע"ה-תשע"ז</a:t>
            </a:r>
            <a:endParaRPr lang="en-US" sz="2000" u="sng" dirty="0"/>
          </a:p>
        </p:txBody>
      </p:sp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-147638" y="-47625"/>
            <a:ext cx="9482137" cy="723305"/>
          </a:xfrm>
        </p:spPr>
        <p:txBody>
          <a:bodyPr/>
          <a:lstStyle/>
          <a:p>
            <a:pPr algn="ctr"/>
            <a:r>
              <a:rPr lang="he-IL" sz="3100" dirty="0" smtClean="0">
                <a:solidFill>
                  <a:srgbClr val="0070C0"/>
                </a:solidFill>
              </a:rPr>
              <a:t>יחס סטודנטים לסגל בכיר גבוה מהרצוי - ועולה</a:t>
            </a:r>
            <a:endParaRPr lang="he-IL" sz="3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1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תרשים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6842873"/>
              </p:ext>
            </p:extLst>
          </p:nvPr>
        </p:nvGraphicFramePr>
        <p:xfrm>
          <a:off x="0" y="1285875"/>
          <a:ext cx="9277349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מלבן 6"/>
          <p:cNvSpPr/>
          <p:nvPr/>
        </p:nvSpPr>
        <p:spPr>
          <a:xfrm>
            <a:off x="0" y="84326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u="sng" dirty="0"/>
              <a:t>התפלגות ציוני הפסיכומטרי של סטודנטים שנה א' באוניברסיטאות, בסטטיסטיקה, מתמטיקה ומדעי המחשב ב-2003 ו-2018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title"/>
          </p:nvPr>
        </p:nvSpPr>
        <p:spPr>
          <a:xfrm>
            <a:off x="-147638" y="28575"/>
            <a:ext cx="9482137" cy="723305"/>
          </a:xfrm>
        </p:spPr>
        <p:txBody>
          <a:bodyPr/>
          <a:lstStyle/>
          <a:p>
            <a:pPr algn="ctr"/>
            <a:r>
              <a:rPr lang="he-IL" sz="3100" dirty="0" smtClean="0">
                <a:solidFill>
                  <a:srgbClr val="0070C0"/>
                </a:solidFill>
              </a:rPr>
              <a:t>שיעור ניכר מהסטודנטים שהתקבלו ב-2003 לא היו מתקבלים ב-2018 בגלל העלאת רף הקבלה</a:t>
            </a:r>
            <a:endParaRPr lang="he-IL" sz="3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42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14325" y="846624"/>
            <a:ext cx="7181850" cy="690562"/>
          </a:xfrm>
        </p:spPr>
        <p:txBody>
          <a:bodyPr/>
          <a:lstStyle/>
          <a:p>
            <a:pPr algn="ctr">
              <a:defRPr sz="132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he-IL" sz="2000" u="sng" dirty="0">
                <a:solidFill>
                  <a:prstClr val="black"/>
                </a:solidFill>
              </a:rPr>
              <a:t>הגידול הצפוי בביקוש של מועמדים כשירים למסלולים ריאליים באקדמיה בחומש הבא, לפי תחום לימוד</a:t>
            </a:r>
          </a:p>
        </p:txBody>
      </p:sp>
      <p:graphicFrame>
        <p:nvGraphicFramePr>
          <p:cNvPr id="5" name="תרשים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1620512"/>
              </p:ext>
            </p:extLst>
          </p:nvPr>
        </p:nvGraphicFramePr>
        <p:xfrm>
          <a:off x="0" y="1038224"/>
          <a:ext cx="9143999" cy="3712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מלבן 7"/>
          <p:cNvSpPr/>
          <p:nvPr/>
        </p:nvSpPr>
        <p:spPr>
          <a:xfrm>
            <a:off x="1471613" y="1403836"/>
            <a:ext cx="48863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he-IL" dirty="0"/>
              <a:t>בסוגריים הפער בין הביקוש בחומש הקרוב לקיבולת כיום</a:t>
            </a:r>
          </a:p>
        </p:txBody>
      </p:sp>
      <p:sp>
        <p:nvSpPr>
          <p:cNvPr id="9" name="TextBox 21"/>
          <p:cNvSpPr txBox="1"/>
          <p:nvPr/>
        </p:nvSpPr>
        <p:spPr>
          <a:xfrm>
            <a:off x="7257958" y="893832"/>
            <a:ext cx="188604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(83%)</a:t>
            </a:r>
          </a:p>
        </p:txBody>
      </p:sp>
      <p:sp>
        <p:nvSpPr>
          <p:cNvPr id="10" name="TextBox 21"/>
          <p:cNvSpPr txBox="1"/>
          <p:nvPr/>
        </p:nvSpPr>
        <p:spPr>
          <a:xfrm>
            <a:off x="5371917" y="2279324"/>
            <a:ext cx="188604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2400" b="1" dirty="0" smtClean="0">
                <a:solidFill>
                  <a:srgbClr val="1E4E7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(44%)</a:t>
            </a:r>
          </a:p>
        </p:txBody>
      </p:sp>
      <p:sp>
        <p:nvSpPr>
          <p:cNvPr id="11" name="TextBox 21"/>
          <p:cNvSpPr txBox="1"/>
          <p:nvPr/>
        </p:nvSpPr>
        <p:spPr>
          <a:xfrm>
            <a:off x="3628979" y="2400016"/>
            <a:ext cx="18860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2400" b="1" dirty="0" smtClean="0">
                <a:solidFill>
                  <a:srgbClr val="1E4E7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(41%)</a:t>
            </a:r>
          </a:p>
        </p:txBody>
      </p:sp>
      <p:sp>
        <p:nvSpPr>
          <p:cNvPr id="12" name="TextBox 21"/>
          <p:cNvSpPr txBox="1"/>
          <p:nvPr/>
        </p:nvSpPr>
        <p:spPr>
          <a:xfrm>
            <a:off x="1866672" y="2502237"/>
            <a:ext cx="18861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indent="0" algn="ctr">
              <a:defRPr sz="2400" b="1">
                <a:solidFill>
                  <a:srgbClr val="1E4E79"/>
                </a:solidFill>
                <a:latin typeface="David" panose="020E0502060401010101" pitchFamily="34" charset="-79"/>
                <a:cs typeface="David" panose="020E0502060401010101" pitchFamily="34" charset="-79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he-IL" dirty="0"/>
              <a:t>(39%)</a:t>
            </a:r>
          </a:p>
        </p:txBody>
      </p:sp>
      <p:sp>
        <p:nvSpPr>
          <p:cNvPr id="14" name="כותרת 1"/>
          <p:cNvSpPr txBox="1">
            <a:spLocks/>
          </p:cNvSpPr>
          <p:nvPr/>
        </p:nvSpPr>
        <p:spPr>
          <a:xfrm>
            <a:off x="-119062" y="38100"/>
            <a:ext cx="9263062" cy="723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r>
              <a:rPr lang="he-IL" sz="3200" dirty="0" smtClean="0">
                <a:solidFill>
                  <a:srgbClr val="0070C0"/>
                </a:solidFill>
              </a:rPr>
              <a:t>בחומש הבא נחוצה הגדלת קיבולת של 45% (לפחות) </a:t>
            </a:r>
            <a:r>
              <a:rPr lang="he-IL" sz="3200" dirty="0">
                <a:solidFill>
                  <a:srgbClr val="0070C0"/>
                </a:solidFill>
              </a:rPr>
              <a:t>במסלולים הריאליים באקדמיה </a:t>
            </a:r>
          </a:p>
        </p:txBody>
      </p:sp>
    </p:spTree>
    <p:extLst>
      <p:ext uri="{BB962C8B-B14F-4D97-AF65-F5344CB8AC3E}">
        <p14:creationId xmlns:p14="http://schemas.microsoft.com/office/powerpoint/2010/main" val="392656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המכון הישראלי לדמוקרטיה">
      <a:dk1>
        <a:srgbClr val="141E38"/>
      </a:dk1>
      <a:lt1>
        <a:sysClr val="window" lastClr="FFFFFF"/>
      </a:lt1>
      <a:dk2>
        <a:srgbClr val="141E38"/>
      </a:dk2>
      <a:lt2>
        <a:srgbClr val="E7E6E6"/>
      </a:lt2>
      <a:accent1>
        <a:srgbClr val="141E38"/>
      </a:accent1>
      <a:accent2>
        <a:srgbClr val="44546A"/>
      </a:accent2>
      <a:accent3>
        <a:srgbClr val="A5A5A5"/>
      </a:accent3>
      <a:accent4>
        <a:srgbClr val="D0CECE"/>
      </a:accent4>
      <a:accent5>
        <a:srgbClr val="8BB9E2"/>
      </a:accent5>
      <a:accent6>
        <a:srgbClr val="C2DFFD"/>
      </a:accent6>
      <a:hlink>
        <a:srgbClr val="034A90"/>
      </a:hlink>
      <a:folHlink>
        <a:srgbClr val="757070"/>
      </a:folHlink>
    </a:clrScheme>
    <a:fontScheme name="המכון הישראלי לדמוקרטיה">
      <a:majorFont>
        <a:latin typeface="Calibri Light"/>
        <a:ea typeface=""/>
        <a:cs typeface="TAHOMA "/>
      </a:majorFont>
      <a:minorFont>
        <a:latin typeface="Tahoma"/>
        <a:ea typeface=""/>
        <a:cs typeface="TAHOMA "/>
      </a:minorFont>
    </a:fontScheme>
    <a:fmtScheme name="אופק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4354</TotalTime>
  <Words>429</Words>
  <Application>Microsoft Office PowerPoint</Application>
  <PresentationFormat>‫הצגה על המסך (16:9)</PresentationFormat>
  <Paragraphs>84</Paragraphs>
  <Slides>11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>ערכת נושא Office</vt:lpstr>
      <vt:lpstr>הגידול במספרם של בוגרי 5 יחידות במתמטיקה</vt:lpstr>
      <vt:lpstr>שכרם של בוגרי 5 יח"ל במתמטיקה גבוה משמעותית משכרם של בוגרי 3 ו-4 יח"ל</vt:lpstr>
      <vt:lpstr>זינוק של 115% במס' בוגרי 5 יח"ל במתמטיקה</vt:lpstr>
      <vt:lpstr>החמישון העליון אחראי ל-54% מן הגידול בבוגרי 5 יח"ל  במתמטיקה</vt:lpstr>
      <vt:lpstr>מצגת של PowerPoint</vt:lpstr>
      <vt:lpstr>בעשור האחרון אין ירידה בשיעורי הקבלה למסלולים הריאליים באוניברסיטאות</vt:lpstr>
      <vt:lpstr>יחס סטודנטים לסגל בכיר גבוה מהרצוי - ועולה</vt:lpstr>
      <vt:lpstr>שיעור ניכר מהסטודנטים שהתקבלו ב-2003 לא היו מתקבלים ב-2018 בגלל העלאת רף הקבלה</vt:lpstr>
      <vt:lpstr>הגידול הצפוי בביקוש של מועמדים כשירים למסלולים ריאליים באקדמיה בחומש הבא, לפי תחום לימוד</vt:lpstr>
      <vt:lpstr>המלצות</vt:lpstr>
      <vt:lpstr>תודה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כותרת ראשית</dc:title>
  <dc:creator>user</dc:creator>
  <cp:lastModifiedBy>eitan regev</cp:lastModifiedBy>
  <cp:revision>155</cp:revision>
  <dcterms:created xsi:type="dcterms:W3CDTF">2017-01-14T12:39:51Z</dcterms:created>
  <dcterms:modified xsi:type="dcterms:W3CDTF">2019-12-14T23:10:19Z</dcterms:modified>
</cp:coreProperties>
</file>