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0.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3.xml" ContentType="application/vnd.openxmlformats-officedocument.drawingml.chartshape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72" r:id="rId3"/>
    <p:sldId id="257" r:id="rId4"/>
    <p:sldId id="259" r:id="rId5"/>
    <p:sldId id="260" r:id="rId6"/>
    <p:sldId id="261" r:id="rId7"/>
    <p:sldId id="262" r:id="rId8"/>
    <p:sldId id="263" r:id="rId9"/>
    <p:sldId id="264" r:id="rId10"/>
    <p:sldId id="265" r:id="rId11"/>
    <p:sldId id="266" r:id="rId12"/>
    <p:sldId id="258" r:id="rId13"/>
    <p:sldId id="268" r:id="rId14"/>
    <p:sldId id="267" r:id="rId15"/>
    <p:sldId id="269" r:id="rId16"/>
    <p:sldId id="270" r:id="rId17"/>
    <p:sldId id="271" r:id="rId18"/>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77BC"/>
    <a:srgbClr val="424244"/>
    <a:srgbClr val="2E76BB"/>
    <a:srgbClr val="4241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2792" autoAdjust="0"/>
  </p:normalViewPr>
  <p:slideViewPr>
    <p:cSldViewPr snapToGrid="0">
      <p:cViewPr varScale="1">
        <p:scale>
          <a:sx n="121" d="100"/>
          <a:sy n="121" d="100"/>
        </p:scale>
        <p:origin x="486" y="90"/>
      </p:cViewPr>
      <p:guideLst>
        <p:guide orient="horz" pos="1620"/>
        <p:guide pos="2880"/>
      </p:guideLst>
    </p:cSldViewPr>
  </p:slideViewPr>
  <p:notesTextViewPr>
    <p:cViewPr>
      <p:scale>
        <a:sx n="1" d="1"/>
        <a:sy n="1" d="1"/>
      </p:scale>
      <p:origin x="0" y="0"/>
    </p:cViewPr>
  </p:notesTextViewPr>
  <p:notesViewPr>
    <p:cSldViewPr snapToGrid="0">
      <p:cViewPr varScale="1">
        <p:scale>
          <a:sx n="85" d="100"/>
          <a:sy n="85" d="100"/>
        </p:scale>
        <p:origin x="-378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14;&#1512;&#1513;&#1497;&#1502;&#1497;&#1501;%20&#1500;&#1502;&#1497;&#1511;&#1493;&#149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netapp\workgrps\SMKLKALA\&#1510;&#1493;&#1493;&#1514;%20&#1494;&#1488;&#1489;&#1497;&#1511;\&#1488;&#1508;&#1497;&#1493;&#1503;%20&#1492;&#1495;&#1510;&#1497;&#1493;&#1503;%20&#1492;&#1514;&#1495;&#1514;&#1493;&#1503;%20&#1513;&#1500;%20&#1492;&#1502;&#1497;&#1510;&#1489;\&#1488;&#1511;&#1505;&#1500;\&#1504;&#1497;&#1514;&#1493;&#1495;%20&#1508;&#1497;&#1494;&#1492;%202018.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netapp\workgrps\SMKLKALA\&#1510;&#1493;&#1493;&#1514;%20&#1494;&#1488;&#1489;&#1497;&#1511;\&#1495;&#1512;&#1491;&#1497;&#1501;\&#1495;&#1493;&#1502;&#1512;%20&#1506;&#1494;&#1512;\&#1514;&#1506;&#1505;&#1493;&#1511;&#1492;%20&#1493;&#1502;&#1497;&#1510;&#1493;&#1497;%20&#1500;&#1488;&#1493;&#1512;&#1498;%20&#1494;&#1502;&#1503;.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2.xml"/></Relationships>
</file>

<file path=ppt/charts/_rels/chart14.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3.xml"/></Relationships>
</file>

<file path=ppt/charts/_rels/chart2.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netapp\workgrps\SMKLKALA\Assaf\&#1514;&#1512;&#1495;&#1497;&#1513;&#1497;&#1501;%20&#1488;&#1512;&#1493;&#1499;&#1497;%20&#1496;&#1493;&#1493;&#1495;%202019\&#1505;&#1497;&#1499;&#1493;&#1501;%20&#1514;&#1493;&#1510;&#1488;&#1493;&#151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a:t>שיעור הערבים והחרדים באוכלוסייה</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manualLayout>
          <c:layoutTarget val="inner"/>
          <c:xMode val="edge"/>
          <c:yMode val="edge"/>
          <c:x val="9.127537182852144E-2"/>
          <c:y val="0.14403827892554633"/>
          <c:w val="0.86570936561922929"/>
          <c:h val="0.62446040938421299"/>
        </c:manualLayout>
      </c:layout>
      <c:barChart>
        <c:barDir val="col"/>
        <c:grouping val="clustered"/>
        <c:varyColors val="0"/>
        <c:ser>
          <c:idx val="0"/>
          <c:order val="0"/>
          <c:tx>
            <c:strRef>
              <c:f>'תחזית דמוגרפית - מגזרים'!$D$1</c:f>
              <c:strCache>
                <c:ptCount val="1"/>
                <c:pt idx="0">
                  <c:v>ערבים</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'תחזית דמוגרפית - מגזרים'!$B$2:$C$5</c:f>
              <c:multiLvlStrCache>
                <c:ptCount val="4"/>
                <c:lvl>
                  <c:pt idx="0">
                    <c:v>2018</c:v>
                  </c:pt>
                  <c:pt idx="1">
                    <c:v>2065</c:v>
                  </c:pt>
                  <c:pt idx="2">
                    <c:v>2018</c:v>
                  </c:pt>
                  <c:pt idx="3">
                    <c:v>2065</c:v>
                  </c:pt>
                </c:lvl>
                <c:lvl>
                  <c:pt idx="0">
                    <c:v>כלל הגילאים</c:v>
                  </c:pt>
                  <c:pt idx="2">
                    <c:v>גילאי 64-25</c:v>
                  </c:pt>
                </c:lvl>
              </c:multiLvlStrCache>
            </c:multiLvlStrRef>
          </c:cat>
          <c:val>
            <c:numRef>
              <c:f>'תחזית דמוגרפית - מגזרים'!$D$2:$D$5</c:f>
              <c:numCache>
                <c:formatCode>0%</c:formatCode>
                <c:ptCount val="4"/>
                <c:pt idx="0">
                  <c:v>0.20899999999999999</c:v>
                </c:pt>
                <c:pt idx="1">
                  <c:v>0.192</c:v>
                </c:pt>
                <c:pt idx="2">
                  <c:v>0.24199999999999999</c:v>
                </c:pt>
                <c:pt idx="3">
                  <c:v>0.218</c:v>
                </c:pt>
              </c:numCache>
            </c:numRef>
          </c:val>
          <c:extLst>
            <c:ext xmlns:c16="http://schemas.microsoft.com/office/drawing/2014/chart" uri="{C3380CC4-5D6E-409C-BE32-E72D297353CC}">
              <c16:uniqueId val="{00000000-1E81-48B1-A28B-8717110AFF4F}"/>
            </c:ext>
          </c:extLst>
        </c:ser>
        <c:ser>
          <c:idx val="1"/>
          <c:order val="1"/>
          <c:tx>
            <c:strRef>
              <c:f>'תחזית דמוגרפית - מגזרים'!$E$1</c:f>
              <c:strCache>
                <c:ptCount val="1"/>
                <c:pt idx="0">
                  <c:v>חרדים</c:v>
                </c:pt>
              </c:strCache>
            </c:strRef>
          </c:tx>
          <c:spPr>
            <a:solidFill>
              <a:srgbClr val="FF0000">
                <a:alpha val="79000"/>
              </a:srgb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'תחזית דמוגרפית - מגזרים'!$B$2:$C$5</c:f>
              <c:multiLvlStrCache>
                <c:ptCount val="4"/>
                <c:lvl>
                  <c:pt idx="0">
                    <c:v>2018</c:v>
                  </c:pt>
                  <c:pt idx="1">
                    <c:v>2065</c:v>
                  </c:pt>
                  <c:pt idx="2">
                    <c:v>2018</c:v>
                  </c:pt>
                  <c:pt idx="3">
                    <c:v>2065</c:v>
                  </c:pt>
                </c:lvl>
                <c:lvl>
                  <c:pt idx="0">
                    <c:v>כלל הגילאים</c:v>
                  </c:pt>
                  <c:pt idx="2">
                    <c:v>גילאי 64-25</c:v>
                  </c:pt>
                </c:lvl>
              </c:multiLvlStrCache>
            </c:multiLvlStrRef>
          </c:cat>
          <c:val>
            <c:numRef>
              <c:f>'תחזית דמוגרפית - מגזרים'!$E$2:$E$5</c:f>
              <c:numCache>
                <c:formatCode>0%</c:formatCode>
                <c:ptCount val="4"/>
                <c:pt idx="0">
                  <c:v>0.12</c:v>
                </c:pt>
                <c:pt idx="1">
                  <c:v>0.32300000000000001</c:v>
                </c:pt>
                <c:pt idx="2">
                  <c:v>8.2000000000000003E-2</c:v>
                </c:pt>
                <c:pt idx="3">
                  <c:v>0.26</c:v>
                </c:pt>
              </c:numCache>
            </c:numRef>
          </c:val>
          <c:extLst>
            <c:ext xmlns:c16="http://schemas.microsoft.com/office/drawing/2014/chart" uri="{C3380CC4-5D6E-409C-BE32-E72D297353CC}">
              <c16:uniqueId val="{00000001-1E81-48B1-A28B-8717110AFF4F}"/>
            </c:ext>
          </c:extLst>
        </c:ser>
        <c:dLbls>
          <c:showLegendKey val="0"/>
          <c:showVal val="0"/>
          <c:showCatName val="0"/>
          <c:showSerName val="0"/>
          <c:showPercent val="0"/>
          <c:showBubbleSize val="0"/>
        </c:dLbls>
        <c:gapWidth val="219"/>
        <c:overlap val="-27"/>
        <c:axId val="717752496"/>
        <c:axId val="717752824"/>
      </c:barChart>
      <c:catAx>
        <c:axId val="717752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717752824"/>
        <c:crosses val="autoZero"/>
        <c:auto val="1"/>
        <c:lblAlgn val="ctr"/>
        <c:lblOffset val="100"/>
        <c:noMultiLvlLbl val="0"/>
      </c:catAx>
      <c:valAx>
        <c:axId val="71775282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717752496"/>
        <c:crosses val="autoZero"/>
        <c:crossBetween val="between"/>
      </c:valAx>
      <c:spPr>
        <a:noFill/>
        <a:ln>
          <a:noFill/>
        </a:ln>
        <a:effectLst/>
      </c:spPr>
    </c:plotArea>
    <c:legend>
      <c:legendPos val="b"/>
      <c:layout>
        <c:manualLayout>
          <c:xMode val="edge"/>
          <c:yMode val="edge"/>
          <c:x val="0.13537817147856518"/>
          <c:y val="0.10243000874890634"/>
          <c:w val="0.2125767716535433"/>
          <c:h val="7.8125546806649182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w="9525" cap="flat" cmpd="sng" algn="ctr">
      <a:noFill/>
      <a:round/>
    </a:ln>
    <a:effectLst/>
  </c:spPr>
  <c:txPr>
    <a:bodyPr/>
    <a:lstStyle/>
    <a:p>
      <a:pPr rtl="1">
        <a:defRPr sz="16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he-IL"/>
              <a:t>קצב צמיחת התוצר לפי תרחיש</a:t>
            </a:r>
          </a:p>
        </c:rich>
      </c:tx>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'סיכום תרחישים'!$B$2</c:f>
              <c:strCache>
                <c:ptCount val="1"/>
                <c:pt idx="0">
                  <c:v>הקפאת מצב</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'סיכום תרחישים'!$A$54:$A$58</c:f>
              <c:strCache>
                <c:ptCount val="3"/>
                <c:pt idx="0">
                  <c:v>2020-29</c:v>
                </c:pt>
                <c:pt idx="1">
                  <c:v>2030-39</c:v>
                </c:pt>
                <c:pt idx="2">
                  <c:v>2060-65</c:v>
                </c:pt>
              </c:strCache>
            </c:strRef>
          </c:cat>
          <c:val>
            <c:numRef>
              <c:f>'סיכום תרחישים'!$B$54:$B$58</c:f>
              <c:numCache>
                <c:formatCode>0.0%</c:formatCode>
                <c:ptCount val="3"/>
                <c:pt idx="0">
                  <c:v>2.6541332179813675E-2</c:v>
                </c:pt>
                <c:pt idx="1">
                  <c:v>2.4764530057416991E-2</c:v>
                </c:pt>
                <c:pt idx="2">
                  <c:v>2.4892210602465603E-2</c:v>
                </c:pt>
              </c:numCache>
            </c:numRef>
          </c:val>
          <c:extLst>
            <c:ext xmlns:c16="http://schemas.microsoft.com/office/drawing/2014/chart" uri="{C3380CC4-5D6E-409C-BE32-E72D297353CC}">
              <c16:uniqueId val="{00000000-5388-4CD4-A0C0-80FDC9224B25}"/>
            </c:ext>
          </c:extLst>
        </c:ser>
        <c:ser>
          <c:idx val="7"/>
          <c:order val="7"/>
          <c:tx>
            <c:strRef>
              <c:f>'סיכום תרחישים'!$I$2</c:f>
              <c:strCache>
                <c:ptCount val="1"/>
                <c:pt idx="0">
                  <c:v>סגירת פערים חרדים</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'סיכום תרחישים'!$A$54:$A$58</c:f>
              <c:strCache>
                <c:ptCount val="3"/>
                <c:pt idx="0">
                  <c:v>2020-29</c:v>
                </c:pt>
                <c:pt idx="1">
                  <c:v>2030-39</c:v>
                </c:pt>
                <c:pt idx="2">
                  <c:v>2060-65</c:v>
                </c:pt>
              </c:strCache>
            </c:strRef>
          </c:cat>
          <c:val>
            <c:numRef>
              <c:f>'סיכום תרחישים'!$I$54:$I$58</c:f>
              <c:numCache>
                <c:formatCode>0.0%</c:formatCode>
                <c:ptCount val="3"/>
                <c:pt idx="0">
                  <c:v>2.7994190798856195E-2</c:v>
                </c:pt>
                <c:pt idx="1">
                  <c:v>2.6944159847605009E-2</c:v>
                </c:pt>
                <c:pt idx="2">
                  <c:v>3.2409667908402585E-2</c:v>
                </c:pt>
              </c:numCache>
            </c:numRef>
          </c:val>
          <c:extLst>
            <c:ext xmlns:c16="http://schemas.microsoft.com/office/drawing/2014/chart" uri="{C3380CC4-5D6E-409C-BE32-E72D297353CC}">
              <c16:uniqueId val="{00000001-5388-4CD4-A0C0-80FDC9224B25}"/>
            </c:ext>
          </c:extLst>
        </c:ser>
        <c:ser>
          <c:idx val="8"/>
          <c:order val="8"/>
          <c:tx>
            <c:strRef>
              <c:f>'סיכום תרחישים'!$J$2</c:f>
              <c:strCache>
                <c:ptCount val="1"/>
                <c:pt idx="0">
                  <c:v>סגירת פערים ערבים</c:v>
                </c:pt>
              </c:strCache>
            </c:strRef>
          </c:tx>
          <c:spPr>
            <a:solidFill>
              <a:schemeClr val="tx1">
                <a:lumMod val="75000"/>
                <a:lumOff val="25000"/>
              </a:schemeClr>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'סיכום תרחישים'!$A$54:$A$58</c:f>
              <c:strCache>
                <c:ptCount val="3"/>
                <c:pt idx="0">
                  <c:v>2020-29</c:v>
                </c:pt>
                <c:pt idx="1">
                  <c:v>2030-39</c:v>
                </c:pt>
                <c:pt idx="2">
                  <c:v>2060-65</c:v>
                </c:pt>
              </c:strCache>
            </c:strRef>
          </c:cat>
          <c:val>
            <c:numRef>
              <c:f>'סיכום תרחישים'!$J$54:$J$58</c:f>
              <c:numCache>
                <c:formatCode>0.0%</c:formatCode>
                <c:ptCount val="3"/>
                <c:pt idx="0">
                  <c:v>2.8896435123022708E-2</c:v>
                </c:pt>
                <c:pt idx="1">
                  <c:v>2.8261819942443405E-2</c:v>
                </c:pt>
                <c:pt idx="2">
                  <c:v>2.8213404477650517E-2</c:v>
                </c:pt>
              </c:numCache>
            </c:numRef>
          </c:val>
          <c:extLst>
            <c:ext xmlns:c16="http://schemas.microsoft.com/office/drawing/2014/chart" uri="{C3380CC4-5D6E-409C-BE32-E72D297353CC}">
              <c16:uniqueId val="{00000002-5388-4CD4-A0C0-80FDC9224B25}"/>
            </c:ext>
          </c:extLst>
        </c:ser>
        <c:dLbls>
          <c:showLegendKey val="0"/>
          <c:showVal val="1"/>
          <c:showCatName val="0"/>
          <c:showSerName val="0"/>
          <c:showPercent val="0"/>
          <c:showBubbleSize val="0"/>
        </c:dLbls>
        <c:gapWidth val="150"/>
        <c:overlap val="-25"/>
        <c:axId val="1108088344"/>
        <c:axId val="1108088672"/>
        <c:extLst>
          <c:ext xmlns:c15="http://schemas.microsoft.com/office/drawing/2012/chart" uri="{02D57815-91ED-43cb-92C2-25804820EDAC}">
            <c15:filteredBarSeries>
              <c15:ser>
                <c:idx val="3"/>
                <c:order val="1"/>
                <c:tx>
                  <c:strRef>
                    <c:extLst>
                      <c:ext uri="{02D57815-91ED-43cb-92C2-25804820EDAC}">
                        <c15:formulaRef>
                          <c15:sqref>'סיכום תרחישים'!$C$2</c15:sqref>
                        </c15:formulaRef>
                      </c:ext>
                    </c:extLst>
                    <c:strCache>
                      <c:ptCount val="1"/>
                      <c:pt idx="0">
                        <c:v>סגירת פערים</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'סיכום תרחישים'!$A$54:$A$58</c15:sqref>
                        </c15:formulaRef>
                      </c:ext>
                    </c:extLst>
                    <c:strCache>
                      <c:ptCount val="3"/>
                      <c:pt idx="0">
                        <c:v>2020-29</c:v>
                      </c:pt>
                      <c:pt idx="1">
                        <c:v>2030-39</c:v>
                      </c:pt>
                      <c:pt idx="2">
                        <c:v>2060-65</c:v>
                      </c:pt>
                    </c:strCache>
                  </c:strRef>
                </c:cat>
                <c:val>
                  <c:numRef>
                    <c:extLst>
                      <c:ext uri="{02D57815-91ED-43cb-92C2-25804820EDAC}">
                        <c15:formulaRef>
                          <c15:sqref>'סיכום תרחישים'!$C$54:$C$58</c15:sqref>
                        </c15:formulaRef>
                      </c:ext>
                    </c:extLst>
                    <c:numCache>
                      <c:formatCode>0.0%</c:formatCode>
                      <c:ptCount val="3"/>
                      <c:pt idx="0">
                        <c:v>3.0553010915711963E-2</c:v>
                      </c:pt>
                      <c:pt idx="1">
                        <c:v>3.0441509327969556E-2</c:v>
                      </c:pt>
                      <c:pt idx="2">
                        <c:v>3.3964483790917717E-2</c:v>
                      </c:pt>
                    </c:numCache>
                  </c:numRef>
                </c:val>
                <c:extLst>
                  <c:ext xmlns:c16="http://schemas.microsoft.com/office/drawing/2014/chart" uri="{C3380CC4-5D6E-409C-BE32-E72D297353CC}">
                    <c16:uniqueId val="{00000003-5388-4CD4-A0C0-80FDC9224B25}"/>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'סיכום תרחישים'!$D$2</c15:sqref>
                        </c15:formulaRef>
                      </c:ext>
                    </c:extLst>
                    <c:strCache>
                      <c:ptCount val="1"/>
                      <c:pt idx="0">
                        <c:v>סקר תחזיות</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תרחישים'!$D$54:$D$58</c15:sqref>
                        </c15:formulaRef>
                      </c:ext>
                    </c:extLst>
                    <c:numCache>
                      <c:formatCode>0.0%</c:formatCode>
                      <c:ptCount val="3"/>
                      <c:pt idx="0">
                        <c:v>2.8386258511792613E-2</c:v>
                      </c:pt>
                      <c:pt idx="1">
                        <c:v>2.7394554305453577E-2</c:v>
                      </c:pt>
                      <c:pt idx="2">
                        <c:v>2.9449934625571699E-2</c:v>
                      </c:pt>
                    </c:numCache>
                  </c:numRef>
                </c:val>
                <c:extLst xmlns:c15="http://schemas.microsoft.com/office/drawing/2012/chart">
                  <c:ext xmlns:c16="http://schemas.microsoft.com/office/drawing/2014/chart" uri="{C3380CC4-5D6E-409C-BE32-E72D297353CC}">
                    <c16:uniqueId val="{00000004-5388-4CD4-A0C0-80FDC9224B25}"/>
                  </c:ext>
                </c:extLst>
              </c15:ser>
            </c15:filteredBarSeries>
            <c15:filteredBarSeries>
              <c15:ser>
                <c:idx val="1"/>
                <c:order val="3"/>
                <c:tx>
                  <c:strRef>
                    <c:extLst xmlns:c15="http://schemas.microsoft.com/office/drawing/2012/chart">
                      <c:ext xmlns:c15="http://schemas.microsoft.com/office/drawing/2012/chart" uri="{02D57815-91ED-43cb-92C2-25804820EDAC}">
                        <c15:formulaRef>
                          <c15:sqref>'סיכום תרחישים'!$E$2</c15:sqref>
                        </c15:formulaRef>
                      </c:ext>
                    </c:extLst>
                    <c:strCache>
                      <c:ptCount val="1"/>
                      <c:pt idx="0">
                        <c:v>המשך מגמות</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תרחישים'!$E$54:$E$58</c15:sqref>
                        </c15:formulaRef>
                      </c:ext>
                    </c:extLst>
                    <c:numCache>
                      <c:formatCode>0.0%</c:formatCode>
                      <c:ptCount val="3"/>
                      <c:pt idx="0">
                        <c:v>2.7182800918173183E-2</c:v>
                      </c:pt>
                      <c:pt idx="1">
                        <c:v>2.4617459445273163E-2</c:v>
                      </c:pt>
                      <c:pt idx="2">
                        <c:v>2.4601753089211236E-2</c:v>
                      </c:pt>
                    </c:numCache>
                  </c:numRef>
                </c:val>
                <c:extLst xmlns:c15="http://schemas.microsoft.com/office/drawing/2012/chart">
                  <c:ext xmlns:c16="http://schemas.microsoft.com/office/drawing/2014/chart" uri="{C3380CC4-5D6E-409C-BE32-E72D297353CC}">
                    <c16:uniqueId val="{00000005-5388-4CD4-A0C0-80FDC9224B25}"/>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'סיכום תרחישים'!$F$2</c15:sqref>
                        </c15:formulaRef>
                      </c:ext>
                    </c:extLst>
                    <c:strCache>
                      <c:ptCount val="1"/>
                      <c:pt idx="0">
                        <c:v>דינמי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תרחישים'!$F$54:$F$58</c15:sqref>
                        </c15:formulaRef>
                      </c:ext>
                    </c:extLst>
                    <c:numCache>
                      <c:formatCode>0.0%</c:formatCode>
                      <c:ptCount val="3"/>
                      <c:pt idx="0">
                        <c:v>2.9717654082237737E-2</c:v>
                      </c:pt>
                      <c:pt idx="1">
                        <c:v>2.9773123526214945E-2</c:v>
                      </c:pt>
                      <c:pt idx="2">
                        <c:v>3.1367475987783749E-2</c:v>
                      </c:pt>
                    </c:numCache>
                  </c:numRef>
                </c:val>
                <c:extLst xmlns:c15="http://schemas.microsoft.com/office/drawing/2012/chart">
                  <c:ext xmlns:c16="http://schemas.microsoft.com/office/drawing/2014/chart" uri="{C3380CC4-5D6E-409C-BE32-E72D297353CC}">
                    <c16:uniqueId val="{00000006-5388-4CD4-A0C0-80FDC9224B25}"/>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'סיכום תרחישים'!$G$2</c15:sqref>
                        </c15:formulaRef>
                      </c:ext>
                    </c:extLst>
                    <c:strCache>
                      <c:ptCount val="1"/>
                      <c:pt idx="0">
                        <c:v>סגירת פערי תעסוקה</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תרחישים'!$G$54:$G$58</c15:sqref>
                        </c15:formulaRef>
                      </c:ext>
                    </c:extLst>
                    <c:numCache>
                      <c:formatCode>0.0%</c:formatCode>
                      <c:ptCount val="3"/>
                      <c:pt idx="0">
                        <c:v>2.8030970811440563E-2</c:v>
                      </c:pt>
                      <c:pt idx="1">
                        <c:v>2.6514505778893332E-2</c:v>
                      </c:pt>
                      <c:pt idx="2">
                        <c:v>2.7851735383279317E-2</c:v>
                      </c:pt>
                    </c:numCache>
                  </c:numRef>
                </c:val>
                <c:extLst xmlns:c15="http://schemas.microsoft.com/office/drawing/2012/chart">
                  <c:ext xmlns:c16="http://schemas.microsoft.com/office/drawing/2014/chart" uri="{C3380CC4-5D6E-409C-BE32-E72D297353CC}">
                    <c16:uniqueId val="{00000007-5388-4CD4-A0C0-80FDC9224B25}"/>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'סיכום תרחישים'!$H$2</c15:sqref>
                        </c15:formulaRef>
                      </c:ext>
                    </c:extLst>
                    <c:strCache>
                      <c:ptCount val="1"/>
                      <c:pt idx="0">
                        <c:v>סגירת פערי שכר</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תרחישים'!$H$54:$H$58</c15:sqref>
                        </c15:formulaRef>
                      </c:ext>
                    </c:extLst>
                    <c:numCache>
                      <c:formatCode>0.0%</c:formatCode>
                      <c:ptCount val="3"/>
                      <c:pt idx="0">
                        <c:v>2.8791916951956813E-2</c:v>
                      </c:pt>
                      <c:pt idx="1">
                        <c:v>2.8185645889415967E-2</c:v>
                      </c:pt>
                      <c:pt idx="2">
                        <c:v>2.9855954809562879E-2</c:v>
                      </c:pt>
                    </c:numCache>
                  </c:numRef>
                </c:val>
                <c:extLst xmlns:c15="http://schemas.microsoft.com/office/drawing/2012/chart">
                  <c:ext xmlns:c16="http://schemas.microsoft.com/office/drawing/2014/chart" uri="{C3380CC4-5D6E-409C-BE32-E72D297353CC}">
                    <c16:uniqueId val="{00000008-5388-4CD4-A0C0-80FDC9224B25}"/>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'סיכום תרחישים'!$K$2</c15:sqref>
                        </c15:formulaRef>
                      </c:ext>
                    </c:extLst>
                    <c:strCache>
                      <c:ptCount val="1"/>
                      <c:pt idx="0">
                        <c:v>שכר ערבים</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תרחישים'!$K$54:$K$58</c15:sqref>
                        </c15:formulaRef>
                      </c:ext>
                    </c:extLst>
                    <c:numCache>
                      <c:formatCode>0.0%</c:formatCode>
                      <c:ptCount val="3"/>
                      <c:pt idx="0">
                        <c:v>2.7928767330802462E-2</c:v>
                      </c:pt>
                      <c:pt idx="1">
                        <c:v>2.6167915124464015E-2</c:v>
                      </c:pt>
                      <c:pt idx="2">
                        <c:v>2.5893347669492212E-2</c:v>
                      </c:pt>
                    </c:numCache>
                  </c:numRef>
                </c:val>
                <c:extLst xmlns:c15="http://schemas.microsoft.com/office/drawing/2012/chart">
                  <c:ext xmlns:c16="http://schemas.microsoft.com/office/drawing/2014/chart" uri="{C3380CC4-5D6E-409C-BE32-E72D297353CC}">
                    <c16:uniqueId val="{00000009-5388-4CD4-A0C0-80FDC9224B25}"/>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'סיכום תרחישים'!$L$2</c15:sqref>
                        </c15:formulaRef>
                      </c:ext>
                    </c:extLst>
                    <c:strCache>
                      <c:ptCount val="1"/>
                      <c:pt idx="0">
                        <c:v>שכר ערביות</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תרחישים'!$L$54:$L$58</c15:sqref>
                        </c15:formulaRef>
                      </c:ext>
                    </c:extLst>
                    <c:numCache>
                      <c:formatCode>0.0%</c:formatCode>
                      <c:ptCount val="3"/>
                      <c:pt idx="0">
                        <c:v>2.7549831784284152E-2</c:v>
                      </c:pt>
                      <c:pt idx="1">
                        <c:v>2.5391987504345442E-2</c:v>
                      </c:pt>
                      <c:pt idx="2">
                        <c:v>2.5315134656826114E-2</c:v>
                      </c:pt>
                    </c:numCache>
                  </c:numRef>
                </c:val>
                <c:extLst xmlns:c15="http://schemas.microsoft.com/office/drawing/2012/chart">
                  <c:ext xmlns:c16="http://schemas.microsoft.com/office/drawing/2014/chart" uri="{C3380CC4-5D6E-409C-BE32-E72D297353CC}">
                    <c16:uniqueId val="{0000000A-5388-4CD4-A0C0-80FDC9224B25}"/>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'סיכום תרחישים'!$M$2</c15:sqref>
                        </c15:formulaRef>
                      </c:ext>
                    </c:extLst>
                    <c:strCache>
                      <c:ptCount val="1"/>
                      <c:pt idx="0">
                        <c:v>תעסוקה ערבים</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תרחישים'!$M$54:$M$58</c15:sqref>
                        </c15:formulaRef>
                      </c:ext>
                    </c:extLst>
                    <c:numCache>
                      <c:formatCode>0.0%</c:formatCode>
                      <c:ptCount val="3"/>
                      <c:pt idx="0">
                        <c:v>2.73657990528955E-2</c:v>
                      </c:pt>
                      <c:pt idx="1">
                        <c:v>2.5037864123367132E-2</c:v>
                      </c:pt>
                      <c:pt idx="2">
                        <c:v>2.5240571466291929E-2</c:v>
                      </c:pt>
                    </c:numCache>
                  </c:numRef>
                </c:val>
                <c:extLst xmlns:c15="http://schemas.microsoft.com/office/drawing/2012/chart">
                  <c:ext xmlns:c16="http://schemas.microsoft.com/office/drawing/2014/chart" uri="{C3380CC4-5D6E-409C-BE32-E72D297353CC}">
                    <c16:uniqueId val="{0000000B-5388-4CD4-A0C0-80FDC9224B25}"/>
                  </c:ext>
                </c:extLst>
              </c15:ser>
            </c15:filteredBarSeries>
            <c15:filteredBarSeries>
              <c15:ser>
                <c:idx val="12"/>
                <c:order val="12"/>
                <c:tx>
                  <c:strRef>
                    <c:extLst xmlns:c15="http://schemas.microsoft.com/office/drawing/2012/chart">
                      <c:ext xmlns:c15="http://schemas.microsoft.com/office/drawing/2012/chart" uri="{02D57815-91ED-43cb-92C2-25804820EDAC}">
                        <c15:formulaRef>
                          <c15:sqref>'סיכום תרחישים'!$N$2</c15:sqref>
                        </c15:formulaRef>
                      </c:ext>
                    </c:extLst>
                    <c:strCache>
                      <c:ptCount val="1"/>
                      <c:pt idx="0">
                        <c:v>תעסוקה ערביות</c:v>
                      </c:pt>
                    </c:strCache>
                  </c:strRef>
                </c:tx>
                <c:spPr>
                  <a:solidFill>
                    <a:schemeClr val="accent1">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תרחישים'!$N$54:$N$58</c15:sqref>
                        </c15:formulaRef>
                      </c:ext>
                    </c:extLst>
                    <c:numCache>
                      <c:formatCode>0.0%</c:formatCode>
                      <c:ptCount val="3"/>
                      <c:pt idx="0">
                        <c:v>2.759609863747035E-2</c:v>
                      </c:pt>
                      <c:pt idx="1">
                        <c:v>2.5458728430865041E-2</c:v>
                      </c:pt>
                      <c:pt idx="2">
                        <c:v>2.5453670365250435E-2</c:v>
                      </c:pt>
                    </c:numCache>
                  </c:numRef>
                </c:val>
                <c:extLst xmlns:c15="http://schemas.microsoft.com/office/drawing/2012/chart">
                  <c:ext xmlns:c16="http://schemas.microsoft.com/office/drawing/2014/chart" uri="{C3380CC4-5D6E-409C-BE32-E72D297353CC}">
                    <c16:uniqueId val="{0000000C-5388-4CD4-A0C0-80FDC9224B25}"/>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'סיכום תרחישים'!$O$2</c15:sqref>
                        </c15:formulaRef>
                      </c:ext>
                    </c:extLst>
                    <c:strCache>
                      <c:ptCount val="1"/>
                      <c:pt idx="0">
                        <c:v>תעסוקה חרדים</c:v>
                      </c:pt>
                    </c:strCache>
                  </c:strRef>
                </c:tx>
                <c:spPr>
                  <a:solidFill>
                    <a:schemeClr val="accent2">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תרחישים'!$O$54:$O$58</c15:sqref>
                        </c15:formulaRef>
                      </c:ext>
                    </c:extLst>
                    <c:numCache>
                      <c:formatCode>0.0%</c:formatCode>
                      <c:ptCount val="3"/>
                      <c:pt idx="0">
                        <c:v>2.7455005619701926E-2</c:v>
                      </c:pt>
                      <c:pt idx="1">
                        <c:v>2.5344693410340641E-2</c:v>
                      </c:pt>
                      <c:pt idx="2">
                        <c:v>2.6584563220132629E-2</c:v>
                      </c:pt>
                    </c:numCache>
                  </c:numRef>
                </c:val>
                <c:extLst xmlns:c15="http://schemas.microsoft.com/office/drawing/2012/chart">
                  <c:ext xmlns:c16="http://schemas.microsoft.com/office/drawing/2014/chart" uri="{C3380CC4-5D6E-409C-BE32-E72D297353CC}">
                    <c16:uniqueId val="{0000000D-5388-4CD4-A0C0-80FDC9224B25}"/>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'סיכום תרחישים'!$P$2</c15:sqref>
                        </c15:formulaRef>
                      </c:ext>
                    </c:extLst>
                    <c:strCache>
                      <c:ptCount val="1"/>
                      <c:pt idx="0">
                        <c:v>תעסוקה חרדיות</c:v>
                      </c:pt>
                    </c:strCache>
                  </c:strRef>
                </c:tx>
                <c:spPr>
                  <a:solidFill>
                    <a:schemeClr val="accent3">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תרחישים'!$P$54:$P$58</c15:sqref>
                        </c15:formulaRef>
                      </c:ext>
                    </c:extLst>
                    <c:numCache>
                      <c:formatCode>0.0%</c:formatCode>
                      <c:ptCount val="3"/>
                      <c:pt idx="0">
                        <c:v>2.7248755748660557E-2</c:v>
                      </c:pt>
                      <c:pt idx="1">
                        <c:v>2.4807200199279646E-2</c:v>
                      </c:pt>
                      <c:pt idx="2">
                        <c:v>2.5133806321784854E-2</c:v>
                      </c:pt>
                    </c:numCache>
                  </c:numRef>
                </c:val>
                <c:extLst xmlns:c15="http://schemas.microsoft.com/office/drawing/2012/chart">
                  <c:ext xmlns:c16="http://schemas.microsoft.com/office/drawing/2014/chart" uri="{C3380CC4-5D6E-409C-BE32-E72D297353CC}">
                    <c16:uniqueId val="{0000000E-5388-4CD4-A0C0-80FDC9224B25}"/>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'סיכום תרחישים'!$Q$2</c15:sqref>
                        </c15:formulaRef>
                      </c:ext>
                    </c:extLst>
                    <c:strCache>
                      <c:ptCount val="1"/>
                      <c:pt idx="0">
                        <c:v>שכר חרדים</c:v>
                      </c:pt>
                    </c:strCache>
                  </c:strRef>
                </c:tx>
                <c:spPr>
                  <a:solidFill>
                    <a:schemeClr val="accent4">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תרחישים'!$Q$54:$Q$58</c15:sqref>
                        </c15:formulaRef>
                      </c:ext>
                    </c:extLst>
                    <c:numCache>
                      <c:formatCode>0.0%</c:formatCode>
                      <c:ptCount val="3"/>
                      <c:pt idx="0">
                        <c:v>2.7438245130343614E-2</c:v>
                      </c:pt>
                      <c:pt idx="1">
                        <c:v>2.5322853965372472E-2</c:v>
                      </c:pt>
                      <c:pt idx="2">
                        <c:v>2.6647539190683894E-2</c:v>
                      </c:pt>
                    </c:numCache>
                  </c:numRef>
                </c:val>
                <c:extLst xmlns:c15="http://schemas.microsoft.com/office/drawing/2012/chart">
                  <c:ext xmlns:c16="http://schemas.microsoft.com/office/drawing/2014/chart" uri="{C3380CC4-5D6E-409C-BE32-E72D297353CC}">
                    <c16:uniqueId val="{0000000F-5388-4CD4-A0C0-80FDC9224B25}"/>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'סיכום תרחישים'!$R$2</c15:sqref>
                        </c15:formulaRef>
                      </c:ext>
                    </c:extLst>
                    <c:strCache>
                      <c:ptCount val="1"/>
                      <c:pt idx="0">
                        <c:v>שכר חרדיות</c:v>
                      </c:pt>
                    </c:strCache>
                  </c:strRef>
                </c:tx>
                <c:spPr>
                  <a:solidFill>
                    <a:schemeClr val="accent5">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תרחישים'!$R$54:$R$58</c15:sqref>
                        </c15:formulaRef>
                      </c:ext>
                    </c:extLst>
                    <c:numCache>
                      <c:formatCode>0.0%</c:formatCode>
                      <c:ptCount val="3"/>
                      <c:pt idx="0">
                        <c:v>2.7532674877483294E-2</c:v>
                      </c:pt>
                      <c:pt idx="1">
                        <c:v>2.5552362968663134E-2</c:v>
                      </c:pt>
                      <c:pt idx="2">
                        <c:v>2.7150610634862182E-2</c:v>
                      </c:pt>
                    </c:numCache>
                  </c:numRef>
                </c:val>
                <c:extLst xmlns:c15="http://schemas.microsoft.com/office/drawing/2012/chart">
                  <c:ext xmlns:c16="http://schemas.microsoft.com/office/drawing/2014/chart" uri="{C3380CC4-5D6E-409C-BE32-E72D297353CC}">
                    <c16:uniqueId val="{00000010-5388-4CD4-A0C0-80FDC9224B25}"/>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'סיכום תרחישים'!$S$2</c15:sqref>
                        </c15:formulaRef>
                      </c:ext>
                    </c:extLst>
                    <c:strCache>
                      <c:ptCount val="1"/>
                      <c:pt idx="0">
                        <c:v>ערבים</c:v>
                      </c:pt>
                    </c:strCache>
                  </c:strRef>
                </c:tx>
                <c:spPr>
                  <a:solidFill>
                    <a:schemeClr val="accent6">
                      <a:lumMod val="80000"/>
                      <a:lumOff val="2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תרחישים'!$S$54:$S$58</c15:sqref>
                        </c15:formulaRef>
                      </c:ext>
                    </c:extLst>
                    <c:numCache>
                      <c:formatCode>0.0%</c:formatCode>
                      <c:ptCount val="3"/>
                      <c:pt idx="0">
                        <c:v>2.8110642149225856E-2</c:v>
                      </c:pt>
                      <c:pt idx="1">
                        <c:v>2.6603862601626865E-2</c:v>
                      </c:pt>
                      <c:pt idx="2">
                        <c:v>2.6588013991421786E-2</c:v>
                      </c:pt>
                    </c:numCache>
                  </c:numRef>
                </c:val>
                <c:extLst xmlns:c15="http://schemas.microsoft.com/office/drawing/2012/chart">
                  <c:ext xmlns:c16="http://schemas.microsoft.com/office/drawing/2014/chart" uri="{C3380CC4-5D6E-409C-BE32-E72D297353CC}">
                    <c16:uniqueId val="{00000011-5388-4CD4-A0C0-80FDC9224B25}"/>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'סיכום תרחישים'!$T$2</c15:sqref>
                        </c15:formulaRef>
                      </c:ext>
                    </c:extLst>
                    <c:strCache>
                      <c:ptCount val="1"/>
                      <c:pt idx="0">
                        <c:v>ערביות</c:v>
                      </c:pt>
                    </c:strCache>
                  </c:strRef>
                </c:tx>
                <c:spPr>
                  <a:solidFill>
                    <a:schemeClr val="accent1">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תרחישים'!$T$54:$T$58</c15:sqref>
                        </c15:formulaRef>
                      </c:ext>
                    </c:extLst>
                    <c:numCache>
                      <c:formatCode>0.0%</c:formatCode>
                      <c:ptCount val="3"/>
                      <c:pt idx="0">
                        <c:v>2.8014847534542919E-2</c:v>
                      </c:pt>
                      <c:pt idx="1">
                        <c:v>2.6452051872033883E-2</c:v>
                      </c:pt>
                      <c:pt idx="2">
                        <c:v>2.6721200076540764E-2</c:v>
                      </c:pt>
                    </c:numCache>
                  </c:numRef>
                </c:val>
                <c:extLst xmlns:c15="http://schemas.microsoft.com/office/drawing/2012/chart">
                  <c:ext xmlns:c16="http://schemas.microsoft.com/office/drawing/2014/chart" uri="{C3380CC4-5D6E-409C-BE32-E72D297353CC}">
                    <c16:uniqueId val="{00000012-5388-4CD4-A0C0-80FDC9224B25}"/>
                  </c:ext>
                </c:extLst>
              </c15:ser>
            </c15:filteredBarSeries>
            <c15:filteredBarSeries>
              <c15:ser>
                <c:idx val="19"/>
                <c:order val="19"/>
                <c:tx>
                  <c:strRef>
                    <c:extLst xmlns:c15="http://schemas.microsoft.com/office/drawing/2012/chart">
                      <c:ext xmlns:c15="http://schemas.microsoft.com/office/drawing/2012/chart" uri="{02D57815-91ED-43cb-92C2-25804820EDAC}">
                        <c15:formulaRef>
                          <c15:sqref>'סיכום תרחישים'!$U$2</c15:sqref>
                        </c15:formulaRef>
                      </c:ext>
                    </c:extLst>
                    <c:strCache>
                      <c:ptCount val="1"/>
                      <c:pt idx="0">
                        <c:v>חרדים</c:v>
                      </c:pt>
                    </c:strCache>
                  </c:strRef>
                </c:tx>
                <c:spPr>
                  <a:solidFill>
                    <a:schemeClr val="accent2">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תרחישים'!$U$54:$U$58</c15:sqref>
                        </c15:formulaRef>
                      </c:ext>
                    </c:extLst>
                    <c:numCache>
                      <c:formatCode>0.0%</c:formatCode>
                      <c:ptCount val="3"/>
                      <c:pt idx="0">
                        <c:v>2.7713377744044636E-2</c:v>
                      </c:pt>
                      <c:pt idx="1">
                        <c:v>2.6111456183102417E-2</c:v>
                      </c:pt>
                      <c:pt idx="2">
                        <c:v>2.9323146570991252E-2</c:v>
                      </c:pt>
                    </c:numCache>
                  </c:numRef>
                </c:val>
                <c:extLst xmlns:c15="http://schemas.microsoft.com/office/drawing/2012/chart">
                  <c:ext xmlns:c16="http://schemas.microsoft.com/office/drawing/2014/chart" uri="{C3380CC4-5D6E-409C-BE32-E72D297353CC}">
                    <c16:uniqueId val="{00000013-5388-4CD4-A0C0-80FDC9224B25}"/>
                  </c:ext>
                </c:extLst>
              </c15:ser>
            </c15:filteredBarSeries>
            <c15:filteredBarSeries>
              <c15:ser>
                <c:idx val="20"/>
                <c:order val="20"/>
                <c:tx>
                  <c:strRef>
                    <c:extLst xmlns:c15="http://schemas.microsoft.com/office/drawing/2012/chart">
                      <c:ext xmlns:c15="http://schemas.microsoft.com/office/drawing/2012/chart" uri="{02D57815-91ED-43cb-92C2-25804820EDAC}">
                        <c15:formulaRef>
                          <c15:sqref>'סיכום תרחישים'!$V$2</c15:sqref>
                        </c15:formulaRef>
                      </c:ext>
                    </c:extLst>
                    <c:strCache>
                      <c:ptCount val="1"/>
                      <c:pt idx="0">
                        <c:v>חרדיות</c:v>
                      </c:pt>
                    </c:strCache>
                  </c:strRef>
                </c:tx>
                <c:spPr>
                  <a:solidFill>
                    <a:schemeClr val="accent3">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תרחישים'!$V$54:$V$58</c15:sqref>
                        </c15:formulaRef>
                      </c:ext>
                    </c:extLst>
                    <c:numCache>
                      <c:formatCode>0.0%</c:formatCode>
                      <c:ptCount val="3"/>
                      <c:pt idx="0">
                        <c:v>2.7582388255063095E-2</c:v>
                      </c:pt>
                      <c:pt idx="1">
                        <c:v>2.5709776289865927E-2</c:v>
                      </c:pt>
                      <c:pt idx="2">
                        <c:v>2.7841963481229064E-2</c:v>
                      </c:pt>
                    </c:numCache>
                  </c:numRef>
                </c:val>
                <c:extLst xmlns:c15="http://schemas.microsoft.com/office/drawing/2012/chart">
                  <c:ext xmlns:c16="http://schemas.microsoft.com/office/drawing/2014/chart" uri="{C3380CC4-5D6E-409C-BE32-E72D297353CC}">
                    <c16:uniqueId val="{00000014-5388-4CD4-A0C0-80FDC9224B25}"/>
                  </c:ext>
                </c:extLst>
              </c15:ser>
            </c15:filteredBarSeries>
            <c15:filteredBarSeries>
              <c15:ser>
                <c:idx val="21"/>
                <c:order val="21"/>
                <c:tx>
                  <c:strRef>
                    <c:extLst xmlns:c15="http://schemas.microsoft.com/office/drawing/2012/chart">
                      <c:ext xmlns:c15="http://schemas.microsoft.com/office/drawing/2012/chart" uri="{02D57815-91ED-43cb-92C2-25804820EDAC}">
                        <c15:formulaRef>
                          <c15:sqref>'סיכום תרחישים'!$W$2</c15:sqref>
                        </c15:formulaRef>
                      </c:ext>
                    </c:extLst>
                    <c:strCache>
                      <c:ptCount val="1"/>
                      <c:pt idx="0">
                        <c:v>המשך מגמות ללא סגירת פער מגדרי</c:v>
                      </c:pt>
                    </c:strCache>
                  </c:strRef>
                </c:tx>
                <c:spPr>
                  <a:solidFill>
                    <a:schemeClr val="accent4">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תרחישים'!$W$54:$W$58</c15:sqref>
                        </c15:formulaRef>
                      </c:ext>
                    </c:extLst>
                    <c:numCache>
                      <c:formatCode>0.0%</c:formatCode>
                      <c:ptCount val="3"/>
                      <c:pt idx="0">
                        <c:v>2.6565598502245207E-2</c:v>
                      </c:pt>
                      <c:pt idx="1">
                        <c:v>2.3745729868371614E-2</c:v>
                      </c:pt>
                      <c:pt idx="2">
                        <c:v>2.4151154475961414E-2</c:v>
                      </c:pt>
                    </c:numCache>
                  </c:numRef>
                </c:val>
                <c:extLst xmlns:c15="http://schemas.microsoft.com/office/drawing/2012/chart">
                  <c:ext xmlns:c16="http://schemas.microsoft.com/office/drawing/2014/chart" uri="{C3380CC4-5D6E-409C-BE32-E72D297353CC}">
                    <c16:uniqueId val="{00000015-5388-4CD4-A0C0-80FDC9224B25}"/>
                  </c:ext>
                </c:extLst>
              </c15:ser>
            </c15:filteredBarSeries>
            <c15:filteredBarSeries>
              <c15:ser>
                <c:idx val="22"/>
                <c:order val="22"/>
                <c:tx>
                  <c:strRef>
                    <c:extLst xmlns:c15="http://schemas.microsoft.com/office/drawing/2012/chart">
                      <c:ext xmlns:c15="http://schemas.microsoft.com/office/drawing/2012/chart" uri="{02D57815-91ED-43cb-92C2-25804820EDAC}">
                        <c15:formulaRef>
                          <c15:sqref>'סיכום תרחישים'!$X$2</c15:sqref>
                        </c15:formulaRef>
                      </c:ext>
                    </c:extLst>
                    <c:strCache>
                      <c:ptCount val="1"/>
                      <c:pt idx="0">
                        <c:v>המשך מגמות + שילוב אוכ' מבוגרת 10%</c:v>
                      </c:pt>
                    </c:strCache>
                  </c:strRef>
                </c:tx>
                <c:spPr>
                  <a:solidFill>
                    <a:schemeClr val="accent5">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3"/>
                      <c:pt idx="0">
                        <c:v>2020-29</c:v>
                      </c:pt>
                      <c:pt idx="1">
                        <c:v>2030-39</c:v>
                      </c:pt>
                      <c:pt idx="2">
                        <c:v>2060-65</c:v>
                      </c:pt>
                    </c:strCache>
                  </c:strRef>
                </c:cat>
                <c:val>
                  <c:numRef>
                    <c:extLst xmlns:c15="http://schemas.microsoft.com/office/drawing/2012/chart">
                      <c:ext xmlns:c15="http://schemas.microsoft.com/office/drawing/2012/chart" uri="{02D57815-91ED-43cb-92C2-25804820EDAC}">
                        <c15:formulaRef>
                          <c15:sqref>'סיכום תרחישים'!$X$54:$X$58</c15:sqref>
                        </c15:formulaRef>
                      </c:ext>
                    </c:extLst>
                    <c:numCache>
                      <c:formatCode>0.0%</c:formatCode>
                      <c:ptCount val="3"/>
                      <c:pt idx="0">
                        <c:v>2.8148467730574556E-2</c:v>
                      </c:pt>
                      <c:pt idx="1">
                        <c:v>2.6648844311752969E-2</c:v>
                      </c:pt>
                      <c:pt idx="2">
                        <c:v>2.6023198776336017E-2</c:v>
                      </c:pt>
                    </c:numCache>
                  </c:numRef>
                </c:val>
                <c:extLst xmlns:c15="http://schemas.microsoft.com/office/drawing/2012/chart">
                  <c:ext xmlns:c16="http://schemas.microsoft.com/office/drawing/2014/chart" uri="{C3380CC4-5D6E-409C-BE32-E72D297353CC}">
                    <c16:uniqueId val="{00000016-5388-4CD4-A0C0-80FDC9224B25}"/>
                  </c:ext>
                </c:extLst>
              </c15:ser>
            </c15:filteredBarSeries>
          </c:ext>
        </c:extLst>
      </c:barChart>
      <c:catAx>
        <c:axId val="11080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he-IL"/>
          </a:p>
        </c:txPr>
        <c:crossAx val="1108088672"/>
        <c:crosses val="autoZero"/>
        <c:auto val="1"/>
        <c:lblAlgn val="ctr"/>
        <c:lblOffset val="100"/>
        <c:noMultiLvlLbl val="0"/>
      </c:catAx>
      <c:valAx>
        <c:axId val="1108088672"/>
        <c:scaling>
          <c:orientation val="minMax"/>
        </c:scaling>
        <c:delete val="1"/>
        <c:axPos val="l"/>
        <c:numFmt formatCode="0.0%" sourceLinked="1"/>
        <c:majorTickMark val="none"/>
        <c:minorTickMark val="none"/>
        <c:tickLblPos val="nextTo"/>
        <c:crossAx val="1108088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w="9525" cap="flat" cmpd="sng" algn="ctr">
      <a:noFill/>
      <a:round/>
    </a:ln>
    <a:effectLst/>
  </c:spPr>
  <c:txPr>
    <a:bodyPr/>
    <a:lstStyle/>
    <a:p>
      <a:pPr>
        <a:defRPr sz="1050"/>
      </a:pPr>
      <a:endParaRPr lang="he-IL"/>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r>
              <a:rPr lang="he-IL"/>
              <a:t>מדד ג'יני לאי שוויון בהכנסות כלכליות*</a:t>
            </a:r>
          </a:p>
        </c:rich>
      </c:tx>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'סיכום תרחישים'!$AA$2</c:f>
              <c:strCache>
                <c:ptCount val="1"/>
                <c:pt idx="0">
                  <c:v>הקפאת מצב</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3"/>
                <c:pt idx="0">
                  <c:v>2017</c:v>
                </c:pt>
                <c:pt idx="1">
                  <c:v>2035</c:v>
                </c:pt>
                <c:pt idx="2">
                  <c:v>2065</c:v>
                </c:pt>
              </c:numCache>
            </c:numRef>
          </c:cat>
          <c:val>
            <c:numRef>
              <c:f>'סיכום תרחישים'!$AA$3:$AA$8</c:f>
              <c:numCache>
                <c:formatCode>0.00</c:formatCode>
                <c:ptCount val="3"/>
                <c:pt idx="0">
                  <c:v>0.47682934744949118</c:v>
                </c:pt>
                <c:pt idx="1">
                  <c:v>0.50034794648264458</c:v>
                </c:pt>
                <c:pt idx="2">
                  <c:v>0.5211951584903407</c:v>
                </c:pt>
              </c:numCache>
            </c:numRef>
          </c:val>
          <c:extLst>
            <c:ext xmlns:c16="http://schemas.microsoft.com/office/drawing/2014/chart" uri="{C3380CC4-5D6E-409C-BE32-E72D297353CC}">
              <c16:uniqueId val="{00000000-830E-417A-BA42-CD2785223C33}"/>
            </c:ext>
          </c:extLst>
        </c:ser>
        <c:ser>
          <c:idx val="1"/>
          <c:order val="1"/>
          <c:tx>
            <c:strRef>
              <c:f>'סיכום תרחישים'!$AH$2</c:f>
              <c:strCache>
                <c:ptCount val="1"/>
                <c:pt idx="0">
                  <c:v>סגירת פערים חרדים</c:v>
                </c:pt>
              </c:strCache>
            </c:strRef>
          </c:tx>
          <c:spPr>
            <a:solidFill>
              <a:srgbClr val="C00000"/>
            </a:solidFill>
            <a:ln>
              <a:noFill/>
            </a:ln>
            <a:effectLst/>
          </c:spPr>
          <c:invertIfNegative val="0"/>
          <c:dLbls>
            <c:dLbl>
              <c:idx val="0"/>
              <c:layout>
                <c:manualLayout>
                  <c:x val="2.9828486204325128E-3"/>
                  <c:y val="-2.021903959561923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30E-417A-BA42-CD2785223C33}"/>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3"/>
                <c:pt idx="0">
                  <c:v>2017</c:v>
                </c:pt>
                <c:pt idx="1">
                  <c:v>2035</c:v>
                </c:pt>
                <c:pt idx="2">
                  <c:v>2065</c:v>
                </c:pt>
              </c:numCache>
            </c:numRef>
          </c:cat>
          <c:val>
            <c:numRef>
              <c:f>'סיכום תרחישים'!$AH$3:$AH$8</c:f>
              <c:numCache>
                <c:formatCode>0.00</c:formatCode>
                <c:ptCount val="3"/>
                <c:pt idx="0">
                  <c:v>0.47682934744949118</c:v>
                </c:pt>
                <c:pt idx="1">
                  <c:v>0.4829769960655233</c:v>
                </c:pt>
                <c:pt idx="2">
                  <c:v>0.43808816339171436</c:v>
                </c:pt>
              </c:numCache>
            </c:numRef>
          </c:val>
          <c:extLst>
            <c:ext xmlns:c16="http://schemas.microsoft.com/office/drawing/2014/chart" uri="{C3380CC4-5D6E-409C-BE32-E72D297353CC}">
              <c16:uniqueId val="{00000001-830E-417A-BA42-CD2785223C33}"/>
            </c:ext>
          </c:extLst>
        </c:ser>
        <c:ser>
          <c:idx val="2"/>
          <c:order val="2"/>
          <c:tx>
            <c:strRef>
              <c:f>'סיכום תרחישים'!$AI$2</c:f>
              <c:strCache>
                <c:ptCount val="1"/>
                <c:pt idx="0">
                  <c:v>סגירת פערים ערבים</c:v>
                </c:pt>
              </c:strCache>
            </c:strRef>
          </c:tx>
          <c:spPr>
            <a:solidFill>
              <a:schemeClr val="tx1">
                <a:lumMod val="65000"/>
                <a:lumOff val="35000"/>
              </a:schemeClr>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3"/>
                <c:pt idx="0">
                  <c:v>2017</c:v>
                </c:pt>
                <c:pt idx="1">
                  <c:v>2035</c:v>
                </c:pt>
                <c:pt idx="2">
                  <c:v>2065</c:v>
                </c:pt>
              </c:numCache>
            </c:numRef>
          </c:cat>
          <c:val>
            <c:numRef>
              <c:f>'סיכום תרחישים'!$AI$3:$AI$8</c:f>
              <c:numCache>
                <c:formatCode>0.00</c:formatCode>
                <c:ptCount val="3"/>
                <c:pt idx="0">
                  <c:v>0.47682934744949118</c:v>
                </c:pt>
                <c:pt idx="1">
                  <c:v>0.47418159022522527</c:v>
                </c:pt>
                <c:pt idx="2">
                  <c:v>0.44844829301489408</c:v>
                </c:pt>
              </c:numCache>
            </c:numRef>
          </c:val>
          <c:extLst>
            <c:ext xmlns:c16="http://schemas.microsoft.com/office/drawing/2014/chart" uri="{C3380CC4-5D6E-409C-BE32-E72D297353CC}">
              <c16:uniqueId val="{00000002-830E-417A-BA42-CD2785223C33}"/>
            </c:ext>
          </c:extLst>
        </c:ser>
        <c:dLbls>
          <c:showLegendKey val="0"/>
          <c:showVal val="1"/>
          <c:showCatName val="0"/>
          <c:showSerName val="0"/>
          <c:showPercent val="0"/>
          <c:showBubbleSize val="0"/>
        </c:dLbls>
        <c:gapWidth val="150"/>
        <c:overlap val="-25"/>
        <c:axId val="755760912"/>
        <c:axId val="755755992"/>
      </c:barChart>
      <c:catAx>
        <c:axId val="75576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he-IL"/>
          </a:p>
        </c:txPr>
        <c:crossAx val="755755992"/>
        <c:crosses val="autoZero"/>
        <c:auto val="1"/>
        <c:lblAlgn val="ctr"/>
        <c:lblOffset val="100"/>
        <c:noMultiLvlLbl val="0"/>
      </c:catAx>
      <c:valAx>
        <c:axId val="755755992"/>
        <c:scaling>
          <c:orientation val="minMax"/>
          <c:min val="0.30000000000000004"/>
        </c:scaling>
        <c:delete val="1"/>
        <c:axPos val="l"/>
        <c:numFmt formatCode="0.00" sourceLinked="1"/>
        <c:majorTickMark val="none"/>
        <c:minorTickMark val="none"/>
        <c:tickLblPos val="nextTo"/>
        <c:crossAx val="755760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w="9525" cap="flat" cmpd="sng" algn="ctr">
      <a:noFill/>
      <a:round/>
    </a:ln>
    <a:effectLst/>
  </c:spPr>
  <c:txPr>
    <a:bodyPr/>
    <a:lstStyle/>
    <a:p>
      <a:pPr>
        <a:defRPr sz="1050"/>
      </a:pPr>
      <a:endParaRPr lang="he-IL"/>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Sheet1!$A$5</c:f>
              <c:strCache>
                <c:ptCount val="1"/>
                <c:pt idx="0">
                  <c:v>ערבים</c:v>
                </c:pt>
              </c:strCache>
            </c:strRef>
          </c:tx>
          <c:spPr>
            <a:solidFill>
              <a:schemeClr val="accent3">
                <a:lumMod val="75000"/>
              </a:schemeClr>
            </a:solidFill>
            <a:ln>
              <a:noFill/>
            </a:ln>
            <a:effectLst>
              <a:outerShdw blurRad="39999" dist="23000" algn="bl" rotWithShape="0">
                <a:srgbClr val="000000">
                  <a:alpha val="40000"/>
                </a:srgbClr>
              </a:outerShdw>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Sheet1!$B$4:$F$4</c:f>
              <c:strCache>
                <c:ptCount val="5"/>
                <c:pt idx="0">
                  <c:v>אחוזון 5</c:v>
                </c:pt>
                <c:pt idx="1">
                  <c:v>אחוזון 25</c:v>
                </c:pt>
                <c:pt idx="2">
                  <c:v>אחוזון 50</c:v>
                </c:pt>
                <c:pt idx="3">
                  <c:v>אחוזון 75</c:v>
                </c:pt>
                <c:pt idx="4">
                  <c:v>אחוזון 95</c:v>
                </c:pt>
              </c:strCache>
            </c:strRef>
          </c:cat>
          <c:val>
            <c:numRef>
              <c:f>Sheet1!$B$5:$F$5</c:f>
              <c:numCache>
                <c:formatCode>0</c:formatCode>
                <c:ptCount val="5"/>
                <c:pt idx="0">
                  <c:v>229.28</c:v>
                </c:pt>
                <c:pt idx="1">
                  <c:v>311.77</c:v>
                </c:pt>
                <c:pt idx="2">
                  <c:v>376.39</c:v>
                </c:pt>
                <c:pt idx="3">
                  <c:v>443.26</c:v>
                </c:pt>
                <c:pt idx="4">
                  <c:v>538.16999999999996</c:v>
                </c:pt>
              </c:numCache>
            </c:numRef>
          </c:val>
          <c:extLst>
            <c:ext xmlns:c16="http://schemas.microsoft.com/office/drawing/2014/chart" uri="{C3380CC4-5D6E-409C-BE32-E72D297353CC}">
              <c16:uniqueId val="{00000000-DF4D-4BB8-9153-F223CB179CAD}"/>
            </c:ext>
          </c:extLst>
        </c:ser>
        <c:ser>
          <c:idx val="1"/>
          <c:order val="1"/>
          <c:tx>
            <c:strRef>
              <c:f>Sheet1!$A$6</c:f>
              <c:strCache>
                <c:ptCount val="1"/>
                <c:pt idx="0">
                  <c:v>יהודים</c:v>
                </c:pt>
              </c:strCache>
            </c:strRef>
          </c:tx>
          <c:spPr>
            <a:solidFill>
              <a:schemeClr val="tx2">
                <a:lumMod val="60000"/>
                <a:lumOff val="40000"/>
              </a:schemeClr>
            </a:solidFill>
            <a:ln>
              <a:noFill/>
            </a:ln>
            <a:effectLst>
              <a:outerShdw blurRad="39999" dist="23000" algn="bl" rotWithShape="0">
                <a:srgbClr val="000000">
                  <a:alpha val="40000"/>
                </a:srgbClr>
              </a:outerShdw>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Sheet1!$B$4:$F$4</c:f>
              <c:strCache>
                <c:ptCount val="5"/>
                <c:pt idx="0">
                  <c:v>אחוזון 5</c:v>
                </c:pt>
                <c:pt idx="1">
                  <c:v>אחוזון 25</c:v>
                </c:pt>
                <c:pt idx="2">
                  <c:v>אחוזון 50</c:v>
                </c:pt>
                <c:pt idx="3">
                  <c:v>אחוזון 75</c:v>
                </c:pt>
                <c:pt idx="4">
                  <c:v>אחוזון 95</c:v>
                </c:pt>
              </c:strCache>
            </c:strRef>
          </c:cat>
          <c:val>
            <c:numRef>
              <c:f>Sheet1!$B$6:$F$6</c:f>
              <c:numCache>
                <c:formatCode>0</c:formatCode>
                <c:ptCount val="5"/>
                <c:pt idx="0">
                  <c:v>319.22000000000003</c:v>
                </c:pt>
                <c:pt idx="1">
                  <c:v>425.53</c:v>
                </c:pt>
                <c:pt idx="2">
                  <c:v>495.93</c:v>
                </c:pt>
                <c:pt idx="3">
                  <c:v>559.58000000000004</c:v>
                </c:pt>
                <c:pt idx="4">
                  <c:v>642.96</c:v>
                </c:pt>
              </c:numCache>
            </c:numRef>
          </c:val>
          <c:extLst>
            <c:ext xmlns:c16="http://schemas.microsoft.com/office/drawing/2014/chart" uri="{C3380CC4-5D6E-409C-BE32-E72D297353CC}">
              <c16:uniqueId val="{00000001-DF4D-4BB8-9153-F223CB179CAD}"/>
            </c:ext>
          </c:extLst>
        </c:ser>
        <c:ser>
          <c:idx val="2"/>
          <c:order val="2"/>
          <c:tx>
            <c:strRef>
              <c:f>Sheet1!$A$8</c:f>
              <c:strCache>
                <c:ptCount val="1"/>
                <c:pt idx="0">
                  <c:v>ממוצע OECD</c:v>
                </c:pt>
              </c:strCache>
            </c:strRef>
          </c:tx>
          <c:spPr>
            <a:solidFill>
              <a:schemeClr val="accent5">
                <a:lumMod val="75000"/>
              </a:schemeClr>
            </a:solidFill>
            <a:ln>
              <a:noFill/>
            </a:ln>
            <a:effectLst>
              <a:outerShdw blurRad="39999" dist="23000" algn="bl" rotWithShape="0">
                <a:srgbClr val="000000">
                  <a:alpha val="40000"/>
                </a:srgbClr>
              </a:outerShdw>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val>
            <c:numRef>
              <c:f>Sheet1!$B$8:$F$8</c:f>
              <c:numCache>
                <c:formatCode>0</c:formatCode>
                <c:ptCount val="5"/>
                <c:pt idx="0">
                  <c:v>337.26</c:v>
                </c:pt>
                <c:pt idx="1">
                  <c:v>427.07</c:v>
                </c:pt>
                <c:pt idx="2">
                  <c:v>491.64</c:v>
                </c:pt>
                <c:pt idx="3">
                  <c:v>553</c:v>
                </c:pt>
                <c:pt idx="4">
                  <c:v>634.44000000000005</c:v>
                </c:pt>
              </c:numCache>
            </c:numRef>
          </c:val>
          <c:extLst>
            <c:ext xmlns:c16="http://schemas.microsoft.com/office/drawing/2014/chart" uri="{C3380CC4-5D6E-409C-BE32-E72D297353CC}">
              <c16:uniqueId val="{00000002-DF4D-4BB8-9153-F223CB179CAD}"/>
            </c:ext>
          </c:extLst>
        </c:ser>
        <c:dLbls>
          <c:showLegendKey val="0"/>
          <c:showVal val="0"/>
          <c:showCatName val="0"/>
          <c:showSerName val="0"/>
          <c:showPercent val="0"/>
          <c:showBubbleSize val="0"/>
        </c:dLbls>
        <c:gapWidth val="100"/>
        <c:axId val="789152240"/>
        <c:axId val="789152896"/>
      </c:barChart>
      <c:catAx>
        <c:axId val="789152240"/>
        <c:scaling>
          <c:orientation val="minMax"/>
        </c:scaling>
        <c:delete val="0"/>
        <c:axPos val="l"/>
        <c:numFmt formatCode="General" sourceLinked="1"/>
        <c:majorTickMark val="none"/>
        <c:minorTickMark val="none"/>
        <c:tickLblPos val="nextTo"/>
        <c:spPr>
          <a:noFill/>
          <a:ln w="9525" cap="flat" cmpd="sng" algn="ctr">
            <a:solidFill>
              <a:schemeClr val="accent6">
                <a:lumMod val="7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crossAx val="789152896"/>
        <c:crosses val="autoZero"/>
        <c:auto val="1"/>
        <c:lblAlgn val="ctr"/>
        <c:lblOffset val="100"/>
        <c:noMultiLvlLbl val="0"/>
      </c:catAx>
      <c:valAx>
        <c:axId val="789152896"/>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solidFill>
              <a:schemeClr val="accent6">
                <a:lumMod val="75000"/>
              </a:schemeClr>
            </a:solidFill>
          </a:ln>
          <a:effectLst/>
        </c:spPr>
        <c:txPr>
          <a:bodyPr rot="-6000000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crossAx val="789152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Narkisim" panose="020E0502050101010101" pitchFamily="34" charset="-79"/>
              <a:ea typeface="+mn-ea"/>
              <a:cs typeface="Narkisim" panose="020E0502050101010101" pitchFamily="34" charset="-79"/>
            </a:defRPr>
          </a:pPr>
          <a:endParaRPr lang="he-IL"/>
        </a:p>
      </c:txPr>
    </c:legend>
    <c:plotVisOnly val="1"/>
    <c:dispBlanksAs val="gap"/>
    <c:showDLblsOverMax val="0"/>
  </c:chart>
  <c:spPr>
    <a:noFill/>
    <a:ln>
      <a:noFill/>
    </a:ln>
    <a:effectLst/>
  </c:spPr>
  <c:txPr>
    <a:bodyPr/>
    <a:lstStyle/>
    <a:p>
      <a:pPr>
        <a:defRPr sz="1400">
          <a:solidFill>
            <a:schemeClr val="tx1"/>
          </a:solidFill>
          <a:latin typeface="Narkisim" panose="020E0502050101010101" pitchFamily="34" charset="-79"/>
          <a:cs typeface="Narkisim" panose="020E0502050101010101" pitchFamily="34" charset="-79"/>
        </a:defRPr>
      </a:pPr>
      <a:endParaRPr lang="he-IL"/>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he-IL" dirty="0" smtClean="0"/>
              <a:t>שיעור התעסוקה, גילאי 64-25</a:t>
            </a:r>
            <a:endParaRPr lang="he-IL" dirty="0"/>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manualLayout>
          <c:layoutTarget val="inner"/>
          <c:xMode val="edge"/>
          <c:yMode val="edge"/>
          <c:x val="4.2598668413944357E-2"/>
          <c:y val="4.3298770612159906E-2"/>
          <c:w val="0.89161648170782992"/>
          <c:h val="0.79691007897665278"/>
        </c:manualLayout>
      </c:layout>
      <c:lineChart>
        <c:grouping val="standard"/>
        <c:varyColors val="0"/>
        <c:ser>
          <c:idx val="0"/>
          <c:order val="0"/>
          <c:tx>
            <c:v>תעסוקת חרדיות</c:v>
          </c:tx>
          <c:spPr>
            <a:ln w="28575" cap="rnd">
              <a:solidFill>
                <a:schemeClr val="accent2"/>
              </a:solidFill>
              <a:round/>
            </a:ln>
            <a:effectLst/>
          </c:spPr>
          <c:marker>
            <c:symbol val="none"/>
          </c:marker>
          <c:dLbls>
            <c:dLbl>
              <c:idx val="21"/>
              <c:layout/>
              <c:tx>
                <c:rich>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r>
                      <a:rPr lang="he-IL" b="1" dirty="0" smtClean="0">
                        <a:solidFill>
                          <a:schemeClr val="accent2"/>
                        </a:solidFill>
                      </a:rPr>
                      <a:t>חרדיות</a:t>
                    </a:r>
                    <a:endParaRPr lang="he-IL" b="1" dirty="0">
                      <a:solidFill>
                        <a:schemeClr val="accent2"/>
                      </a:solidFill>
                    </a:endParaRPr>
                  </a:p>
                </c:rich>
              </c:tx>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he-IL"/>
                </a:p>
              </c:txPr>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0-2532-4DED-A7E4-1A021110D88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גיליון1!$B$5:$B$26</c:f>
              <c:numCache>
                <c:formatCode>General</c:formatCode>
                <c:ptCount val="22"/>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numCache>
            </c:numRef>
          </c:cat>
          <c:val>
            <c:numRef>
              <c:f>גיליון1!$H$5:$H$26</c:f>
              <c:numCache>
                <c:formatCode>0%</c:formatCode>
                <c:ptCount val="22"/>
                <c:pt idx="0">
                  <c:v>0.48546220172448362</c:v>
                </c:pt>
                <c:pt idx="1">
                  <c:v>0.47744945567651631</c:v>
                </c:pt>
                <c:pt idx="2">
                  <c:v>0.47847262809273322</c:v>
                </c:pt>
                <c:pt idx="3">
                  <c:v>0.46528301886792456</c:v>
                </c:pt>
                <c:pt idx="4">
                  <c:v>0.47341638884014736</c:v>
                </c:pt>
                <c:pt idx="5">
                  <c:v>0.50303951367781152</c:v>
                </c:pt>
                <c:pt idx="6">
                  <c:v>0.50859266140269388</c:v>
                </c:pt>
                <c:pt idx="7">
                  <c:v>0.49470169835970379</c:v>
                </c:pt>
                <c:pt idx="8">
                  <c:v>0.53292939936775552</c:v>
                </c:pt>
                <c:pt idx="9">
                  <c:v>0.53835962904974111</c:v>
                </c:pt>
                <c:pt idx="10">
                  <c:v>0.56045550965725144</c:v>
                </c:pt>
                <c:pt idx="11">
                  <c:v>0.57111921586505587</c:v>
                </c:pt>
                <c:pt idx="12">
                  <c:v>0.5908337934842629</c:v>
                </c:pt>
                <c:pt idx="13">
                  <c:v>0.61489645958583838</c:v>
                </c:pt>
                <c:pt idx="14">
                  <c:v>0.61565836298932386</c:v>
                </c:pt>
                <c:pt idx="15">
                  <c:v>0.65046375815870827</c:v>
                </c:pt>
                <c:pt idx="16">
                  <c:v>0.69169642857142866</c:v>
                </c:pt>
                <c:pt idx="17">
                  <c:v>0.70849551531562027</c:v>
                </c:pt>
                <c:pt idx="18">
                  <c:v>0.73116058450003818</c:v>
                </c:pt>
                <c:pt idx="19">
                  <c:v>0.7278</c:v>
                </c:pt>
                <c:pt idx="20">
                  <c:v>0.73114198576753642</c:v>
                </c:pt>
                <c:pt idx="21">
                  <c:v>0.76049999999999995</c:v>
                </c:pt>
              </c:numCache>
            </c:numRef>
          </c:val>
          <c:smooth val="1"/>
          <c:extLst>
            <c:ext xmlns:c16="http://schemas.microsoft.com/office/drawing/2014/chart" uri="{C3380CC4-5D6E-409C-BE32-E72D297353CC}">
              <c16:uniqueId val="{00000001-2532-4DED-A7E4-1A021110D88D}"/>
            </c:ext>
          </c:extLst>
        </c:ser>
        <c:ser>
          <c:idx val="1"/>
          <c:order val="2"/>
          <c:tx>
            <c:v>תעסוקת חרדים</c:v>
          </c:tx>
          <c:spPr>
            <a:ln w="28575" cap="rnd">
              <a:solidFill>
                <a:srgbClr val="C00000"/>
              </a:solidFill>
              <a:round/>
            </a:ln>
            <a:effectLst/>
          </c:spPr>
          <c:marker>
            <c:symbol val="none"/>
          </c:marker>
          <c:dLbls>
            <c:dLbl>
              <c:idx val="21"/>
              <c:layout/>
              <c:tx>
                <c:rich>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mn-lt"/>
                        <a:ea typeface="+mn-ea"/>
                        <a:cs typeface="+mn-cs"/>
                      </a:defRPr>
                    </a:pPr>
                    <a:r>
                      <a:rPr lang="he-IL" b="1" dirty="0" smtClean="0">
                        <a:solidFill>
                          <a:srgbClr val="C00000"/>
                        </a:solidFill>
                      </a:rPr>
                      <a:t>חרדים</a:t>
                    </a:r>
                    <a:endParaRPr lang="he-IL" b="1" dirty="0">
                      <a:solidFill>
                        <a:srgbClr val="C00000"/>
                      </a:solidFill>
                    </a:endParaRPr>
                  </a:p>
                </c:rich>
              </c:tx>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mn-lt"/>
                      <a:ea typeface="+mn-ea"/>
                      <a:cs typeface="+mn-cs"/>
                    </a:defRPr>
                  </a:pPr>
                  <a:endParaRPr lang="he-IL"/>
                </a:p>
              </c:txPr>
              <c:showLegendKey val="0"/>
              <c:showVal val="0"/>
              <c:showCatName val="0"/>
              <c:showSerName val="1"/>
              <c:showPercent val="0"/>
              <c:showBubbleSize val="0"/>
              <c:extLst>
                <c:ext xmlns:c15="http://schemas.microsoft.com/office/drawing/2012/chart" uri="{CE6537A1-D6FC-4f65-9D91-7224C49458BB}">
                  <c15:layout/>
                </c:ext>
                <c:ext xmlns:c16="http://schemas.microsoft.com/office/drawing/2014/chart" uri="{C3380CC4-5D6E-409C-BE32-E72D297353CC}">
                  <c16:uniqueId val="{00000002-2532-4DED-A7E4-1A021110D88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גיליון1!$B$5:$B$26</c:f>
              <c:numCache>
                <c:formatCode>General</c:formatCode>
                <c:ptCount val="22"/>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numCache>
            </c:numRef>
          </c:cat>
          <c:val>
            <c:numRef>
              <c:f>גיליון1!$D$5:$D$26</c:f>
              <c:numCache>
                <c:formatCode>0%</c:formatCode>
                <c:ptCount val="22"/>
                <c:pt idx="0">
                  <c:v>0.42732202203953112</c:v>
                </c:pt>
                <c:pt idx="1">
                  <c:v>0.41676877297391907</c:v>
                </c:pt>
                <c:pt idx="2">
                  <c:v>0.39722269843991087</c:v>
                </c:pt>
                <c:pt idx="3">
                  <c:v>0.39719703215169005</c:v>
                </c:pt>
                <c:pt idx="4">
                  <c:v>0.3926508344030808</c:v>
                </c:pt>
                <c:pt idx="5">
                  <c:v>0.35497771173848441</c:v>
                </c:pt>
                <c:pt idx="6">
                  <c:v>0.36606304493628433</c:v>
                </c:pt>
                <c:pt idx="7">
                  <c:v>0.37097611630321903</c:v>
                </c:pt>
                <c:pt idx="8">
                  <c:v>0.39555760156519737</c:v>
                </c:pt>
                <c:pt idx="9">
                  <c:v>0.40242319342276078</c:v>
                </c:pt>
                <c:pt idx="10">
                  <c:v>0.38594517184942712</c:v>
                </c:pt>
                <c:pt idx="11">
                  <c:v>0.40024770358138101</c:v>
                </c:pt>
                <c:pt idx="12">
                  <c:v>0.40188447357640311</c:v>
                </c:pt>
                <c:pt idx="13">
                  <c:v>0.43250153405604425</c:v>
                </c:pt>
                <c:pt idx="14">
                  <c:v>0.4569760873658445</c:v>
                </c:pt>
                <c:pt idx="15">
                  <c:v>0.45862041656767244</c:v>
                </c:pt>
                <c:pt idx="16">
                  <c:v>0.44546925566343049</c:v>
                </c:pt>
                <c:pt idx="17">
                  <c:v>0.45527205656317243</c:v>
                </c:pt>
                <c:pt idx="18">
                  <c:v>0.51177760486666191</c:v>
                </c:pt>
                <c:pt idx="19">
                  <c:v>0.51739999999999997</c:v>
                </c:pt>
                <c:pt idx="20">
                  <c:v>0.51142179503183127</c:v>
                </c:pt>
                <c:pt idx="21">
                  <c:v>0.502</c:v>
                </c:pt>
              </c:numCache>
            </c:numRef>
          </c:val>
          <c:smooth val="1"/>
          <c:extLst>
            <c:ext xmlns:c16="http://schemas.microsoft.com/office/drawing/2014/chart" uri="{C3380CC4-5D6E-409C-BE32-E72D297353CC}">
              <c16:uniqueId val="{00000003-2532-4DED-A7E4-1A021110D88D}"/>
            </c:ext>
          </c:extLst>
        </c:ser>
        <c:dLbls>
          <c:showLegendKey val="0"/>
          <c:showVal val="0"/>
          <c:showCatName val="0"/>
          <c:showSerName val="0"/>
          <c:showPercent val="0"/>
          <c:showBubbleSize val="0"/>
        </c:dLbls>
        <c:smooth val="0"/>
        <c:axId val="631724080"/>
        <c:axId val="631728344"/>
        <c:extLst>
          <c:ext xmlns:c15="http://schemas.microsoft.com/office/drawing/2012/chart" uri="{02D57815-91ED-43cb-92C2-25804820EDAC}">
            <c15:filteredLineSeries>
              <c15:ser>
                <c:idx val="2"/>
                <c:order val="1"/>
                <c:tx>
                  <c:v>מיצוי תעסוקה חרדיות</c:v>
                </c:tx>
                <c:spPr>
                  <a:ln w="28575" cap="rnd">
                    <a:solidFill>
                      <a:schemeClr val="accent2"/>
                    </a:solidFill>
                    <a:prstDash val="sysDot"/>
                    <a:round/>
                  </a:ln>
                  <a:effectLst/>
                </c:spPr>
                <c:marker>
                  <c:symbol val="none"/>
                </c:marker>
                <c:dLbls>
                  <c:dLbl>
                    <c:idx val="19"/>
                    <c:layout>
                      <c:manualLayout>
                        <c:x val="-2.2765095491250689E-2"/>
                        <c:y val="-6.5759391926569724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accent2"/>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1"/>
                    <c:showPercent val="0"/>
                    <c:showBubbleSize val="0"/>
                    <c:extLst>
                      <c:ext uri="{CE6537A1-D6FC-4f65-9D91-7224C49458BB}">
                        <c15:layout>
                          <c:manualLayout>
                            <c:w val="0.18215992466615472"/>
                            <c:h val="6.0086910048735793E-2"/>
                          </c:manualLayout>
                        </c15:layout>
                      </c:ext>
                      <c:ext xmlns:c16="http://schemas.microsoft.com/office/drawing/2014/chart" uri="{C3380CC4-5D6E-409C-BE32-E72D297353CC}">
                        <c16:uniqueId val="{00000004-2532-4DED-A7E4-1A021110D88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accent2"/>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uri="{CE6537A1-D6FC-4f65-9D91-7224C49458BB}">
                      <c15:showLeaderLines val="0"/>
                    </c:ext>
                  </c:extLst>
                </c:dLbls>
                <c:val>
                  <c:numRef>
                    <c:extLst>
                      <c:ext uri="{02D57815-91ED-43cb-92C2-25804820EDAC}">
                        <c15:formulaRef>
                          <c15:sqref>גיליון1!$H$74:$H$93</c15:sqref>
                        </c15:formulaRef>
                      </c:ext>
                    </c:extLst>
                    <c:numCache>
                      <c:formatCode>0</c:formatCode>
                      <c:ptCount val="20"/>
                      <c:pt idx="0">
                        <c:v>100</c:v>
                      </c:pt>
                      <c:pt idx="1">
                        <c:v>101.37648852684617</c:v>
                      </c:pt>
                      <c:pt idx="2">
                        <c:v>97.174453151193347</c:v>
                      </c:pt>
                      <c:pt idx="3">
                        <c:v>93.305603940420923</c:v>
                      </c:pt>
                      <c:pt idx="4">
                        <c:v>94.627655634299003</c:v>
                      </c:pt>
                      <c:pt idx="5">
                        <c:v>99.909817093478807</c:v>
                      </c:pt>
                      <c:pt idx="6">
                        <c:v>100.72064830034819</c:v>
                      </c:pt>
                      <c:pt idx="7">
                        <c:v>99.870331990623967</c:v>
                      </c:pt>
                      <c:pt idx="8">
                        <c:v>103.98503627992986</c:v>
                      </c:pt>
                      <c:pt idx="9">
                        <c:v>108.47955720254141</c:v>
                      </c:pt>
                      <c:pt idx="10">
                        <c:v>114.42465365828424</c:v>
                      </c:pt>
                      <c:pt idx="11">
                        <c:v>115.35004198989731</c:v>
                      </c:pt>
                      <c:pt idx="12">
                        <c:v>122.61792944506631</c:v>
                      </c:pt>
                      <c:pt idx="13">
                        <c:v>126.7353651641572</c:v>
                      </c:pt>
                      <c:pt idx="14">
                        <c:v>129.05965205500786</c:v>
                      </c:pt>
                      <c:pt idx="15">
                        <c:v>138.30505114530041</c:v>
                      </c:pt>
                      <c:pt idx="16">
                        <c:v>148.0916586004422</c:v>
                      </c:pt>
                      <c:pt idx="17">
                        <c:v>151.74775525835656</c:v>
                      </c:pt>
                      <c:pt idx="18">
                        <c:v>156.98484841146413</c:v>
                      </c:pt>
                      <c:pt idx="19">
                        <c:v>155.99314529400411</c:v>
                      </c:pt>
                    </c:numCache>
                  </c:numRef>
                </c:val>
                <c:smooth val="1"/>
                <c:extLst>
                  <c:ext xmlns:c16="http://schemas.microsoft.com/office/drawing/2014/chart" uri="{C3380CC4-5D6E-409C-BE32-E72D297353CC}">
                    <c16:uniqueId val="{00000005-2532-4DED-A7E4-1A021110D88D}"/>
                  </c:ext>
                </c:extLst>
              </c15:ser>
            </c15:filteredLineSeries>
            <c15:filteredLineSeries>
              <c15:ser>
                <c:idx val="3"/>
                <c:order val="3"/>
                <c:tx>
                  <c:v>מיצוי תעסוקה חרדים</c:v>
                </c:tx>
                <c:spPr>
                  <a:ln w="28575" cap="rnd">
                    <a:solidFill>
                      <a:srgbClr val="C00000"/>
                    </a:solidFill>
                    <a:prstDash val="sysDot"/>
                    <a:round/>
                  </a:ln>
                  <a:effectLst/>
                </c:spPr>
                <c:marker>
                  <c:symbol val="none"/>
                </c:marker>
                <c:dLbls>
                  <c:dLbl>
                    <c:idx val="19"/>
                    <c:layout>
                      <c:manualLayout>
                        <c:x val="-2.3023530415573212E-2"/>
                        <c:y val="6.2485949754200231E-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rgbClr val="C00000"/>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1"/>
                    <c:showPercent val="0"/>
                    <c:showBubbleSize val="0"/>
                    <c:extLst xmlns:c15="http://schemas.microsoft.com/office/drawing/2012/chart">
                      <c:ext xmlns:c15="http://schemas.microsoft.com/office/drawing/2012/chart" uri="{CE6537A1-D6FC-4f65-9D91-7224C49458BB}">
                        <c15:layout>
                          <c:manualLayout>
                            <c:w val="0.18287882241850997"/>
                            <c:h val="5.6661831261319712E-2"/>
                          </c:manualLayout>
                        </c15:layout>
                      </c:ext>
                      <c:ext xmlns:c16="http://schemas.microsoft.com/office/drawing/2014/chart" uri="{C3380CC4-5D6E-409C-BE32-E72D297353CC}">
                        <c16:uniqueId val="{00000006-2532-4DED-A7E4-1A021110D88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C00000"/>
                          </a:solidFill>
                          <a:latin typeface="+mn-lt"/>
                          <a:ea typeface="+mn-ea"/>
                          <a:cs typeface="+mn-cs"/>
                        </a:defRPr>
                      </a:pPr>
                      <a:endParaRPr lang="he-IL"/>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howLeaderLines val="0"/>
                    </c:ext>
                  </c:extLst>
                </c:dLbls>
                <c:val>
                  <c:numRef>
                    <c:extLst xmlns:c15="http://schemas.microsoft.com/office/drawing/2012/chart">
                      <c:ext xmlns:c15="http://schemas.microsoft.com/office/drawing/2012/chart" uri="{02D57815-91ED-43cb-92C2-25804820EDAC}">
                        <c15:formulaRef>
                          <c15:sqref>גיליון1!$D$74:$D$93</c15:sqref>
                        </c15:formulaRef>
                      </c:ext>
                    </c:extLst>
                    <c:numCache>
                      <c:formatCode>0</c:formatCode>
                      <c:ptCount val="20"/>
                      <c:pt idx="0">
                        <c:v>100</c:v>
                      </c:pt>
                      <c:pt idx="1">
                        <c:v>99.695377651248648</c:v>
                      </c:pt>
                      <c:pt idx="2">
                        <c:v>94.213532674460325</c:v>
                      </c:pt>
                      <c:pt idx="3">
                        <c:v>89.453367982263131</c:v>
                      </c:pt>
                      <c:pt idx="4">
                        <c:v>87.16175176703716</c:v>
                      </c:pt>
                      <c:pt idx="5">
                        <c:v>79.619289401527041</c:v>
                      </c:pt>
                      <c:pt idx="6">
                        <c:v>80.32239541973064</c:v>
                      </c:pt>
                      <c:pt idx="7">
                        <c:v>82.196332932204967</c:v>
                      </c:pt>
                      <c:pt idx="8">
                        <c:v>91.175784224316615</c:v>
                      </c:pt>
                      <c:pt idx="9">
                        <c:v>86.717462669778271</c:v>
                      </c:pt>
                      <c:pt idx="10">
                        <c:v>86.263410888404437</c:v>
                      </c:pt>
                      <c:pt idx="11">
                        <c:v>85.696254100649298</c:v>
                      </c:pt>
                      <c:pt idx="12">
                        <c:v>88.381349390072444</c:v>
                      </c:pt>
                      <c:pt idx="13">
                        <c:v>91.324323801304402</c:v>
                      </c:pt>
                      <c:pt idx="14">
                        <c:v>99.518538085429427</c:v>
                      </c:pt>
                      <c:pt idx="15">
                        <c:v>95.45115849656311</c:v>
                      </c:pt>
                      <c:pt idx="16">
                        <c:v>92.89405234706274</c:v>
                      </c:pt>
                      <c:pt idx="17">
                        <c:v>93.150047678498254</c:v>
                      </c:pt>
                      <c:pt idx="18">
                        <c:v>103.59607046965502</c:v>
                      </c:pt>
                      <c:pt idx="19">
                        <c:v>108.46991657713741</c:v>
                      </c:pt>
                    </c:numCache>
                  </c:numRef>
                </c:val>
                <c:smooth val="1"/>
                <c:extLst xmlns:c15="http://schemas.microsoft.com/office/drawing/2012/chart">
                  <c:ext xmlns:c16="http://schemas.microsoft.com/office/drawing/2014/chart" uri="{C3380CC4-5D6E-409C-BE32-E72D297353CC}">
                    <c16:uniqueId val="{00000007-2532-4DED-A7E4-1A021110D88D}"/>
                  </c:ext>
                </c:extLst>
              </c15:ser>
            </c15:filteredLineSeries>
          </c:ext>
        </c:extLst>
      </c:lineChart>
      <c:catAx>
        <c:axId val="63172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631728344"/>
        <c:crosses val="autoZero"/>
        <c:auto val="1"/>
        <c:lblAlgn val="ctr"/>
        <c:lblOffset val="100"/>
        <c:noMultiLvlLbl val="0"/>
      </c:catAx>
      <c:valAx>
        <c:axId val="631728344"/>
        <c:scaling>
          <c:orientation val="minMax"/>
          <c:min val="0.30000000000000004"/>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631724080"/>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he-IL"/>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a:t>תוצר לנפש במונחי 2018, לפי תרחיש</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manualLayout>
          <c:layoutTarget val="inner"/>
          <c:xMode val="edge"/>
          <c:yMode val="edge"/>
          <c:x val="7.7906659436355941E-2"/>
          <c:y val="3.1335679643750336E-2"/>
          <c:w val="0.91793051430951977"/>
          <c:h val="0.71734881171610887"/>
        </c:manualLayout>
      </c:layout>
      <c:lineChart>
        <c:grouping val="standard"/>
        <c:varyColors val="0"/>
        <c:ser>
          <c:idx val="0"/>
          <c:order val="0"/>
          <c:tx>
            <c:strRef>
              <c:f>צמיחה!$BC$3</c:f>
              <c:strCache>
                <c:ptCount val="1"/>
                <c:pt idx="0">
                  <c:v>ללא סגירת פערים מגדריים</c:v>
                </c:pt>
              </c:strCache>
            </c:strRef>
          </c:tx>
          <c:spPr>
            <a:ln w="28575" cap="rnd">
              <a:solidFill>
                <a:srgbClr val="C00000"/>
              </a:solidFill>
              <a:round/>
            </a:ln>
            <a:effectLst/>
          </c:spPr>
          <c:marker>
            <c:symbol val="none"/>
          </c:marker>
          <c:cat>
            <c:numRef>
              <c:f>צמיחה!$BB$4:$BB$49</c:f>
              <c:numCache>
                <c:formatCode>General</c:formatCode>
                <c:ptCount val="46"/>
                <c:pt idx="0">
                  <c:v>2020</c:v>
                </c:pt>
                <c:pt idx="1">
                  <c:v>2021</c:v>
                </c:pt>
                <c:pt idx="2">
                  <c:v>2022</c:v>
                </c:pt>
                <c:pt idx="3">
                  <c:v>2023</c:v>
                </c:pt>
                <c:pt idx="4">
                  <c:v>2024</c:v>
                </c:pt>
                <c:pt idx="5">
                  <c:v>2025</c:v>
                </c:pt>
                <c:pt idx="6">
                  <c:v>2026</c:v>
                </c:pt>
                <c:pt idx="7">
                  <c:v>2027</c:v>
                </c:pt>
                <c:pt idx="8">
                  <c:v>2028</c:v>
                </c:pt>
                <c:pt idx="9">
                  <c:v>2029</c:v>
                </c:pt>
                <c:pt idx="10">
                  <c:v>2030</c:v>
                </c:pt>
                <c:pt idx="11">
                  <c:v>2031</c:v>
                </c:pt>
                <c:pt idx="12">
                  <c:v>2032</c:v>
                </c:pt>
                <c:pt idx="13">
                  <c:v>2033</c:v>
                </c:pt>
                <c:pt idx="14">
                  <c:v>2034</c:v>
                </c:pt>
                <c:pt idx="15">
                  <c:v>2035</c:v>
                </c:pt>
                <c:pt idx="16">
                  <c:v>2036</c:v>
                </c:pt>
                <c:pt idx="17">
                  <c:v>2037</c:v>
                </c:pt>
                <c:pt idx="18">
                  <c:v>2038</c:v>
                </c:pt>
                <c:pt idx="19">
                  <c:v>2039</c:v>
                </c:pt>
                <c:pt idx="20">
                  <c:v>2040</c:v>
                </c:pt>
                <c:pt idx="21">
                  <c:v>2041</c:v>
                </c:pt>
                <c:pt idx="22">
                  <c:v>2042</c:v>
                </c:pt>
                <c:pt idx="23">
                  <c:v>2043</c:v>
                </c:pt>
                <c:pt idx="24">
                  <c:v>2044</c:v>
                </c:pt>
                <c:pt idx="25">
                  <c:v>2045</c:v>
                </c:pt>
                <c:pt idx="26">
                  <c:v>2046</c:v>
                </c:pt>
                <c:pt idx="27">
                  <c:v>2047</c:v>
                </c:pt>
                <c:pt idx="28">
                  <c:v>2048</c:v>
                </c:pt>
                <c:pt idx="29">
                  <c:v>2049</c:v>
                </c:pt>
                <c:pt idx="30">
                  <c:v>2050</c:v>
                </c:pt>
                <c:pt idx="31">
                  <c:v>2051</c:v>
                </c:pt>
                <c:pt idx="32">
                  <c:v>2052</c:v>
                </c:pt>
                <c:pt idx="33">
                  <c:v>2053</c:v>
                </c:pt>
                <c:pt idx="34">
                  <c:v>2054</c:v>
                </c:pt>
                <c:pt idx="35">
                  <c:v>2055</c:v>
                </c:pt>
                <c:pt idx="36">
                  <c:v>2056</c:v>
                </c:pt>
                <c:pt idx="37">
                  <c:v>2057</c:v>
                </c:pt>
                <c:pt idx="38">
                  <c:v>2058</c:v>
                </c:pt>
                <c:pt idx="39">
                  <c:v>2059</c:v>
                </c:pt>
                <c:pt idx="40">
                  <c:v>2060</c:v>
                </c:pt>
                <c:pt idx="41">
                  <c:v>2061</c:v>
                </c:pt>
                <c:pt idx="42">
                  <c:v>2062</c:v>
                </c:pt>
                <c:pt idx="43">
                  <c:v>2063</c:v>
                </c:pt>
                <c:pt idx="44">
                  <c:v>2064</c:v>
                </c:pt>
                <c:pt idx="45">
                  <c:v>2065</c:v>
                </c:pt>
              </c:numCache>
            </c:numRef>
          </c:cat>
          <c:val>
            <c:numRef>
              <c:f>צמיחה!$BC$4:$BC$49</c:f>
              <c:numCache>
                <c:formatCode>General</c:formatCode>
                <c:ptCount val="46"/>
                <c:pt idx="0">
                  <c:v>148562.18124158689</c:v>
                </c:pt>
                <c:pt idx="1">
                  <c:v>150356.4810843833</c:v>
                </c:pt>
                <c:pt idx="2">
                  <c:v>152044.47514756527</c:v>
                </c:pt>
                <c:pt idx="3">
                  <c:v>153767.12260740352</c:v>
                </c:pt>
                <c:pt idx="4">
                  <c:v>154929.07796112134</c:v>
                </c:pt>
                <c:pt idx="5">
                  <c:v>155913.96799866096</c:v>
                </c:pt>
                <c:pt idx="6">
                  <c:v>156857.10560519251</c:v>
                </c:pt>
                <c:pt idx="7">
                  <c:v>157801.16260156187</c:v>
                </c:pt>
                <c:pt idx="8">
                  <c:v>158773.76078582933</c:v>
                </c:pt>
                <c:pt idx="9">
                  <c:v>159795.87101920709</c:v>
                </c:pt>
                <c:pt idx="10">
                  <c:v>160866.91626788102</c:v>
                </c:pt>
                <c:pt idx="11">
                  <c:v>161982.46416658361</c:v>
                </c:pt>
                <c:pt idx="12">
                  <c:v>163132.87578733562</c:v>
                </c:pt>
                <c:pt idx="13">
                  <c:v>164321.25259229133</c:v>
                </c:pt>
                <c:pt idx="14">
                  <c:v>165554.13488329196</c:v>
                </c:pt>
                <c:pt idx="15">
                  <c:v>166818.82117946292</c:v>
                </c:pt>
                <c:pt idx="16">
                  <c:v>168108.49935398149</c:v>
                </c:pt>
                <c:pt idx="17">
                  <c:v>169422.12024925151</c:v>
                </c:pt>
                <c:pt idx="18">
                  <c:v>170762.56983452692</c:v>
                </c:pt>
                <c:pt idx="19">
                  <c:v>172136.08120711645</c:v>
                </c:pt>
                <c:pt idx="20">
                  <c:v>173555.90690187621</c:v>
                </c:pt>
                <c:pt idx="21">
                  <c:v>175005.63524286341</c:v>
                </c:pt>
                <c:pt idx="22">
                  <c:v>176490.82647531616</c:v>
                </c:pt>
                <c:pt idx="23">
                  <c:v>178006.41950747216</c:v>
                </c:pt>
                <c:pt idx="24">
                  <c:v>179558.65149057435</c:v>
                </c:pt>
                <c:pt idx="25">
                  <c:v>181164.31095061344</c:v>
                </c:pt>
                <c:pt idx="26">
                  <c:v>182812.02092497423</c:v>
                </c:pt>
                <c:pt idx="27">
                  <c:v>184492.85310613248</c:v>
                </c:pt>
                <c:pt idx="28">
                  <c:v>186208.61205937542</c:v>
                </c:pt>
                <c:pt idx="29">
                  <c:v>187964.12019035278</c:v>
                </c:pt>
                <c:pt idx="30">
                  <c:v>189752.06175322967</c:v>
                </c:pt>
                <c:pt idx="31">
                  <c:v>191580.25006731699</c:v>
                </c:pt>
                <c:pt idx="32">
                  <c:v>193448.05653638937</c:v>
                </c:pt>
                <c:pt idx="33">
                  <c:v>195369.76120814832</c:v>
                </c:pt>
                <c:pt idx="34">
                  <c:v>197347.58785657151</c:v>
                </c:pt>
                <c:pt idx="35">
                  <c:v>199376.70779203324</c:v>
                </c:pt>
                <c:pt idx="36">
                  <c:v>201454.25068722997</c:v>
                </c:pt>
                <c:pt idx="37">
                  <c:v>203587.87824501318</c:v>
                </c:pt>
                <c:pt idx="38">
                  <c:v>205786.62368264032</c:v>
                </c:pt>
                <c:pt idx="39">
                  <c:v>208039.92082830021</c:v>
                </c:pt>
                <c:pt idx="40">
                  <c:v>210348.76104799251</c:v>
                </c:pt>
                <c:pt idx="41">
                  <c:v>212706.5683679473</c:v>
                </c:pt>
                <c:pt idx="42">
                  <c:v>215125.60174284384</c:v>
                </c:pt>
                <c:pt idx="43">
                  <c:v>217588.94270448244</c:v>
                </c:pt>
                <c:pt idx="44">
                  <c:v>220097.29018663292</c:v>
                </c:pt>
                <c:pt idx="45">
                  <c:v>222645.92792049758</c:v>
                </c:pt>
              </c:numCache>
            </c:numRef>
          </c:val>
          <c:smooth val="0"/>
          <c:extLst>
            <c:ext xmlns:c16="http://schemas.microsoft.com/office/drawing/2014/chart" uri="{C3380CC4-5D6E-409C-BE32-E72D297353CC}">
              <c16:uniqueId val="{00000000-6855-4843-925D-11B10847634A}"/>
            </c:ext>
          </c:extLst>
        </c:ser>
        <c:ser>
          <c:idx val="1"/>
          <c:order val="1"/>
          <c:tx>
            <c:strRef>
              <c:f>צמיחה!$BD$3</c:f>
              <c:strCache>
                <c:ptCount val="1"/>
                <c:pt idx="0">
                  <c:v>סגירת פערים מגדריים</c:v>
                </c:pt>
              </c:strCache>
            </c:strRef>
          </c:tx>
          <c:spPr>
            <a:ln w="28575" cap="rnd">
              <a:solidFill>
                <a:schemeClr val="accent2"/>
              </a:solidFill>
              <a:round/>
            </a:ln>
            <a:effectLst/>
          </c:spPr>
          <c:marker>
            <c:symbol val="none"/>
          </c:marker>
          <c:cat>
            <c:numRef>
              <c:f>צמיחה!$BB$4:$BB$49</c:f>
              <c:numCache>
                <c:formatCode>General</c:formatCode>
                <c:ptCount val="46"/>
                <c:pt idx="0">
                  <c:v>2020</c:v>
                </c:pt>
                <c:pt idx="1">
                  <c:v>2021</c:v>
                </c:pt>
                <c:pt idx="2">
                  <c:v>2022</c:v>
                </c:pt>
                <c:pt idx="3">
                  <c:v>2023</c:v>
                </c:pt>
                <c:pt idx="4">
                  <c:v>2024</c:v>
                </c:pt>
                <c:pt idx="5">
                  <c:v>2025</c:v>
                </c:pt>
                <c:pt idx="6">
                  <c:v>2026</c:v>
                </c:pt>
                <c:pt idx="7">
                  <c:v>2027</c:v>
                </c:pt>
                <c:pt idx="8">
                  <c:v>2028</c:v>
                </c:pt>
                <c:pt idx="9">
                  <c:v>2029</c:v>
                </c:pt>
                <c:pt idx="10">
                  <c:v>2030</c:v>
                </c:pt>
                <c:pt idx="11">
                  <c:v>2031</c:v>
                </c:pt>
                <c:pt idx="12">
                  <c:v>2032</c:v>
                </c:pt>
                <c:pt idx="13">
                  <c:v>2033</c:v>
                </c:pt>
                <c:pt idx="14">
                  <c:v>2034</c:v>
                </c:pt>
                <c:pt idx="15">
                  <c:v>2035</c:v>
                </c:pt>
                <c:pt idx="16">
                  <c:v>2036</c:v>
                </c:pt>
                <c:pt idx="17">
                  <c:v>2037</c:v>
                </c:pt>
                <c:pt idx="18">
                  <c:v>2038</c:v>
                </c:pt>
                <c:pt idx="19">
                  <c:v>2039</c:v>
                </c:pt>
                <c:pt idx="20">
                  <c:v>2040</c:v>
                </c:pt>
                <c:pt idx="21">
                  <c:v>2041</c:v>
                </c:pt>
                <c:pt idx="22">
                  <c:v>2042</c:v>
                </c:pt>
                <c:pt idx="23">
                  <c:v>2043</c:v>
                </c:pt>
                <c:pt idx="24">
                  <c:v>2044</c:v>
                </c:pt>
                <c:pt idx="25">
                  <c:v>2045</c:v>
                </c:pt>
                <c:pt idx="26">
                  <c:v>2046</c:v>
                </c:pt>
                <c:pt idx="27">
                  <c:v>2047</c:v>
                </c:pt>
                <c:pt idx="28">
                  <c:v>2048</c:v>
                </c:pt>
                <c:pt idx="29">
                  <c:v>2049</c:v>
                </c:pt>
                <c:pt idx="30">
                  <c:v>2050</c:v>
                </c:pt>
                <c:pt idx="31">
                  <c:v>2051</c:v>
                </c:pt>
                <c:pt idx="32">
                  <c:v>2052</c:v>
                </c:pt>
                <c:pt idx="33">
                  <c:v>2053</c:v>
                </c:pt>
                <c:pt idx="34">
                  <c:v>2054</c:v>
                </c:pt>
                <c:pt idx="35">
                  <c:v>2055</c:v>
                </c:pt>
                <c:pt idx="36">
                  <c:v>2056</c:v>
                </c:pt>
                <c:pt idx="37">
                  <c:v>2057</c:v>
                </c:pt>
                <c:pt idx="38">
                  <c:v>2058</c:v>
                </c:pt>
                <c:pt idx="39">
                  <c:v>2059</c:v>
                </c:pt>
                <c:pt idx="40">
                  <c:v>2060</c:v>
                </c:pt>
                <c:pt idx="41">
                  <c:v>2061</c:v>
                </c:pt>
                <c:pt idx="42">
                  <c:v>2062</c:v>
                </c:pt>
                <c:pt idx="43">
                  <c:v>2063</c:v>
                </c:pt>
                <c:pt idx="44">
                  <c:v>2064</c:v>
                </c:pt>
                <c:pt idx="45">
                  <c:v>2065</c:v>
                </c:pt>
              </c:numCache>
            </c:numRef>
          </c:cat>
          <c:val>
            <c:numRef>
              <c:f>צמיחה!$BD$4:$BD$49</c:f>
              <c:numCache>
                <c:formatCode>_ * #,##0_ ;_ * \-#,##0_ ;_ * "-"??_ ;_ @_ </c:formatCode>
                <c:ptCount val="46"/>
                <c:pt idx="0">
                  <c:v>148562.18124158689</c:v>
                </c:pt>
                <c:pt idx="1">
                  <c:v>150356.4810843833</c:v>
                </c:pt>
                <c:pt idx="2">
                  <c:v>152044.47514756527</c:v>
                </c:pt>
                <c:pt idx="3">
                  <c:v>153767.12260740352</c:v>
                </c:pt>
                <c:pt idx="4">
                  <c:v>155415.66717441106</c:v>
                </c:pt>
                <c:pt idx="5">
                  <c:v>157064.03420266579</c:v>
                </c:pt>
                <c:pt idx="6">
                  <c:v>158738.39203011329</c:v>
                </c:pt>
                <c:pt idx="7">
                  <c:v>160442.40068911421</c:v>
                </c:pt>
                <c:pt idx="8">
                  <c:v>162191.17290274802</c:v>
                </c:pt>
                <c:pt idx="9">
                  <c:v>164002.78764455323</c:v>
                </c:pt>
                <c:pt idx="10">
                  <c:v>165876.41571928168</c:v>
                </c:pt>
                <c:pt idx="11">
                  <c:v>167808.84495146386</c:v>
                </c:pt>
                <c:pt idx="12">
                  <c:v>169791.78431638901</c:v>
                </c:pt>
                <c:pt idx="13">
                  <c:v>171828.71005904218</c:v>
                </c:pt>
                <c:pt idx="14">
                  <c:v>173927.01254012561</c:v>
                </c:pt>
                <c:pt idx="15">
                  <c:v>176074.09525978702</c:v>
                </c:pt>
                <c:pt idx="16">
                  <c:v>178261.14410269549</c:v>
                </c:pt>
                <c:pt idx="17">
                  <c:v>180487.73495400071</c:v>
                </c:pt>
                <c:pt idx="18">
                  <c:v>182757.19280682734</c:v>
                </c:pt>
                <c:pt idx="19">
                  <c:v>185077.61233444751</c:v>
                </c:pt>
                <c:pt idx="20">
                  <c:v>187464.15103024195</c:v>
                </c:pt>
                <c:pt idx="21">
                  <c:v>189897.61719555408</c:v>
                </c:pt>
                <c:pt idx="22">
                  <c:v>192383.61165044626</c:v>
                </c:pt>
                <c:pt idx="23">
                  <c:v>194915.71392753129</c:v>
                </c:pt>
                <c:pt idx="24">
                  <c:v>197502.52484379549</c:v>
                </c:pt>
                <c:pt idx="25">
                  <c:v>200162.73332710424</c:v>
                </c:pt>
                <c:pt idx="26">
                  <c:v>202884.67828477101</c:v>
                </c:pt>
                <c:pt idx="27">
                  <c:v>205656.3822799621</c:v>
                </c:pt>
                <c:pt idx="28">
                  <c:v>208477.57041875774</c:v>
                </c:pt>
                <c:pt idx="29">
                  <c:v>211353.60874432061</c:v>
                </c:pt>
                <c:pt idx="30">
                  <c:v>214275.88033191013</c:v>
                </c:pt>
                <c:pt idx="31">
                  <c:v>217252.99441693138</c:v>
                </c:pt>
                <c:pt idx="32">
                  <c:v>220284.16427704439</c:v>
                </c:pt>
                <c:pt idx="33">
                  <c:v>223387.16894768615</c:v>
                </c:pt>
                <c:pt idx="34">
                  <c:v>226566.87411980261</c:v>
                </c:pt>
                <c:pt idx="35">
                  <c:v>229819.53775786978</c:v>
                </c:pt>
                <c:pt idx="36">
                  <c:v>233142.99863969965</c:v>
                </c:pt>
                <c:pt idx="37">
                  <c:v>236545.72597434523</c:v>
                </c:pt>
                <c:pt idx="38">
                  <c:v>240040.60859840663</c:v>
                </c:pt>
                <c:pt idx="39">
                  <c:v>243616.09611486003</c:v>
                </c:pt>
                <c:pt idx="40">
                  <c:v>247278.55386488783</c:v>
                </c:pt>
                <c:pt idx="41">
                  <c:v>251017.81830304526</c:v>
                </c:pt>
                <c:pt idx="42">
                  <c:v>254851.74019248362</c:v>
                </c:pt>
                <c:pt idx="43">
                  <c:v>258760.09350375598</c:v>
                </c:pt>
                <c:pt idx="44">
                  <c:v>262743.0852258667</c:v>
                </c:pt>
                <c:pt idx="45">
                  <c:v>266798.10695037595</c:v>
                </c:pt>
              </c:numCache>
            </c:numRef>
          </c:val>
          <c:smooth val="0"/>
          <c:extLst>
            <c:ext xmlns:c16="http://schemas.microsoft.com/office/drawing/2014/chart" uri="{C3380CC4-5D6E-409C-BE32-E72D297353CC}">
              <c16:uniqueId val="{00000001-6855-4843-925D-11B10847634A}"/>
            </c:ext>
          </c:extLst>
        </c:ser>
        <c:dLbls>
          <c:showLegendKey val="0"/>
          <c:showVal val="0"/>
          <c:showCatName val="0"/>
          <c:showSerName val="0"/>
          <c:showPercent val="0"/>
          <c:showBubbleSize val="0"/>
        </c:dLbls>
        <c:smooth val="0"/>
        <c:axId val="696241064"/>
        <c:axId val="696236472"/>
      </c:lineChart>
      <c:catAx>
        <c:axId val="696241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696236472"/>
        <c:crosses val="autoZero"/>
        <c:auto val="1"/>
        <c:lblAlgn val="ctr"/>
        <c:lblOffset val="100"/>
        <c:noMultiLvlLbl val="0"/>
      </c:catAx>
      <c:valAx>
        <c:axId val="696236472"/>
        <c:scaling>
          <c:orientation val="minMax"/>
          <c:min val="14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a:t>אלפי ₪, במונחי 2018</a:t>
                </a:r>
              </a:p>
            </c:rich>
          </c:tx>
          <c:layout>
            <c:manualLayout>
              <c:xMode val="edge"/>
              <c:yMode val="edge"/>
              <c:x val="2.9790990166765228E-4"/>
              <c:y val="0.1588334047227557"/>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696241064"/>
        <c:crosses val="autoZero"/>
        <c:crossBetween val="between"/>
        <c:dispUnits>
          <c:builtInUnit val="thousands"/>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a:noFill/>
    </a:ln>
    <a:effectLst/>
  </c:spPr>
  <c:txPr>
    <a:bodyPr/>
    <a:lstStyle/>
    <a:p>
      <a:pPr>
        <a:defRPr sz="1400">
          <a:latin typeface="David" panose="020E0502060401010101" pitchFamily="34" charset="-79"/>
          <a:cs typeface="David" panose="020E0502060401010101" pitchFamily="34" charset="-79"/>
        </a:defRPr>
      </a:pPr>
      <a:endParaRPr lang="he-IL"/>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134946828016136E-2"/>
          <c:y val="0.1249896095475789"/>
          <c:w val="0.9177594714852062"/>
          <c:h val="0.78549274642516498"/>
        </c:manualLayout>
      </c:layout>
      <c:barChart>
        <c:barDir val="col"/>
        <c:grouping val="clustered"/>
        <c:varyColors val="0"/>
        <c:ser>
          <c:idx val="0"/>
          <c:order val="0"/>
          <c:spPr>
            <a:solidFill>
              <a:schemeClr val="accent1"/>
            </a:solidFill>
            <a:ln>
              <a:noFill/>
            </a:ln>
            <a:effectLst/>
          </c:spPr>
          <c:invertIfNegative val="0"/>
          <c:dPt>
            <c:idx val="2"/>
            <c:invertIfNegative val="0"/>
            <c:bubble3D val="0"/>
            <c:spPr>
              <a:solidFill>
                <a:schemeClr val="accent1"/>
              </a:solidFill>
              <a:ln>
                <a:noFill/>
              </a:ln>
              <a:effectLst/>
            </c:spPr>
            <c:extLst>
              <c:ext xmlns:c16="http://schemas.microsoft.com/office/drawing/2014/chart" uri="{C3380CC4-5D6E-409C-BE32-E72D297353CC}">
                <c16:uniqueId val="{00000001-AD68-48A5-936E-6C2689E740EA}"/>
              </c:ext>
            </c:extLst>
          </c:dPt>
          <c:dPt>
            <c:idx val="3"/>
            <c:invertIfNegative val="0"/>
            <c:bubble3D val="0"/>
            <c:spPr>
              <a:solidFill>
                <a:srgbClr val="C00000"/>
              </a:solidFill>
              <a:ln>
                <a:noFill/>
              </a:ln>
              <a:effectLst/>
            </c:spPr>
            <c:extLst>
              <c:ext xmlns:c16="http://schemas.microsoft.com/office/drawing/2014/chart" uri="{C3380CC4-5D6E-409C-BE32-E72D297353CC}">
                <c16:uniqueId val="{00000003-AD68-48A5-936E-6C2689E740EA}"/>
              </c:ext>
            </c:extLst>
          </c:dPt>
          <c:dPt>
            <c:idx val="4"/>
            <c:invertIfNegative val="0"/>
            <c:bubble3D val="0"/>
            <c:spPr>
              <a:solidFill>
                <a:srgbClr val="C00000"/>
              </a:solidFill>
              <a:ln>
                <a:noFill/>
              </a:ln>
              <a:effectLst/>
            </c:spPr>
            <c:extLst>
              <c:ext xmlns:c16="http://schemas.microsoft.com/office/drawing/2014/chart" uri="{C3380CC4-5D6E-409C-BE32-E72D297353CC}">
                <c16:uniqueId val="{00000005-AD68-48A5-936E-6C2689E740EA}"/>
              </c:ext>
            </c:extLst>
          </c:dPt>
          <c:dPt>
            <c:idx val="5"/>
            <c:invertIfNegative val="0"/>
            <c:bubble3D val="0"/>
            <c:spPr>
              <a:solidFill>
                <a:srgbClr val="C00000"/>
              </a:solidFill>
              <a:ln>
                <a:noFill/>
              </a:ln>
              <a:effectLst/>
            </c:spPr>
            <c:extLst>
              <c:ext xmlns:c16="http://schemas.microsoft.com/office/drawing/2014/chart" uri="{C3380CC4-5D6E-409C-BE32-E72D297353CC}">
                <c16:uniqueId val="{00000007-AD68-48A5-936E-6C2689E740EA}"/>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'שיעור תעסוקה'!$AS$21:$AX$21</c:f>
              <c:strCache>
                <c:ptCount val="6"/>
                <c:pt idx="0">
                  <c:v>יהודים, ללא חרדים</c:v>
                </c:pt>
                <c:pt idx="1">
                  <c:v>ערבים</c:v>
                </c:pt>
                <c:pt idx="2">
                  <c:v>חרדים</c:v>
                </c:pt>
                <c:pt idx="3">
                  <c:v>יהודיות לא חרדיות</c:v>
                </c:pt>
                <c:pt idx="4">
                  <c:v>ערביות</c:v>
                </c:pt>
                <c:pt idx="5">
                  <c:v>חרדיות</c:v>
                </c:pt>
              </c:strCache>
            </c:strRef>
          </c:cat>
          <c:val>
            <c:numRef>
              <c:f>'שיעור תעסוקה'!$AS$22:$AX$22</c:f>
              <c:numCache>
                <c:formatCode>0%</c:formatCode>
                <c:ptCount val="6"/>
                <c:pt idx="0">
                  <c:v>0.81879280936329124</c:v>
                </c:pt>
                <c:pt idx="1">
                  <c:v>0.73831915340437115</c:v>
                </c:pt>
                <c:pt idx="2">
                  <c:v>0.52335336517919073</c:v>
                </c:pt>
                <c:pt idx="3">
                  <c:v>0.76195928583167694</c:v>
                </c:pt>
                <c:pt idx="4">
                  <c:v>0.48867027195141677</c:v>
                </c:pt>
                <c:pt idx="5">
                  <c:v>0.70457912701055636</c:v>
                </c:pt>
              </c:numCache>
            </c:numRef>
          </c:val>
          <c:extLst>
            <c:ext xmlns:c16="http://schemas.microsoft.com/office/drawing/2014/chart" uri="{C3380CC4-5D6E-409C-BE32-E72D297353CC}">
              <c16:uniqueId val="{00000008-AD68-48A5-936E-6C2689E740EA}"/>
            </c:ext>
          </c:extLst>
        </c:ser>
        <c:dLbls>
          <c:showLegendKey val="0"/>
          <c:showVal val="0"/>
          <c:showCatName val="0"/>
          <c:showSerName val="0"/>
          <c:showPercent val="0"/>
          <c:showBubbleSize val="0"/>
        </c:dLbls>
        <c:gapWidth val="219"/>
        <c:overlap val="-27"/>
        <c:axId val="449505536"/>
        <c:axId val="449517672"/>
      </c:barChart>
      <c:catAx>
        <c:axId val="44950553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449517672"/>
        <c:crosses val="autoZero"/>
        <c:auto val="1"/>
        <c:lblAlgn val="ctr"/>
        <c:lblOffset val="100"/>
        <c:noMultiLvlLbl val="0"/>
      </c:catAx>
      <c:valAx>
        <c:axId val="449517672"/>
        <c:scaling>
          <c:orientation val="minMax"/>
          <c:min val="0.4"/>
        </c:scaling>
        <c:delete val="0"/>
        <c:axPos val="r"/>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449505536"/>
        <c:crosses val="autoZero"/>
        <c:crossBetween val="between"/>
      </c:valAx>
      <c:spPr>
        <a:noFill/>
        <a:ln>
          <a:noFill/>
        </a:ln>
        <a:effectLst/>
      </c:spPr>
    </c:plotArea>
    <c:plotVisOnly val="1"/>
    <c:dispBlanksAs val="gap"/>
    <c:showDLblsOverMax val="0"/>
  </c:chart>
  <c:spPr>
    <a:noFill/>
    <a:ln>
      <a:noFill/>
    </a:ln>
    <a:effectLst/>
  </c:spPr>
  <c:txPr>
    <a:bodyPr/>
    <a:lstStyle/>
    <a:p>
      <a:pPr>
        <a:defRPr sz="1400">
          <a:latin typeface="David" panose="020E0502060401010101" pitchFamily="34" charset="-79"/>
          <a:cs typeface="David" panose="020E0502060401010101" pitchFamily="34" charset="-79"/>
        </a:defRPr>
      </a:pPr>
      <a:endParaRPr lang="he-IL"/>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sz="1680" b="0" i="0" u="none" strike="noStrike" baseline="0" dirty="0" smtClean="0">
                <a:effectLst/>
              </a:rPr>
              <a:t>שיעור התעסוקה לפי תרחיש, גילאי 64-25</a:t>
            </a:r>
            <a:endParaRPr lang="he-IL" dirty="0"/>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manualLayout>
          <c:layoutTarget val="inner"/>
          <c:xMode val="edge"/>
          <c:yMode val="edge"/>
          <c:x val="6.4229221842739645E-2"/>
          <c:y val="4.649425298700581E-2"/>
          <c:w val="0.88913111246852916"/>
          <c:h val="0.68485583613462797"/>
        </c:manualLayout>
      </c:layout>
      <c:lineChart>
        <c:grouping val="standard"/>
        <c:varyColors val="0"/>
        <c:ser>
          <c:idx val="0"/>
          <c:order val="0"/>
          <c:tx>
            <c:strRef>
              <c:f>'שיעור תעסוקה'!$B$2:$H$2</c:f>
              <c:strCache>
                <c:ptCount val="1"/>
                <c:pt idx="0">
                  <c:v>הקפאת מצב</c:v>
                </c:pt>
              </c:strCache>
            </c:strRef>
          </c:tx>
          <c:spPr>
            <a:ln w="28575" cap="rnd">
              <a:solidFill>
                <a:schemeClr val="accent1"/>
              </a:solidFill>
              <a:round/>
            </a:ln>
            <a:effectLst/>
          </c:spPr>
          <c:marker>
            <c:symbol val="none"/>
          </c:marker>
          <c:dLbls>
            <c:dLbl>
              <c:idx val="49"/>
              <c:layout>
                <c:manualLayout>
                  <c:x val="2.3593808984522461E-3"/>
                  <c:y val="3.1335679643749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1BE-461C-AAA7-ECACF3B8971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'שיעור תעסוקה'!$A$4:$A$53</c:f>
              <c:numCache>
                <c:formatCode>General</c:formatCode>
                <c:ptCount val="5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pt idx="20">
                  <c:v>2036</c:v>
                </c:pt>
                <c:pt idx="21">
                  <c:v>2037</c:v>
                </c:pt>
                <c:pt idx="22">
                  <c:v>2038</c:v>
                </c:pt>
                <c:pt idx="23">
                  <c:v>2039</c:v>
                </c:pt>
                <c:pt idx="24">
                  <c:v>2040</c:v>
                </c:pt>
                <c:pt idx="25">
                  <c:v>2041</c:v>
                </c:pt>
                <c:pt idx="26">
                  <c:v>2042</c:v>
                </c:pt>
                <c:pt idx="27">
                  <c:v>2043</c:v>
                </c:pt>
                <c:pt idx="28">
                  <c:v>2044</c:v>
                </c:pt>
                <c:pt idx="29">
                  <c:v>2045</c:v>
                </c:pt>
                <c:pt idx="30">
                  <c:v>2046</c:v>
                </c:pt>
                <c:pt idx="31">
                  <c:v>2047</c:v>
                </c:pt>
                <c:pt idx="32">
                  <c:v>2048</c:v>
                </c:pt>
                <c:pt idx="33">
                  <c:v>2049</c:v>
                </c:pt>
                <c:pt idx="34">
                  <c:v>2050</c:v>
                </c:pt>
                <c:pt idx="35">
                  <c:v>2051</c:v>
                </c:pt>
                <c:pt idx="36">
                  <c:v>2052</c:v>
                </c:pt>
                <c:pt idx="37">
                  <c:v>2053</c:v>
                </c:pt>
                <c:pt idx="38">
                  <c:v>2054</c:v>
                </c:pt>
                <c:pt idx="39">
                  <c:v>2055</c:v>
                </c:pt>
                <c:pt idx="40">
                  <c:v>2056</c:v>
                </c:pt>
                <c:pt idx="41">
                  <c:v>2057</c:v>
                </c:pt>
                <c:pt idx="42">
                  <c:v>2058</c:v>
                </c:pt>
                <c:pt idx="43">
                  <c:v>2059</c:v>
                </c:pt>
                <c:pt idx="44">
                  <c:v>2060</c:v>
                </c:pt>
                <c:pt idx="45">
                  <c:v>2061</c:v>
                </c:pt>
                <c:pt idx="46">
                  <c:v>2062</c:v>
                </c:pt>
                <c:pt idx="47">
                  <c:v>2063</c:v>
                </c:pt>
                <c:pt idx="48">
                  <c:v>2064</c:v>
                </c:pt>
                <c:pt idx="49">
                  <c:v>2065</c:v>
                </c:pt>
              </c:numCache>
            </c:numRef>
          </c:cat>
          <c:val>
            <c:numRef>
              <c:f>'שיעור תעסוקה'!$H$4:$H$53</c:f>
              <c:numCache>
                <c:formatCode>0%</c:formatCode>
                <c:ptCount val="50"/>
                <c:pt idx="0">
                  <c:v>0.73735575654205099</c:v>
                </c:pt>
                <c:pt idx="1">
                  <c:v>0.73645189292219038</c:v>
                </c:pt>
                <c:pt idx="2">
                  <c:v>0.73549733439262321</c:v>
                </c:pt>
                <c:pt idx="3">
                  <c:v>0.73449684575887109</c:v>
                </c:pt>
                <c:pt idx="4">
                  <c:v>0.73379363102316575</c:v>
                </c:pt>
                <c:pt idx="5">
                  <c:v>0.7329816398414245</c:v>
                </c:pt>
                <c:pt idx="6">
                  <c:v>0.73217675449303776</c:v>
                </c:pt>
                <c:pt idx="7">
                  <c:v>0.73143357853383684</c:v>
                </c:pt>
                <c:pt idx="8">
                  <c:v>0.73075643385441436</c:v>
                </c:pt>
                <c:pt idx="9">
                  <c:v>0.73022508599500613</c:v>
                </c:pt>
                <c:pt idx="10">
                  <c:v>0.72948606028901763</c:v>
                </c:pt>
                <c:pt idx="11">
                  <c:v>0.72873496719826536</c:v>
                </c:pt>
                <c:pt idx="12">
                  <c:v>0.72788379232921629</c:v>
                </c:pt>
                <c:pt idx="13">
                  <c:v>0.72705238902583946</c:v>
                </c:pt>
                <c:pt idx="14">
                  <c:v>0.72621852311848811</c:v>
                </c:pt>
                <c:pt idx="15">
                  <c:v>0.72539985128276985</c:v>
                </c:pt>
                <c:pt idx="16">
                  <c:v>0.72437424467749978</c:v>
                </c:pt>
                <c:pt idx="17">
                  <c:v>0.72354324160754924</c:v>
                </c:pt>
                <c:pt idx="18">
                  <c:v>0.72277859364040498</c:v>
                </c:pt>
                <c:pt idx="19">
                  <c:v>0.72216966869930399</c:v>
                </c:pt>
                <c:pt idx="20">
                  <c:v>0.72162576990106397</c:v>
                </c:pt>
                <c:pt idx="21">
                  <c:v>0.7210605547316099</c:v>
                </c:pt>
                <c:pt idx="22">
                  <c:v>0.72053659426574834</c:v>
                </c:pt>
                <c:pt idx="23">
                  <c:v>0.72005026844343123</c:v>
                </c:pt>
                <c:pt idx="24">
                  <c:v>0.71961453797835317</c:v>
                </c:pt>
                <c:pt idx="25">
                  <c:v>0.71922451726361625</c:v>
                </c:pt>
                <c:pt idx="26">
                  <c:v>0.71870828381947405</c:v>
                </c:pt>
                <c:pt idx="27">
                  <c:v>0.71812050869884625</c:v>
                </c:pt>
                <c:pt idx="28">
                  <c:v>0.71754113653780205</c:v>
                </c:pt>
                <c:pt idx="29">
                  <c:v>0.71690467459296059</c:v>
                </c:pt>
                <c:pt idx="30">
                  <c:v>0.71620110839199713</c:v>
                </c:pt>
                <c:pt idx="31">
                  <c:v>0.71555244116891759</c:v>
                </c:pt>
                <c:pt idx="32">
                  <c:v>0.7149106247147099</c:v>
                </c:pt>
                <c:pt idx="33">
                  <c:v>0.71426120598092158</c:v>
                </c:pt>
                <c:pt idx="34">
                  <c:v>0.71355206511015723</c:v>
                </c:pt>
                <c:pt idx="35">
                  <c:v>0.71283951837668846</c:v>
                </c:pt>
                <c:pt idx="36">
                  <c:v>0.71212923708357867</c:v>
                </c:pt>
                <c:pt idx="37">
                  <c:v>0.71146519901488969</c:v>
                </c:pt>
                <c:pt idx="38">
                  <c:v>0.7108936744192873</c:v>
                </c:pt>
                <c:pt idx="39">
                  <c:v>0.71035571724518964</c:v>
                </c:pt>
                <c:pt idx="40">
                  <c:v>0.70984828984017267</c:v>
                </c:pt>
                <c:pt idx="41">
                  <c:v>0.7093212558654568</c:v>
                </c:pt>
                <c:pt idx="42">
                  <c:v>0.70881445199670101</c:v>
                </c:pt>
                <c:pt idx="43">
                  <c:v>0.70826195641618339</c:v>
                </c:pt>
                <c:pt idx="44">
                  <c:v>0.7076942913859009</c:v>
                </c:pt>
                <c:pt idx="45">
                  <c:v>0.70714145388356697</c:v>
                </c:pt>
                <c:pt idx="46">
                  <c:v>0.70657525319400472</c:v>
                </c:pt>
                <c:pt idx="47">
                  <c:v>0.706096454015681</c:v>
                </c:pt>
                <c:pt idx="48">
                  <c:v>0.70558609534685168</c:v>
                </c:pt>
                <c:pt idx="49">
                  <c:v>0.7051390426713946</c:v>
                </c:pt>
              </c:numCache>
            </c:numRef>
          </c:val>
          <c:smooth val="0"/>
          <c:extLst>
            <c:ext xmlns:c16="http://schemas.microsoft.com/office/drawing/2014/chart" uri="{C3380CC4-5D6E-409C-BE32-E72D297353CC}">
              <c16:uniqueId val="{00000001-01BE-461C-AAA7-ECACF3B89711}"/>
            </c:ext>
          </c:extLst>
        </c:ser>
        <c:ser>
          <c:idx val="1"/>
          <c:order val="1"/>
          <c:tx>
            <c:v>המשך מגמות</c:v>
          </c:tx>
          <c:spPr>
            <a:ln w="28575" cap="rnd">
              <a:solidFill>
                <a:schemeClr val="tx1">
                  <a:lumMod val="50000"/>
                  <a:lumOff val="50000"/>
                </a:schemeClr>
              </a:solidFill>
              <a:round/>
            </a:ln>
            <a:effectLst/>
          </c:spPr>
          <c:marker>
            <c:symbol val="none"/>
          </c:marker>
          <c:dLbls>
            <c:dLbl>
              <c:idx val="4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BE-461C-AAA7-ECACF3B8971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'שיעור תעסוקה'!$A$4:$A$53</c:f>
              <c:numCache>
                <c:formatCode>General</c:formatCode>
                <c:ptCount val="5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pt idx="20">
                  <c:v>2036</c:v>
                </c:pt>
                <c:pt idx="21">
                  <c:v>2037</c:v>
                </c:pt>
                <c:pt idx="22">
                  <c:v>2038</c:v>
                </c:pt>
                <c:pt idx="23">
                  <c:v>2039</c:v>
                </c:pt>
                <c:pt idx="24">
                  <c:v>2040</c:v>
                </c:pt>
                <c:pt idx="25">
                  <c:v>2041</c:v>
                </c:pt>
                <c:pt idx="26">
                  <c:v>2042</c:v>
                </c:pt>
                <c:pt idx="27">
                  <c:v>2043</c:v>
                </c:pt>
                <c:pt idx="28">
                  <c:v>2044</c:v>
                </c:pt>
                <c:pt idx="29">
                  <c:v>2045</c:v>
                </c:pt>
                <c:pt idx="30">
                  <c:v>2046</c:v>
                </c:pt>
                <c:pt idx="31">
                  <c:v>2047</c:v>
                </c:pt>
                <c:pt idx="32">
                  <c:v>2048</c:v>
                </c:pt>
                <c:pt idx="33">
                  <c:v>2049</c:v>
                </c:pt>
                <c:pt idx="34">
                  <c:v>2050</c:v>
                </c:pt>
                <c:pt idx="35">
                  <c:v>2051</c:v>
                </c:pt>
                <c:pt idx="36">
                  <c:v>2052</c:v>
                </c:pt>
                <c:pt idx="37">
                  <c:v>2053</c:v>
                </c:pt>
                <c:pt idx="38">
                  <c:v>2054</c:v>
                </c:pt>
                <c:pt idx="39">
                  <c:v>2055</c:v>
                </c:pt>
                <c:pt idx="40">
                  <c:v>2056</c:v>
                </c:pt>
                <c:pt idx="41">
                  <c:v>2057</c:v>
                </c:pt>
                <c:pt idx="42">
                  <c:v>2058</c:v>
                </c:pt>
                <c:pt idx="43">
                  <c:v>2059</c:v>
                </c:pt>
                <c:pt idx="44">
                  <c:v>2060</c:v>
                </c:pt>
                <c:pt idx="45">
                  <c:v>2061</c:v>
                </c:pt>
                <c:pt idx="46">
                  <c:v>2062</c:v>
                </c:pt>
                <c:pt idx="47">
                  <c:v>2063</c:v>
                </c:pt>
                <c:pt idx="48">
                  <c:v>2064</c:v>
                </c:pt>
                <c:pt idx="49">
                  <c:v>2065</c:v>
                </c:pt>
              </c:numCache>
              <c:extLst xmlns:c15="http://schemas.microsoft.com/office/drawing/2012/chart"/>
            </c:numRef>
          </c:cat>
          <c:val>
            <c:numRef>
              <c:f>'שיעור תעסוקה'!$AJ$4:$AJ$53</c:f>
              <c:numCache>
                <c:formatCode>0%</c:formatCode>
                <c:ptCount val="50"/>
                <c:pt idx="0">
                  <c:v>0.73735575654205099</c:v>
                </c:pt>
                <c:pt idx="1">
                  <c:v>0.73645189292219038</c:v>
                </c:pt>
                <c:pt idx="2">
                  <c:v>0.73549733439262321</c:v>
                </c:pt>
                <c:pt idx="3">
                  <c:v>0.73495916051008303</c:v>
                </c:pt>
                <c:pt idx="4">
                  <c:v>0.73451264305312736</c:v>
                </c:pt>
                <c:pt idx="5">
                  <c:v>0.73396782790699178</c:v>
                </c:pt>
                <c:pt idx="6">
                  <c:v>0.73343996362225417</c:v>
                </c:pt>
                <c:pt idx="7">
                  <c:v>0.73298282231297629</c:v>
                </c:pt>
                <c:pt idx="8">
                  <c:v>0.73260269057237437</c:v>
                </c:pt>
                <c:pt idx="9">
                  <c:v>0.73237642983872597</c:v>
                </c:pt>
                <c:pt idx="10">
                  <c:v>0.73195371274887955</c:v>
                </c:pt>
                <c:pt idx="11">
                  <c:v>0.73152743313280488</c:v>
                </c:pt>
                <c:pt idx="12">
                  <c:v>0.73100843384885228</c:v>
                </c:pt>
                <c:pt idx="13">
                  <c:v>0.7305183995358524</c:v>
                </c:pt>
                <c:pt idx="14">
                  <c:v>0.73003619408014753</c:v>
                </c:pt>
                <c:pt idx="15">
                  <c:v>0.72957631096752085</c:v>
                </c:pt>
                <c:pt idx="16">
                  <c:v>0.72891662285022718</c:v>
                </c:pt>
                <c:pt idx="17">
                  <c:v>0.72845850288324443</c:v>
                </c:pt>
                <c:pt idx="18">
                  <c:v>0.72807079504463001</c:v>
                </c:pt>
                <c:pt idx="19">
                  <c:v>0.72784549564058287</c:v>
                </c:pt>
                <c:pt idx="20">
                  <c:v>0.72769548288622421</c:v>
                </c:pt>
                <c:pt idx="21">
                  <c:v>0.72752934775640354</c:v>
                </c:pt>
                <c:pt idx="22">
                  <c:v>0.72741491976357875</c:v>
                </c:pt>
                <c:pt idx="23">
                  <c:v>0.72734942639168676</c:v>
                </c:pt>
                <c:pt idx="24">
                  <c:v>0.72735217315834033</c:v>
                </c:pt>
                <c:pt idx="25">
                  <c:v>0.72740979077743284</c:v>
                </c:pt>
                <c:pt idx="26">
                  <c:v>0.72735300368588607</c:v>
                </c:pt>
                <c:pt idx="27">
                  <c:v>0.72723509492882299</c:v>
                </c:pt>
                <c:pt idx="28">
                  <c:v>0.72714659042063745</c:v>
                </c:pt>
                <c:pt idx="29">
                  <c:v>0.72702040776576182</c:v>
                </c:pt>
                <c:pt idx="30">
                  <c:v>0.72684534468821316</c:v>
                </c:pt>
                <c:pt idx="31">
                  <c:v>0.72673979963856927</c:v>
                </c:pt>
                <c:pt idx="32">
                  <c:v>0.7266604785498153</c:v>
                </c:pt>
                <c:pt idx="33">
                  <c:v>0.72658660340459269</c:v>
                </c:pt>
                <c:pt idx="34">
                  <c:v>0.7264710889269953</c:v>
                </c:pt>
                <c:pt idx="35">
                  <c:v>0.72636642980633626</c:v>
                </c:pt>
                <c:pt idx="36">
                  <c:v>0.7262706043172289</c:v>
                </c:pt>
                <c:pt idx="37">
                  <c:v>0.72622931844301242</c:v>
                </c:pt>
                <c:pt idx="38">
                  <c:v>0.72627948851080604</c:v>
                </c:pt>
                <c:pt idx="39">
                  <c:v>0.72636649198543002</c:v>
                </c:pt>
                <c:pt idx="40">
                  <c:v>0.72648708359784508</c:v>
                </c:pt>
                <c:pt idx="41">
                  <c:v>0.72659623284951436</c:v>
                </c:pt>
                <c:pt idx="42">
                  <c:v>0.72672933611280532</c:v>
                </c:pt>
                <c:pt idx="43">
                  <c:v>0.72682698562298376</c:v>
                </c:pt>
                <c:pt idx="44">
                  <c:v>0.72691111540641762</c:v>
                </c:pt>
                <c:pt idx="45">
                  <c:v>0.72702472998417733</c:v>
                </c:pt>
                <c:pt idx="46">
                  <c:v>0.72713523693853366</c:v>
                </c:pt>
                <c:pt idx="47">
                  <c:v>0.72733637076008173</c:v>
                </c:pt>
                <c:pt idx="48">
                  <c:v>0.72751177371223341</c:v>
                </c:pt>
                <c:pt idx="49">
                  <c:v>0.72775872173094447</c:v>
                </c:pt>
              </c:numCache>
            </c:numRef>
          </c:val>
          <c:smooth val="0"/>
          <c:extLst xmlns:c15="http://schemas.microsoft.com/office/drawing/2012/chart">
            <c:ext xmlns:c16="http://schemas.microsoft.com/office/drawing/2014/chart" uri="{C3380CC4-5D6E-409C-BE32-E72D297353CC}">
              <c16:uniqueId val="{00000003-01BE-461C-AAA7-ECACF3B89711}"/>
            </c:ext>
          </c:extLst>
        </c:ser>
        <c:ser>
          <c:idx val="3"/>
          <c:order val="2"/>
          <c:tx>
            <c:v>סקר תחזיות</c:v>
          </c:tx>
          <c:spPr>
            <a:ln w="28575" cap="rnd">
              <a:solidFill>
                <a:schemeClr val="accent4"/>
              </a:solidFill>
              <a:round/>
            </a:ln>
            <a:effectLst/>
          </c:spPr>
          <c:marker>
            <c:symbol val="none"/>
          </c:marker>
          <c:dLbls>
            <c:dLbl>
              <c:idx val="49"/>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1BE-461C-AAA7-ECACF3B8971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'שיעור תעסוקה'!$AC$4:$AC$53</c:f>
              <c:numCache>
                <c:formatCode>0%</c:formatCode>
                <c:ptCount val="50"/>
                <c:pt idx="0">
                  <c:v>0.73735575654205099</c:v>
                </c:pt>
                <c:pt idx="1">
                  <c:v>0.73645189292219038</c:v>
                </c:pt>
                <c:pt idx="2">
                  <c:v>0.73549733439262321</c:v>
                </c:pt>
                <c:pt idx="3">
                  <c:v>0.73524012712401221</c:v>
                </c:pt>
                <c:pt idx="4">
                  <c:v>0.73508549635007481</c:v>
                </c:pt>
                <c:pt idx="5">
                  <c:v>0.73484326970693192</c:v>
                </c:pt>
                <c:pt idx="6">
                  <c:v>0.73462730599001058</c:v>
                </c:pt>
                <c:pt idx="7">
                  <c:v>0.73449031925727237</c:v>
                </c:pt>
                <c:pt idx="8">
                  <c:v>0.7344408668553869</c:v>
                </c:pt>
                <c:pt idx="9">
                  <c:v>0.73455074502861939</c:v>
                </c:pt>
                <c:pt idx="10">
                  <c:v>0.73447295026711867</c:v>
                </c:pt>
                <c:pt idx="11">
                  <c:v>0.73439593256801072</c:v>
                </c:pt>
                <c:pt idx="12">
                  <c:v>0.73422967127732242</c:v>
                </c:pt>
                <c:pt idx="13">
                  <c:v>0.73409665714703842</c:v>
                </c:pt>
                <c:pt idx="14">
                  <c:v>0.73397714124234303</c:v>
                </c:pt>
                <c:pt idx="15">
                  <c:v>0.73388304187616127</c:v>
                </c:pt>
                <c:pt idx="16">
                  <c:v>0.73359324695258854</c:v>
                </c:pt>
                <c:pt idx="17">
                  <c:v>0.73350769626247714</c:v>
                </c:pt>
                <c:pt idx="18">
                  <c:v>0.7334922685897618</c:v>
                </c:pt>
                <c:pt idx="19">
                  <c:v>0.7336421624528654</c:v>
                </c:pt>
                <c:pt idx="20">
                  <c:v>0.73387408876678395</c:v>
                </c:pt>
                <c:pt idx="21">
                  <c:v>0.73409101905457474</c:v>
                </c:pt>
                <c:pt idx="22">
                  <c:v>0.73436572498017116</c:v>
                </c:pt>
                <c:pt idx="23">
                  <c:v>0.73469685004550145</c:v>
                </c:pt>
                <c:pt idx="24">
                  <c:v>0.73511019785023068</c:v>
                </c:pt>
                <c:pt idx="25">
                  <c:v>0.73558048577122859</c:v>
                </c:pt>
                <c:pt idx="26">
                  <c:v>0.73594358936552129</c:v>
                </c:pt>
                <c:pt idx="27">
                  <c:v>0.7362505174653845</c:v>
                </c:pt>
                <c:pt idx="28">
                  <c:v>0.7366032599918072</c:v>
                </c:pt>
                <c:pt idx="29">
                  <c:v>0.73693691310644971</c:v>
                </c:pt>
                <c:pt idx="30">
                  <c:v>0.73723637073040571</c:v>
                </c:pt>
                <c:pt idx="31">
                  <c:v>0.73761361003470094</c:v>
                </c:pt>
                <c:pt idx="32">
                  <c:v>0.73803012238308363</c:v>
                </c:pt>
                <c:pt idx="33">
                  <c:v>0.73845865445340186</c:v>
                </c:pt>
                <c:pt idx="34">
                  <c:v>0.7388573404014801</c:v>
                </c:pt>
                <c:pt idx="35">
                  <c:v>0.7392726151634671</c:v>
                </c:pt>
                <c:pt idx="36">
                  <c:v>0.73969218787789004</c:v>
                </c:pt>
                <c:pt idx="37">
                  <c:v>0.74016209163126334</c:v>
                </c:pt>
                <c:pt idx="38">
                  <c:v>0.74070828123445331</c:v>
                </c:pt>
                <c:pt idx="39">
                  <c:v>0.74128325525695726</c:v>
                </c:pt>
                <c:pt idx="40">
                  <c:v>0.74188360389592434</c:v>
                </c:pt>
                <c:pt idx="41">
                  <c:v>0.74247205411916317</c:v>
                </c:pt>
                <c:pt idx="42">
                  <c:v>0.74307251727869406</c:v>
                </c:pt>
                <c:pt idx="43">
                  <c:v>0.74363777963961075</c:v>
                </c:pt>
                <c:pt idx="44">
                  <c:v>0.74417673409082918</c:v>
                </c:pt>
                <c:pt idx="45">
                  <c:v>0.74474532776167046</c:v>
                </c:pt>
                <c:pt idx="46">
                  <c:v>0.74530851235218276</c:v>
                </c:pt>
                <c:pt idx="47">
                  <c:v>0.74594671949063041</c:v>
                </c:pt>
                <c:pt idx="48">
                  <c:v>0.74655666374144558</c:v>
                </c:pt>
                <c:pt idx="49">
                  <c:v>0.74722900742442711</c:v>
                </c:pt>
              </c:numCache>
            </c:numRef>
          </c:val>
          <c:smooth val="0"/>
          <c:extLst>
            <c:ext xmlns:c16="http://schemas.microsoft.com/office/drawing/2014/chart" uri="{C3380CC4-5D6E-409C-BE32-E72D297353CC}">
              <c16:uniqueId val="{00000005-01BE-461C-AAA7-ECACF3B89711}"/>
            </c:ext>
          </c:extLst>
        </c:ser>
        <c:ser>
          <c:idx val="2"/>
          <c:order val="3"/>
          <c:tx>
            <c:strRef>
              <c:f>'שיעור תעסוקה'!$P$2:$V$2</c:f>
              <c:strCache>
                <c:ptCount val="1"/>
                <c:pt idx="0">
                  <c:v>סגירת פערים</c:v>
                </c:pt>
              </c:strCache>
            </c:strRef>
          </c:tx>
          <c:spPr>
            <a:ln w="28575" cap="rnd">
              <a:solidFill>
                <a:srgbClr val="C00000"/>
              </a:solidFill>
              <a:round/>
            </a:ln>
            <a:effectLst/>
          </c:spPr>
          <c:marker>
            <c:symbol val="none"/>
          </c:marker>
          <c:dLbls>
            <c:dLbl>
              <c:idx val="49"/>
              <c:layout>
                <c:manualLayout>
                  <c:x val="2.3593808984522461E-3"/>
                  <c:y val="-1.25342718575001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1BE-461C-AAA7-ECACF3B89711}"/>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'שיעור תעסוקה'!$A$4:$A$53</c:f>
              <c:numCache>
                <c:formatCode>General</c:formatCode>
                <c:ptCount val="5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pt idx="20">
                  <c:v>2036</c:v>
                </c:pt>
                <c:pt idx="21">
                  <c:v>2037</c:v>
                </c:pt>
                <c:pt idx="22">
                  <c:v>2038</c:v>
                </c:pt>
                <c:pt idx="23">
                  <c:v>2039</c:v>
                </c:pt>
                <c:pt idx="24">
                  <c:v>2040</c:v>
                </c:pt>
                <c:pt idx="25">
                  <c:v>2041</c:v>
                </c:pt>
                <c:pt idx="26">
                  <c:v>2042</c:v>
                </c:pt>
                <c:pt idx="27">
                  <c:v>2043</c:v>
                </c:pt>
                <c:pt idx="28">
                  <c:v>2044</c:v>
                </c:pt>
                <c:pt idx="29">
                  <c:v>2045</c:v>
                </c:pt>
                <c:pt idx="30">
                  <c:v>2046</c:v>
                </c:pt>
                <c:pt idx="31">
                  <c:v>2047</c:v>
                </c:pt>
                <c:pt idx="32">
                  <c:v>2048</c:v>
                </c:pt>
                <c:pt idx="33">
                  <c:v>2049</c:v>
                </c:pt>
                <c:pt idx="34">
                  <c:v>2050</c:v>
                </c:pt>
                <c:pt idx="35">
                  <c:v>2051</c:v>
                </c:pt>
                <c:pt idx="36">
                  <c:v>2052</c:v>
                </c:pt>
                <c:pt idx="37">
                  <c:v>2053</c:v>
                </c:pt>
                <c:pt idx="38">
                  <c:v>2054</c:v>
                </c:pt>
                <c:pt idx="39">
                  <c:v>2055</c:v>
                </c:pt>
                <c:pt idx="40">
                  <c:v>2056</c:v>
                </c:pt>
                <c:pt idx="41">
                  <c:v>2057</c:v>
                </c:pt>
                <c:pt idx="42">
                  <c:v>2058</c:v>
                </c:pt>
                <c:pt idx="43">
                  <c:v>2059</c:v>
                </c:pt>
                <c:pt idx="44">
                  <c:v>2060</c:v>
                </c:pt>
                <c:pt idx="45">
                  <c:v>2061</c:v>
                </c:pt>
                <c:pt idx="46">
                  <c:v>2062</c:v>
                </c:pt>
                <c:pt idx="47">
                  <c:v>2063</c:v>
                </c:pt>
                <c:pt idx="48">
                  <c:v>2064</c:v>
                </c:pt>
                <c:pt idx="49">
                  <c:v>2065</c:v>
                </c:pt>
              </c:numCache>
            </c:numRef>
          </c:cat>
          <c:val>
            <c:numRef>
              <c:f>'שיעור תעסוקה'!$V$4:$V$53</c:f>
              <c:numCache>
                <c:formatCode>0%</c:formatCode>
                <c:ptCount val="50"/>
                <c:pt idx="0">
                  <c:v>0.73735575654205099</c:v>
                </c:pt>
                <c:pt idx="1">
                  <c:v>0.73645189292219038</c:v>
                </c:pt>
                <c:pt idx="2">
                  <c:v>0.73549733439262321</c:v>
                </c:pt>
                <c:pt idx="3">
                  <c:v>0.73592529369420612</c:v>
                </c:pt>
                <c:pt idx="4">
                  <c:v>0.73648427987153964</c:v>
                </c:pt>
                <c:pt idx="5">
                  <c:v>0.73698327177594414</c:v>
                </c:pt>
                <c:pt idx="6">
                  <c:v>0.73753325435894057</c:v>
                </c:pt>
                <c:pt idx="7">
                  <c:v>0.73818496692186375</c:v>
                </c:pt>
                <c:pt idx="8">
                  <c:v>0.73895298185029024</c:v>
                </c:pt>
                <c:pt idx="9">
                  <c:v>0.73989894867695682</c:v>
                </c:pt>
                <c:pt idx="10">
                  <c:v>0.74068327381910826</c:v>
                </c:pt>
                <c:pt idx="11">
                  <c:v>0.74148563695522041</c:v>
                </c:pt>
                <c:pt idx="12">
                  <c:v>0.74221342037558791</c:v>
                </c:pt>
                <c:pt idx="13">
                  <c:v>0.7429918740547462</c:v>
                </c:pt>
                <c:pt idx="14">
                  <c:v>0.74380405309243358</c:v>
                </c:pt>
                <c:pt idx="15">
                  <c:v>0.74465535858911369</c:v>
                </c:pt>
                <c:pt idx="16">
                  <c:v>0.74532517111504237</c:v>
                </c:pt>
                <c:pt idx="17">
                  <c:v>0.74621255182549862</c:v>
                </c:pt>
                <c:pt idx="18">
                  <c:v>0.74717558798455486</c:v>
                </c:pt>
                <c:pt idx="19">
                  <c:v>0.74831759688469102</c:v>
                </c:pt>
                <c:pt idx="20">
                  <c:v>0.74956474206090695</c:v>
                </c:pt>
                <c:pt idx="21">
                  <c:v>0.75080536371802375</c:v>
                </c:pt>
                <c:pt idx="22">
                  <c:v>0.75212650760701794</c:v>
                </c:pt>
                <c:pt idx="23">
                  <c:v>0.75353036875834678</c:v>
                </c:pt>
                <c:pt idx="24">
                  <c:v>0.75506123097801847</c:v>
                </c:pt>
                <c:pt idx="25">
                  <c:v>0.75666411731609629</c:v>
                </c:pt>
                <c:pt idx="26">
                  <c:v>0.7581852390228897</c:v>
                </c:pt>
                <c:pt idx="27">
                  <c:v>0.75967117765750869</c:v>
                </c:pt>
                <c:pt idx="28">
                  <c:v>0.76125294999181803</c:v>
                </c:pt>
                <c:pt idx="29">
                  <c:v>0.76286800702121549</c:v>
                </c:pt>
                <c:pt idx="30">
                  <c:v>0.76449239900991739</c:v>
                </c:pt>
                <c:pt idx="31">
                  <c:v>0.76622727461822615</c:v>
                </c:pt>
                <c:pt idx="32">
                  <c:v>0.76804519455877773</c:v>
                </c:pt>
                <c:pt idx="33">
                  <c:v>0.76990299969834164</c:v>
                </c:pt>
                <c:pt idx="34">
                  <c:v>0.77177150694150876</c:v>
                </c:pt>
                <c:pt idx="35">
                  <c:v>0.77368456375882688</c:v>
                </c:pt>
                <c:pt idx="36">
                  <c:v>0.77560749878795421</c:v>
                </c:pt>
                <c:pt idx="37">
                  <c:v>0.77758604845152002</c:v>
                </c:pt>
                <c:pt idx="38">
                  <c:v>0.77962235593489571</c:v>
                </c:pt>
                <c:pt idx="39">
                  <c:v>0.78168200908671537</c:v>
                </c:pt>
                <c:pt idx="40">
                  <c:v>0.78376087476885947</c:v>
                </c:pt>
                <c:pt idx="41">
                  <c:v>0.78583936522977016</c:v>
                </c:pt>
                <c:pt idx="42">
                  <c:v>0.78791924122827384</c:v>
                </c:pt>
                <c:pt idx="43">
                  <c:v>0.78997988879807168</c:v>
                </c:pt>
                <c:pt idx="44">
                  <c:v>0.79200178509802754</c:v>
                </c:pt>
                <c:pt idx="45">
                  <c:v>0.79407410987611005</c:v>
                </c:pt>
                <c:pt idx="46">
                  <c:v>0.79615265854443817</c:v>
                </c:pt>
                <c:pt idx="47">
                  <c:v>0.79829095125292449</c:v>
                </c:pt>
                <c:pt idx="48">
                  <c:v>0.80040632221556474</c:v>
                </c:pt>
                <c:pt idx="49">
                  <c:v>0.80258388592171748</c:v>
                </c:pt>
              </c:numCache>
            </c:numRef>
          </c:val>
          <c:smooth val="0"/>
          <c:extLst>
            <c:ext xmlns:c16="http://schemas.microsoft.com/office/drawing/2014/chart" uri="{C3380CC4-5D6E-409C-BE32-E72D297353CC}">
              <c16:uniqueId val="{00000007-01BE-461C-AAA7-ECACF3B89711}"/>
            </c:ext>
          </c:extLst>
        </c:ser>
        <c:dLbls>
          <c:showLegendKey val="0"/>
          <c:showVal val="0"/>
          <c:showCatName val="0"/>
          <c:showSerName val="0"/>
          <c:showPercent val="0"/>
          <c:showBubbleSize val="0"/>
        </c:dLbls>
        <c:smooth val="0"/>
        <c:axId val="1243375960"/>
        <c:axId val="1243371040"/>
        <c:extLst/>
      </c:lineChart>
      <c:catAx>
        <c:axId val="1243375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243371040"/>
        <c:crosses val="autoZero"/>
        <c:auto val="1"/>
        <c:lblAlgn val="ctr"/>
        <c:lblOffset val="100"/>
        <c:noMultiLvlLbl val="0"/>
      </c:catAx>
      <c:valAx>
        <c:axId val="1243371040"/>
        <c:scaling>
          <c:orientation val="minMax"/>
          <c:min val="0.70000000000000007"/>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243375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w="9525" cap="flat" cmpd="sng" algn="ctr">
      <a:noFill/>
      <a:round/>
    </a:ln>
    <a:effectLst/>
  </c:spPr>
  <c:txPr>
    <a:bodyPr/>
    <a:lstStyle/>
    <a:p>
      <a:pPr>
        <a:defRPr sz="14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sz="1440" b="0" i="0" u="none" strike="noStrike" baseline="0" dirty="0" smtClean="0">
                <a:effectLst/>
              </a:rPr>
              <a:t>שכר יחסי ליהודים לא חרדים ב-2065, לפי תרחיש</a:t>
            </a:r>
            <a:endParaRPr lang="he-IL" dirty="0"/>
          </a:p>
        </c:rich>
      </c:tx>
      <c:layout>
        <c:manualLayout>
          <c:xMode val="edge"/>
          <c:yMode val="edge"/>
          <c:x val="0.29756166974267911"/>
          <c:y val="7.3104590795613957E-3"/>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7C6A-403F-9879-E8E5FDD31A25}"/>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7C6A-403F-9879-E8E5FDD31A2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7C6A-403F-9879-E8E5FDD31A2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7C6A-403F-9879-E8E5FDD31A25}"/>
              </c:ext>
            </c:extLst>
          </c:dPt>
          <c:dPt>
            <c:idx val="4"/>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11-7C6A-403F-9879-E8E5FDD31A25}"/>
              </c:ext>
            </c:extLst>
          </c:dPt>
          <c:dPt>
            <c:idx val="5"/>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12-7C6A-403F-9879-E8E5FDD31A25}"/>
              </c:ext>
            </c:extLst>
          </c:dPt>
          <c:dPt>
            <c:idx val="6"/>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13-7C6A-403F-9879-E8E5FDD31A25}"/>
              </c:ext>
            </c:extLst>
          </c:dPt>
          <c:dPt>
            <c:idx val="7"/>
            <c:invertIfNegative val="0"/>
            <c:bubble3D val="0"/>
            <c:spPr>
              <a:solidFill>
                <a:schemeClr val="tx1">
                  <a:lumMod val="50000"/>
                  <a:lumOff val="50000"/>
                </a:schemeClr>
              </a:solidFill>
              <a:ln>
                <a:noFill/>
              </a:ln>
              <a:effectLst/>
            </c:spPr>
            <c:extLst>
              <c:ext xmlns:c16="http://schemas.microsoft.com/office/drawing/2014/chart" uri="{C3380CC4-5D6E-409C-BE32-E72D297353CC}">
                <c16:uniqueId val="{00000014-7C6A-403F-9879-E8E5FDD31A25}"/>
              </c:ext>
            </c:extLst>
          </c:dPt>
          <c:dPt>
            <c:idx val="8"/>
            <c:invertIfNegative val="0"/>
            <c:bubble3D val="0"/>
            <c:spPr>
              <a:solidFill>
                <a:srgbClr val="FF0000"/>
              </a:solidFill>
              <a:ln>
                <a:noFill/>
              </a:ln>
              <a:effectLst/>
            </c:spPr>
            <c:extLst>
              <c:ext xmlns:c16="http://schemas.microsoft.com/office/drawing/2014/chart" uri="{C3380CC4-5D6E-409C-BE32-E72D297353CC}">
                <c16:uniqueId val="{00000009-7C6A-403F-9879-E8E5FDD31A25}"/>
              </c:ext>
            </c:extLst>
          </c:dPt>
          <c:dPt>
            <c:idx val="9"/>
            <c:invertIfNegative val="0"/>
            <c:bubble3D val="0"/>
            <c:spPr>
              <a:solidFill>
                <a:srgbClr val="FF0000"/>
              </a:solidFill>
              <a:ln>
                <a:noFill/>
              </a:ln>
              <a:effectLst/>
            </c:spPr>
            <c:extLst>
              <c:ext xmlns:c16="http://schemas.microsoft.com/office/drawing/2014/chart" uri="{C3380CC4-5D6E-409C-BE32-E72D297353CC}">
                <c16:uniqueId val="{0000000B-7C6A-403F-9879-E8E5FDD31A25}"/>
              </c:ext>
            </c:extLst>
          </c:dPt>
          <c:dPt>
            <c:idx val="10"/>
            <c:invertIfNegative val="0"/>
            <c:bubble3D val="0"/>
            <c:spPr>
              <a:solidFill>
                <a:srgbClr val="FF0000"/>
              </a:solidFill>
              <a:ln>
                <a:noFill/>
              </a:ln>
              <a:effectLst/>
            </c:spPr>
            <c:extLst>
              <c:ext xmlns:c16="http://schemas.microsoft.com/office/drawing/2014/chart" uri="{C3380CC4-5D6E-409C-BE32-E72D297353CC}">
                <c16:uniqueId val="{0000000D-7C6A-403F-9879-E8E5FDD31A25}"/>
              </c:ext>
            </c:extLst>
          </c:dPt>
          <c:dPt>
            <c:idx val="11"/>
            <c:invertIfNegative val="0"/>
            <c:bubble3D val="0"/>
            <c:spPr>
              <a:solidFill>
                <a:srgbClr val="FF0000"/>
              </a:solidFill>
              <a:ln>
                <a:noFill/>
              </a:ln>
              <a:effectLst/>
            </c:spPr>
            <c:extLst>
              <c:ext xmlns:c16="http://schemas.microsoft.com/office/drawing/2014/chart" uri="{C3380CC4-5D6E-409C-BE32-E72D297353CC}">
                <c16:uniqueId val="{0000000F-7C6A-403F-9879-E8E5FDD31A25}"/>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('שכר יחסי'!$B$2:$E$3,'שכר יחסי'!$J$2:$U$3)</c:f>
              <c:multiLvlStrCache>
                <c:ptCount val="16"/>
                <c:lvl>
                  <c:pt idx="0">
                    <c:v>ערבים</c:v>
                  </c:pt>
                  <c:pt idx="1">
                    <c:v>ערביות</c:v>
                  </c:pt>
                  <c:pt idx="2">
                    <c:v>חרדים</c:v>
                  </c:pt>
                  <c:pt idx="3">
                    <c:v>חרדיות</c:v>
                  </c:pt>
                  <c:pt idx="4">
                    <c:v>ערבים</c:v>
                  </c:pt>
                  <c:pt idx="5">
                    <c:v>ערביות</c:v>
                  </c:pt>
                  <c:pt idx="6">
                    <c:v>חרדים</c:v>
                  </c:pt>
                  <c:pt idx="7">
                    <c:v>חרדיות</c:v>
                  </c:pt>
                  <c:pt idx="8">
                    <c:v>ערבים</c:v>
                  </c:pt>
                  <c:pt idx="9">
                    <c:v>ערביות</c:v>
                  </c:pt>
                  <c:pt idx="10">
                    <c:v>חרדים</c:v>
                  </c:pt>
                  <c:pt idx="11">
                    <c:v>חרדיות</c:v>
                  </c:pt>
                  <c:pt idx="12">
                    <c:v>ערבים</c:v>
                  </c:pt>
                  <c:pt idx="13">
                    <c:v>ערביות</c:v>
                  </c:pt>
                  <c:pt idx="14">
                    <c:v>חרדים</c:v>
                  </c:pt>
                  <c:pt idx="15">
                    <c:v>חרדיות</c:v>
                  </c:pt>
                </c:lvl>
                <c:lvl>
                  <c:pt idx="0">
                    <c:v>הקפאת מצב</c:v>
                  </c:pt>
                  <c:pt idx="4">
                    <c:v>סגירת פערים</c:v>
                  </c:pt>
                  <c:pt idx="8">
                    <c:v>סקר תחזיות</c:v>
                  </c:pt>
                  <c:pt idx="12">
                    <c:v>המשך מגמות</c:v>
                  </c:pt>
                </c:lvl>
              </c:multiLvlStrCache>
            </c:multiLvlStrRef>
          </c:cat>
          <c:val>
            <c:numRef>
              <c:f>('שכר יחסי'!$B$53:$E$53,'שכר יחסי'!$J$53:$U$53)</c:f>
              <c:numCache>
                <c:formatCode>0%</c:formatCode>
                <c:ptCount val="16"/>
                <c:pt idx="0">
                  <c:v>0.56811404091902595</c:v>
                </c:pt>
                <c:pt idx="1">
                  <c:v>0.58362758149482108</c:v>
                </c:pt>
                <c:pt idx="2">
                  <c:v>0.59359188279594544</c:v>
                </c:pt>
                <c:pt idx="3">
                  <c:v>0.49156090725137647</c:v>
                </c:pt>
                <c:pt idx="4">
                  <c:v>0.99611337416348222</c:v>
                </c:pt>
                <c:pt idx="5">
                  <c:v>0.99375098253423522</c:v>
                </c:pt>
                <c:pt idx="6">
                  <c:v>0.9364237658958855</c:v>
                </c:pt>
                <c:pt idx="7">
                  <c:v>0.94117061988935113</c:v>
                </c:pt>
                <c:pt idx="8">
                  <c:v>0.72884866763371348</c:v>
                </c:pt>
                <c:pt idx="9">
                  <c:v>0.81522697846241343</c:v>
                </c:pt>
                <c:pt idx="10">
                  <c:v>0.71284846363571508</c:v>
                </c:pt>
                <c:pt idx="11">
                  <c:v>0.85538403309760025</c:v>
                </c:pt>
                <c:pt idx="12">
                  <c:v>0.61278705037028935</c:v>
                </c:pt>
                <c:pt idx="13">
                  <c:v>0.3604518155049064</c:v>
                </c:pt>
                <c:pt idx="14">
                  <c:v>0.43102644839949567</c:v>
                </c:pt>
                <c:pt idx="15">
                  <c:v>0.54232275968630705</c:v>
                </c:pt>
              </c:numCache>
            </c:numRef>
          </c:val>
          <c:extLst>
            <c:ext xmlns:c16="http://schemas.microsoft.com/office/drawing/2014/chart" uri="{C3380CC4-5D6E-409C-BE32-E72D297353CC}">
              <c16:uniqueId val="{00000010-7C6A-403F-9879-E8E5FDD31A25}"/>
            </c:ext>
          </c:extLst>
        </c:ser>
        <c:dLbls>
          <c:showLegendKey val="0"/>
          <c:showVal val="0"/>
          <c:showCatName val="0"/>
          <c:showSerName val="0"/>
          <c:showPercent val="0"/>
          <c:showBubbleSize val="0"/>
        </c:dLbls>
        <c:gapWidth val="219"/>
        <c:overlap val="-27"/>
        <c:axId val="1183103808"/>
        <c:axId val="1183102496"/>
      </c:barChart>
      <c:catAx>
        <c:axId val="118310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183102496"/>
        <c:crosses val="autoZero"/>
        <c:auto val="1"/>
        <c:lblAlgn val="ctr"/>
        <c:lblOffset val="100"/>
        <c:noMultiLvlLbl val="0"/>
      </c:catAx>
      <c:valAx>
        <c:axId val="11831024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18310380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a:t>קצב צמיחת התוצר לפי תרחיש</a:t>
            </a:r>
          </a:p>
        </c:rich>
      </c:tx>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barChart>
        <c:barDir val="col"/>
        <c:grouping val="clustered"/>
        <c:varyColors val="0"/>
        <c:ser>
          <c:idx val="0"/>
          <c:order val="0"/>
          <c:tx>
            <c:strRef>
              <c:f>צמיחה!$B$72</c:f>
              <c:strCache>
                <c:ptCount val="1"/>
                <c:pt idx="0">
                  <c:v>הקפאת מצב</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צמיחה!$A$73:$A$77</c:f>
              <c:strCache>
                <c:ptCount val="5"/>
                <c:pt idx="0">
                  <c:v>2020-2029</c:v>
                </c:pt>
                <c:pt idx="1">
                  <c:v>2030-2039</c:v>
                </c:pt>
                <c:pt idx="2">
                  <c:v>2040-2049</c:v>
                </c:pt>
                <c:pt idx="3">
                  <c:v>2050-2059</c:v>
                </c:pt>
                <c:pt idx="4">
                  <c:v>2060-2065</c:v>
                </c:pt>
              </c:strCache>
            </c:strRef>
          </c:cat>
          <c:val>
            <c:numRef>
              <c:f>צמיחה!$B$73:$B$77</c:f>
              <c:numCache>
                <c:formatCode>0.0%</c:formatCode>
                <c:ptCount val="5"/>
                <c:pt idx="0">
                  <c:v>2.6541332179813675E-2</c:v>
                </c:pt>
                <c:pt idx="1">
                  <c:v>2.4764530057416991E-2</c:v>
                </c:pt>
                <c:pt idx="2">
                  <c:v>2.5266225865021426E-2</c:v>
                </c:pt>
                <c:pt idx="3">
                  <c:v>2.501789429877254E-2</c:v>
                </c:pt>
                <c:pt idx="4">
                  <c:v>2.4892210602465603E-2</c:v>
                </c:pt>
              </c:numCache>
            </c:numRef>
          </c:val>
          <c:extLst>
            <c:ext xmlns:c16="http://schemas.microsoft.com/office/drawing/2014/chart" uri="{C3380CC4-5D6E-409C-BE32-E72D297353CC}">
              <c16:uniqueId val="{00000000-9201-4AF0-AEB2-6038049E3D87}"/>
            </c:ext>
          </c:extLst>
        </c:ser>
        <c:ser>
          <c:idx val="1"/>
          <c:order val="1"/>
          <c:tx>
            <c:strRef>
              <c:f>צמיחה!$C$72</c:f>
              <c:strCache>
                <c:ptCount val="1"/>
                <c:pt idx="0">
                  <c:v>המשך מגמות </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צמיחה!$A$73:$A$77</c:f>
              <c:strCache>
                <c:ptCount val="5"/>
                <c:pt idx="0">
                  <c:v>2020-2029</c:v>
                </c:pt>
                <c:pt idx="1">
                  <c:v>2030-2039</c:v>
                </c:pt>
                <c:pt idx="2">
                  <c:v>2040-2049</c:v>
                </c:pt>
                <c:pt idx="3">
                  <c:v>2050-2059</c:v>
                </c:pt>
                <c:pt idx="4">
                  <c:v>2060-2065</c:v>
                </c:pt>
              </c:strCache>
            </c:strRef>
          </c:cat>
          <c:val>
            <c:numRef>
              <c:f>צמיחה!$C$73:$C$77</c:f>
              <c:numCache>
                <c:formatCode>0.0%</c:formatCode>
                <c:ptCount val="5"/>
                <c:pt idx="0">
                  <c:v>2.7182800918173183E-2</c:v>
                </c:pt>
                <c:pt idx="1">
                  <c:v>2.4617459445273163E-2</c:v>
                </c:pt>
                <c:pt idx="2">
                  <c:v>2.5110568048922255E-2</c:v>
                </c:pt>
                <c:pt idx="3">
                  <c:v>2.4824574372491894E-2</c:v>
                </c:pt>
                <c:pt idx="4">
                  <c:v>2.4601753089211236E-2</c:v>
                </c:pt>
              </c:numCache>
            </c:numRef>
          </c:val>
          <c:extLst>
            <c:ext xmlns:c16="http://schemas.microsoft.com/office/drawing/2014/chart" uri="{C3380CC4-5D6E-409C-BE32-E72D297353CC}">
              <c16:uniqueId val="{00000001-9201-4AF0-AEB2-6038049E3D87}"/>
            </c:ext>
          </c:extLst>
        </c:ser>
        <c:ser>
          <c:idx val="2"/>
          <c:order val="2"/>
          <c:tx>
            <c:strRef>
              <c:f>צמיחה!$D$72</c:f>
              <c:strCache>
                <c:ptCount val="1"/>
                <c:pt idx="0">
                  <c:v>סקר תחזיות</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צמיחה!$A$73:$A$77</c:f>
              <c:strCache>
                <c:ptCount val="5"/>
                <c:pt idx="0">
                  <c:v>2020-2029</c:v>
                </c:pt>
                <c:pt idx="1">
                  <c:v>2030-2039</c:v>
                </c:pt>
                <c:pt idx="2">
                  <c:v>2040-2049</c:v>
                </c:pt>
                <c:pt idx="3">
                  <c:v>2050-2059</c:v>
                </c:pt>
                <c:pt idx="4">
                  <c:v>2060-2065</c:v>
                </c:pt>
              </c:strCache>
            </c:strRef>
          </c:cat>
          <c:val>
            <c:numRef>
              <c:f>צמיחה!$D$73:$D$77</c:f>
              <c:numCache>
                <c:formatCode>0.0%</c:formatCode>
                <c:ptCount val="5"/>
                <c:pt idx="0">
                  <c:v>2.8386258511792613E-2</c:v>
                </c:pt>
                <c:pt idx="1">
                  <c:v>2.7394554305453577E-2</c:v>
                </c:pt>
                <c:pt idx="2">
                  <c:v>2.850601029888139E-2</c:v>
                </c:pt>
                <c:pt idx="3">
                  <c:v>2.9013712640697825E-2</c:v>
                </c:pt>
                <c:pt idx="4">
                  <c:v>2.9449934625571699E-2</c:v>
                </c:pt>
              </c:numCache>
            </c:numRef>
          </c:val>
          <c:extLst>
            <c:ext xmlns:c16="http://schemas.microsoft.com/office/drawing/2014/chart" uri="{C3380CC4-5D6E-409C-BE32-E72D297353CC}">
              <c16:uniqueId val="{00000002-9201-4AF0-AEB2-6038049E3D87}"/>
            </c:ext>
          </c:extLst>
        </c:ser>
        <c:ser>
          <c:idx val="3"/>
          <c:order val="3"/>
          <c:tx>
            <c:strRef>
              <c:f>צמיחה!$E$72</c:f>
              <c:strCache>
                <c:ptCount val="1"/>
                <c:pt idx="0">
                  <c:v>סגירת פערים</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צמיחה!$A$73:$A$77</c:f>
              <c:strCache>
                <c:ptCount val="5"/>
                <c:pt idx="0">
                  <c:v>2020-2029</c:v>
                </c:pt>
                <c:pt idx="1">
                  <c:v>2030-2039</c:v>
                </c:pt>
                <c:pt idx="2">
                  <c:v>2040-2049</c:v>
                </c:pt>
                <c:pt idx="3">
                  <c:v>2050-2059</c:v>
                </c:pt>
                <c:pt idx="4">
                  <c:v>2060-2065</c:v>
                </c:pt>
              </c:strCache>
            </c:strRef>
          </c:cat>
          <c:val>
            <c:numRef>
              <c:f>צמיחה!$E$73:$E$77</c:f>
              <c:numCache>
                <c:formatCode>0.0%</c:formatCode>
                <c:ptCount val="5"/>
                <c:pt idx="0">
                  <c:v>3.0553010915711963E-2</c:v>
                </c:pt>
                <c:pt idx="1">
                  <c:v>3.0441509327969556E-2</c:v>
                </c:pt>
                <c:pt idx="2">
                  <c:v>3.2115234293229662E-2</c:v>
                </c:pt>
                <c:pt idx="3">
                  <c:v>3.3234642180211806E-2</c:v>
                </c:pt>
                <c:pt idx="4">
                  <c:v>3.3964483790917717E-2</c:v>
                </c:pt>
              </c:numCache>
            </c:numRef>
          </c:val>
          <c:extLst>
            <c:ext xmlns:c16="http://schemas.microsoft.com/office/drawing/2014/chart" uri="{C3380CC4-5D6E-409C-BE32-E72D297353CC}">
              <c16:uniqueId val="{00000003-9201-4AF0-AEB2-6038049E3D87}"/>
            </c:ext>
          </c:extLst>
        </c:ser>
        <c:dLbls>
          <c:showLegendKey val="0"/>
          <c:showVal val="1"/>
          <c:showCatName val="0"/>
          <c:showSerName val="0"/>
          <c:showPercent val="0"/>
          <c:showBubbleSize val="0"/>
        </c:dLbls>
        <c:gapWidth val="150"/>
        <c:overlap val="-25"/>
        <c:axId val="1108088344"/>
        <c:axId val="1108088672"/>
      </c:barChart>
      <c:catAx>
        <c:axId val="11080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108088672"/>
        <c:crosses val="autoZero"/>
        <c:auto val="1"/>
        <c:lblAlgn val="ctr"/>
        <c:lblOffset val="100"/>
        <c:noMultiLvlLbl val="0"/>
      </c:catAx>
      <c:valAx>
        <c:axId val="1108088672"/>
        <c:scaling>
          <c:orientation val="minMax"/>
        </c:scaling>
        <c:delete val="1"/>
        <c:axPos val="l"/>
        <c:numFmt formatCode="0.0%" sourceLinked="1"/>
        <c:majorTickMark val="none"/>
        <c:minorTickMark val="none"/>
        <c:tickLblPos val="nextTo"/>
        <c:crossAx val="1108088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a:noFill/>
    </a:ln>
    <a:effectLst/>
  </c:spPr>
  <c:txPr>
    <a:bodyPr/>
    <a:lstStyle/>
    <a:p>
      <a:pPr>
        <a:defRPr sz="16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sz="1440" b="0" i="0" u="none" strike="noStrike" baseline="0" dirty="0" smtClean="0">
                <a:effectLst/>
              </a:rPr>
              <a:t>תוצר לנפש במונחי 2018, לפי תרחיש</a:t>
            </a:r>
            <a:endParaRPr lang="he-IL" dirty="0"/>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barChart>
        <c:barDir val="col"/>
        <c:grouping val="clustered"/>
        <c:varyColors val="0"/>
        <c:ser>
          <c:idx val="0"/>
          <c:order val="0"/>
          <c:tx>
            <c:strRef>
              <c:f>צמיחה!$G$72</c:f>
              <c:strCache>
                <c:ptCount val="1"/>
                <c:pt idx="0">
                  <c:v>הקפאת מצב</c:v>
                </c:pt>
              </c:strCache>
            </c:strRef>
          </c:tx>
          <c:spPr>
            <a:solidFill>
              <a:schemeClr val="accent1"/>
            </a:solidFill>
            <a:ln>
              <a:noFill/>
            </a:ln>
            <a:effectLst/>
          </c:spPr>
          <c:invertIfNegative val="0"/>
          <c:dLbls>
            <c:dLbl>
              <c:idx val="5"/>
              <c:layout>
                <c:manualLayout>
                  <c:x val="-6.03864734299516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D34-4D33-AAB0-30502ECC7AB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צמיחה!$F$73:$F$78</c:f>
              <c:numCache>
                <c:formatCode>General</c:formatCode>
                <c:ptCount val="6"/>
                <c:pt idx="0">
                  <c:v>2018</c:v>
                </c:pt>
                <c:pt idx="1">
                  <c:v>2030</c:v>
                </c:pt>
                <c:pt idx="2">
                  <c:v>2040</c:v>
                </c:pt>
                <c:pt idx="3">
                  <c:v>2050</c:v>
                </c:pt>
                <c:pt idx="4">
                  <c:v>2060</c:v>
                </c:pt>
                <c:pt idx="5">
                  <c:v>2065</c:v>
                </c:pt>
              </c:numCache>
            </c:numRef>
          </c:cat>
          <c:val>
            <c:numRef>
              <c:f>צמיחה!$G$73:$G$78</c:f>
              <c:numCache>
                <c:formatCode>_ * #,##0_ ;_ * \-#,##0_ ;_ * "-"??_ ;_ @_ </c:formatCode>
                <c:ptCount val="6"/>
                <c:pt idx="0">
                  <c:v>144949.31496437843</c:v>
                </c:pt>
                <c:pt idx="1">
                  <c:v>160088.81725357132</c:v>
                </c:pt>
                <c:pt idx="2">
                  <c:v>172217.21094326751</c:v>
                </c:pt>
                <c:pt idx="3">
                  <c:v>186456.22043341387</c:v>
                </c:pt>
                <c:pt idx="4">
                  <c:v>202798.67885754758</c:v>
                </c:pt>
                <c:pt idx="5">
                  <c:v>211994.30480088529</c:v>
                </c:pt>
              </c:numCache>
            </c:numRef>
          </c:val>
          <c:extLst>
            <c:ext xmlns:c16="http://schemas.microsoft.com/office/drawing/2014/chart" uri="{C3380CC4-5D6E-409C-BE32-E72D297353CC}">
              <c16:uniqueId val="{00000001-AD34-4D33-AAB0-30502ECC7AB6}"/>
            </c:ext>
          </c:extLst>
        </c:ser>
        <c:ser>
          <c:idx val="1"/>
          <c:order val="1"/>
          <c:tx>
            <c:strRef>
              <c:f>צמיחה!$H$72</c:f>
              <c:strCache>
                <c:ptCount val="1"/>
                <c:pt idx="0">
                  <c:v>המשך מגמות </c:v>
                </c:pt>
              </c:strCache>
            </c:strRef>
          </c:tx>
          <c:spPr>
            <a:solidFill>
              <a:schemeClr val="bg1">
                <a:lumMod val="75000"/>
              </a:schemeClr>
            </a:solidFill>
            <a:ln>
              <a:noFill/>
            </a:ln>
            <a:effectLst/>
          </c:spPr>
          <c:invertIfNegative val="0"/>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D34-4D33-AAB0-30502ECC7AB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צמיחה!$F$73:$F$78</c:f>
              <c:numCache>
                <c:formatCode>General</c:formatCode>
                <c:ptCount val="6"/>
                <c:pt idx="0">
                  <c:v>2018</c:v>
                </c:pt>
                <c:pt idx="1">
                  <c:v>2030</c:v>
                </c:pt>
                <c:pt idx="2">
                  <c:v>2040</c:v>
                </c:pt>
                <c:pt idx="3">
                  <c:v>2050</c:v>
                </c:pt>
                <c:pt idx="4">
                  <c:v>2060</c:v>
                </c:pt>
                <c:pt idx="5">
                  <c:v>2065</c:v>
                </c:pt>
              </c:numCache>
            </c:numRef>
          </c:cat>
          <c:val>
            <c:numRef>
              <c:f>צמיחה!$H$73:$H$78</c:f>
              <c:numCache>
                <c:formatCode>_ * #,##0_ ;_ * \-#,##0_ ;_ * "-"??_ ;_ @_ </c:formatCode>
                <c:ptCount val="6"/>
                <c:pt idx="0">
                  <c:v>144949.31496437843</c:v>
                </c:pt>
                <c:pt idx="1">
                  <c:v>161069.5458446288</c:v>
                </c:pt>
                <c:pt idx="2">
                  <c:v>173017.25993424162</c:v>
                </c:pt>
                <c:pt idx="3">
                  <c:v>187039.93661386293</c:v>
                </c:pt>
                <c:pt idx="4">
                  <c:v>203028.55920590361</c:v>
                </c:pt>
                <c:pt idx="5">
                  <c:v>211928.46312566393</c:v>
                </c:pt>
              </c:numCache>
            </c:numRef>
          </c:val>
          <c:extLst>
            <c:ext xmlns:c16="http://schemas.microsoft.com/office/drawing/2014/chart" uri="{C3380CC4-5D6E-409C-BE32-E72D297353CC}">
              <c16:uniqueId val="{00000003-AD34-4D33-AAB0-30502ECC7AB6}"/>
            </c:ext>
          </c:extLst>
        </c:ser>
        <c:ser>
          <c:idx val="2"/>
          <c:order val="2"/>
          <c:tx>
            <c:strRef>
              <c:f>צמיחה!$I$72</c:f>
              <c:strCache>
                <c:ptCount val="1"/>
                <c:pt idx="0">
                  <c:v>סקר תחזיות</c:v>
                </c:pt>
              </c:strCache>
            </c:strRef>
          </c:tx>
          <c:spPr>
            <a:solidFill>
              <a:schemeClr val="tx1">
                <a:lumMod val="50000"/>
                <a:lumOff val="50000"/>
              </a:schemeClr>
            </a:solidFill>
            <a:ln>
              <a:noFill/>
            </a:ln>
            <a:effectLst/>
          </c:spPr>
          <c:invertIfNegative val="0"/>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D34-4D33-AAB0-30502ECC7AB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צמיחה!$F$73:$F$78</c:f>
              <c:numCache>
                <c:formatCode>General</c:formatCode>
                <c:ptCount val="6"/>
                <c:pt idx="0">
                  <c:v>2018</c:v>
                </c:pt>
                <c:pt idx="1">
                  <c:v>2030</c:v>
                </c:pt>
                <c:pt idx="2">
                  <c:v>2040</c:v>
                </c:pt>
                <c:pt idx="3">
                  <c:v>2050</c:v>
                </c:pt>
                <c:pt idx="4">
                  <c:v>2060</c:v>
                </c:pt>
                <c:pt idx="5">
                  <c:v>2065</c:v>
                </c:pt>
              </c:numCache>
            </c:numRef>
          </c:cat>
          <c:val>
            <c:numRef>
              <c:f>צמיחה!$I$73:$I$78</c:f>
              <c:numCache>
                <c:formatCode>_ * #,##0_ ;_ * \-#,##0_ ;_ * "-"??_ ;_ @_ </c:formatCode>
                <c:ptCount val="6"/>
                <c:pt idx="0">
                  <c:v>144949.31496437843</c:v>
                </c:pt>
                <c:pt idx="1">
                  <c:v>163360.86800878248</c:v>
                </c:pt>
                <c:pt idx="2">
                  <c:v>180408.86743416844</c:v>
                </c:pt>
                <c:pt idx="3">
                  <c:v>201721.10913975089</c:v>
                </c:pt>
                <c:pt idx="4">
                  <c:v>228272.06786401488</c:v>
                </c:pt>
                <c:pt idx="5">
                  <c:v>244015.78413505069</c:v>
                </c:pt>
              </c:numCache>
            </c:numRef>
          </c:val>
          <c:extLst>
            <c:ext xmlns:c16="http://schemas.microsoft.com/office/drawing/2014/chart" uri="{C3380CC4-5D6E-409C-BE32-E72D297353CC}">
              <c16:uniqueId val="{00000005-AD34-4D33-AAB0-30502ECC7AB6}"/>
            </c:ext>
          </c:extLst>
        </c:ser>
        <c:ser>
          <c:idx val="3"/>
          <c:order val="3"/>
          <c:tx>
            <c:strRef>
              <c:f>צמיחה!$J$72</c:f>
              <c:strCache>
                <c:ptCount val="1"/>
                <c:pt idx="0">
                  <c:v>סגירת פערים</c:v>
                </c:pt>
              </c:strCache>
            </c:strRef>
          </c:tx>
          <c:spPr>
            <a:solidFill>
              <a:srgbClr val="C00000"/>
            </a:solidFill>
            <a:ln>
              <a:noFill/>
            </a:ln>
            <a:effectLst/>
          </c:spPr>
          <c:invertIfNegative val="0"/>
          <c:dLbls>
            <c:dLbl>
              <c:idx val="5"/>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D34-4D33-AAB0-30502ECC7AB6}"/>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צמיחה!$F$73:$F$78</c:f>
              <c:numCache>
                <c:formatCode>General</c:formatCode>
                <c:ptCount val="6"/>
                <c:pt idx="0">
                  <c:v>2018</c:v>
                </c:pt>
                <c:pt idx="1">
                  <c:v>2030</c:v>
                </c:pt>
                <c:pt idx="2">
                  <c:v>2040</c:v>
                </c:pt>
                <c:pt idx="3">
                  <c:v>2050</c:v>
                </c:pt>
                <c:pt idx="4">
                  <c:v>2060</c:v>
                </c:pt>
                <c:pt idx="5">
                  <c:v>2065</c:v>
                </c:pt>
              </c:numCache>
            </c:numRef>
          </c:cat>
          <c:val>
            <c:numRef>
              <c:f>צמיחה!$J$73:$J$78</c:f>
              <c:numCache>
                <c:formatCode>_ * #,##0_ ;_ * \-#,##0_ ;_ * "-"??_ ;_ @_ </c:formatCode>
                <c:ptCount val="6"/>
                <c:pt idx="0">
                  <c:v>144949.31496437843</c:v>
                </c:pt>
                <c:pt idx="1">
                  <c:v>167280.60326026485</c:v>
                </c:pt>
                <c:pt idx="2">
                  <c:v>190405.1603397335</c:v>
                </c:pt>
                <c:pt idx="3">
                  <c:v>220615.86333086187</c:v>
                </c:pt>
                <c:pt idx="4">
                  <c:v>260208.135063589</c:v>
                </c:pt>
                <c:pt idx="5">
                  <c:v>284325.26113154925</c:v>
                </c:pt>
              </c:numCache>
            </c:numRef>
          </c:val>
          <c:extLst>
            <c:ext xmlns:c16="http://schemas.microsoft.com/office/drawing/2014/chart" uri="{C3380CC4-5D6E-409C-BE32-E72D297353CC}">
              <c16:uniqueId val="{00000007-AD34-4D33-AAB0-30502ECC7AB6}"/>
            </c:ext>
          </c:extLst>
        </c:ser>
        <c:dLbls>
          <c:showLegendKey val="0"/>
          <c:showVal val="0"/>
          <c:showCatName val="0"/>
          <c:showSerName val="0"/>
          <c:showPercent val="0"/>
          <c:showBubbleSize val="0"/>
        </c:dLbls>
        <c:gapWidth val="219"/>
        <c:overlap val="-27"/>
        <c:axId val="1108088344"/>
        <c:axId val="1108088672"/>
      </c:barChart>
      <c:catAx>
        <c:axId val="11080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108088672"/>
        <c:crosses val="autoZero"/>
        <c:auto val="1"/>
        <c:lblAlgn val="ctr"/>
        <c:lblOffset val="100"/>
        <c:noMultiLvlLbl val="0"/>
      </c:catAx>
      <c:valAx>
        <c:axId val="11080886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a:t>אלפי ₪, במונחי 2018</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1108088344"/>
        <c:crosses val="autoZero"/>
        <c:crossBetween val="between"/>
        <c:dispUnits>
          <c:builtInUnit val="thousands"/>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w="9525" cap="flat" cmpd="sng" algn="ctr">
      <a:noFill/>
      <a:round/>
    </a:ln>
    <a:effectLst/>
  </c:spPr>
  <c:txPr>
    <a:bodyPr/>
    <a:lstStyle/>
    <a:p>
      <a:pPr>
        <a:defRPr sz="12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r>
              <a:rPr lang="he-IL" sz="1440" b="0" i="0" u="none" strike="noStrike" baseline="0" dirty="0" smtClean="0">
                <a:effectLst/>
              </a:rPr>
              <a:t>מדד ג'יני לאי שוויון בהכנסות כלכליות*</a:t>
            </a:r>
            <a:endParaRPr lang="he-IL" dirty="0"/>
          </a:p>
        </c:rich>
      </c:tx>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title>
    <c:autoTitleDeleted val="0"/>
    <c:plotArea>
      <c:layout/>
      <c:barChart>
        <c:barDir val="col"/>
        <c:grouping val="clustered"/>
        <c:varyColors val="0"/>
        <c:ser>
          <c:idx val="0"/>
          <c:order val="0"/>
          <c:tx>
            <c:strRef>
              <c:f>'סיכום תרחישים'!$AA$2</c:f>
              <c:strCache>
                <c:ptCount val="1"/>
                <c:pt idx="0">
                  <c:v>הקפאת מצב</c:v>
                </c:pt>
              </c:strCache>
            </c:strRef>
          </c:tx>
          <c:spPr>
            <a:solidFill>
              <a:schemeClr val="accent1"/>
            </a:solidFill>
            <a:ln>
              <a:noFill/>
            </a:ln>
            <a:effectLst/>
          </c:spPr>
          <c:invertIfNegative val="0"/>
          <c:dLbls>
            <c:dLbl>
              <c:idx val="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0A04-4913-9FDA-B1CD02F2FF2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6"/>
                <c:pt idx="0">
                  <c:v>2017</c:v>
                </c:pt>
                <c:pt idx="1">
                  <c:v>2025</c:v>
                </c:pt>
                <c:pt idx="2">
                  <c:v>2035</c:v>
                </c:pt>
                <c:pt idx="3">
                  <c:v>2045</c:v>
                </c:pt>
                <c:pt idx="4">
                  <c:v>2055</c:v>
                </c:pt>
                <c:pt idx="5">
                  <c:v>2065</c:v>
                </c:pt>
              </c:numCache>
            </c:numRef>
          </c:cat>
          <c:val>
            <c:numRef>
              <c:f>'סיכום תרחישים'!$AA$3:$AA$8</c:f>
              <c:numCache>
                <c:formatCode>0.00</c:formatCode>
                <c:ptCount val="6"/>
                <c:pt idx="0">
                  <c:v>0.47682934744949118</c:v>
                </c:pt>
                <c:pt idx="1">
                  <c:v>0.4895324557791953</c:v>
                </c:pt>
                <c:pt idx="2">
                  <c:v>0.50034794648264458</c:v>
                </c:pt>
                <c:pt idx="3">
                  <c:v>0.50726683726467214</c:v>
                </c:pt>
                <c:pt idx="4">
                  <c:v>0.51384318291180775</c:v>
                </c:pt>
                <c:pt idx="5">
                  <c:v>0.5211951584903407</c:v>
                </c:pt>
              </c:numCache>
            </c:numRef>
          </c:val>
          <c:extLst>
            <c:ext xmlns:c16="http://schemas.microsoft.com/office/drawing/2014/chart" uri="{C3380CC4-5D6E-409C-BE32-E72D297353CC}">
              <c16:uniqueId val="{00000001-0A04-4913-9FDA-B1CD02F2FF23}"/>
            </c:ext>
          </c:extLst>
        </c:ser>
        <c:ser>
          <c:idx val="3"/>
          <c:order val="1"/>
          <c:tx>
            <c:strRef>
              <c:f>'סיכום תרחישים'!$AD$2</c:f>
              <c:strCache>
                <c:ptCount val="1"/>
                <c:pt idx="0">
                  <c:v>המשך מגמות</c:v>
                </c:pt>
              </c:strCache>
            </c:strRef>
          </c:tx>
          <c:spPr>
            <a:solidFill>
              <a:schemeClr val="accent4"/>
            </a:solidFill>
            <a:ln>
              <a:noFill/>
            </a:ln>
            <a:effectLst/>
          </c:spPr>
          <c:invertIfNegative val="0"/>
          <c:dLbls>
            <c:dLbl>
              <c:idx val="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A04-4913-9FDA-B1CD02F2FF2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6"/>
                <c:pt idx="0">
                  <c:v>2017</c:v>
                </c:pt>
                <c:pt idx="1">
                  <c:v>2025</c:v>
                </c:pt>
                <c:pt idx="2">
                  <c:v>2035</c:v>
                </c:pt>
                <c:pt idx="3">
                  <c:v>2045</c:v>
                </c:pt>
                <c:pt idx="4">
                  <c:v>2055</c:v>
                </c:pt>
                <c:pt idx="5">
                  <c:v>2065</c:v>
                </c:pt>
              </c:numCache>
            </c:numRef>
          </c:cat>
          <c:val>
            <c:numRef>
              <c:f>'סיכום תרחישים'!$AD$3:$AD$8</c:f>
              <c:numCache>
                <c:formatCode>0.00</c:formatCode>
                <c:ptCount val="6"/>
                <c:pt idx="0">
                  <c:v>0.47682934744949118</c:v>
                </c:pt>
                <c:pt idx="1">
                  <c:v>0.4850073726126739</c:v>
                </c:pt>
                <c:pt idx="2">
                  <c:v>0.49518528263754708</c:v>
                </c:pt>
                <c:pt idx="3">
                  <c:v>0.50140406049670316</c:v>
                </c:pt>
                <c:pt idx="4">
                  <c:v>0.50726452557070634</c:v>
                </c:pt>
                <c:pt idx="5">
                  <c:v>0.51416244146086765</c:v>
                </c:pt>
              </c:numCache>
            </c:numRef>
          </c:val>
          <c:extLst>
            <c:ext xmlns:c16="http://schemas.microsoft.com/office/drawing/2014/chart" uri="{C3380CC4-5D6E-409C-BE32-E72D297353CC}">
              <c16:uniqueId val="{00000003-0A04-4913-9FDA-B1CD02F2FF23}"/>
            </c:ext>
          </c:extLst>
        </c:ser>
        <c:ser>
          <c:idx val="2"/>
          <c:order val="2"/>
          <c:tx>
            <c:strRef>
              <c:f>'סיכום תרחישים'!$AC$2</c:f>
              <c:strCache>
                <c:ptCount val="1"/>
                <c:pt idx="0">
                  <c:v>סקר תחזיות</c:v>
                </c:pt>
              </c:strCache>
            </c:strRef>
          </c:tx>
          <c:spPr>
            <a:solidFill>
              <a:schemeClr val="tx1">
                <a:lumMod val="50000"/>
                <a:lumOff val="50000"/>
              </a:schemeClr>
            </a:solidFill>
            <a:ln>
              <a:noFill/>
            </a:ln>
            <a:effectLst/>
          </c:spPr>
          <c:invertIfNegative val="0"/>
          <c:dLbls>
            <c:dLbl>
              <c:idx val="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A04-4913-9FDA-B1CD02F2FF2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6"/>
                <c:pt idx="0">
                  <c:v>2017</c:v>
                </c:pt>
                <c:pt idx="1">
                  <c:v>2025</c:v>
                </c:pt>
                <c:pt idx="2">
                  <c:v>2035</c:v>
                </c:pt>
                <c:pt idx="3">
                  <c:v>2045</c:v>
                </c:pt>
                <c:pt idx="4">
                  <c:v>2055</c:v>
                </c:pt>
                <c:pt idx="5">
                  <c:v>2065</c:v>
                </c:pt>
              </c:numCache>
            </c:numRef>
          </c:cat>
          <c:val>
            <c:numRef>
              <c:f>'סיכום תרחישים'!$AC$3:$AC$8</c:f>
              <c:numCache>
                <c:formatCode>0.00</c:formatCode>
                <c:ptCount val="6"/>
                <c:pt idx="0">
                  <c:v>0.47682934744949118</c:v>
                </c:pt>
                <c:pt idx="1">
                  <c:v>0.47961854113838404</c:v>
                </c:pt>
                <c:pt idx="2">
                  <c:v>0.47982925450757169</c:v>
                </c:pt>
                <c:pt idx="3">
                  <c:v>0.47519961401955735</c:v>
                </c:pt>
                <c:pt idx="4">
                  <c:v>0.46769511550488541</c:v>
                </c:pt>
                <c:pt idx="5">
                  <c:v>0.45781449098703547</c:v>
                </c:pt>
              </c:numCache>
            </c:numRef>
          </c:val>
          <c:extLst>
            <c:ext xmlns:c16="http://schemas.microsoft.com/office/drawing/2014/chart" uri="{C3380CC4-5D6E-409C-BE32-E72D297353CC}">
              <c16:uniqueId val="{00000005-0A04-4913-9FDA-B1CD02F2FF23}"/>
            </c:ext>
          </c:extLst>
        </c:ser>
        <c:ser>
          <c:idx val="1"/>
          <c:order val="3"/>
          <c:tx>
            <c:strRef>
              <c:f>'סיכום תרחישים'!$AB$2</c:f>
              <c:strCache>
                <c:ptCount val="1"/>
                <c:pt idx="0">
                  <c:v>סגירת פערים</c:v>
                </c:pt>
              </c:strCache>
            </c:strRef>
          </c:tx>
          <c:spPr>
            <a:solidFill>
              <a:srgbClr val="C00000"/>
            </a:solidFill>
            <a:ln>
              <a:noFill/>
            </a:ln>
            <a:effectLst/>
          </c:spPr>
          <c:invertIfNegative val="0"/>
          <c:dLbls>
            <c:dLbl>
              <c:idx val="5"/>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0A04-4913-9FDA-B1CD02F2FF23}"/>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David" panose="020E0502060401010101" pitchFamily="34" charset="-79"/>
                    <a:ea typeface="+mn-ea"/>
                    <a:cs typeface="David" panose="020E0502060401010101" pitchFamily="34" charset="-79"/>
                  </a:defRPr>
                </a:pPr>
                <a:endParaRPr lang="he-IL"/>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6"/>
                <c:pt idx="0">
                  <c:v>2017</c:v>
                </c:pt>
                <c:pt idx="1">
                  <c:v>2025</c:v>
                </c:pt>
                <c:pt idx="2">
                  <c:v>2035</c:v>
                </c:pt>
                <c:pt idx="3">
                  <c:v>2045</c:v>
                </c:pt>
                <c:pt idx="4">
                  <c:v>2055</c:v>
                </c:pt>
                <c:pt idx="5">
                  <c:v>2065</c:v>
                </c:pt>
              </c:numCache>
            </c:numRef>
          </c:cat>
          <c:val>
            <c:numRef>
              <c:f>'סיכום תרחישים'!$AB$3:$AB$8</c:f>
              <c:numCache>
                <c:formatCode>0.00</c:formatCode>
                <c:ptCount val="6"/>
                <c:pt idx="0">
                  <c:v>0.47682934744949118</c:v>
                </c:pt>
                <c:pt idx="1">
                  <c:v>0.47257520233648792</c:v>
                </c:pt>
                <c:pt idx="2">
                  <c:v>0.45869401411359229</c:v>
                </c:pt>
                <c:pt idx="3">
                  <c:v>0.43597446351160374</c:v>
                </c:pt>
                <c:pt idx="4">
                  <c:v>0.41390510686633619</c:v>
                </c:pt>
                <c:pt idx="5">
                  <c:v>0.38579780851200446</c:v>
                </c:pt>
              </c:numCache>
            </c:numRef>
          </c:val>
          <c:extLst>
            <c:ext xmlns:c16="http://schemas.microsoft.com/office/drawing/2014/chart" uri="{C3380CC4-5D6E-409C-BE32-E72D297353CC}">
              <c16:uniqueId val="{00000007-0A04-4913-9FDA-B1CD02F2FF23}"/>
            </c:ext>
          </c:extLst>
        </c:ser>
        <c:dLbls>
          <c:showLegendKey val="0"/>
          <c:showVal val="0"/>
          <c:showCatName val="0"/>
          <c:showSerName val="0"/>
          <c:showPercent val="0"/>
          <c:showBubbleSize val="0"/>
        </c:dLbls>
        <c:gapWidth val="219"/>
        <c:overlap val="-27"/>
        <c:axId val="755760912"/>
        <c:axId val="755755992"/>
      </c:barChart>
      <c:catAx>
        <c:axId val="75576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755755992"/>
        <c:crosses val="autoZero"/>
        <c:auto val="1"/>
        <c:lblAlgn val="ctr"/>
        <c:lblOffset val="100"/>
        <c:noMultiLvlLbl val="0"/>
      </c:catAx>
      <c:valAx>
        <c:axId val="755755992"/>
        <c:scaling>
          <c:orientation val="minMax"/>
          <c:min val="0.300000000000000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crossAx val="755760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David" panose="020E0502060401010101" pitchFamily="34" charset="-79"/>
              <a:ea typeface="+mn-ea"/>
              <a:cs typeface="David" panose="020E0502060401010101" pitchFamily="34" charset="-79"/>
            </a:defRPr>
          </a:pPr>
          <a:endParaRPr lang="he-IL"/>
        </a:p>
      </c:txPr>
    </c:legend>
    <c:plotVisOnly val="1"/>
    <c:dispBlanksAs val="gap"/>
    <c:showDLblsOverMax val="0"/>
  </c:chart>
  <c:spPr>
    <a:noFill/>
    <a:ln w="9525" cap="flat" cmpd="sng" algn="ctr">
      <a:noFill/>
      <a:round/>
    </a:ln>
    <a:effectLst/>
  </c:spPr>
  <c:txPr>
    <a:bodyPr/>
    <a:lstStyle/>
    <a:p>
      <a:pPr>
        <a:defRPr sz="1200">
          <a:latin typeface="David" panose="020E0502060401010101" pitchFamily="34" charset="-79"/>
          <a:cs typeface="David" panose="020E0502060401010101" pitchFamily="34" charset="-79"/>
        </a:defRPr>
      </a:pPr>
      <a:endParaRPr lang="he-IL"/>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sz="1400"/>
              <a:t>קצב צמיחת התוצר לפי תרחיש</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0"/>
          <c:order val="0"/>
          <c:tx>
            <c:strRef>
              <c:f>'סיכום תרחישים'!$B$2</c:f>
              <c:strCache>
                <c:ptCount val="1"/>
                <c:pt idx="0">
                  <c:v>הקפאת מצב</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'סיכום תרחישים'!$A$54:$A$58</c:f>
              <c:strCache>
                <c:ptCount val="2"/>
                <c:pt idx="0">
                  <c:v>2020-29</c:v>
                </c:pt>
                <c:pt idx="1">
                  <c:v>2060-65</c:v>
                </c:pt>
              </c:strCache>
            </c:strRef>
          </c:cat>
          <c:val>
            <c:numRef>
              <c:f>'סיכום תרחישים'!$B$54:$B$58</c:f>
              <c:numCache>
                <c:formatCode>0.0%</c:formatCode>
                <c:ptCount val="2"/>
                <c:pt idx="0">
                  <c:v>2.6541332179813675E-2</c:v>
                </c:pt>
                <c:pt idx="1">
                  <c:v>2.4892210602465603E-2</c:v>
                </c:pt>
              </c:numCache>
            </c:numRef>
          </c:val>
          <c:extLst>
            <c:ext xmlns:c16="http://schemas.microsoft.com/office/drawing/2014/chart" uri="{C3380CC4-5D6E-409C-BE32-E72D297353CC}">
              <c16:uniqueId val="{00000000-0FB5-4F7D-93C6-4042385B20D9}"/>
            </c:ext>
          </c:extLst>
        </c:ser>
        <c:ser>
          <c:idx val="4"/>
          <c:order val="4"/>
          <c:tx>
            <c:strRef>
              <c:f>'סיכום תרחישים'!$G$2</c:f>
              <c:strCache>
                <c:ptCount val="1"/>
                <c:pt idx="0">
                  <c:v>סגירת פערי תעסוקה</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2"/>
              <c:pt idx="0">
                <c:v>2020-29</c:v>
              </c:pt>
              <c:pt idx="1">
                <c:v>2060-65</c:v>
              </c:pt>
              <c:extLst>
                <c:ext xmlns:c15="http://schemas.microsoft.com/office/drawing/2012/chart" uri="{02D57815-91ED-43cb-92C2-25804820EDAC}">
                  <c15:autoCat val="1"/>
                </c:ext>
              </c:extLst>
            </c:strLit>
          </c:cat>
          <c:val>
            <c:numRef>
              <c:f>'סיכום תרחישים'!$G$54:$G$58</c:f>
              <c:numCache>
                <c:formatCode>0.0%</c:formatCode>
                <c:ptCount val="2"/>
                <c:pt idx="0">
                  <c:v>2.8030970811440563E-2</c:v>
                </c:pt>
                <c:pt idx="1">
                  <c:v>2.7851735383279317E-2</c:v>
                </c:pt>
              </c:numCache>
            </c:numRef>
          </c:val>
          <c:extLst>
            <c:ext xmlns:c16="http://schemas.microsoft.com/office/drawing/2014/chart" uri="{C3380CC4-5D6E-409C-BE32-E72D297353CC}">
              <c16:uniqueId val="{00000001-0FB5-4F7D-93C6-4042385B20D9}"/>
            </c:ext>
          </c:extLst>
        </c:ser>
        <c:ser>
          <c:idx val="5"/>
          <c:order val="5"/>
          <c:tx>
            <c:strRef>
              <c:f>'סיכום תרחישים'!$H$2</c:f>
              <c:strCache>
                <c:ptCount val="1"/>
                <c:pt idx="0">
                  <c:v>סגירת פערי שכר</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2"/>
              <c:pt idx="0">
                <c:v>2020-29</c:v>
              </c:pt>
              <c:pt idx="1">
                <c:v>2060-65</c:v>
              </c:pt>
              <c:extLst>
                <c:ext xmlns:c15="http://schemas.microsoft.com/office/drawing/2012/chart" uri="{02D57815-91ED-43cb-92C2-25804820EDAC}">
                  <c15:autoCat val="1"/>
                </c:ext>
              </c:extLst>
            </c:strLit>
          </c:cat>
          <c:val>
            <c:numRef>
              <c:f>'סיכום תרחישים'!$H$54:$H$58</c:f>
              <c:numCache>
                <c:formatCode>0.0%</c:formatCode>
                <c:ptCount val="2"/>
                <c:pt idx="0">
                  <c:v>2.8791916951956813E-2</c:v>
                </c:pt>
                <c:pt idx="1">
                  <c:v>2.9855954809562879E-2</c:v>
                </c:pt>
              </c:numCache>
            </c:numRef>
          </c:val>
          <c:extLst>
            <c:ext xmlns:c16="http://schemas.microsoft.com/office/drawing/2014/chart" uri="{C3380CC4-5D6E-409C-BE32-E72D297353CC}">
              <c16:uniqueId val="{00000002-0FB5-4F7D-93C6-4042385B20D9}"/>
            </c:ext>
          </c:extLst>
        </c:ser>
        <c:dLbls>
          <c:showLegendKey val="0"/>
          <c:showVal val="0"/>
          <c:showCatName val="0"/>
          <c:showSerName val="0"/>
          <c:showPercent val="0"/>
          <c:showBubbleSize val="0"/>
        </c:dLbls>
        <c:gapWidth val="219"/>
        <c:overlap val="-27"/>
        <c:axId val="1108088344"/>
        <c:axId val="1108088672"/>
        <c:extLst>
          <c:ext xmlns:c15="http://schemas.microsoft.com/office/drawing/2012/chart" uri="{02D57815-91ED-43cb-92C2-25804820EDAC}">
            <c15:filteredBarSeries>
              <c15:ser>
                <c:idx val="3"/>
                <c:order val="1"/>
                <c:tx>
                  <c:strRef>
                    <c:extLst>
                      <c:ext uri="{02D57815-91ED-43cb-92C2-25804820EDAC}">
                        <c15:formulaRef>
                          <c15:sqref>'סיכום תרחישים'!$E$2</c15:sqref>
                        </c15:formulaRef>
                      </c:ext>
                    </c:extLst>
                    <c:strCache>
                      <c:ptCount val="1"/>
                      <c:pt idx="0">
                        <c:v>המשך מגמות</c:v>
                      </c:pt>
                    </c:strCache>
                  </c:strRef>
                </c:tx>
                <c:spPr>
                  <a:solidFill>
                    <a:schemeClr val="accent4"/>
                  </a:solidFill>
                  <a:ln>
                    <a:noFill/>
                  </a:ln>
                  <a:effectLst/>
                </c:spPr>
                <c:invertIfNegative val="0"/>
                <c:cat>
                  <c:strRef>
                    <c:extLst>
                      <c:ext uri="{02D57815-91ED-43cb-92C2-25804820EDAC}">
                        <c15:formulaRef>
                          <c15:sqref>'סיכום תרחישים'!$A$54:$A$58</c15:sqref>
                        </c15:formulaRef>
                      </c:ext>
                    </c:extLst>
                    <c:strCache>
                      <c:ptCount val="2"/>
                      <c:pt idx="0">
                        <c:v>2020-29</c:v>
                      </c:pt>
                      <c:pt idx="1">
                        <c:v>2060-65</c:v>
                      </c:pt>
                    </c:strCache>
                  </c:strRef>
                </c:cat>
                <c:val>
                  <c:numRef>
                    <c:extLst>
                      <c:ext uri="{02D57815-91ED-43cb-92C2-25804820EDAC}">
                        <c15:formulaRef>
                          <c15:sqref>'סיכום תרחישים'!$E$54:$E$58</c15:sqref>
                        </c15:formulaRef>
                      </c:ext>
                    </c:extLst>
                    <c:numCache>
                      <c:formatCode>0.0%</c:formatCode>
                      <c:ptCount val="2"/>
                      <c:pt idx="0">
                        <c:v>2.7182800918173183E-2</c:v>
                      </c:pt>
                      <c:pt idx="1">
                        <c:v>2.4601753089211236E-2</c:v>
                      </c:pt>
                    </c:numCache>
                  </c:numRef>
                </c:val>
                <c:extLst>
                  <c:ext xmlns:c16="http://schemas.microsoft.com/office/drawing/2014/chart" uri="{C3380CC4-5D6E-409C-BE32-E72D297353CC}">
                    <c16:uniqueId val="{00000003-0FB5-4F7D-93C6-4042385B20D9}"/>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'סיכום תרחישים'!$D$2</c15:sqref>
                        </c15:formulaRef>
                      </c:ext>
                    </c:extLst>
                    <c:strCache>
                      <c:ptCount val="1"/>
                      <c:pt idx="0">
                        <c:v>סקר תחזיות</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2"/>
                      <c:pt idx="0">
                        <c:v>2020-29</c:v>
                      </c:pt>
                      <c:pt idx="1">
                        <c:v>2060-65</c:v>
                      </c:pt>
                    </c:strCache>
                  </c:strRef>
                </c:cat>
                <c:val>
                  <c:numRef>
                    <c:extLst xmlns:c15="http://schemas.microsoft.com/office/drawing/2012/chart">
                      <c:ext xmlns:c15="http://schemas.microsoft.com/office/drawing/2012/chart" uri="{02D57815-91ED-43cb-92C2-25804820EDAC}">
                        <c15:formulaRef>
                          <c15:sqref>'סיכום תרחישים'!$D$54:$D$58</c15:sqref>
                        </c15:formulaRef>
                      </c:ext>
                    </c:extLst>
                    <c:numCache>
                      <c:formatCode>0.0%</c:formatCode>
                      <c:ptCount val="2"/>
                      <c:pt idx="0">
                        <c:v>2.8386258511792613E-2</c:v>
                      </c:pt>
                      <c:pt idx="1">
                        <c:v>2.9449934625571699E-2</c:v>
                      </c:pt>
                    </c:numCache>
                  </c:numRef>
                </c:val>
                <c:extLst xmlns:c15="http://schemas.microsoft.com/office/drawing/2012/chart">
                  <c:ext xmlns:c16="http://schemas.microsoft.com/office/drawing/2014/chart" uri="{C3380CC4-5D6E-409C-BE32-E72D297353CC}">
                    <c16:uniqueId val="{00000004-0FB5-4F7D-93C6-4042385B20D9}"/>
                  </c:ext>
                </c:extLst>
              </c15:ser>
            </c15:filteredBarSeries>
            <c15:filteredBarSeries>
              <c15:ser>
                <c:idx val="1"/>
                <c:order val="3"/>
                <c:tx>
                  <c:strRef>
                    <c:extLst xmlns:c15="http://schemas.microsoft.com/office/drawing/2012/chart">
                      <c:ext xmlns:c15="http://schemas.microsoft.com/office/drawing/2012/chart" uri="{02D57815-91ED-43cb-92C2-25804820EDAC}">
                        <c15:formulaRef>
                          <c15:sqref>'סיכום תרחישים'!$C$2</c15:sqref>
                        </c15:formulaRef>
                      </c:ext>
                    </c:extLst>
                    <c:strCache>
                      <c:ptCount val="1"/>
                      <c:pt idx="0">
                        <c:v>סגירת פערים</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'סיכום תרחישים'!$A$54:$A$58</c15:sqref>
                        </c15:formulaRef>
                      </c:ext>
                    </c:extLst>
                    <c:strCache>
                      <c:ptCount val="2"/>
                      <c:pt idx="0">
                        <c:v>2020-29</c:v>
                      </c:pt>
                      <c:pt idx="1">
                        <c:v>2060-65</c:v>
                      </c:pt>
                    </c:strCache>
                  </c:strRef>
                </c:cat>
                <c:val>
                  <c:numRef>
                    <c:extLst xmlns:c15="http://schemas.microsoft.com/office/drawing/2012/chart">
                      <c:ext xmlns:c15="http://schemas.microsoft.com/office/drawing/2012/chart" uri="{02D57815-91ED-43cb-92C2-25804820EDAC}">
                        <c15:formulaRef>
                          <c15:sqref>'סיכום תרחישים'!$C$54:$C$58</c15:sqref>
                        </c15:formulaRef>
                      </c:ext>
                    </c:extLst>
                    <c:numCache>
                      <c:formatCode>0.0%</c:formatCode>
                      <c:ptCount val="2"/>
                      <c:pt idx="0">
                        <c:v>3.0553010915711963E-2</c:v>
                      </c:pt>
                      <c:pt idx="1">
                        <c:v>3.3964483790917717E-2</c:v>
                      </c:pt>
                    </c:numCache>
                  </c:numRef>
                </c:val>
                <c:extLst xmlns:c15="http://schemas.microsoft.com/office/drawing/2012/chart">
                  <c:ext xmlns:c16="http://schemas.microsoft.com/office/drawing/2014/chart" uri="{C3380CC4-5D6E-409C-BE32-E72D297353CC}">
                    <c16:uniqueId val="{00000005-0FB5-4F7D-93C6-4042385B20D9}"/>
                  </c:ext>
                </c:extLst>
              </c15:ser>
            </c15:filteredBarSeries>
          </c:ext>
        </c:extLst>
      </c:barChart>
      <c:catAx>
        <c:axId val="11080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crossAx val="1108088672"/>
        <c:crosses val="autoZero"/>
        <c:auto val="1"/>
        <c:lblAlgn val="ctr"/>
        <c:lblOffset val="100"/>
        <c:noMultiLvlLbl val="0"/>
      </c:catAx>
      <c:valAx>
        <c:axId val="11080886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crossAx val="1108088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w="9525" cap="flat" cmpd="sng" algn="ctr">
      <a:noFill/>
      <a:round/>
    </a:ln>
    <a:effectLst/>
  </c:spPr>
  <c:txPr>
    <a:bodyPr/>
    <a:lstStyle/>
    <a:p>
      <a:pPr>
        <a:defRPr sz="1000"/>
      </a:pPr>
      <a:endParaRPr lang="he-IL"/>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sz="1400"/>
              <a:t>מדד ג'יני לאי שוויון בהכנסות כלכליות*</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he-IL"/>
        </a:p>
      </c:txPr>
    </c:title>
    <c:autoTitleDeleted val="0"/>
    <c:plotArea>
      <c:layout/>
      <c:barChart>
        <c:barDir val="col"/>
        <c:grouping val="clustered"/>
        <c:varyColors val="0"/>
        <c:ser>
          <c:idx val="2"/>
          <c:order val="0"/>
          <c:tx>
            <c:strRef>
              <c:f>'סיכום תרחישים'!$AA$2</c:f>
              <c:strCache>
                <c:ptCount val="1"/>
                <c:pt idx="0">
                  <c:v>הקפאת מצב</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Lit>
              <c:ptCount val="2"/>
              <c:pt idx="0">
                <c:v>2017</c:v>
              </c:pt>
              <c:pt idx="1">
                <c:v>2065</c:v>
              </c:pt>
              <c:extLst>
                <c:ext xmlns:c15="http://schemas.microsoft.com/office/drawing/2012/chart" uri="{02D57815-91ED-43cb-92C2-25804820EDAC}">
                  <c15:autoCat val="1"/>
                </c:ext>
              </c:extLst>
            </c:strLit>
          </c:cat>
          <c:val>
            <c:numRef>
              <c:f>'סיכום תרחישים'!$AA$3:$AA$8</c:f>
              <c:numCache>
                <c:formatCode>0.00</c:formatCode>
                <c:ptCount val="2"/>
                <c:pt idx="0">
                  <c:v>0.47682934744949118</c:v>
                </c:pt>
                <c:pt idx="1">
                  <c:v>0.5211951584903407</c:v>
                </c:pt>
              </c:numCache>
            </c:numRef>
          </c:val>
          <c:extLst>
            <c:ext xmlns:c16="http://schemas.microsoft.com/office/drawing/2014/chart" uri="{C3380CC4-5D6E-409C-BE32-E72D297353CC}">
              <c16:uniqueId val="{00000000-3083-4E7F-9A8F-97E95FB9B0CE}"/>
            </c:ext>
          </c:extLst>
        </c:ser>
        <c:ser>
          <c:idx val="0"/>
          <c:order val="1"/>
          <c:tx>
            <c:strRef>
              <c:f>'סיכום תרחישים'!$AF$2</c:f>
              <c:strCache>
                <c:ptCount val="1"/>
                <c:pt idx="0">
                  <c:v>סגירת פערי תעסוקה</c:v>
                </c:pt>
              </c:strCache>
            </c:strRef>
          </c:tx>
          <c:spPr>
            <a:solidFill>
              <a:srgbClr val="C00000"/>
            </a:solidFill>
            <a:ln>
              <a:noFill/>
            </a:ln>
            <a:effectLst/>
          </c:spPr>
          <c:invertIfNegative val="0"/>
          <c:dLbls>
            <c:dLbl>
              <c:idx val="0"/>
              <c:layout>
                <c:manualLayout>
                  <c:x val="-2.7342463158163744E-17"/>
                  <c:y val="-2.0219039595619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083-4E7F-9A8F-97E95FB9B0CE}"/>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2"/>
                <c:pt idx="0">
                  <c:v>2017</c:v>
                </c:pt>
                <c:pt idx="1">
                  <c:v>2065</c:v>
                </c:pt>
              </c:numCache>
            </c:numRef>
          </c:cat>
          <c:val>
            <c:numRef>
              <c:f>'סיכום תרחישים'!$AF$3:$AF$8</c:f>
              <c:numCache>
                <c:formatCode>0.00</c:formatCode>
                <c:ptCount val="2"/>
                <c:pt idx="0">
                  <c:v>0.47682934744949118</c:v>
                </c:pt>
                <c:pt idx="1">
                  <c:v>0.45112510657273996</c:v>
                </c:pt>
              </c:numCache>
            </c:numRef>
          </c:val>
          <c:extLst>
            <c:ext xmlns:c16="http://schemas.microsoft.com/office/drawing/2014/chart" uri="{C3380CC4-5D6E-409C-BE32-E72D297353CC}">
              <c16:uniqueId val="{00000001-3083-4E7F-9A8F-97E95FB9B0CE}"/>
            </c:ext>
          </c:extLst>
        </c:ser>
        <c:ser>
          <c:idx val="1"/>
          <c:order val="2"/>
          <c:tx>
            <c:strRef>
              <c:f>'סיכום תרחישים'!$AG$2</c:f>
              <c:strCache>
                <c:ptCount val="1"/>
                <c:pt idx="0">
                  <c:v>סגירת פערי שכר</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'סיכום תרחישים'!$Z$3:$Z$8</c:f>
              <c:numCache>
                <c:formatCode>General</c:formatCode>
                <c:ptCount val="2"/>
                <c:pt idx="0">
                  <c:v>2017</c:v>
                </c:pt>
                <c:pt idx="1">
                  <c:v>2065</c:v>
                </c:pt>
              </c:numCache>
            </c:numRef>
          </c:cat>
          <c:val>
            <c:numRef>
              <c:f>'סיכום תרחישים'!$AG$3:$AG$8</c:f>
              <c:numCache>
                <c:formatCode>0.00</c:formatCode>
                <c:ptCount val="2"/>
                <c:pt idx="0">
                  <c:v>0.47682934744949118</c:v>
                </c:pt>
                <c:pt idx="1">
                  <c:v>0.47286459542539666</c:v>
                </c:pt>
              </c:numCache>
            </c:numRef>
          </c:val>
          <c:extLst>
            <c:ext xmlns:c15="http://schemas.microsoft.com/office/drawing/2012/chart" uri="{02D57815-91ED-43cb-92C2-25804820EDAC}">
              <c15:categoryFilterExceptions>
                <c15:categoryFilterException>
                  <c15:sqref>'סיכום תרחישים'!$AG$8</c15:sqref>
                  <c15:dLbl>
                    <c:idx val="0"/>
                    <c:layout>
                      <c:manualLayout>
                        <c:x val="1.1931394481730051E-2"/>
                        <c:y val="3.3698399326032012E-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0-46F2-4AD9-BB97-DAB91FBDC8EF}"/>
                      </c:ext>
                    </c:extLst>
                  </c15:dLbl>
                </c15:categoryFilterException>
                <c15:categoryFilterException>
                  <c15:sqref>'[סיכום תוצאות.xlsx]סיכום תרחישים'!$AG$5</c15:sqref>
                  <c15:dLbl>
                    <c:idx val="0"/>
                    <c:layout>
                      <c:manualLayout>
                        <c:x val="1.1931394481730051E-2"/>
                        <c:y val="3.3698399326032012E-3"/>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01-46F2-4AD9-BB97-DAB91FBDC8EF}"/>
                      </c:ext>
                    </c:extLst>
                  </c15:dLbl>
                </c15:categoryFilterException>
              </c15:categoryFilterExceptions>
            </c:ext>
            <c:ext xmlns:c16="http://schemas.microsoft.com/office/drawing/2014/chart" uri="{C3380CC4-5D6E-409C-BE32-E72D297353CC}">
              <c16:uniqueId val="{00000007-3083-4E7F-9A8F-97E95FB9B0CE}"/>
            </c:ext>
          </c:extLst>
        </c:ser>
        <c:dLbls>
          <c:showLegendKey val="0"/>
          <c:showVal val="0"/>
          <c:showCatName val="0"/>
          <c:showSerName val="0"/>
          <c:showPercent val="0"/>
          <c:showBubbleSize val="0"/>
        </c:dLbls>
        <c:gapWidth val="219"/>
        <c:overlap val="-27"/>
        <c:axId val="755760912"/>
        <c:axId val="755755992"/>
      </c:barChart>
      <c:catAx>
        <c:axId val="75576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crossAx val="755755992"/>
        <c:crosses val="autoZero"/>
        <c:auto val="1"/>
        <c:lblAlgn val="ctr"/>
        <c:lblOffset val="100"/>
        <c:noMultiLvlLbl val="0"/>
      </c:catAx>
      <c:valAx>
        <c:axId val="755755992"/>
        <c:scaling>
          <c:orientation val="minMax"/>
          <c:min val="0.300000000000000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crossAx val="755760912"/>
        <c:crosses val="autoZero"/>
        <c:crossBetween val="between"/>
      </c:valAx>
      <c:spPr>
        <a:noFill/>
        <a:ln>
          <a:noFill/>
        </a:ln>
        <a:effectLst/>
      </c:spPr>
    </c:plotArea>
    <c:legend>
      <c:legendPos val="b"/>
      <c:layout>
        <c:manualLayout>
          <c:xMode val="edge"/>
          <c:yMode val="edge"/>
          <c:x val="8.6673927960508241E-4"/>
          <c:y val="0.91473920975833745"/>
          <c:w val="0.84945420458207166"/>
          <c:h val="6.7571203488516515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w="9525" cap="flat" cmpd="sng" algn="ctr">
      <a:noFill/>
      <a:round/>
    </a:ln>
    <a:effectLst/>
  </c:spPr>
  <c:txPr>
    <a:bodyPr/>
    <a:lstStyle/>
    <a:p>
      <a:pPr>
        <a:defRPr sz="1000"/>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0.24529</cdr:x>
      <cdr:y>0</cdr:y>
    </cdr:from>
    <cdr:to>
      <cdr:x>0.70672</cdr:x>
      <cdr:y>0.15643</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123769" y="-894224"/>
          <a:ext cx="3995144" cy="602209"/>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0.3071</cdr:x>
      <cdr:y>0</cdr:y>
    </cdr:from>
    <cdr:to>
      <cdr:x>0.31132</cdr:x>
      <cdr:y>0.84108</cdr:y>
    </cdr:to>
    <cdr:cxnSp macro="">
      <cdr:nvCxnSpPr>
        <cdr:cNvPr id="3" name="מחבר ישר 2"/>
        <cdr:cNvCxnSpPr/>
      </cdr:nvCxnSpPr>
      <cdr:spPr>
        <a:xfrm xmlns:a="http://schemas.openxmlformats.org/drawingml/2006/main" flipH="1" flipV="1">
          <a:off x="2682056" y="0"/>
          <a:ext cx="36871" cy="2861187"/>
        </a:xfrm>
        <a:prstGeom xmlns:a="http://schemas.openxmlformats.org/drawingml/2006/main" prst="line">
          <a:avLst/>
        </a:prstGeom>
        <a:ln xmlns:a="http://schemas.openxmlformats.org/drawingml/2006/main">
          <a:gradFill>
            <a:gsLst>
              <a:gs pos="0">
                <a:schemeClr val="tx1"/>
              </a:gs>
              <a:gs pos="0">
                <a:schemeClr val="accent1">
                  <a:lumMod val="45000"/>
                  <a:lumOff val="55000"/>
                </a:schemeClr>
              </a:gs>
              <a:gs pos="0">
                <a:schemeClr val="accent1">
                  <a:lumMod val="45000"/>
                  <a:lumOff val="55000"/>
                </a:schemeClr>
              </a:gs>
              <a:gs pos="0">
                <a:schemeClr val="tx1"/>
              </a:gs>
            </a:gsLst>
            <a:lin ang="5400000" scaled="1"/>
          </a:gra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0.71315</cdr:x>
      <cdr:y>0</cdr:y>
    </cdr:from>
    <cdr:to>
      <cdr:x>0.71737</cdr:x>
      <cdr:y>0.84108</cdr:y>
    </cdr:to>
    <cdr:cxnSp macro="">
      <cdr:nvCxnSpPr>
        <cdr:cNvPr id="4" name="מחבר ישר 3"/>
        <cdr:cNvCxnSpPr/>
      </cdr:nvCxnSpPr>
      <cdr:spPr>
        <a:xfrm xmlns:a="http://schemas.openxmlformats.org/drawingml/2006/main" flipH="1" flipV="1">
          <a:off x="6228224" y="0"/>
          <a:ext cx="36871" cy="2861187"/>
        </a:xfrm>
        <a:prstGeom xmlns:a="http://schemas.openxmlformats.org/drawingml/2006/main" prst="line">
          <a:avLst/>
        </a:prstGeom>
        <a:ln xmlns:a="http://schemas.openxmlformats.org/drawingml/2006/main">
          <a:gradFill>
            <a:gsLst>
              <a:gs pos="0">
                <a:schemeClr val="tx1"/>
              </a:gs>
              <a:gs pos="0">
                <a:schemeClr val="accent1">
                  <a:lumMod val="45000"/>
                  <a:lumOff val="55000"/>
                </a:schemeClr>
              </a:gs>
              <a:gs pos="0">
                <a:schemeClr val="accent1">
                  <a:lumMod val="45000"/>
                  <a:lumOff val="55000"/>
                </a:schemeClr>
              </a:gs>
              <a:gs pos="0">
                <a:schemeClr val="tx1"/>
              </a:gs>
            </a:gsLst>
            <a:lin ang="5400000" scaled="1"/>
          </a:gra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0.93648</cdr:x>
      <cdr:y>0.01545</cdr:y>
    </cdr:from>
    <cdr:to>
      <cdr:x>1</cdr:x>
      <cdr:y>0.08993</cdr:y>
    </cdr:to>
    <cdr:sp macro="" textlink="">
      <cdr:nvSpPr>
        <cdr:cNvPr id="2" name="TextBox 3"/>
        <cdr:cNvSpPr txBox="1"/>
      </cdr:nvSpPr>
      <cdr:spPr>
        <a:xfrm xmlns:a="http://schemas.openxmlformats.org/drawingml/2006/main">
          <a:off x="8178681" y="51072"/>
          <a:ext cx="554737" cy="246221"/>
        </a:xfrm>
        <a:prstGeom xmlns:a="http://schemas.openxmlformats.org/drawingml/2006/main" prst="rect">
          <a:avLst/>
        </a:prstGeom>
        <a:noFill xmlns:a="http://schemas.openxmlformats.org/drawingml/2006/main"/>
      </cdr:spPr>
      <cdr:txBody>
        <a:bodyPr xmlns:a="http://schemas.openxmlformats.org/drawingml/2006/main" wrap="square" rtlCol="1">
          <a:spAutoFit/>
        </a:bodyPr>
        <a:lstStyle xmlns:a="http://schemas.openxmlformats.org/drawingml/2006/main">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xmlns:a="http://schemas.openxmlformats.org/drawingml/2006/main">
          <a:pPr algn="l" rtl="0"/>
          <a:r>
            <a:rPr lang="en-US" sz="1000" dirty="0" smtClean="0">
              <a:solidFill>
                <a:schemeClr val="tx1"/>
              </a:solidFill>
            </a:rPr>
            <a:t>+20%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74" y="0"/>
            <a:ext cx="2945659" cy="496332"/>
          </a:xfrm>
          <a:prstGeom prst="rect">
            <a:avLst/>
          </a:prstGeom>
        </p:spPr>
        <p:txBody>
          <a:bodyPr vert="horz" lIns="91440" tIns="45720" rIns="91440" bIns="45720" rtlCol="1"/>
          <a:lstStyle>
            <a:lvl1pPr algn="l">
              <a:defRPr sz="1200"/>
            </a:lvl1pPr>
          </a:lstStyle>
          <a:p>
            <a:fld id="{7CF9EABA-D418-42C4-9FAA-659042A9E532}" type="datetimeFigureOut">
              <a:rPr lang="he-IL" smtClean="0"/>
              <a:t>י"ז/כסלו/תש"פ</a:t>
            </a:fld>
            <a:endParaRPr lang="he-IL"/>
          </a:p>
        </p:txBody>
      </p:sp>
      <p:sp>
        <p:nvSpPr>
          <p:cNvPr id="4" name="מציין מיקום של כותרת תחתונה 3"/>
          <p:cNvSpPr>
            <a:spLocks noGrp="1"/>
          </p:cNvSpPr>
          <p:nvPr>
            <p:ph type="ftr" sz="quarter" idx="2"/>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74" y="9428583"/>
            <a:ext cx="2945659" cy="496332"/>
          </a:xfrm>
          <a:prstGeom prst="rect">
            <a:avLst/>
          </a:prstGeom>
        </p:spPr>
        <p:txBody>
          <a:bodyPr vert="horz" lIns="91440" tIns="45720" rIns="91440" bIns="45720" rtlCol="1" anchor="b"/>
          <a:lstStyle>
            <a:lvl1pPr algn="l">
              <a:defRPr sz="1200"/>
            </a:lvl1pPr>
          </a:lstStyle>
          <a:p>
            <a:fld id="{A0561C04-AA9F-4F4F-A86E-5438F0C1F4C1}" type="slidenum">
              <a:rPr lang="he-IL" smtClean="0"/>
              <a:t>‹#›</a:t>
            </a:fld>
            <a:endParaRPr lang="he-IL"/>
          </a:p>
        </p:txBody>
      </p:sp>
    </p:spTree>
    <p:extLst>
      <p:ext uri="{BB962C8B-B14F-4D97-AF65-F5344CB8AC3E}">
        <p14:creationId xmlns:p14="http://schemas.microsoft.com/office/powerpoint/2010/main" val="1972825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74" y="0"/>
            <a:ext cx="2945659" cy="496332"/>
          </a:xfrm>
          <a:prstGeom prst="rect">
            <a:avLst/>
          </a:prstGeom>
        </p:spPr>
        <p:txBody>
          <a:bodyPr vert="horz" lIns="91440" tIns="45720" rIns="91440" bIns="45720" rtlCol="1"/>
          <a:lstStyle>
            <a:lvl1pPr algn="l">
              <a:defRPr sz="1200"/>
            </a:lvl1pPr>
          </a:lstStyle>
          <a:p>
            <a:fld id="{3B7F34ED-3DAE-4DB8-AC27-25C0E6641E75}" type="datetimeFigureOut">
              <a:rPr lang="he-IL" smtClean="0"/>
              <a:t>י"ז/כסלו/תש"פ</a:t>
            </a:fld>
            <a:endParaRPr lang="he-IL"/>
          </a:p>
        </p:txBody>
      </p:sp>
      <p:sp>
        <p:nvSpPr>
          <p:cNvPr id="4" name="מציין מיקום של תמונת שקופית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768" y="4715153"/>
            <a:ext cx="5438140" cy="4466987"/>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28583"/>
            <a:ext cx="2945659" cy="496332"/>
          </a:xfrm>
          <a:prstGeom prst="rect">
            <a:avLst/>
          </a:prstGeom>
        </p:spPr>
        <p:txBody>
          <a:bodyPr vert="horz" lIns="91440" tIns="45720" rIns="91440" bIns="45720" rtlCol="1" anchor="b"/>
          <a:lstStyle>
            <a:lvl1pPr algn="l">
              <a:defRPr sz="1200"/>
            </a:lvl1pPr>
          </a:lstStyle>
          <a:p>
            <a:fld id="{2A15F5D4-D4AB-49C5-BD42-5CE84AE488D8}" type="slidenum">
              <a:rPr lang="he-IL" smtClean="0"/>
              <a:t>‹#›</a:t>
            </a:fld>
            <a:endParaRPr lang="he-IL"/>
          </a:p>
        </p:txBody>
      </p:sp>
    </p:spTree>
    <p:extLst>
      <p:ext uri="{BB962C8B-B14F-4D97-AF65-F5344CB8AC3E}">
        <p14:creationId xmlns:p14="http://schemas.microsoft.com/office/powerpoint/2010/main" val="69054804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fs.knesset.gov.il/globaldocs/MMM/f2be8d55-f7f7-e411-80c8-00155d010977/2_f2be8d55-f7f7-e411-80c8-00155d010977_11_10182.pdf"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www.nevo.co.il/law_html/Law01/999_877.htmhttps:/employment.molsa.gov.il/Employment/DayCareCenters/tuition/Pages/default.aspx" TargetMode="External"/><Relationship Id="rId5" Type="http://schemas.openxmlformats.org/officeDocument/2006/relationships/hyperlink" Target="https://mof.gov.il/chiefecon/economyandresearch/doclib/skiracalcalit_11062017.pdf" TargetMode="External"/><Relationship Id="rId4" Type="http://schemas.openxmlformats.org/officeDocument/2006/relationships/hyperlink" Target="https://www.btl.gov.il/Publications/benefits_update/Pages/default.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2</a:t>
            </a:fld>
            <a:endParaRPr lang="he-IL"/>
          </a:p>
        </p:txBody>
      </p:sp>
    </p:spTree>
    <p:extLst>
      <p:ext uri="{BB962C8B-B14F-4D97-AF65-F5344CB8AC3E}">
        <p14:creationId xmlns:p14="http://schemas.microsoft.com/office/powerpoint/2010/main" val="772069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baseline="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14</a:t>
            </a:fld>
            <a:endParaRPr lang="he-IL"/>
          </a:p>
        </p:txBody>
      </p:sp>
    </p:spTree>
    <p:extLst>
      <p:ext uri="{BB962C8B-B14F-4D97-AF65-F5344CB8AC3E}">
        <p14:creationId xmlns:p14="http://schemas.microsoft.com/office/powerpoint/2010/main" val="38072853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שינוי בתמריצים, כך שיגדילו את ההכנסה למשקי בית בהם שני בני הזוג עובדים (למשל, על ידי הגדלת מס הכנסה שלילי) בהיקף של 1,000 ₪ בחודש ויפחיתו את ההכנסה למשקי שאינם ממצים את פוטנציאל ההשתכרות בסכום דומה, צפוי להעלות את שיעור התעסוקה של גברים חרדים בכ-9 נקודות אחוז, שהם כ-26 אלפי מועסקים בשנת 2030</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בשני העשורים האחרונים הוחלט על מספר צעדי מדיניות שהשפיעו באופן ישיר על התמריצים הכספיים לתעסוקה של האוכלוסייה החרדית, הן של הגברים והן של הנשים. במקרים מסוימים צעדי המדיניות הגדילו את התמריצים לעבודה של האוכלוסייה החרדית ובמקרים האחרים להקטנתם. להלן השינויים המרכזיים שחלו:</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קצבת ילדים:</a:t>
            </a:r>
            <a:r>
              <a:rPr lang="he-IL" sz="1200" kern="1200" dirty="0" smtClean="0">
                <a:solidFill>
                  <a:schemeClr val="tx1"/>
                </a:solidFill>
                <a:effectLst/>
                <a:latin typeface="+mn-lt"/>
                <a:ea typeface="+mn-ea"/>
                <a:cs typeface="+mn-cs"/>
              </a:rPr>
              <a:t>  תמריץ כספי מרכזי שהינו תחליפי לעבודה (דהיינו לא ניתן כתלות בעבודה) ומהווה תמריץ שלילי ליציאה לעבודה. בשנת 2002 החלה הפחתה הדרגתית משמעותית של קצבת הילדים ועד שנת 2015 התקבלו מספר החלטות שעיקרן הפחתת הקצבה. בשנת 2015 הוחלט על העלאה קלה של הקצבה. הפחתת הקצבה החל משנת 2002 הייתה משמעותית במיוחד עבור משפחות ברוכות ילדים.</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מענק עבודה ("מס הכנסה שלילי"):</a:t>
            </a:r>
            <a:r>
              <a:rPr lang="he-IL" sz="1200" kern="1200" dirty="0" smtClean="0">
                <a:solidFill>
                  <a:schemeClr val="tx1"/>
                </a:solidFill>
                <a:effectLst/>
                <a:latin typeface="+mn-lt"/>
                <a:ea typeface="+mn-ea"/>
                <a:cs typeface="+mn-cs"/>
              </a:rPr>
              <a:t> תמריץ כספי חיובי לעבודה שהוחל בפריסה ארצית משנת 2012, כאשר הורים לשלושה ילדים ומעלה זכאים למענק מוגדל. </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בשנים 2013 ו-2014 חל קיצוץ משמעותי בתקציב המופנה לאוכלוסייה החרדית המהווה בעיקרו תמריץ שלילי לתעסוקת גברים חרדים.</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קצבת אברך:</a:t>
            </a:r>
            <a:r>
              <a:rPr lang="he-IL" sz="1200" kern="1200" dirty="0" smtClean="0">
                <a:solidFill>
                  <a:schemeClr val="tx1"/>
                </a:solidFill>
                <a:effectLst/>
                <a:latin typeface="+mn-lt"/>
                <a:ea typeface="+mn-ea"/>
                <a:cs typeface="+mn-cs"/>
              </a:rPr>
              <a:t> עיקר הקיצוץ חל בתקציב הישיבות הגבוהות והכוללים (ממיליארד ₪ בשנת 2012 ל-570 מיליון ₪ בשנת 2014). מדובר בתקציב שמועבר למוסדות השונים אך במרבית המקרים מועבר לאברך. עבור משק הבית החרדי המשמעות הייתה ירידה מקצבה בגובה של כ-870 ₪ בשנת 2012 לכ-470 ₪ בשנת 2014. </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סבסוד מעונות יום ומשפחתונים:</a:t>
            </a:r>
            <a:r>
              <a:rPr lang="he-IL" sz="1200" kern="1200" dirty="0" smtClean="0">
                <a:solidFill>
                  <a:schemeClr val="tx1"/>
                </a:solidFill>
                <a:effectLst/>
                <a:latin typeface="+mn-lt"/>
                <a:ea typeface="+mn-ea"/>
                <a:cs typeface="+mn-cs"/>
              </a:rPr>
              <a:t> נקבע שהסבסוד שהמדינה מעניקה למעונות ולמשפחתונים יהיה רק בתנאי ששני בני הזוג עובדים ולכן הסבסוד נשלל ממרבית האברכים (גובה הסבסוד החודשי הממוצע בשנת 2014 עמד על כ-750 ₪ בחודש, אך גובה הסבסוד יכול להיות אף כפול מכך בהתאם לדרגת הזכאות). </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קצבת הבטחת הכנסה לאברך:</a:t>
            </a:r>
            <a:r>
              <a:rPr lang="he-IL" sz="1200" kern="1200" dirty="0" smtClean="0">
                <a:solidFill>
                  <a:schemeClr val="tx1"/>
                </a:solidFill>
                <a:effectLst/>
                <a:latin typeface="+mn-lt"/>
                <a:ea typeface="+mn-ea"/>
                <a:cs typeface="+mn-cs"/>
              </a:rPr>
              <a:t> הזכאות לקצבה (1,040 ₪ בחודש) הניתנת לאברכים במשקי בית עם הכנסה נמוכה פחתה – בשנת 2012 היו כ-10,000 זכאים ובשנת 2014 כ-8,000 בלבד. בשנת 2014 בג"צ ביטל את ההסדר לפיו ניתנה הקצבה וכתוצאה מכך בשנת 2015 לא ניתנה הקצבה. </a:t>
            </a:r>
            <a:endParaRPr lang="en-US" sz="1200" kern="1200" dirty="0" smtClean="0">
              <a:solidFill>
                <a:schemeClr val="tx1"/>
              </a:solidFill>
              <a:effectLst/>
              <a:latin typeface="+mn-lt"/>
              <a:ea typeface="+mn-ea"/>
              <a:cs typeface="+mn-cs"/>
            </a:endParaRPr>
          </a:p>
          <a:p>
            <a:pPr lvl="0" rtl="1"/>
            <a:r>
              <a:rPr lang="he-IL" sz="1200" b="1" kern="1200" dirty="0" smtClean="0">
                <a:solidFill>
                  <a:schemeClr val="tx1"/>
                </a:solidFill>
                <a:effectLst/>
                <a:latin typeface="+mn-lt"/>
                <a:ea typeface="+mn-ea"/>
                <a:cs typeface="+mn-cs"/>
              </a:rPr>
              <a:t>תקציבים נוספים:</a:t>
            </a:r>
            <a:r>
              <a:rPr lang="he-IL" sz="1200" kern="1200" dirty="0" smtClean="0">
                <a:solidFill>
                  <a:schemeClr val="tx1"/>
                </a:solidFill>
                <a:effectLst/>
                <a:latin typeface="+mn-lt"/>
                <a:ea typeface="+mn-ea"/>
                <a:cs typeface="+mn-cs"/>
              </a:rPr>
              <a:t> בשנים אלו חלו קיצוצים גם בגובה תקציב הפנימיות ובתקציב התרבות החרדית כמו גם בכספים נוספים שנגזרים מההסכמים הקואליציוניים.</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עם זאת, בשנת 2015 בוטלו מרבית הקיצוצים התקציביים שנעשו בשנתיים שקדמו להן ומאז חלה עלייה הדרגתית בתקציב המופנה לאוכלוסייה החרדית. תקציב הישיבות הגבוהות והכוללים עמד על כ-1.2 מיליארד ₪ בשנת 2018; משפחה שבה האב אברך והאם מועסקת שבה להיות זכאית לסבסוד בתשלום למעונות יום ומשפחתונים; החל משנת 2016 ההסדר ותעריף קצבת הבטחת הכנסה לאברך עוגנו בחוק אך הזכאות לקצבה הוגבלה ל-5 שנים ולכן מספר הזכאים עומד על כ-4,000; ותקציב הפנימיות והתרבות החרדית עלו מעבר לרמתם בשנים שלפני הקיצוץ.</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בחודש נובמבר 2000 אושר בכנסת חוק משפחות ברוכות ילדים שלפיו החל מן הילד החמישי גובה הקצבה היה פי 5 מזאת שמתקבלת עבור הילד הראשון (855 ₪ ו-171 ₪ בהתאמה). עם זאת, המיתון הכלכלי שחל בתחילת שנות ה-2000 הוביל (החל משנת 2002) לצמצום של הוצאות המדינה ולסדרה של קיצוצים בקצבאות הרווחה וביניהם בקצבת הבטחת הכנסה וקצבת ילדים שירדה בסופו של דבר לסכום בגובה 120  ₪ בחודש (עבור כל ילד). להרחבה, ראו </a:t>
            </a:r>
            <a:r>
              <a:rPr lang="he-IL" sz="1200" u="sng" kern="1200" dirty="0" smtClean="0">
                <a:solidFill>
                  <a:schemeClr val="tx1"/>
                </a:solidFill>
                <a:effectLst/>
                <a:latin typeface="+mn-lt"/>
                <a:ea typeface="+mn-ea"/>
                <a:cs typeface="+mn-cs"/>
                <a:hlinkClick r:id="rId3"/>
              </a:rPr>
              <a:t>הסקירה של מרכז המחקר והמידע של הכנסת</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ראו פירוט השינויים בקצבאות בהתאם לחקיקה </a:t>
            </a:r>
            <a:r>
              <a:rPr lang="he-IL" sz="1200" u="sng" kern="1200" dirty="0" smtClean="0">
                <a:solidFill>
                  <a:schemeClr val="tx1"/>
                </a:solidFill>
                <a:effectLst/>
                <a:latin typeface="+mn-lt"/>
                <a:ea typeface="+mn-ea"/>
                <a:cs typeface="+mn-cs"/>
                <a:hlinkClick r:id="rId4"/>
              </a:rPr>
              <a:t>באתר המוסד לביטוח לאומי</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לשם המחשת השפעת השינויים על משק הבית החרדי, אפילו כיום (נכון לשנת 2019, שנים לאחר ההפחתות שנעשו) הפער בתשלום התיאורטי למשפחה עם 7 ילדים, בין קצבת ילדים המשולמת לילדים שנולדו עד חודש יוני 2003 וכאלה שנולדו לאחר מכן עומד על 770 ₪ לחודש.</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בשנת 2013 הוחלט על העלאה של 50% בגובה המענק לנשים ובשנת 2017 הוחלט להשוות את המענק לגברים לזה של הנשים (תוספת של 50% בגובה המענק לגברים) ועל תוספת של 30% למענק במקרה של שני בני זוג עובדים (לכל אחד מבני הזוג). להרחבה בנושא, ראו </a:t>
            </a:r>
            <a:r>
              <a:rPr lang="he-IL" sz="1200" u="sng" kern="1200" dirty="0" smtClean="0">
                <a:solidFill>
                  <a:schemeClr val="tx1"/>
                </a:solidFill>
                <a:effectLst/>
                <a:latin typeface="+mn-lt"/>
                <a:ea typeface="+mn-ea"/>
                <a:cs typeface="+mn-cs"/>
                <a:hlinkClick r:id="rId5"/>
              </a:rPr>
              <a:t>הסקירה השבועית מה-11/6/2017</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עבור המקרה של אברך שלומד בכולל יום שלם (כ-93% מהמקרים).</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לפירוט אודות גובה הסבסוד באתר </a:t>
            </a:r>
            <a:r>
              <a:rPr lang="he-IL" sz="1200" u="sng" kern="1200" dirty="0" smtClean="0">
                <a:solidFill>
                  <a:schemeClr val="tx1"/>
                </a:solidFill>
                <a:effectLst/>
                <a:latin typeface="+mn-lt"/>
                <a:ea typeface="+mn-ea"/>
                <a:cs typeface="+mn-cs"/>
                <a:hlinkClick r:id="rId6"/>
              </a:rPr>
              <a:t>משרד העבודה הרווחה והשירותים החברתיים</a:t>
            </a:r>
            <a:r>
              <a:rPr lang="he-IL"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מבחן תמיכה שניתן למוסדות חינוך מוכר שאינו רשמי עבור שעות שמשרד החינוך לא תומך בהן.</a:t>
            </a:r>
            <a:endParaRPr lang="en-US" sz="1200" kern="1200" dirty="0" smtClean="0">
              <a:solidFill>
                <a:schemeClr val="tx1"/>
              </a:solidFill>
              <a:effectLst/>
              <a:latin typeface="+mn-lt"/>
              <a:ea typeface="+mn-ea"/>
              <a:cs typeface="+mn-cs"/>
            </a:endParaRPr>
          </a:p>
          <a:p>
            <a:pPr rtl="1"/>
            <a:r>
              <a:rPr lang="he-IL" sz="1200" kern="1200" dirty="0" smtClean="0">
                <a:solidFill>
                  <a:schemeClr val="tx1"/>
                </a:solidFill>
                <a:effectLst/>
                <a:latin typeface="+mn-lt"/>
                <a:ea typeface="+mn-ea"/>
                <a:cs typeface="+mn-cs"/>
              </a:rPr>
              <a:t>מאפשר בין היתר לאברכים ללמד שיעורי תורה במוסדות עצמם.</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b="1" kern="1200" dirty="0" smtClean="0">
                <a:solidFill>
                  <a:schemeClr val="tx1"/>
                </a:solidFill>
                <a:effectLst/>
                <a:latin typeface="+mn-lt"/>
                <a:ea typeface="+mn-ea"/>
                <a:cs typeface="+mn-cs"/>
              </a:rPr>
              <a:t>בעוד שהגבר היהודי לא חרדי "מאבד" כשליש מגובה ההכנסה ברוטו שירוויח כתוצאה מאובדן הטבות ומהוצאות הכרוכות ביציאה לעבודה, הגבר החרדי "מאבד" כמעט שני שליש בשל אובדן הטבות משמעותי יותר. </a:t>
            </a:r>
            <a:r>
              <a:rPr lang="he-IL" sz="1200" kern="1200" dirty="0" smtClean="0">
                <a:solidFill>
                  <a:schemeClr val="tx1"/>
                </a:solidFill>
                <a:effectLst/>
                <a:latin typeface="+mn-lt"/>
                <a:ea typeface="+mn-ea"/>
                <a:cs typeface="+mn-cs"/>
              </a:rPr>
              <a:t>תרשים 9 ממחיש את הכדאיות הנמוכה יחסית של הגבר החרדי לצאת לעבוד בשל אובדן ההטבות המשמעותי. בעוד שהגבר החרדי יוצא לעבוד בשכר ממוצע בגובה של כ-8,800 ₪ בחודש ההכנסה הפנויה של משק הבית עולה בכ-3,400 ₪ בלבד.</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baseline="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15</a:t>
            </a:fld>
            <a:endParaRPr lang="he-IL"/>
          </a:p>
        </p:txBody>
      </p:sp>
    </p:spTree>
    <p:extLst>
      <p:ext uri="{BB962C8B-B14F-4D97-AF65-F5344CB8AC3E}">
        <p14:creationId xmlns:p14="http://schemas.microsoft.com/office/powerpoint/2010/main" val="2750441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baseline="0" dirty="0" smtClean="0"/>
              <a:t>סקר תחזיות – לפי הסקר שערך ב"י, הפערים בשיעור ההשתתפות עבוד (חרדים וערבים, נשים וגברים) יסגרו בכ-40% עד 2065, והפערים בהיקף ההעסקה וההון האנושי יסגרו ב-35-40% עבור חרדים (גברים ונשים), 81% עבור גברים ערבים ו56% עבור נשים ערביות</a:t>
            </a:r>
          </a:p>
          <a:p>
            <a:pPr marL="171450" indent="-171450">
              <a:buFont typeface="Arial" panose="020B0604020202020204" pitchFamily="34" charset="0"/>
              <a:buChar char="•"/>
            </a:pPr>
            <a:r>
              <a:rPr lang="he-IL" dirty="0" smtClean="0"/>
              <a:t>לשם המחשה, הגדלת התוצר לנפש בישראל ב-2018 ב-20% היה מציב את ישראל מעל צרפת ויפן במדרג המדינות. </a:t>
            </a:r>
          </a:p>
          <a:p>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200" kern="1200" baseline="0" dirty="0" smtClean="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16</a:t>
            </a:fld>
            <a:endParaRPr lang="he-IL"/>
          </a:p>
        </p:txBody>
      </p:sp>
    </p:spTree>
    <p:extLst>
      <p:ext uri="{BB962C8B-B14F-4D97-AF65-F5344CB8AC3E}">
        <p14:creationId xmlns:p14="http://schemas.microsoft.com/office/powerpoint/2010/main" val="3230036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תוצאות המודל מדגישות את החשיבות המכרעת של שילוב משופר של ערבים וחרדים בשוק העבודה על רמת החיים הממוצעת בטווח הארוך. מעבר לכך, היעדר שילוב משופר בשוק העבודה של חרדים וערבים יוביל לאתגרים נוספים מעבר לירידה ברמת החיים הממוצעת, כמו למשל גידול באי השוויון בחלוקת ההכנסות כאשר הנפגעים העיקריים מהיעדר שילוב משופר בשוק העבודה יהיו משקי הבית המשתייכים לעשירונים התחתונים.</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בשיעור התעסוקה ובשכר של ערבים וחרדים יתרום רבות לקצב הצמיחה כמו גם לצמצום אי השוויון בהכנסות בטווח הקצר, הבינוני והארוך; בתרחיש בו נסגרים הפערים בשוק העבודה של ערבים וחרדים בהדרגתיות עד סגירה מלאה ב-2065, קצב צמיחת התוצר גבוה משמעותית בהשוואה לתרחיש בו לא נסגרים הפערים; בטווח הארוך הפער בין שני התרחישים עומד על נקודת אחוז בשנה, פער משמעותי ביותר. כתוצאה מכך, בטווח הארוך התוצר לנפש גדול יותר </a:t>
            </a:r>
            <a:r>
              <a:rPr lang="he-IL" dirty="0" err="1" smtClean="0"/>
              <a:t>בכשליש</a:t>
            </a:r>
            <a:r>
              <a:rPr lang="he-IL" dirty="0" smtClean="0"/>
              <a:t> בתרחיש השילוב המוגבר בשוק העבודה בהשוואה להקפאת המצב הנוכחי. לשם המחשה, הגדלת התוצר לנפש בישראל ב-2018 בשליש היה מציב את ישראל מעל קנדה ובלגיה במדרג המדינות. </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מדד ג'יני נמוך ב-0.13 בהשוואת תרחיש הקפאת מצב לתרחיש סגירת פערים. לשם השוואה</a:t>
            </a:r>
            <a:r>
              <a:rPr lang="he-IL" sz="1200" kern="1200" baseline="0" dirty="0" smtClean="0">
                <a:solidFill>
                  <a:schemeClr val="tx1"/>
                </a:solidFill>
                <a:effectLst/>
                <a:latin typeface="+mn-lt"/>
                <a:ea typeface="+mn-ea"/>
                <a:cs typeface="+mn-cs"/>
              </a:rPr>
              <a:t> הפער ב-2015 בקרב מדינות ה-</a:t>
            </a:r>
            <a:r>
              <a:rPr lang="en-US" sz="1200" kern="1200" baseline="0" dirty="0" smtClean="0">
                <a:solidFill>
                  <a:schemeClr val="tx1"/>
                </a:solidFill>
                <a:effectLst/>
                <a:latin typeface="+mn-lt"/>
                <a:ea typeface="+mn-ea"/>
                <a:cs typeface="+mn-cs"/>
              </a:rPr>
              <a:t>OECD</a:t>
            </a:r>
            <a:r>
              <a:rPr lang="he-IL" sz="1200" kern="1200" baseline="0" dirty="0" smtClean="0">
                <a:solidFill>
                  <a:schemeClr val="tx1"/>
                </a:solidFill>
                <a:effectLst/>
                <a:latin typeface="+mn-lt"/>
                <a:ea typeface="+mn-ea"/>
                <a:cs typeface="+mn-cs"/>
              </a:rPr>
              <a:t> בין המדינה עם הג'יני הנמוך ביותר למדינה עם הג'יני הגבוה ביותר (מבחינת הכנסות כלכליות) עמד על 0.18.</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dirty="0" smtClean="0"/>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17</a:t>
            </a:fld>
            <a:endParaRPr lang="he-IL"/>
          </a:p>
        </p:txBody>
      </p:sp>
    </p:spTree>
    <p:extLst>
      <p:ext uri="{BB962C8B-B14F-4D97-AF65-F5344CB8AC3E}">
        <p14:creationId xmlns:p14="http://schemas.microsoft.com/office/powerpoint/2010/main" val="1442162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בין 2018 ל-2065 שיעור החברה היהודית הלא חרדית באוכלוסייה צפוי לרדת מ-67% ל-49%, במקביל לירידה מ-21% ל-19% בשיעור החברה הערבית ועלייה מ-12% ל-32% בשיעור החברה החרדית.</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בכל תרחיש נקבע אחוז סגירה של הפער בין קבוצת אוכלוסייה לבין המקבילים שלה בקרב יהודים לא חרדיים ב-2065, מבחינת שיעור התעסוקה והשכר בהפרדה לפי גיל ומגדר. כך לדוגמה ניתן לקבוע שבתרחיש מסוים 100% מפערי השכר בין נשים חרדיות לנשים יהודיות לא חרדיות יסגרו עד 2065.</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שיעור</a:t>
            </a:r>
            <a:r>
              <a:rPr lang="he-IL" sz="1200" kern="1200" baseline="0" dirty="0" smtClean="0">
                <a:solidFill>
                  <a:schemeClr val="tx1"/>
                </a:solidFill>
                <a:effectLst/>
                <a:latin typeface="+mn-lt"/>
                <a:ea typeface="+mn-ea"/>
                <a:cs typeface="+mn-cs"/>
              </a:rPr>
              <a:t> תעסוקה, 2017: יהודים לא חרדים 88%, חרדים, 47%, ערבים 78%, יהודיות לא חרדיות 82% חרדיות 74%, ערביות 35%.</a:t>
            </a:r>
          </a:p>
          <a:p>
            <a:pPr marL="171450" indent="-171450">
              <a:buFont typeface="Arial" panose="020B0604020202020204" pitchFamily="34" charset="0"/>
              <a:buChar char="•"/>
            </a:pPr>
            <a:r>
              <a:rPr lang="he-IL" sz="1200" kern="1200" baseline="0" dirty="0" smtClean="0">
                <a:solidFill>
                  <a:schemeClr val="tx1"/>
                </a:solidFill>
                <a:effectLst/>
                <a:latin typeface="+mn-lt"/>
                <a:ea typeface="+mn-ea"/>
                <a:cs typeface="+mn-cs"/>
              </a:rPr>
              <a:t>שכר חודשי, 2017: יהודים לא חרדים 15,327, חרדים, 8,467, ערבים 8,552, יהודיות לא חרדיות 9,928 חרדיות 7,527, ערביות 5,791.</a:t>
            </a:r>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בתעסוקה</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5%, ערבים 1%, חרדיות 2%, ערביות 1%-. </a:t>
            </a:r>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בשכר</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11%-, ערבים 2%, חרדיות 3%, ערביות 11%-.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פערים בשכר שעתי: חרדים 32%, ערבים 41%, חרדיות 2%, ערביות 31%</a:t>
            </a:r>
            <a:endParaRPr lang="he-IL" baseline="0"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פערים בשעות עבודה: חרדים 17%, ערבים 7%, חרדיות 18%, ערביות 5%. </a:t>
            </a:r>
          </a:p>
          <a:p>
            <a:pPr marL="171450" indent="-171450">
              <a:buFont typeface="Arial" panose="020B0604020202020204" pitchFamily="34" charset="0"/>
              <a:buChar char="•"/>
            </a:pPr>
            <a:r>
              <a:rPr lang="he-IL" baseline="0" dirty="0" smtClean="0"/>
              <a:t>סקר תחזיות – לפי הסקר שערך ב"י, הפערים בשיעור ההשתתפות עבוד (חרדים וערבים, נשים וגברים) יסגרו בכ-40% עד 2065, והפערים בהיקף ההעסקה וההון האנושי יסגרו ב-35-40% עבור חרדים (גברים ונשים), 81% עבור גברים ערבים ו56% עבור נשים ערביות</a:t>
            </a:r>
          </a:p>
          <a:p>
            <a:pPr marL="171450" indent="-171450">
              <a:buFont typeface="Arial" panose="020B0604020202020204" pitchFamily="34" charset="0"/>
              <a:buChar char="•"/>
            </a:pPr>
            <a:r>
              <a:rPr lang="he-IL" baseline="0" dirty="0" smtClean="0"/>
              <a:t>ליתר פירוט על הסיבות לפתיחת פערי השכר בין חרדים לגברים יהודיים לא חרדים – ראי המצגת שכפיר הכין ששלחתי לך. בקיצור, הגידול בפער השכר נובע גם מגידול בפערים בשכר השעתי וגם מגידול בפערים בשעות העבודה החודשיות.</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האומדן לקצב צמיחת התוצר מבוסס על גישת פונקציית ייצור מסוג קוב-</a:t>
            </a:r>
            <a:r>
              <a:rPr lang="he-IL" sz="1200" kern="1200" dirty="0" err="1" smtClean="0">
                <a:solidFill>
                  <a:schemeClr val="tx1"/>
                </a:solidFill>
                <a:effectLst/>
                <a:latin typeface="+mn-lt"/>
                <a:ea typeface="+mn-ea"/>
                <a:cs typeface="+mn-cs"/>
              </a:rPr>
              <a:t>דגלאס</a:t>
            </a:r>
            <a:endParaRPr lang="he-IL"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he-IL" sz="1200" kern="1200" baseline="0" dirty="0" smtClean="0">
                <a:solidFill>
                  <a:schemeClr val="tx1"/>
                </a:solidFill>
                <a:effectLst/>
                <a:latin typeface="+mn-lt"/>
                <a:ea typeface="+mn-ea"/>
                <a:cs typeface="+mn-cs"/>
              </a:rPr>
              <a:t>חישוב אי השוויון משתמש בסימולציה שמבוצעת על סקר הוצאות 2017</a:t>
            </a:r>
            <a:endParaRPr lang="he-IL" baseline="0" dirty="0" smtClean="0"/>
          </a:p>
          <a:p>
            <a:pPr marL="171450" indent="-171450">
              <a:buFont typeface="Arial" panose="020B0604020202020204" pitchFamily="34" charset="0"/>
              <a:buChar char="•"/>
            </a:pPr>
            <a:r>
              <a:rPr lang="he-IL" baseline="0" dirty="0" smtClean="0"/>
              <a:t>המודל מבוסס על נתוני ביטוח לאומי</a:t>
            </a:r>
          </a:p>
          <a:p>
            <a:pPr marL="171450" indent="-171450">
              <a:buFont typeface="Arial" panose="020B0604020202020204" pitchFamily="34" charset="0"/>
              <a:buChar char="•"/>
            </a:pPr>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6</a:t>
            </a:fld>
            <a:endParaRPr lang="he-IL"/>
          </a:p>
        </p:txBody>
      </p:sp>
    </p:spTree>
    <p:extLst>
      <p:ext uri="{BB962C8B-B14F-4D97-AF65-F5344CB8AC3E}">
        <p14:creationId xmlns:p14="http://schemas.microsoft.com/office/powerpoint/2010/main" val="218007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kern="1200" dirty="0" smtClean="0">
                <a:solidFill>
                  <a:schemeClr val="tx1"/>
                </a:solidFill>
                <a:effectLst/>
                <a:latin typeface="+mn-lt"/>
                <a:ea typeface="+mn-ea"/>
                <a:cs typeface="+mn-cs"/>
              </a:rPr>
              <a:t>לפי תחזיות הביניים של הלמ"ס, בין 2018 ל-2065 שיעור החברה היהודית הלא חרדית באוכלוסייה צפוי לרדת מ-67% ל-49%, במקביל לירידה מ-21% ל-19% בשיעור החברה הערבית ועלייה מ-12% ל-32% בשיעור החברה החרדית. </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שיעור</a:t>
            </a:r>
            <a:r>
              <a:rPr lang="he-IL" sz="1200" kern="1200" baseline="0" dirty="0" smtClean="0">
                <a:solidFill>
                  <a:schemeClr val="tx1"/>
                </a:solidFill>
                <a:effectLst/>
                <a:latin typeface="+mn-lt"/>
                <a:ea typeface="+mn-ea"/>
                <a:cs typeface="+mn-cs"/>
              </a:rPr>
              <a:t> תעסוקה, 2017: יהודים לא חרדים 88%, חרדים, 47%, ערבים 78%, יהודיות לא חרדיות 82% חרדיות 74%, ערביות 35%.</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בתעסוקה</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5%, ערבים 1%, חרדיות 2%, ערביות 1%-. </a:t>
            </a:r>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7</a:t>
            </a:fld>
            <a:endParaRPr lang="he-IL"/>
          </a:p>
        </p:txBody>
      </p:sp>
    </p:spTree>
    <p:extLst>
      <p:ext uri="{BB962C8B-B14F-4D97-AF65-F5344CB8AC3E}">
        <p14:creationId xmlns:p14="http://schemas.microsoft.com/office/powerpoint/2010/main" val="607865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בתרחיש סגירת הפערים, שכר הערבים משתווה לשכר יהודים לא חרדים ושכר החרדים מתקרב לכך מאוד (הפערים הנותרים נובעים מהגיל הממוצע הצעיר יותר בקרב העובדים החרדים).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יש להדגיש כי פערי שכר אלה מבטאים במידה רבה פערים בכישורי ובפריון העבודה, כמו גם פערים בהיקף ההעסקה, ועל כן הם בעלי משמעות מקרו כלכלית ניכרת.</a:t>
            </a:r>
          </a:p>
          <a:p>
            <a:pPr marL="171450" indent="-171450">
              <a:buFont typeface="Arial" panose="020B0604020202020204" pitchFamily="34" charset="0"/>
              <a:buChar char="•"/>
            </a:pPr>
            <a:r>
              <a:rPr lang="he-IL" sz="1200" kern="1200" baseline="0" dirty="0" smtClean="0">
                <a:solidFill>
                  <a:schemeClr val="tx1"/>
                </a:solidFill>
                <a:effectLst/>
                <a:latin typeface="+mn-lt"/>
                <a:ea typeface="+mn-ea"/>
                <a:cs typeface="+mn-cs"/>
              </a:rPr>
              <a:t>שכר חודשי, 2017: יהודים לא חרדים 15,327, חרדים, 8,467, ערבים 8,552, יהודיות לא חרדיות 9,928 חרדיות 7,527, ערביות 5,791.</a:t>
            </a:r>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בשכר</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11%-, ערבים 2%, חרדיות 3%, ערביות 11%-.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פערים בשכר שעתי: חרדים 32%, ערבים 41%, חרדיות 2%, ערביות 31%</a:t>
            </a:r>
            <a:endParaRPr lang="he-IL" baseline="0"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פערים בשעות עבודה: חרדים 17%, ערבים 7%, חרדיות 18%, ערביות 5%. </a:t>
            </a:r>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8</a:t>
            </a:fld>
            <a:endParaRPr lang="he-IL"/>
          </a:p>
        </p:txBody>
      </p:sp>
    </p:spTree>
    <p:extLst>
      <p:ext uri="{BB962C8B-B14F-4D97-AF65-F5344CB8AC3E}">
        <p14:creationId xmlns:p14="http://schemas.microsoft.com/office/powerpoint/2010/main" val="407001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dirty="0" smtClean="0"/>
              <a:t>סגירת פערים בשיעור התעסוקה ובשכר של ערבים וחרדים יתרום רבות לקצב הצמיחה כמו גם לצמצום אי השוויון בהכנסות בטווח הקצר, הבינוני והארוך; בתרחיש בו נסגרים הפערים בשוק העבודה של ערבים וחרדים בהדרגתיות עד סגירה מלאה ב-2065, קצב צמיחת התוצר גבוה משמעותית בהשוואה לתרחיש בו לא נסגרים הפערים; בטווח הארוך הפער בין שני התרחישים עומד על נקודת אחוז בשנה, פער משמעותי ביותר. כתוצאה מכך, בטווח הארוך התוצר לנפש גדול יותר </a:t>
            </a:r>
            <a:r>
              <a:rPr lang="he-IL" dirty="0" err="1" smtClean="0"/>
              <a:t>בכשליש</a:t>
            </a:r>
            <a:r>
              <a:rPr lang="he-IL" dirty="0" smtClean="0"/>
              <a:t> בתרחיש השילוב המוגבר בשוק העבודה בהשוואה להקפאת המצב הנוכחי. לשם המחשה, הגדלת התוצר לנפש בישראל ב-2018 בשליש היה מציב את ישראל מעל שבדיה במדרג המדינות כיום.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המשך המגמות הנוכחיות בשוק העבודה הישראלי אינו מספיק בכדי להביא לשיפור כלכלי משמעותי בהשוואה להקפאת המצב הקיים בטווח הארוך. תוצאה זו מתקבלת כיוון שבעוד שהפערים בשיעור התעסוקה קטנו בשנים האחרונות, הפערים בשכר החודשי עבור גברים חרדים ונשים ערביות גדלו.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בתעסוקה</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5%, ערבים 1%, חרדיות 2%, ערביות 1%-. </a:t>
            </a:r>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בשכר</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11%-, ערבים 2%, חרדיות 3%, ערביות 11%-.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בתרחיש סגירת הפערים קצב צמיחת התוצר נותר קרוב יחסית לקצב שנרשם בעשור האחרון ואף עולה ל-3.5% בטווח הארוך. לעומת זאת, בתרחיש הקפאת מצב קצב הצמיחה נמוך יותר בטווח הקצר ויורד לרמה של 2.5% בטווח הארוך.</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9</a:t>
            </a:fld>
            <a:endParaRPr lang="he-IL"/>
          </a:p>
        </p:txBody>
      </p:sp>
    </p:spTree>
    <p:extLst>
      <p:ext uri="{BB962C8B-B14F-4D97-AF65-F5344CB8AC3E}">
        <p14:creationId xmlns:p14="http://schemas.microsoft.com/office/powerpoint/2010/main" val="2723770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indent="-171450">
              <a:buFont typeface="Arial" panose="020B0604020202020204" pitchFamily="34" charset="0"/>
              <a:buChar char="•"/>
            </a:pPr>
            <a:r>
              <a:rPr lang="he-IL" dirty="0" smtClean="0"/>
              <a:t>סגירת פערים בשיעור התעסוקה ובשכר של ערבים וחרדים יתרום רבות לקצב הצמיחה כמו גם לצמצום אי השוויון בהכנסות בטווח הקצר, הבינוני והארוך; בתרחיש בו נסגרים הפערים בשוק העבודה של ערבים וחרדים בהדרגתיות עד סגירה מלאה ב-2065, קצב צמיחת התוצר גבוה משמעותית בהשוואה לתרחיש בו לא נסגרים הפערים; בטווח הארוך הפער בין שני התרחישים עומד על נקודת אחוז בשנה, פער משמעותי ביותר. כתוצאה מכך, בטווח הארוך התוצר לנפש גדול יותר </a:t>
            </a:r>
            <a:r>
              <a:rPr lang="he-IL" dirty="0" err="1" smtClean="0"/>
              <a:t>בכשליש</a:t>
            </a:r>
            <a:r>
              <a:rPr lang="he-IL" dirty="0" smtClean="0"/>
              <a:t> בתרחיש השילוב המוגבר בשוק העבודה בהשוואה להקפאת המצב הנוכחי. לשם המחשה, הגדלת התוצר לנפש בישראל ב-2018 בשליש היה מציב את ישראל מעל קנדה ובלגיה במדרג המדינות.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המשך המגמות הנוכחיות בשוק העבודה הישראלי אינו מספיק בכדי להביא לשיפור כלכלי משמעותי בהשוואה להקפאת המצב הקיים בטווח הארוך. תוצאה זו מתקבלת כיוון שבעוד שהפערים בשיעור התעסוקה קטנו בשנים האחרונות, הפערים בשכר החודשי עבור גברים חרדים ונשים ערביות גדלו.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בתעסוקה</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5%, ערבים 1%, חרדיות 2%, ערביות 1%-. </a:t>
            </a:r>
            <a:endParaRPr lang="he-IL" dirty="0" smtClean="0"/>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dirty="0" smtClean="0"/>
              <a:t>סגירת פערים בשכר</a:t>
            </a:r>
            <a:r>
              <a:rPr lang="he-IL" baseline="0" dirty="0" smtClean="0"/>
              <a:t> בין 2010 ל-2017 (מינוס מסמן גידול בפערים): </a:t>
            </a:r>
            <a:r>
              <a:rPr lang="he-IL" sz="1200" kern="1200" dirty="0" smtClean="0">
                <a:solidFill>
                  <a:schemeClr val="tx1"/>
                </a:solidFill>
                <a:effectLst/>
                <a:latin typeface="+mn-lt"/>
                <a:ea typeface="+mn-ea"/>
                <a:cs typeface="+mn-cs"/>
              </a:rPr>
              <a:t>חרדים 11%-, ערבים 2%, חרדיות 3%, ערביות 11%-.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בתרחיש סגירת הפערים קצב צמיחת התוצר נותר קרוב יחסית לקצב שנרשם בעשור האחרון ואף עולה ל-3.5% בטווח הארוך. לעומת זאת, בתרחיש הקפאת מצב קצב הצמיחה נמוך יותר בטווח הקצר ויורד לרמה של 2.5% בטווח הארוך.</a:t>
            </a: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10</a:t>
            </a:fld>
            <a:endParaRPr lang="he-IL"/>
          </a:p>
        </p:txBody>
      </p:sp>
    </p:spTree>
    <p:extLst>
      <p:ext uri="{BB962C8B-B14F-4D97-AF65-F5344CB8AC3E}">
        <p14:creationId xmlns:p14="http://schemas.microsoft.com/office/powerpoint/2010/main" val="486333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היעדר </a:t>
            </a:r>
            <a:r>
              <a:rPr lang="he-IL" dirty="0" smtClean="0"/>
              <a:t>סגירת פערים בשיעור התעסוקה ובשכר </a:t>
            </a:r>
            <a:r>
              <a:rPr lang="he-IL" sz="1200" kern="1200" dirty="0" smtClean="0">
                <a:solidFill>
                  <a:schemeClr val="tx1"/>
                </a:solidFill>
                <a:effectLst/>
                <a:latin typeface="+mn-lt"/>
                <a:ea typeface="+mn-ea"/>
                <a:cs typeface="+mn-cs"/>
              </a:rPr>
              <a:t>של חרדים וערבים יוביל למכה כפולה למשקי הבית בתחתית התפלגות השכר: ראשית דרך הירידה ברמת החיים הממוצעת (דרך התוצר לנפש) ושנית דרך הגידול בפערים</a:t>
            </a:r>
            <a:r>
              <a:rPr lang="he-IL" sz="1200" kern="1200" baseline="0" dirty="0" smtClean="0">
                <a:solidFill>
                  <a:schemeClr val="tx1"/>
                </a:solidFill>
                <a:effectLst/>
                <a:latin typeface="+mn-lt"/>
                <a:ea typeface="+mn-ea"/>
                <a:cs typeface="+mn-cs"/>
              </a:rPr>
              <a:t> הכלכליים</a:t>
            </a:r>
            <a:endParaRPr lang="he-IL"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החישוב לא כולל הכנסות מפנסיה (כיוון שהן משויכות ברמת משק הבית ולא ניתן לשלבן בסימולציה) ועל כן התוצאה אינה זהה לחישוב המקובל של ג'יני</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מדד ג'יני נמוך ב-0.13 בהשוואת תרחיש הקפאת מצב לתרחיש סגירת פערים</a:t>
            </a:r>
          </a:p>
          <a:p>
            <a:pPr marL="171450" indent="-171450">
              <a:buFont typeface="Arial" panose="020B0604020202020204" pitchFamily="34" charset="0"/>
              <a:buChar char="•"/>
            </a:pPr>
            <a:r>
              <a:rPr lang="he-IL" sz="1200" kern="1200" dirty="0" smtClean="0">
                <a:solidFill>
                  <a:schemeClr val="tx1"/>
                </a:solidFill>
                <a:effectLst/>
                <a:latin typeface="+mn-lt"/>
                <a:ea typeface="+mn-ea"/>
                <a:cs typeface="+mn-cs"/>
              </a:rPr>
              <a:t>לשם השוואה</a:t>
            </a:r>
            <a:r>
              <a:rPr lang="he-IL" sz="1200" kern="1200" baseline="0" dirty="0" smtClean="0">
                <a:solidFill>
                  <a:schemeClr val="tx1"/>
                </a:solidFill>
                <a:effectLst/>
                <a:latin typeface="+mn-lt"/>
                <a:ea typeface="+mn-ea"/>
                <a:cs typeface="+mn-cs"/>
              </a:rPr>
              <a:t> הפער ב-2015 בקרב מדינות ה-</a:t>
            </a:r>
            <a:r>
              <a:rPr lang="en-US" sz="1200" kern="1200" baseline="0" dirty="0" smtClean="0">
                <a:solidFill>
                  <a:schemeClr val="tx1"/>
                </a:solidFill>
                <a:effectLst/>
                <a:latin typeface="+mn-lt"/>
                <a:ea typeface="+mn-ea"/>
                <a:cs typeface="+mn-cs"/>
              </a:rPr>
              <a:t>OECD</a:t>
            </a:r>
            <a:r>
              <a:rPr lang="he-IL" sz="1200" kern="1200" baseline="0" dirty="0" smtClean="0">
                <a:solidFill>
                  <a:schemeClr val="tx1"/>
                </a:solidFill>
                <a:effectLst/>
                <a:latin typeface="+mn-lt"/>
                <a:ea typeface="+mn-ea"/>
                <a:cs typeface="+mn-cs"/>
              </a:rPr>
              <a:t> בין המדינה עם הג'יני הנמוך ביותר למדינה עם הג'יני הגבוה ביותר (מבחינת הכנסות כלכליות) עמד על 0.18.</a:t>
            </a:r>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11</a:t>
            </a:fld>
            <a:endParaRPr lang="he-IL"/>
          </a:p>
        </p:txBody>
      </p:sp>
    </p:spTree>
    <p:extLst>
      <p:ext uri="{BB962C8B-B14F-4D97-AF65-F5344CB8AC3E}">
        <p14:creationId xmlns:p14="http://schemas.microsoft.com/office/powerpoint/2010/main" val="2220128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סגירת הפערים בין ערבים וחרדים ליהודים לא חרדים בפריון העבודה ובהיקף ההעסקה (המתבטאים בשכר החודשי) תשפר יותר את הצמיחה הכלכלית בטווח הארוך מסגירת הפערים בשיעורי התעסוקה, שתשפיע יותר על צמצום אי השוויון בחלוקת ההכנסות. ממצא זה מדגיש את חשיבות שילוב ערבים וחרדים בעבודות בעלות פריון עבודה והיקף העסקה גבוהים, בניגוד להתמקדות אך ורק בשיעורי התעסוקה.</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התרשים מציג השוואת תרחיש בו הפערים בשיעורי התעסוקה נסגרים ב-100% ב-2065, בעוד פערי השכר נשארים ללא שינוי, לתרחיש ההופכי. </a:t>
            </a:r>
            <a:endParaRPr lang="en-US" sz="1200" kern="1200" dirty="0" smtClean="0">
              <a:solidFill>
                <a:schemeClr val="tx1"/>
              </a:solidFill>
              <a:effectLst/>
              <a:latin typeface="+mn-lt"/>
              <a:ea typeface="+mn-ea"/>
              <a:cs typeface="+mn-cs"/>
            </a:endParaRPr>
          </a:p>
          <a:p>
            <a:endParaRPr lang="he-IL" dirty="0" smtClean="0"/>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12</a:t>
            </a:fld>
            <a:endParaRPr lang="he-IL"/>
          </a:p>
        </p:txBody>
      </p:sp>
    </p:spTree>
    <p:extLst>
      <p:ext uri="{BB962C8B-B14F-4D97-AF65-F5344CB8AC3E}">
        <p14:creationId xmlns:p14="http://schemas.microsoft.com/office/powerpoint/2010/main" val="2626084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התרשימים מציגים תרחיש בו 100% מהפערים בין יהודים לא חרדים לערבים נסגרים (ב-2065) במקביל להקפאת המצב עבור חרדים, לתרחיש הופכי בו הפערים נסגרים רק עבור האוכלוסייה החרדית.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השוואה של ההשפעה של שילוב מוגבר בשוק העבודה של מגזר אחד בלבד מעלה כי שילוב ערבים חשוב יותר לכלכלה הישראלית בטווח הקצר והבינוני בעוד שילוב חרדים חשוב יותר בטווח הארוך, הן מבחינת ההשפעה על הצמיחה הכלכלית והן מבחינת ההשפעה על חלוקת ההכנסות.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תת הקבוצה הדמוגרפית החשובה ביותר לצמיחה הכלכלית בטווח הבינוני הם גברים ערבים, קבוצה אשר קיבלה מעט תשומת לב בשנים האחרונות באופן יחסי; אמנם שיעורי התעסוקה של קבוצה זו גבוהים למדי, ואולם שכרם החודשי נותר נמוך – כך שלסגירת פער השכר פוטנציאל משמעותי לתרום להגברת הצמיחה.</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בחברה הערבית הגורם החשוב ביותר לשיפור הוא שכר גברים ולאחר מכן תעסוקת נשים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בחברה החרדית שכר הנשים הוא הגורם בעל פוטנציאל ההשפעה הגדול ביותר לפני תעסוקה ושכר של גברים.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200" kern="1200" dirty="0" smtClean="0">
                <a:solidFill>
                  <a:schemeClr val="tx1"/>
                </a:solidFill>
                <a:effectLst/>
                <a:latin typeface="+mn-lt"/>
                <a:ea typeface="+mn-ea"/>
                <a:cs typeface="+mn-cs"/>
              </a:rPr>
              <a:t>יש להדגיש כי פערי השכר נובעים מסיבות שונות עבור קבוצות האוכלוסייה השונות ועל כן מצריכים פתרונות מדיניות שונים. כך למשל עבור נשים חרדיות, רוב פער השכר בהשוואה לנשים יהודיות לא חרדיות נובע מהיקף ההעסקה (מספר שעות העבודה החודשיות) ולא מהשכר לשעת עבודה, בעוד עבור גברים חרדים קיים פער הן מבחינת שעות העבודה הממוצעות והן מבחינת השכר השעתי בהשוואה לגברים יהודיים לא חרדים.</a:t>
            </a: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smtClean="0">
              <a:solidFill>
                <a:schemeClr val="tx1"/>
              </a:solidFill>
              <a:effectLst/>
              <a:latin typeface="+mn-lt"/>
              <a:ea typeface="+mn-ea"/>
              <a:cs typeface="+mn-cs"/>
            </a:endParaRPr>
          </a:p>
          <a:p>
            <a:endParaRPr lang="he-IL" dirty="0"/>
          </a:p>
        </p:txBody>
      </p:sp>
      <p:sp>
        <p:nvSpPr>
          <p:cNvPr id="4" name="מציין מיקום של מספר שקופית 3"/>
          <p:cNvSpPr>
            <a:spLocks noGrp="1"/>
          </p:cNvSpPr>
          <p:nvPr>
            <p:ph type="sldNum" sz="quarter" idx="10"/>
          </p:nvPr>
        </p:nvSpPr>
        <p:spPr/>
        <p:txBody>
          <a:bodyPr/>
          <a:lstStyle/>
          <a:p>
            <a:fld id="{2A15F5D4-D4AB-49C5-BD42-5CE84AE488D8}" type="slidenum">
              <a:rPr lang="he-IL" smtClean="0"/>
              <a:t>13</a:t>
            </a:fld>
            <a:endParaRPr lang="he-IL"/>
          </a:p>
        </p:txBody>
      </p:sp>
    </p:spTree>
    <p:extLst>
      <p:ext uri="{BB962C8B-B14F-4D97-AF65-F5344CB8AC3E}">
        <p14:creationId xmlns:p14="http://schemas.microsoft.com/office/powerpoint/2010/main" val="16983584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קופית כותרת">
    <p:spTree>
      <p:nvGrpSpPr>
        <p:cNvPr id="1" name=""/>
        <p:cNvGrpSpPr/>
        <p:nvPr/>
      </p:nvGrpSpPr>
      <p:grpSpPr>
        <a:xfrm>
          <a:off x="0" y="0"/>
          <a:ext cx="0" cy="0"/>
          <a:chOff x="0" y="0"/>
          <a:chExt cx="0" cy="0"/>
        </a:xfrm>
      </p:grpSpPr>
      <p:pic>
        <p:nvPicPr>
          <p:cNvPr id="11" name="Picture 3" descr="C:\Users\Matan\Desktop\std24.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8517" r="615"/>
          <a:stretch/>
        </p:blipFill>
        <p:spPr bwMode="auto">
          <a:xfrm>
            <a:off x="1" y="-16930"/>
            <a:ext cx="9144000" cy="5160430"/>
          </a:xfrm>
          <a:prstGeom prst="rect">
            <a:avLst/>
          </a:prstGeom>
          <a:noFill/>
          <a:extLst>
            <a:ext uri="{909E8E84-426E-40DD-AFC4-6F175D3DCCD1}">
              <a14:hiddenFill xmlns:a14="http://schemas.microsoft.com/office/drawing/2010/main">
                <a:solidFill>
                  <a:srgbClr val="FFFFFF"/>
                </a:solidFill>
              </a14:hiddenFill>
            </a:ext>
          </a:extLst>
        </p:spPr>
      </p:pic>
      <p:sp>
        <p:nvSpPr>
          <p:cNvPr id="8" name="כותרת משנה 2"/>
          <p:cNvSpPr txBox="1">
            <a:spLocks/>
          </p:cNvSpPr>
          <p:nvPr userDrawn="1"/>
        </p:nvSpPr>
        <p:spPr>
          <a:xfrm>
            <a:off x="1143000" y="2213110"/>
            <a:ext cx="6858000" cy="1241822"/>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bg2">
                    <a:lumMod val="25000"/>
                  </a:schemeClr>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4400" dirty="0">
              <a:ln w="19050">
                <a:solidFill>
                  <a:schemeClr val="bg1"/>
                </a:solidFill>
              </a:ln>
              <a:solidFill>
                <a:srgbClr val="2E76BB"/>
              </a:solidFill>
              <a:latin typeface="South" panose="02020003050405020304" pitchFamily="18" charset="-79"/>
              <a:cs typeface="South" panose="02020003050405020304" pitchFamily="18" charset="-79"/>
            </a:endParaRPr>
          </a:p>
        </p:txBody>
      </p:sp>
      <p:sp>
        <p:nvSpPr>
          <p:cNvPr id="23" name="מציין מיקום של תאריך 22"/>
          <p:cNvSpPr>
            <a:spLocks noGrp="1"/>
          </p:cNvSpPr>
          <p:nvPr>
            <p:ph type="dt" sz="half" idx="14"/>
          </p:nvPr>
        </p:nvSpPr>
        <p:spPr/>
        <p:txBody>
          <a:bodyPr/>
          <a:lstStyle/>
          <a:p>
            <a:fld id="{4FFD2294-1241-40AA-B4E2-F132AAC96FCC}" type="datetimeFigureOut">
              <a:rPr lang="en-US" smtClean="0"/>
              <a:t>12/15/2019</a:t>
            </a:fld>
            <a:endParaRPr lang="en-US" dirty="0"/>
          </a:p>
        </p:txBody>
      </p:sp>
      <p:sp>
        <p:nvSpPr>
          <p:cNvPr id="24" name="מציין מיקום של כותרת תחתונה 23"/>
          <p:cNvSpPr>
            <a:spLocks noGrp="1"/>
          </p:cNvSpPr>
          <p:nvPr>
            <p:ph type="ftr" sz="quarter" idx="15"/>
          </p:nvPr>
        </p:nvSpPr>
        <p:spPr/>
        <p:txBody>
          <a:bodyPr/>
          <a:lstStyle/>
          <a:p>
            <a:endParaRPr lang="en-US" dirty="0"/>
          </a:p>
        </p:txBody>
      </p:sp>
      <p:sp>
        <p:nvSpPr>
          <p:cNvPr id="25" name="מציין מיקום של מספר שקופית 24"/>
          <p:cNvSpPr>
            <a:spLocks noGrp="1"/>
          </p:cNvSpPr>
          <p:nvPr>
            <p:ph type="sldNum" sz="quarter" idx="16"/>
          </p:nvPr>
        </p:nvSpPr>
        <p:spPr/>
        <p:txBody>
          <a:bodyPr/>
          <a:lstStyle/>
          <a:p>
            <a:fld id="{4EC9479A-B1FA-41E0-B854-B67B920FB5D3}" type="slidenum">
              <a:rPr lang="en-US" smtClean="0"/>
              <a:t>‹#›</a:t>
            </a:fld>
            <a:endParaRPr lang="en-US"/>
          </a:p>
        </p:txBody>
      </p:sp>
      <p:sp>
        <p:nvSpPr>
          <p:cNvPr id="28" name="כותרת 27"/>
          <p:cNvSpPr>
            <a:spLocks noGrp="1"/>
          </p:cNvSpPr>
          <p:nvPr>
            <p:ph type="title" hasCustomPrompt="1"/>
          </p:nvPr>
        </p:nvSpPr>
        <p:spPr>
          <a:xfrm>
            <a:off x="535782" y="588170"/>
            <a:ext cx="8072436" cy="690562"/>
          </a:xfrm>
        </p:spPr>
        <p:txBody>
          <a:bodyPr/>
          <a:lstStyle>
            <a:lvl1pPr algn="ctr">
              <a:defRPr sz="4800">
                <a:solidFill>
                  <a:schemeClr val="bg1"/>
                </a:solidFill>
              </a:defRPr>
            </a:lvl1pPr>
          </a:lstStyle>
          <a:p>
            <a:pPr lvl="0"/>
            <a:r>
              <a:rPr lang="he-IL" dirty="0" smtClean="0"/>
              <a:t>כותרת ראשית</a:t>
            </a:r>
            <a:endParaRPr lang="he-IL" dirty="0"/>
          </a:p>
        </p:txBody>
      </p:sp>
      <p:sp>
        <p:nvSpPr>
          <p:cNvPr id="2048" name="מציין מיקום טקסט 2047"/>
          <p:cNvSpPr>
            <a:spLocks noGrp="1"/>
          </p:cNvSpPr>
          <p:nvPr>
            <p:ph type="body" sz="quarter" idx="17" hasCustomPrompt="1"/>
          </p:nvPr>
        </p:nvSpPr>
        <p:spPr>
          <a:xfrm>
            <a:off x="714375" y="1470422"/>
            <a:ext cx="7715250" cy="1241822"/>
          </a:xfrm>
        </p:spPr>
        <p:txBody>
          <a:bodyPr>
            <a:normAutofit/>
          </a:bodyPr>
          <a:lstStyle>
            <a:lvl1pPr marL="0" indent="0" algn="ctr">
              <a:buNone/>
              <a:defRPr sz="4400" baseline="0">
                <a:solidFill>
                  <a:schemeClr val="bg1"/>
                </a:solidFill>
              </a:defRPr>
            </a:lvl1pPr>
          </a:lstStyle>
          <a:p>
            <a:pPr lvl="0"/>
            <a:r>
              <a:rPr lang="he-IL" dirty="0" smtClean="0"/>
              <a:t>כותרת משנה</a:t>
            </a:r>
            <a:endParaRPr lang="he-IL" dirty="0"/>
          </a:p>
        </p:txBody>
      </p:sp>
      <p:sp>
        <p:nvSpPr>
          <p:cNvPr id="10" name="מציין מיקום טקסט 2047"/>
          <p:cNvSpPr>
            <a:spLocks noGrp="1"/>
          </p:cNvSpPr>
          <p:nvPr>
            <p:ph type="body" sz="quarter" idx="18" hasCustomPrompt="1"/>
          </p:nvPr>
        </p:nvSpPr>
        <p:spPr>
          <a:xfrm>
            <a:off x="714375" y="3076574"/>
            <a:ext cx="7715250" cy="550069"/>
          </a:xfrm>
        </p:spPr>
        <p:txBody>
          <a:bodyPr>
            <a:noAutofit/>
          </a:bodyPr>
          <a:lstStyle>
            <a:lvl1pPr marL="0" indent="0" algn="ctr">
              <a:lnSpc>
                <a:spcPct val="100000"/>
              </a:lnSpc>
              <a:buNone/>
              <a:defRPr sz="3200" baseline="0">
                <a:solidFill>
                  <a:schemeClr val="bg1"/>
                </a:solidFill>
              </a:defRPr>
            </a:lvl1pPr>
          </a:lstStyle>
          <a:p>
            <a:pPr lvl="0"/>
            <a:r>
              <a:rPr lang="he-IL" dirty="0" smtClean="0"/>
              <a:t>שם הדובר</a:t>
            </a:r>
            <a:endParaRPr lang="he-IL" dirty="0"/>
          </a:p>
        </p:txBody>
      </p:sp>
      <p:pic>
        <p:nvPicPr>
          <p:cNvPr id="12" name="Picture 2" descr="C:\Users\Matan\Desktop\std23.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2596" y="2883432"/>
            <a:ext cx="3938809" cy="2019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8086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solidFill>
                  <a:schemeClr val="tx1"/>
                </a:solidFill>
              </a:defRPr>
            </a:lvl1pPr>
          </a:lstStyle>
          <a:p>
            <a:r>
              <a:rPr lang="he-IL" dirty="0" smtClean="0"/>
              <a:t>לחץ כדי לערוך סגנון כותרת של תבנית בסיס</a:t>
            </a:r>
            <a:endParaRPr lang="en-US" dirty="0"/>
          </a:p>
        </p:txBody>
      </p:sp>
      <p:sp>
        <p:nvSpPr>
          <p:cNvPr id="3" name="Content Placeholder 2"/>
          <p:cNvSpPr>
            <a:spLocks noGrp="1"/>
          </p:cNvSpPr>
          <p:nvPr>
            <p:ph idx="1"/>
          </p:nvPr>
        </p:nvSpPr>
        <p:spPr/>
        <p:txBody>
          <a:bodyPr>
            <a:normAutofit/>
          </a:bodyPr>
          <a:lstStyle>
            <a:lvl1pPr marL="228600" indent="-228600">
              <a:buFont typeface="Wingdings" panose="05000000000000000000" pitchFamily="2" charset="2"/>
              <a:buChar char="§"/>
              <a:defRPr sz="2400">
                <a:solidFill>
                  <a:schemeClr val="tx1"/>
                </a:solidFill>
              </a:defRPr>
            </a:lvl1pPr>
            <a:lvl2pPr marL="800100" indent="-342900">
              <a:buFont typeface="Wingdings" panose="05000000000000000000" pitchFamily="2" charset="2"/>
              <a:buChar char="§"/>
              <a:defRPr sz="2000">
                <a:solidFill>
                  <a:schemeClr val="tx1"/>
                </a:solidFill>
              </a:defRPr>
            </a:lvl2pPr>
            <a:lvl3pPr marL="1143000" indent="-228600">
              <a:buFont typeface="Wingdings" panose="05000000000000000000" pitchFamily="2" charset="2"/>
              <a:buChar char="§"/>
              <a:defRPr sz="1800">
                <a:solidFill>
                  <a:schemeClr val="tx1"/>
                </a:solidFill>
              </a:defRPr>
            </a:lvl3pPr>
            <a:lvl4pPr marL="1600200" indent="-228600">
              <a:buFont typeface="Wingdings" panose="05000000000000000000" pitchFamily="2" charset="2"/>
              <a:buChar char="§"/>
              <a:defRPr sz="1600">
                <a:solidFill>
                  <a:schemeClr val="tx1"/>
                </a:solidFill>
              </a:defRPr>
            </a:lvl4pPr>
            <a:lvl5pPr marL="2057400" indent="-228600">
              <a:buFont typeface="Wingdings" panose="05000000000000000000" pitchFamily="2" charset="2"/>
              <a:buChar char="§"/>
              <a:defRPr sz="1600">
                <a:solidFill>
                  <a:schemeClr val="tx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4" name="Date Placeholder 3"/>
          <p:cNvSpPr>
            <a:spLocks noGrp="1"/>
          </p:cNvSpPr>
          <p:nvPr>
            <p:ph type="dt" sz="half" idx="10"/>
          </p:nvPr>
        </p:nvSpPr>
        <p:spPr/>
        <p:txBody>
          <a:bodyPr/>
          <a:lstStyle/>
          <a:p>
            <a:fld id="{4FFD2294-1241-40AA-B4E2-F132AAC96FCC}" type="datetimeFigureOut">
              <a:rPr lang="en-US" smtClean="0"/>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2270626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38125" y="1103711"/>
            <a:ext cx="8658225" cy="2139553"/>
          </a:xfrm>
        </p:spPr>
        <p:txBody>
          <a:bodyPr anchor="b"/>
          <a:lstStyle>
            <a:lvl1pPr>
              <a:defRPr sz="4800">
                <a:solidFill>
                  <a:schemeClr val="tx1"/>
                </a:solidFill>
              </a:defRPr>
            </a:lvl1pPr>
          </a:lstStyle>
          <a:p>
            <a:r>
              <a:rPr lang="he-IL" dirty="0" smtClean="0"/>
              <a:t>לחץ כדי לערוך סגנון כותרת של תבנית בסיס</a:t>
            </a:r>
            <a:endParaRPr lang="en-US" dirty="0"/>
          </a:p>
        </p:txBody>
      </p:sp>
      <p:sp>
        <p:nvSpPr>
          <p:cNvPr id="3" name="Text Placeholder 2"/>
          <p:cNvSpPr>
            <a:spLocks noGrp="1"/>
          </p:cNvSpPr>
          <p:nvPr>
            <p:ph type="body" idx="1"/>
          </p:nvPr>
        </p:nvSpPr>
        <p:spPr>
          <a:xfrm>
            <a:off x="238125" y="3263505"/>
            <a:ext cx="8658225" cy="112514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dirty="0" smtClean="0"/>
              <a:t>לחץ כדי לערוך סגנונות טקסט של תבנית בסיס</a:t>
            </a:r>
          </a:p>
        </p:txBody>
      </p:sp>
      <p:sp>
        <p:nvSpPr>
          <p:cNvPr id="4" name="Date Placeholder 3"/>
          <p:cNvSpPr>
            <a:spLocks noGrp="1"/>
          </p:cNvSpPr>
          <p:nvPr>
            <p:ph type="dt" sz="half" idx="10"/>
          </p:nvPr>
        </p:nvSpPr>
        <p:spPr/>
        <p:txBody>
          <a:bodyPr/>
          <a:lstStyle/>
          <a:p>
            <a:fld id="{4FFD2294-1241-40AA-B4E2-F132AAC96FCC}" type="datetimeFigureOut">
              <a:rPr lang="en-US" smtClean="0"/>
              <a:t>12/15/2019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42933016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he-IL" dirty="0" smtClean="0"/>
              <a:t>לחץ כדי לערוך סגנון כותרת של תבנית בסיס</a:t>
            </a:r>
            <a:endParaRPr lang="en-US" dirty="0"/>
          </a:p>
        </p:txBody>
      </p:sp>
      <p:sp>
        <p:nvSpPr>
          <p:cNvPr id="3" name="Content Placeholder 2"/>
          <p:cNvSpPr>
            <a:spLocks noGrp="1"/>
          </p:cNvSpPr>
          <p:nvPr>
            <p:ph sz="half" idx="1"/>
          </p:nvPr>
        </p:nvSpPr>
        <p:spPr>
          <a:xfrm>
            <a:off x="228600" y="864393"/>
            <a:ext cx="4257676" cy="3768329"/>
          </a:xfrm>
        </p:spPr>
        <p:txBody>
          <a:bodyPr/>
          <a:lstStyle>
            <a:lvl1pPr marL="228600" indent="-228600">
              <a:buFont typeface="Wingdings" panose="05000000000000000000" pitchFamily="2" charset="2"/>
              <a:buChar char="§"/>
              <a:defRPr>
                <a:solidFill>
                  <a:schemeClr val="tx1"/>
                </a:solidFill>
              </a:defRPr>
            </a:lvl1pPr>
            <a:lvl2pPr marL="685800" indent="-228600">
              <a:buFont typeface="Wingdings" panose="05000000000000000000" pitchFamily="2" charset="2"/>
              <a:buChar char="§"/>
              <a:defRPr>
                <a:solidFill>
                  <a:schemeClr val="tx1"/>
                </a:solidFill>
              </a:defRPr>
            </a:lvl2pPr>
            <a:lvl3pPr marL="1143000" indent="-228600">
              <a:buFont typeface="Wingdings" panose="05000000000000000000" pitchFamily="2" charset="2"/>
              <a:buChar char="§"/>
              <a:defRPr>
                <a:solidFill>
                  <a:schemeClr val="tx1"/>
                </a:solidFill>
              </a:defRPr>
            </a:lvl3pPr>
            <a:lvl4pPr marL="1600200" indent="-228600">
              <a:buFont typeface="Wingdings" panose="05000000000000000000" pitchFamily="2" charset="2"/>
              <a:buChar char="§"/>
              <a:defRPr>
                <a:solidFill>
                  <a:schemeClr val="tx1"/>
                </a:solidFill>
              </a:defRPr>
            </a:lvl4pPr>
            <a:lvl5pPr marL="2057400" indent="-228600">
              <a:buFont typeface="Wingdings" panose="05000000000000000000" pitchFamily="2" charset="2"/>
              <a:buChar char="§"/>
              <a:defRPr>
                <a:solidFill>
                  <a:schemeClr val="tx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4" name="Content Placeholder 3"/>
          <p:cNvSpPr>
            <a:spLocks noGrp="1"/>
          </p:cNvSpPr>
          <p:nvPr>
            <p:ph sz="half" idx="2"/>
          </p:nvPr>
        </p:nvSpPr>
        <p:spPr>
          <a:xfrm>
            <a:off x="4610100" y="864393"/>
            <a:ext cx="4276725" cy="3768329"/>
          </a:xfrm>
        </p:spPr>
        <p:txBody>
          <a:bodyPr/>
          <a:lstStyle>
            <a:lvl1pPr marL="228600" indent="-228600">
              <a:buFont typeface="Wingdings" panose="05000000000000000000" pitchFamily="2" charset="2"/>
              <a:buChar char="§"/>
              <a:defRPr>
                <a:solidFill>
                  <a:schemeClr val="tx1"/>
                </a:solidFill>
              </a:defRPr>
            </a:lvl1pPr>
            <a:lvl2pPr marL="685800" indent="-228600">
              <a:buFont typeface="Wingdings" panose="05000000000000000000" pitchFamily="2" charset="2"/>
              <a:buChar char="§"/>
              <a:defRPr>
                <a:solidFill>
                  <a:schemeClr val="tx1"/>
                </a:solidFill>
              </a:defRPr>
            </a:lvl2pPr>
            <a:lvl3pPr marL="1143000" indent="-228600">
              <a:buFont typeface="Wingdings" panose="05000000000000000000" pitchFamily="2" charset="2"/>
              <a:buChar char="§"/>
              <a:defRPr>
                <a:solidFill>
                  <a:schemeClr val="tx1"/>
                </a:solidFill>
              </a:defRPr>
            </a:lvl3pPr>
            <a:lvl4pPr marL="1600200" indent="-228600">
              <a:buFont typeface="Wingdings" panose="05000000000000000000" pitchFamily="2" charset="2"/>
              <a:buChar char="§"/>
              <a:defRPr>
                <a:solidFill>
                  <a:schemeClr val="tx1"/>
                </a:solidFill>
              </a:defRPr>
            </a:lvl4pPr>
            <a:lvl5pPr marL="2057400" indent="-228600">
              <a:buFont typeface="Wingdings" panose="05000000000000000000" pitchFamily="2" charset="2"/>
              <a:buChar char="§"/>
              <a:defRPr>
                <a:solidFill>
                  <a:schemeClr val="tx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5" name="Date Placeholder 4"/>
          <p:cNvSpPr>
            <a:spLocks noGrp="1"/>
          </p:cNvSpPr>
          <p:nvPr>
            <p:ph type="dt" sz="half" idx="10"/>
          </p:nvPr>
        </p:nvSpPr>
        <p:spPr/>
        <p:txBody>
          <a:bodyPr/>
          <a:lstStyle/>
          <a:p>
            <a:fld id="{4FFD2294-1241-40AA-B4E2-F132AAC96FCC}" type="datetimeFigureOut">
              <a:rPr lang="en-US" smtClean="0"/>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6975657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009650" y="1"/>
            <a:ext cx="7886700" cy="714375"/>
          </a:xfrm>
        </p:spPr>
        <p:txBody>
          <a:bodyPr/>
          <a:lstStyle>
            <a:lvl1pPr>
              <a:defRPr>
                <a:solidFill>
                  <a:schemeClr val="tx1"/>
                </a:solidFill>
              </a:defRPr>
            </a:lvl1pPr>
          </a:lstStyle>
          <a:p>
            <a:r>
              <a:rPr lang="he-IL" dirty="0" smtClean="0"/>
              <a:t>לחץ כדי לערוך סגנון כותרת של תבנית בסיס</a:t>
            </a:r>
            <a:endParaRPr lang="en-US" dirty="0"/>
          </a:p>
        </p:txBody>
      </p:sp>
      <p:sp>
        <p:nvSpPr>
          <p:cNvPr id="3" name="Text Placeholder 2"/>
          <p:cNvSpPr>
            <a:spLocks noGrp="1"/>
          </p:cNvSpPr>
          <p:nvPr>
            <p:ph type="body" idx="1"/>
          </p:nvPr>
        </p:nvSpPr>
        <p:spPr>
          <a:xfrm>
            <a:off x="238125" y="839391"/>
            <a:ext cx="4260057" cy="617934"/>
          </a:xfrm>
        </p:spPr>
        <p:txBody>
          <a:bodyPr anchor="b">
            <a:noAutofit/>
          </a:bodyPr>
          <a:lstStyle>
            <a:lvl1pPr marL="0" indent="0">
              <a:lnSpc>
                <a:spcPct val="100000"/>
              </a:lnSpc>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smtClean="0"/>
              <a:t>לחץ כדי לערוך סגנונות טקסט של תבנית בסיס</a:t>
            </a:r>
          </a:p>
        </p:txBody>
      </p:sp>
      <p:sp>
        <p:nvSpPr>
          <p:cNvPr id="4" name="Content Placeholder 3"/>
          <p:cNvSpPr>
            <a:spLocks noGrp="1"/>
          </p:cNvSpPr>
          <p:nvPr>
            <p:ph sz="half" idx="2"/>
          </p:nvPr>
        </p:nvSpPr>
        <p:spPr>
          <a:xfrm>
            <a:off x="238125" y="1550194"/>
            <a:ext cx="4260057" cy="3186113"/>
          </a:xfrm>
        </p:spPr>
        <p:txBody>
          <a:bodyPr>
            <a:normAutofit/>
          </a:bodyPr>
          <a:lstStyle>
            <a:lvl1pPr marL="228600" indent="-228600">
              <a:buFont typeface="Wingdings" panose="05000000000000000000" pitchFamily="2" charset="2"/>
              <a:buChar char="§"/>
              <a:defRPr sz="2000">
                <a:solidFill>
                  <a:schemeClr val="tx1"/>
                </a:solidFill>
              </a:defRPr>
            </a:lvl1pPr>
            <a:lvl2pPr marL="685800" indent="-228600">
              <a:buFont typeface="Wingdings" panose="05000000000000000000" pitchFamily="2" charset="2"/>
              <a:buChar char="§"/>
              <a:defRPr sz="1800">
                <a:solidFill>
                  <a:schemeClr val="tx1"/>
                </a:solidFill>
              </a:defRPr>
            </a:lvl2pPr>
            <a:lvl3pPr marL="1143000" indent="-228600">
              <a:buFont typeface="Wingdings" panose="05000000000000000000" pitchFamily="2" charset="2"/>
              <a:buChar char="§"/>
              <a:defRPr sz="1600">
                <a:solidFill>
                  <a:schemeClr val="tx1"/>
                </a:solidFill>
              </a:defRPr>
            </a:lvl3pPr>
            <a:lvl4pPr marL="1600200" indent="-228600">
              <a:buFont typeface="Wingdings" panose="05000000000000000000" pitchFamily="2" charset="2"/>
              <a:buChar char="§"/>
              <a:defRPr sz="1400">
                <a:solidFill>
                  <a:schemeClr val="tx1"/>
                </a:solidFill>
              </a:defRPr>
            </a:lvl4pPr>
            <a:lvl5pPr marL="2057400" indent="-228600">
              <a:buFont typeface="Wingdings" panose="05000000000000000000" pitchFamily="2" charset="2"/>
              <a:buChar char="§"/>
              <a:defRPr sz="1400">
                <a:solidFill>
                  <a:schemeClr val="tx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5" name="Text Placeholder 4"/>
          <p:cNvSpPr>
            <a:spLocks noGrp="1"/>
          </p:cNvSpPr>
          <p:nvPr>
            <p:ph type="body" sz="quarter" idx="3"/>
          </p:nvPr>
        </p:nvSpPr>
        <p:spPr>
          <a:xfrm>
            <a:off x="4629150" y="839391"/>
            <a:ext cx="4248150" cy="617934"/>
          </a:xfrm>
        </p:spPr>
        <p:txBody>
          <a:bodyPr anchor="b">
            <a:noAutofit/>
          </a:bodyPr>
          <a:lstStyle>
            <a:lvl1pPr marL="0" indent="0">
              <a:lnSpc>
                <a:spcPct val="100000"/>
              </a:lnSpc>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smtClean="0"/>
              <a:t>לחץ כדי לערוך סגנונות טקסט של תבנית בסיס</a:t>
            </a:r>
          </a:p>
        </p:txBody>
      </p:sp>
      <p:sp>
        <p:nvSpPr>
          <p:cNvPr id="6" name="Content Placeholder 5"/>
          <p:cNvSpPr>
            <a:spLocks noGrp="1"/>
          </p:cNvSpPr>
          <p:nvPr>
            <p:ph sz="quarter" idx="4"/>
          </p:nvPr>
        </p:nvSpPr>
        <p:spPr>
          <a:xfrm>
            <a:off x="4629150" y="1550194"/>
            <a:ext cx="4248150" cy="3193256"/>
          </a:xfrm>
        </p:spPr>
        <p:txBody>
          <a:bodyPr>
            <a:normAutofit/>
          </a:bodyPr>
          <a:lstStyle>
            <a:lvl1pPr marL="228600" indent="-228600">
              <a:buFont typeface="Wingdings" panose="05000000000000000000" pitchFamily="2" charset="2"/>
              <a:buChar char="§"/>
              <a:defRPr sz="2000">
                <a:solidFill>
                  <a:schemeClr val="tx1"/>
                </a:solidFill>
              </a:defRPr>
            </a:lvl1pPr>
            <a:lvl2pPr marL="685800" indent="-228600">
              <a:buFont typeface="Wingdings" panose="05000000000000000000" pitchFamily="2" charset="2"/>
              <a:buChar char="§"/>
              <a:defRPr sz="1800">
                <a:solidFill>
                  <a:schemeClr val="tx1"/>
                </a:solidFill>
              </a:defRPr>
            </a:lvl2pPr>
            <a:lvl3pPr marL="1143000" indent="-228600">
              <a:buFont typeface="Wingdings" panose="05000000000000000000" pitchFamily="2" charset="2"/>
              <a:buChar char="§"/>
              <a:defRPr sz="1600">
                <a:solidFill>
                  <a:schemeClr val="tx1"/>
                </a:solidFill>
              </a:defRPr>
            </a:lvl3pPr>
            <a:lvl4pPr marL="1600200" indent="-228600">
              <a:buFont typeface="Wingdings" panose="05000000000000000000" pitchFamily="2" charset="2"/>
              <a:buChar char="§"/>
              <a:defRPr sz="1400">
                <a:solidFill>
                  <a:schemeClr val="tx1"/>
                </a:solidFill>
              </a:defRPr>
            </a:lvl4pPr>
            <a:lvl5pPr marL="2057400" indent="-228600">
              <a:buFont typeface="Wingdings" panose="05000000000000000000" pitchFamily="2" charset="2"/>
              <a:buChar char="§"/>
              <a:defRPr sz="1400">
                <a:solidFill>
                  <a:schemeClr val="tx1"/>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7" name="Date Placeholder 6"/>
          <p:cNvSpPr>
            <a:spLocks noGrp="1"/>
          </p:cNvSpPr>
          <p:nvPr>
            <p:ph type="dt" sz="half" idx="10"/>
          </p:nvPr>
        </p:nvSpPr>
        <p:spPr/>
        <p:txBody>
          <a:bodyPr/>
          <a:lstStyle/>
          <a:p>
            <a:fld id="{4FFD2294-1241-40AA-B4E2-F132AAC96FCC}" type="datetimeFigureOut">
              <a:rPr lang="en-US" smtClean="0"/>
              <a:t>12/15/2019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13226394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solidFill>
                  <a:schemeClr val="tx1"/>
                </a:solidFill>
              </a:defRPr>
            </a:lvl1pPr>
          </a:lstStyle>
          <a:p>
            <a:r>
              <a:rPr lang="he-IL" dirty="0"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FFD2294-1241-40AA-B4E2-F132AAC96FCC}" type="datetimeFigureOut">
              <a:rPr lang="en-US" smtClean="0"/>
              <a:t>12/15/2019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21444084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D2294-1241-40AA-B4E2-F132AAC96FCC}" type="datetimeFigureOut">
              <a:rPr lang="en-US" smtClean="0"/>
              <a:t>12/15/2019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5765966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38125" y="750094"/>
            <a:ext cx="3505200" cy="1385887"/>
          </a:xfrm>
        </p:spPr>
        <p:txBody>
          <a:bodyPr anchor="t"/>
          <a:lstStyle>
            <a:lvl1pPr>
              <a:defRPr sz="2800">
                <a:solidFill>
                  <a:schemeClr val="tx1"/>
                </a:solidFill>
              </a:defRPr>
            </a:lvl1pPr>
          </a:lstStyle>
          <a:p>
            <a:r>
              <a:rPr lang="he-IL" dirty="0" smtClean="0"/>
              <a:t>לחץ כדי לערוך סגנון כותרת של תבנית בסיס</a:t>
            </a:r>
            <a:endParaRPr lang="en-US" dirty="0"/>
          </a:p>
        </p:txBody>
      </p:sp>
      <p:sp>
        <p:nvSpPr>
          <p:cNvPr id="3" name="Content Placeholder 2"/>
          <p:cNvSpPr>
            <a:spLocks noGrp="1"/>
          </p:cNvSpPr>
          <p:nvPr>
            <p:ph idx="1"/>
          </p:nvPr>
        </p:nvSpPr>
        <p:spPr>
          <a:xfrm>
            <a:off x="3887391" y="740570"/>
            <a:ext cx="4989909" cy="4038599"/>
          </a:xfrm>
        </p:spPr>
        <p:txBody>
          <a:bodyPr>
            <a:normAutofit/>
          </a:bodyPr>
          <a:lstStyle>
            <a:lvl1pPr marL="228600" indent="-228600">
              <a:buFont typeface="Wingdings" panose="05000000000000000000" pitchFamily="2" charset="2"/>
              <a:buChar char="§"/>
              <a:defRPr sz="2400">
                <a:solidFill>
                  <a:schemeClr val="tx1"/>
                </a:solidFill>
              </a:defRPr>
            </a:lvl1pPr>
            <a:lvl2pPr marL="685800" indent="-228600">
              <a:buFont typeface="Wingdings" panose="05000000000000000000" pitchFamily="2" charset="2"/>
              <a:buChar char="§"/>
              <a:defRPr sz="2000">
                <a:solidFill>
                  <a:schemeClr val="tx1"/>
                </a:solidFill>
              </a:defRPr>
            </a:lvl2pPr>
            <a:lvl3pPr marL="1143000" indent="-228600">
              <a:buFont typeface="Wingdings" panose="05000000000000000000" pitchFamily="2" charset="2"/>
              <a:buChar char="§"/>
              <a:defRPr sz="1800">
                <a:solidFill>
                  <a:schemeClr val="tx1"/>
                </a:solidFill>
              </a:defRPr>
            </a:lvl3pPr>
            <a:lvl4pPr marL="1600200" indent="-228600">
              <a:buFont typeface="Wingdings" panose="05000000000000000000" pitchFamily="2" charset="2"/>
              <a:buChar char="§"/>
              <a:defRPr sz="1600">
                <a:solidFill>
                  <a:schemeClr val="tx1"/>
                </a:solidFill>
              </a:defRPr>
            </a:lvl4pPr>
            <a:lvl5pPr marL="2057400" indent="-228600">
              <a:buFont typeface="Wingdings" panose="05000000000000000000" pitchFamily="2" charset="2"/>
              <a:buChar char="§"/>
              <a:defRPr sz="1600">
                <a:solidFill>
                  <a:schemeClr val="tx1"/>
                </a:solidFill>
              </a:defRPr>
            </a:lvl5pPr>
            <a:lvl6pPr>
              <a:defRPr sz="2000"/>
            </a:lvl6pPr>
            <a:lvl7pPr>
              <a:defRPr sz="2000"/>
            </a:lvl7pPr>
            <a:lvl8pPr>
              <a:defRPr sz="2000"/>
            </a:lvl8pPr>
            <a:lvl9pPr>
              <a:defRPr sz="2000"/>
            </a:lvl9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4" name="Text Placeholder 3"/>
          <p:cNvSpPr>
            <a:spLocks noGrp="1"/>
          </p:cNvSpPr>
          <p:nvPr>
            <p:ph type="body" sz="half" idx="2"/>
          </p:nvPr>
        </p:nvSpPr>
        <p:spPr>
          <a:xfrm>
            <a:off x="238125" y="2221706"/>
            <a:ext cx="3505200" cy="2543175"/>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dirty="0" smtClean="0"/>
              <a:t>לחץ כדי לערוך סגנונות טקסט של תבנית בסיס</a:t>
            </a:r>
          </a:p>
        </p:txBody>
      </p:sp>
      <p:sp>
        <p:nvSpPr>
          <p:cNvPr id="5" name="Date Placeholder 4"/>
          <p:cNvSpPr>
            <a:spLocks noGrp="1"/>
          </p:cNvSpPr>
          <p:nvPr>
            <p:ph type="dt" sz="half" idx="10"/>
          </p:nvPr>
        </p:nvSpPr>
        <p:spPr/>
        <p:txBody>
          <a:bodyPr/>
          <a:lstStyle/>
          <a:p>
            <a:fld id="{4FFD2294-1241-40AA-B4E2-F132AAC96FCC}" type="datetimeFigureOut">
              <a:rPr lang="en-US" smtClean="0"/>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36001620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47650" y="828675"/>
            <a:ext cx="3495675" cy="1278731"/>
          </a:xfrm>
        </p:spPr>
        <p:txBody>
          <a:bodyPr anchor="t"/>
          <a:lstStyle>
            <a:lvl1pPr>
              <a:defRPr sz="2800">
                <a:solidFill>
                  <a:schemeClr val="tx1"/>
                </a:solidFill>
              </a:defRPr>
            </a:lvl1pPr>
          </a:lstStyle>
          <a:p>
            <a:r>
              <a:rPr lang="he-IL" dirty="0"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3887391" y="821532"/>
            <a:ext cx="4989909" cy="3907631"/>
          </a:xfrm>
        </p:spPr>
        <p:txBody>
          <a:bodyPr anchor="t">
            <a:normAutofit/>
          </a:bodyPr>
          <a:lstStyle>
            <a:lvl1pPr marL="0" indent="0">
              <a:buNone/>
              <a:defRPr sz="2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smtClean="0"/>
              <a:t>לחץ על הסמל כדי להוסיף תמונה</a:t>
            </a:r>
            <a:endParaRPr lang="en-US" dirty="0"/>
          </a:p>
        </p:txBody>
      </p:sp>
      <p:sp>
        <p:nvSpPr>
          <p:cNvPr id="4" name="Text Placeholder 3"/>
          <p:cNvSpPr>
            <a:spLocks noGrp="1"/>
          </p:cNvSpPr>
          <p:nvPr>
            <p:ph type="body" sz="half" idx="2"/>
          </p:nvPr>
        </p:nvSpPr>
        <p:spPr>
          <a:xfrm>
            <a:off x="247650" y="2178844"/>
            <a:ext cx="3495675" cy="2536031"/>
          </a:xfrm>
        </p:spPr>
        <p:txBody>
          <a:bodyPr/>
          <a:lstStyle>
            <a:lvl1pPr marL="0" indent="0">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dirty="0" smtClean="0"/>
              <a:t>לחץ כדי לערוך סגנונות טקסט של תבנית בסיס</a:t>
            </a:r>
          </a:p>
        </p:txBody>
      </p:sp>
      <p:sp>
        <p:nvSpPr>
          <p:cNvPr id="5" name="Date Placeholder 4"/>
          <p:cNvSpPr>
            <a:spLocks noGrp="1"/>
          </p:cNvSpPr>
          <p:nvPr>
            <p:ph type="dt" sz="half" idx="10"/>
          </p:nvPr>
        </p:nvSpPr>
        <p:spPr/>
        <p:txBody>
          <a:bodyPr/>
          <a:lstStyle/>
          <a:p>
            <a:fld id="{4FFD2294-1241-40AA-B4E2-F132AAC96FCC}" type="datetimeFigureOut">
              <a:rPr lang="en-US" smtClean="0"/>
              <a:t>12/15/2019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C9479A-B1FA-41E0-B854-B67B920FB5D3}" type="slidenum">
              <a:rPr lang="en-US" smtClean="0"/>
              <a:t>‹#›</a:t>
            </a:fld>
            <a:endParaRPr lang="en-US"/>
          </a:p>
        </p:txBody>
      </p:sp>
    </p:spTree>
    <p:extLst>
      <p:ext uri="{BB962C8B-B14F-4D97-AF65-F5344CB8AC3E}">
        <p14:creationId xmlns:p14="http://schemas.microsoft.com/office/powerpoint/2010/main" val="335653456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1" name="Picture 3" descr="C:\Users\matana\Desktop\std3.png"/>
          <p:cNvPicPr>
            <a:picLocks noChangeAspect="1" noChangeArrowheads="1"/>
          </p:cNvPicPr>
          <p:nvPr userDrawn="1"/>
        </p:nvPicPr>
        <p:blipFill rotWithShape="1">
          <a:blip r:embed="rId11">
            <a:extLst>
              <a:ext uri="{28A0092B-C50C-407E-A947-70E740481C1C}">
                <a14:useLocalDpi xmlns:a14="http://schemas.microsoft.com/office/drawing/2010/main" val="0"/>
              </a:ext>
            </a:extLst>
          </a:blip>
          <a:srcRect t="17063" b="18215"/>
          <a:stretch/>
        </p:blipFill>
        <p:spPr bwMode="auto">
          <a:xfrm flipV="1">
            <a:off x="-1" y="2108506"/>
            <a:ext cx="9144001" cy="303499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219075" y="9526"/>
            <a:ext cx="8686800" cy="690562"/>
          </a:xfrm>
          <a:prstGeom prst="rect">
            <a:avLst/>
          </a:prstGeom>
        </p:spPr>
        <p:txBody>
          <a:bodyPr vert="horz" lIns="91440" tIns="45720" rIns="91440" bIns="45720" rtlCol="0" anchor="ctr">
            <a:noAutofit/>
          </a:bodyPr>
          <a:lstStyle/>
          <a:p>
            <a:r>
              <a:rPr lang="he-IL" dirty="0" smtClean="0"/>
              <a:t>לחץ כדי לערוך כותרת</a:t>
            </a:r>
            <a:endParaRPr lang="en-US" dirty="0"/>
          </a:p>
        </p:txBody>
      </p:sp>
      <p:sp>
        <p:nvSpPr>
          <p:cNvPr id="3" name="Text Placeholder 2"/>
          <p:cNvSpPr>
            <a:spLocks noGrp="1"/>
          </p:cNvSpPr>
          <p:nvPr>
            <p:ph type="body" idx="1"/>
          </p:nvPr>
        </p:nvSpPr>
        <p:spPr>
          <a:xfrm>
            <a:off x="238125" y="878682"/>
            <a:ext cx="8658225" cy="3850481"/>
          </a:xfrm>
          <a:prstGeom prst="rect">
            <a:avLst/>
          </a:prstGeom>
        </p:spPr>
        <p:txBody>
          <a:bodyPr vert="horz" lIns="91440" tIns="45720" rIns="91440" bIns="45720" rtlCol="0">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en-US" dirty="0"/>
          </a:p>
        </p:txBody>
      </p:sp>
      <p:sp>
        <p:nvSpPr>
          <p:cNvPr id="4" name="Date Placeholder 3"/>
          <p:cNvSpPr>
            <a:spLocks noGrp="1"/>
          </p:cNvSpPr>
          <p:nvPr>
            <p:ph type="dt" sz="half" idx="2"/>
          </p:nvPr>
        </p:nvSpPr>
        <p:spPr>
          <a:xfrm>
            <a:off x="685801" y="4917283"/>
            <a:ext cx="1193833" cy="226218"/>
          </a:xfrm>
          <a:prstGeom prst="rect">
            <a:avLst/>
          </a:prstGeom>
        </p:spPr>
        <p:txBody>
          <a:bodyPr vert="horz" lIns="91440" tIns="45720" rIns="91440" bIns="45720" rtlCol="0" anchor="b"/>
          <a:lstStyle>
            <a:lvl1pPr algn="l">
              <a:defRPr sz="1200">
                <a:solidFill>
                  <a:schemeClr val="tx1">
                    <a:tint val="75000"/>
                  </a:schemeClr>
                </a:solidFill>
              </a:defRPr>
            </a:lvl1pPr>
          </a:lstStyle>
          <a:p>
            <a:fld id="{4FFD2294-1241-40AA-B4E2-F132AAC96FCC}" type="datetimeFigureOut">
              <a:rPr lang="en-US" smtClean="0"/>
              <a:t>12/15/2019</a:t>
            </a:fld>
            <a:endParaRPr lang="en-US" dirty="0"/>
          </a:p>
        </p:txBody>
      </p:sp>
      <p:sp>
        <p:nvSpPr>
          <p:cNvPr id="5" name="Footer Placeholder 4"/>
          <p:cNvSpPr>
            <a:spLocks noGrp="1"/>
          </p:cNvSpPr>
          <p:nvPr>
            <p:ph type="ftr" sz="quarter" idx="3"/>
          </p:nvPr>
        </p:nvSpPr>
        <p:spPr>
          <a:xfrm>
            <a:off x="1885950" y="4917283"/>
            <a:ext cx="5486400" cy="226218"/>
          </a:xfrm>
          <a:prstGeom prst="rect">
            <a:avLst/>
          </a:prstGeom>
        </p:spPr>
        <p:txBody>
          <a:bodyPr vert="horz" lIns="91440" tIns="45720" rIns="91440" bIns="45720" rtlCol="0" anchor="b"/>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991475" y="4917283"/>
            <a:ext cx="1133475" cy="226218"/>
          </a:xfrm>
          <a:prstGeom prst="rect">
            <a:avLst/>
          </a:prstGeom>
        </p:spPr>
        <p:txBody>
          <a:bodyPr vert="horz" lIns="91440" tIns="45720" rIns="91440" bIns="45720" rtlCol="0" anchor="b"/>
          <a:lstStyle>
            <a:lvl1pPr algn="r">
              <a:defRPr sz="1200">
                <a:solidFill>
                  <a:schemeClr val="tx1">
                    <a:tint val="75000"/>
                  </a:schemeClr>
                </a:solidFill>
              </a:defRPr>
            </a:lvl1pPr>
          </a:lstStyle>
          <a:p>
            <a:fld id="{4EC9479A-B1FA-41E0-B854-B67B920FB5D3}" type="slidenum">
              <a:rPr lang="en-US" smtClean="0"/>
              <a:t>‹#›</a:t>
            </a:fld>
            <a:endParaRPr lang="en-US"/>
          </a:p>
        </p:txBody>
      </p:sp>
      <p:pic>
        <p:nvPicPr>
          <p:cNvPr id="1030" name="Picture 6" descr="C:\Users\matana\Desktop\std5.png"/>
          <p:cNvPicPr>
            <a:picLocks noChangeAspect="1" noChangeArrowheads="1"/>
          </p:cNvPicPr>
          <p:nvPr userDrawn="1"/>
        </p:nvPicPr>
        <p:blipFill rotWithShape="1">
          <a:blip r:embed="rId12">
            <a:extLst>
              <a:ext uri="{28A0092B-C50C-407E-A947-70E740481C1C}">
                <a14:useLocalDpi xmlns:a14="http://schemas.microsoft.com/office/drawing/2010/main" val="0"/>
              </a:ext>
            </a:extLst>
          </a:blip>
          <a:srcRect t="73555" r="24020"/>
          <a:stretch/>
        </p:blipFill>
        <p:spPr bwMode="auto">
          <a:xfrm>
            <a:off x="1" y="4618487"/>
            <a:ext cx="2647949" cy="472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0856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r" defTabSz="914400" rtl="1" eaLnBrk="1" latinLnBrk="0" hangingPunct="1">
        <a:lnSpc>
          <a:spcPct val="90000"/>
        </a:lnSpc>
        <a:spcBef>
          <a:spcPct val="0"/>
        </a:spcBef>
        <a:buNone/>
        <a:defRPr sz="2800" b="1"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r" defTabSz="914400" rtl="1" eaLnBrk="1" latinLnBrk="0" hangingPunct="1">
        <a:lnSpc>
          <a:spcPct val="150000"/>
        </a:lnSpc>
        <a:spcBef>
          <a:spcPts val="1000"/>
        </a:spcBef>
        <a:buFont typeface="Wingdings" panose="05000000000000000000" pitchFamily="2" charset="2"/>
        <a:buChar char="§"/>
        <a:defRPr sz="24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685800" indent="-228600" algn="r" defTabSz="914400" rtl="1" eaLnBrk="1" latinLnBrk="0" hangingPunct="1">
        <a:lnSpc>
          <a:spcPct val="150000"/>
        </a:lnSpc>
        <a:spcBef>
          <a:spcPts val="500"/>
        </a:spcBef>
        <a:buFont typeface="Wingdings" panose="05000000000000000000" pitchFamily="2" charset="2"/>
        <a:buChar char="§"/>
        <a:defRPr sz="20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r" defTabSz="914400" rtl="1" eaLnBrk="1" latinLnBrk="0" hangingPunct="1">
        <a:lnSpc>
          <a:spcPct val="150000"/>
        </a:lnSpc>
        <a:spcBef>
          <a:spcPts val="500"/>
        </a:spcBef>
        <a:buFont typeface="Wingdings" panose="05000000000000000000" pitchFamily="2" charset="2"/>
        <a:buChar char="§"/>
        <a:defRPr sz="18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r" defTabSz="914400" rtl="1" eaLnBrk="1" latinLnBrk="0" hangingPunct="1">
        <a:lnSpc>
          <a:spcPct val="150000"/>
        </a:lnSpc>
        <a:spcBef>
          <a:spcPts val="500"/>
        </a:spcBef>
        <a:buFont typeface="Wingdings" panose="05000000000000000000" pitchFamily="2" charset="2"/>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r" defTabSz="914400" rtl="1" eaLnBrk="1" latinLnBrk="0" hangingPunct="1">
        <a:lnSpc>
          <a:spcPct val="150000"/>
        </a:lnSpc>
        <a:spcBef>
          <a:spcPts val="500"/>
        </a:spcBef>
        <a:buFont typeface="Wingdings" panose="05000000000000000000" pitchFamily="2" charset="2"/>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3200" dirty="0"/>
              <a:t>חשיבות סגירת פערים בשוק העבודה </a:t>
            </a:r>
          </a:p>
        </p:txBody>
      </p:sp>
      <p:sp>
        <p:nvSpPr>
          <p:cNvPr id="3" name="מציין מיקום טקסט 2"/>
          <p:cNvSpPr>
            <a:spLocks noGrp="1"/>
          </p:cNvSpPr>
          <p:nvPr>
            <p:ph type="body" sz="quarter" idx="17"/>
          </p:nvPr>
        </p:nvSpPr>
        <p:spPr/>
        <p:txBody>
          <a:bodyPr>
            <a:normAutofit fontScale="62500" lnSpcReduction="20000"/>
          </a:bodyPr>
          <a:lstStyle/>
          <a:p>
            <a:r>
              <a:rPr lang="he-IL" dirty="0"/>
              <a:t>השפעות ארוכות טווח על הצמיחה ואי השוויון</a:t>
            </a:r>
          </a:p>
        </p:txBody>
      </p:sp>
      <p:sp>
        <p:nvSpPr>
          <p:cNvPr id="4" name="מציין מיקום טקסט 3"/>
          <p:cNvSpPr>
            <a:spLocks noGrp="1"/>
          </p:cNvSpPr>
          <p:nvPr>
            <p:ph type="body" sz="quarter" idx="18"/>
          </p:nvPr>
        </p:nvSpPr>
        <p:spPr>
          <a:xfrm>
            <a:off x="714375" y="2162175"/>
            <a:ext cx="7715250" cy="550069"/>
          </a:xfrm>
        </p:spPr>
        <p:txBody>
          <a:bodyPr/>
          <a:lstStyle/>
          <a:p>
            <a:r>
              <a:rPr lang="he-IL" sz="1800" dirty="0"/>
              <a:t>שירה גרינברג</a:t>
            </a:r>
          </a:p>
          <a:p>
            <a:r>
              <a:rPr lang="he-IL" sz="1800" dirty="0"/>
              <a:t>הכלכלנית הראשית</a:t>
            </a:r>
          </a:p>
          <a:p>
            <a:r>
              <a:rPr lang="he-IL" sz="1800" dirty="0"/>
              <a:t>משרד האוצר</a:t>
            </a:r>
          </a:p>
          <a:p>
            <a:r>
              <a:rPr lang="he-IL" sz="1800" dirty="0"/>
              <a:t>דצמבר 2019</a:t>
            </a:r>
          </a:p>
          <a:p>
            <a:endParaRPr lang="he-IL" sz="1800" dirty="0"/>
          </a:p>
        </p:txBody>
      </p:sp>
    </p:spTree>
    <p:extLst>
      <p:ext uri="{BB962C8B-B14F-4D97-AF65-F5344CB8AC3E}">
        <p14:creationId xmlns:p14="http://schemas.microsoft.com/office/powerpoint/2010/main" val="4154169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497094"/>
            <a:ext cx="8971543" cy="587783"/>
          </a:xfrm>
        </p:spPr>
        <p:txBody>
          <a:bodyPr/>
          <a:lstStyle/>
          <a:p>
            <a:r>
              <a:rPr lang="he-IL" sz="3200" dirty="0"/>
              <a:t>התוצר לנפש בטווח הארוך גבוה </a:t>
            </a:r>
            <a:r>
              <a:rPr lang="he-IL" sz="3200" dirty="0" err="1"/>
              <a:t>בכשליש</a:t>
            </a:r>
            <a:r>
              <a:rPr lang="he-IL" sz="3200" dirty="0"/>
              <a:t> בתרחיש סגירת פערים בהשוואה לתרחיש הקפאת מצב</a:t>
            </a:r>
            <a:r>
              <a:rPr lang="he-IL" sz="1800" dirty="0" smtClean="0"/>
              <a:t/>
            </a:r>
            <a:br>
              <a:rPr lang="he-IL" sz="1800" dirty="0" smtClean="0"/>
            </a:br>
            <a:endParaRPr lang="he-IL" sz="1800" dirty="0"/>
          </a:p>
        </p:txBody>
      </p:sp>
      <p:graphicFrame>
        <p:nvGraphicFramePr>
          <p:cNvPr id="5" name="מציין מיקום תוכן 3"/>
          <p:cNvGraphicFramePr>
            <a:graphicFrameLocks noGrp="1"/>
          </p:cNvGraphicFramePr>
          <p:nvPr>
            <p:ph idx="1"/>
            <p:extLst>
              <p:ext uri="{D42A27DB-BD31-4B8C-83A1-F6EECF244321}">
                <p14:modId xmlns:p14="http://schemas.microsoft.com/office/powerpoint/2010/main" val="1721331410"/>
              </p:ext>
            </p:extLst>
          </p:nvPr>
        </p:nvGraphicFramePr>
        <p:xfrm>
          <a:off x="604333" y="1342102"/>
          <a:ext cx="8293817" cy="34976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4847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497094"/>
            <a:ext cx="8971543" cy="587783"/>
          </a:xfrm>
        </p:spPr>
        <p:txBody>
          <a:bodyPr/>
          <a:lstStyle/>
          <a:p>
            <a:r>
              <a:rPr lang="he-IL" sz="3200" dirty="0"/>
              <a:t>שילוב בשוק העבודה מקטין מאוד גם את אי השוויון בטווח הארוך</a:t>
            </a:r>
            <a:br>
              <a:rPr lang="he-IL" sz="3200" dirty="0"/>
            </a:br>
            <a:r>
              <a:rPr lang="he-IL" sz="1800" dirty="0" smtClean="0"/>
              <a:t/>
            </a:r>
            <a:br>
              <a:rPr lang="he-IL" sz="1800" dirty="0" smtClean="0"/>
            </a:br>
            <a:endParaRPr lang="he-IL" sz="1800" dirty="0"/>
          </a:p>
        </p:txBody>
      </p:sp>
      <p:graphicFrame>
        <p:nvGraphicFramePr>
          <p:cNvPr id="6" name="מציין מיקום תוכן 3"/>
          <p:cNvGraphicFramePr>
            <a:graphicFrameLocks noGrp="1"/>
          </p:cNvGraphicFramePr>
          <p:nvPr>
            <p:ph idx="1"/>
            <p:extLst>
              <p:ext uri="{D42A27DB-BD31-4B8C-83A1-F6EECF244321}">
                <p14:modId xmlns:p14="http://schemas.microsoft.com/office/powerpoint/2010/main" val="19760770"/>
              </p:ext>
            </p:extLst>
          </p:nvPr>
        </p:nvGraphicFramePr>
        <p:xfrm>
          <a:off x="437228" y="1180742"/>
          <a:ext cx="8596159" cy="364428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182762" y="4751616"/>
            <a:ext cx="6961238" cy="338554"/>
          </a:xfrm>
          <a:prstGeom prst="rect">
            <a:avLst/>
          </a:prstGeom>
          <a:noFill/>
        </p:spPr>
        <p:txBody>
          <a:bodyPr wrap="square" rtlCol="1">
            <a:spAutoFit/>
          </a:bodyPr>
          <a:lstStyle/>
          <a:p>
            <a:pPr algn="r" rtl="1"/>
            <a:r>
              <a:rPr lang="he-IL" sz="1600" dirty="0"/>
              <a:t>*</a:t>
            </a:r>
            <a:r>
              <a:rPr lang="he-IL" sz="1600" dirty="0">
                <a:latin typeface="Times New Roman" pitchFamily="18" charset="0"/>
                <a:ea typeface="Calibri" pitchFamily="34" charset="0"/>
                <a:cs typeface="David" pitchFamily="34" charset="-79"/>
              </a:rPr>
              <a:t>לא כולל הכנסה מפנסיה</a:t>
            </a:r>
            <a:endParaRPr lang="he-IL" sz="1600" dirty="0"/>
          </a:p>
        </p:txBody>
      </p:sp>
    </p:spTree>
    <p:extLst>
      <p:ext uri="{BB962C8B-B14F-4D97-AF65-F5344CB8AC3E}">
        <p14:creationId xmlns:p14="http://schemas.microsoft.com/office/powerpoint/2010/main" val="3172669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dirty="0"/>
              <a:t>סגירת הפערים </a:t>
            </a:r>
            <a:r>
              <a:rPr lang="he-IL" dirty="0" smtClean="0"/>
              <a:t>בשכר תתרום </a:t>
            </a:r>
            <a:r>
              <a:rPr lang="he-IL" dirty="0"/>
              <a:t>יותר </a:t>
            </a:r>
            <a:r>
              <a:rPr lang="he-IL" dirty="0" smtClean="0"/>
              <a:t>לצמיחה; </a:t>
            </a:r>
            <a:r>
              <a:rPr lang="he-IL" dirty="0"/>
              <a:t>סגירת פערי התעסוקה יתרמו יותר </a:t>
            </a:r>
            <a:r>
              <a:rPr lang="he-IL" dirty="0" smtClean="0"/>
              <a:t>לשוויון</a:t>
            </a:r>
            <a:endParaRPr lang="he-IL" dirty="0"/>
          </a:p>
        </p:txBody>
      </p:sp>
      <p:graphicFrame>
        <p:nvGraphicFramePr>
          <p:cNvPr id="7" name="מציין מיקום תוכן 6"/>
          <p:cNvGraphicFramePr>
            <a:graphicFrameLocks noGrp="1"/>
          </p:cNvGraphicFramePr>
          <p:nvPr>
            <p:ph sz="half" idx="2"/>
            <p:extLst>
              <p:ext uri="{D42A27DB-BD31-4B8C-83A1-F6EECF244321}">
                <p14:modId xmlns:p14="http://schemas.microsoft.com/office/powerpoint/2010/main" val="179383574"/>
              </p:ext>
            </p:extLst>
          </p:nvPr>
        </p:nvGraphicFramePr>
        <p:xfrm>
          <a:off x="4610100" y="863600"/>
          <a:ext cx="4276725" cy="3768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מציין מיקום תוכן 7"/>
          <p:cNvGraphicFramePr>
            <a:graphicFrameLocks noGrp="1"/>
          </p:cNvGraphicFramePr>
          <p:nvPr>
            <p:ph sz="half" idx="1"/>
            <p:extLst>
              <p:ext uri="{D42A27DB-BD31-4B8C-83A1-F6EECF244321}">
                <p14:modId xmlns:p14="http://schemas.microsoft.com/office/powerpoint/2010/main" val="2344129388"/>
              </p:ext>
            </p:extLst>
          </p:nvPr>
        </p:nvGraphicFramePr>
        <p:xfrm>
          <a:off x="228600" y="863600"/>
          <a:ext cx="4257675" cy="3768725"/>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2182762" y="4751616"/>
            <a:ext cx="6961238" cy="338554"/>
          </a:xfrm>
          <a:prstGeom prst="rect">
            <a:avLst/>
          </a:prstGeom>
          <a:noFill/>
        </p:spPr>
        <p:txBody>
          <a:bodyPr wrap="square" rtlCol="1">
            <a:spAutoFit/>
          </a:bodyPr>
          <a:lstStyle/>
          <a:p>
            <a:pPr algn="r" rtl="1"/>
            <a:r>
              <a:rPr lang="he-IL" sz="1600" dirty="0"/>
              <a:t>*</a:t>
            </a:r>
            <a:r>
              <a:rPr lang="he-IL" sz="1600" dirty="0">
                <a:latin typeface="Times New Roman" pitchFamily="18" charset="0"/>
                <a:ea typeface="Calibri" pitchFamily="34" charset="0"/>
                <a:cs typeface="David" pitchFamily="34" charset="-79"/>
              </a:rPr>
              <a:t>לא כולל הכנסה מפנסיה</a:t>
            </a:r>
            <a:endParaRPr lang="he-IL" sz="1600" dirty="0"/>
          </a:p>
        </p:txBody>
      </p:sp>
    </p:spTree>
    <p:extLst>
      <p:ext uri="{BB962C8B-B14F-4D97-AF65-F5344CB8AC3E}">
        <p14:creationId xmlns:p14="http://schemas.microsoft.com/office/powerpoint/2010/main" val="4110613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a:xfrm>
            <a:off x="200025" y="-7374"/>
            <a:ext cx="8686800" cy="690562"/>
          </a:xfrm>
        </p:spPr>
        <p:txBody>
          <a:bodyPr/>
          <a:lstStyle/>
          <a:p>
            <a:r>
              <a:rPr lang="he-IL" dirty="0"/>
              <a:t>בטווח הבינוני שילוב ערבים יתרום </a:t>
            </a:r>
            <a:r>
              <a:rPr lang="he-IL" dirty="0" smtClean="0"/>
              <a:t>יותר; </a:t>
            </a:r>
            <a:r>
              <a:rPr lang="he-IL" dirty="0"/>
              <a:t>בטווח הארוך שילוב חרדים ישפיע יותר</a:t>
            </a:r>
          </a:p>
        </p:txBody>
      </p:sp>
      <p:sp>
        <p:nvSpPr>
          <p:cNvPr id="9" name="TextBox 8"/>
          <p:cNvSpPr txBox="1"/>
          <p:nvPr/>
        </p:nvSpPr>
        <p:spPr>
          <a:xfrm>
            <a:off x="2182762" y="4751616"/>
            <a:ext cx="6961238" cy="338554"/>
          </a:xfrm>
          <a:prstGeom prst="rect">
            <a:avLst/>
          </a:prstGeom>
          <a:noFill/>
        </p:spPr>
        <p:txBody>
          <a:bodyPr wrap="square" rtlCol="1">
            <a:spAutoFit/>
          </a:bodyPr>
          <a:lstStyle/>
          <a:p>
            <a:pPr algn="r" rtl="1"/>
            <a:r>
              <a:rPr lang="he-IL" sz="1600" dirty="0"/>
              <a:t>*</a:t>
            </a:r>
            <a:r>
              <a:rPr lang="he-IL" sz="1600" dirty="0">
                <a:latin typeface="Times New Roman" pitchFamily="18" charset="0"/>
                <a:ea typeface="Calibri" pitchFamily="34" charset="0"/>
                <a:cs typeface="David" pitchFamily="34" charset="-79"/>
              </a:rPr>
              <a:t>לא כולל הכנסה מפנסיה</a:t>
            </a:r>
            <a:endParaRPr lang="he-IL" sz="1600" dirty="0"/>
          </a:p>
        </p:txBody>
      </p:sp>
      <p:graphicFrame>
        <p:nvGraphicFramePr>
          <p:cNvPr id="10" name="מציין מיקום תוכן 9"/>
          <p:cNvGraphicFramePr>
            <a:graphicFrameLocks noGrp="1"/>
          </p:cNvGraphicFramePr>
          <p:nvPr>
            <p:ph sz="half" idx="2"/>
            <p:extLst>
              <p:ext uri="{D42A27DB-BD31-4B8C-83A1-F6EECF244321}">
                <p14:modId xmlns:p14="http://schemas.microsoft.com/office/powerpoint/2010/main" val="4197409422"/>
              </p:ext>
            </p:extLst>
          </p:nvPr>
        </p:nvGraphicFramePr>
        <p:xfrm>
          <a:off x="4610100" y="863600"/>
          <a:ext cx="4276725" cy="3768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מציין מיקום תוכן 10"/>
          <p:cNvGraphicFramePr>
            <a:graphicFrameLocks noGrp="1"/>
          </p:cNvGraphicFramePr>
          <p:nvPr>
            <p:ph sz="half" idx="1"/>
            <p:extLst>
              <p:ext uri="{D42A27DB-BD31-4B8C-83A1-F6EECF244321}">
                <p14:modId xmlns:p14="http://schemas.microsoft.com/office/powerpoint/2010/main" val="3355290064"/>
              </p:ext>
            </p:extLst>
          </p:nvPr>
        </p:nvGraphicFramePr>
        <p:xfrm>
          <a:off x="228600" y="863600"/>
          <a:ext cx="4257675" cy="37687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86378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592959"/>
            <a:ext cx="8971543" cy="587783"/>
          </a:xfrm>
        </p:spPr>
        <p:txBody>
          <a:bodyPr/>
          <a:lstStyle/>
          <a:p>
            <a:r>
              <a:rPr lang="he-IL" sz="3200" u="sng" dirty="0"/>
              <a:t>נקודות מפתח להמשך הדרך: </a:t>
            </a:r>
            <a:r>
              <a:rPr lang="he-IL" sz="3200" dirty="0"/>
              <a:t>פערים משמעותיים ועקביים בהון האנושי בחברה הערבית</a:t>
            </a:r>
            <a:br>
              <a:rPr lang="he-IL" sz="3200" dirty="0"/>
            </a:br>
            <a:r>
              <a:rPr lang="he-IL" sz="1800" dirty="0" smtClean="0"/>
              <a:t/>
            </a:r>
            <a:br>
              <a:rPr lang="he-IL" sz="1800" dirty="0" smtClean="0"/>
            </a:br>
            <a:endParaRPr lang="he-IL" sz="1800" dirty="0"/>
          </a:p>
        </p:txBody>
      </p:sp>
      <p:sp>
        <p:nvSpPr>
          <p:cNvPr id="7" name="TextBox 6"/>
          <p:cNvSpPr txBox="1"/>
          <p:nvPr/>
        </p:nvSpPr>
        <p:spPr>
          <a:xfrm>
            <a:off x="2079524" y="4729163"/>
            <a:ext cx="6961238" cy="338554"/>
          </a:xfrm>
          <a:prstGeom prst="rect">
            <a:avLst/>
          </a:prstGeom>
          <a:noFill/>
        </p:spPr>
        <p:txBody>
          <a:bodyPr wrap="square" rtlCol="1">
            <a:spAutoFit/>
          </a:bodyPr>
          <a:lstStyle/>
          <a:p>
            <a:pPr algn="r" rtl="1"/>
            <a:r>
              <a:rPr lang="he-IL" sz="1600" dirty="0"/>
              <a:t>מקור: עיבודים לדוח פיז"ה 2018</a:t>
            </a:r>
          </a:p>
        </p:txBody>
      </p:sp>
      <p:graphicFrame>
        <p:nvGraphicFramePr>
          <p:cNvPr id="8" name="מציין מיקום תוכן 7"/>
          <p:cNvGraphicFramePr>
            <a:graphicFrameLocks noGrp="1"/>
          </p:cNvGraphicFramePr>
          <p:nvPr>
            <p:ph idx="1"/>
            <p:extLst>
              <p:ext uri="{D42A27DB-BD31-4B8C-83A1-F6EECF244321}">
                <p14:modId xmlns:p14="http://schemas.microsoft.com/office/powerpoint/2010/main" val="529991297"/>
              </p:ext>
            </p:extLst>
          </p:nvPr>
        </p:nvGraphicFramePr>
        <p:xfrm>
          <a:off x="238126" y="1268361"/>
          <a:ext cx="8647778" cy="34608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8326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592959"/>
            <a:ext cx="8971543" cy="587783"/>
          </a:xfrm>
        </p:spPr>
        <p:txBody>
          <a:bodyPr/>
          <a:lstStyle/>
          <a:p>
            <a:r>
              <a:rPr lang="he-IL" sz="3200" u="sng" dirty="0"/>
              <a:t>נקודות מפתח להמשך הדרך: </a:t>
            </a:r>
            <a:r>
              <a:rPr lang="he-IL" sz="3200" dirty="0"/>
              <a:t>לתמריצים הכספיים המופנים לאוכלוסייה החרדית יש השפעה משמעותית על היציאה לעבודה</a:t>
            </a:r>
            <a:br>
              <a:rPr lang="he-IL" sz="3200" dirty="0"/>
            </a:br>
            <a:r>
              <a:rPr lang="he-IL" sz="1800" dirty="0" smtClean="0"/>
              <a:t/>
            </a:r>
            <a:br>
              <a:rPr lang="he-IL" sz="1800" dirty="0" smtClean="0"/>
            </a:br>
            <a:endParaRPr lang="he-IL" sz="1800" dirty="0"/>
          </a:p>
        </p:txBody>
      </p:sp>
      <p:sp>
        <p:nvSpPr>
          <p:cNvPr id="7" name="TextBox 6"/>
          <p:cNvSpPr txBox="1"/>
          <p:nvPr/>
        </p:nvSpPr>
        <p:spPr>
          <a:xfrm>
            <a:off x="2123769" y="4729162"/>
            <a:ext cx="6961238" cy="338554"/>
          </a:xfrm>
          <a:prstGeom prst="rect">
            <a:avLst/>
          </a:prstGeom>
          <a:noFill/>
        </p:spPr>
        <p:txBody>
          <a:bodyPr wrap="square" rtlCol="1">
            <a:spAutoFit/>
          </a:bodyPr>
          <a:lstStyle/>
          <a:p>
            <a:pPr algn="r" rtl="1"/>
            <a:r>
              <a:rPr lang="he-IL" sz="1600" dirty="0"/>
              <a:t>מקור: </a:t>
            </a:r>
            <a:r>
              <a:rPr lang="he-IL" sz="1600" dirty="0" smtClean="0"/>
              <a:t>למ"ס</a:t>
            </a:r>
            <a:endParaRPr lang="he-IL" sz="1600" dirty="0"/>
          </a:p>
        </p:txBody>
      </p:sp>
      <p:graphicFrame>
        <p:nvGraphicFramePr>
          <p:cNvPr id="6" name="מציין מיקום תוכן 5"/>
          <p:cNvGraphicFramePr>
            <a:graphicFrameLocks noGrp="1"/>
          </p:cNvGraphicFramePr>
          <p:nvPr>
            <p:ph idx="1"/>
            <p:extLst>
              <p:ext uri="{D42A27DB-BD31-4B8C-83A1-F6EECF244321}">
                <p14:modId xmlns:p14="http://schemas.microsoft.com/office/powerpoint/2010/main" val="1698153845"/>
              </p:ext>
            </p:extLst>
          </p:nvPr>
        </p:nvGraphicFramePr>
        <p:xfrm>
          <a:off x="238125" y="1327355"/>
          <a:ext cx="8733417" cy="3401807"/>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מחבר ישר 8"/>
          <p:cNvCxnSpPr/>
          <p:nvPr/>
        </p:nvCxnSpPr>
        <p:spPr>
          <a:xfrm flipH="1" flipV="1">
            <a:off x="7223022" y="1327355"/>
            <a:ext cx="36871" cy="2861187"/>
          </a:xfrm>
          <a:prstGeom prst="line">
            <a:avLst/>
          </a:prstGeom>
          <a:ln>
            <a:gradFill>
              <a:gsLst>
                <a:gs pos="0">
                  <a:schemeClr val="tx1"/>
                </a:gs>
                <a:gs pos="0">
                  <a:schemeClr val="accent1">
                    <a:lumMod val="45000"/>
                    <a:lumOff val="55000"/>
                  </a:schemeClr>
                </a:gs>
                <a:gs pos="0">
                  <a:schemeClr val="accent1">
                    <a:lumMod val="45000"/>
                    <a:lumOff val="55000"/>
                  </a:schemeClr>
                </a:gs>
                <a:gs pos="0">
                  <a:schemeClr val="tx1"/>
                </a:gs>
              </a:gsLst>
              <a:lin ang="5400000" scaled="1"/>
            </a:gra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8209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592959"/>
            <a:ext cx="8971543" cy="587783"/>
          </a:xfrm>
        </p:spPr>
        <p:txBody>
          <a:bodyPr/>
          <a:lstStyle/>
          <a:p>
            <a:r>
              <a:rPr lang="he-IL" sz="3200" dirty="0"/>
              <a:t>לסגירת הפערים המגדריים בשכר ובתעסוקה פוטנציאל כלכלי חשוב בטווח הארוך</a:t>
            </a:r>
            <a:br>
              <a:rPr lang="he-IL" sz="3200" dirty="0"/>
            </a:br>
            <a:r>
              <a:rPr lang="he-IL" sz="1800" dirty="0" smtClean="0"/>
              <a:t/>
            </a:r>
            <a:br>
              <a:rPr lang="he-IL" sz="1800" dirty="0" smtClean="0"/>
            </a:br>
            <a:endParaRPr lang="he-IL" sz="1800" dirty="0"/>
          </a:p>
        </p:txBody>
      </p:sp>
      <p:sp>
        <p:nvSpPr>
          <p:cNvPr id="7" name="TextBox 6"/>
          <p:cNvSpPr txBox="1"/>
          <p:nvPr/>
        </p:nvSpPr>
        <p:spPr>
          <a:xfrm>
            <a:off x="2676832" y="4497169"/>
            <a:ext cx="6371304" cy="646331"/>
          </a:xfrm>
          <a:prstGeom prst="rect">
            <a:avLst/>
          </a:prstGeom>
          <a:noFill/>
        </p:spPr>
        <p:txBody>
          <a:bodyPr wrap="square" rtlCol="1">
            <a:spAutoFit/>
          </a:bodyPr>
          <a:lstStyle/>
          <a:p>
            <a:pPr algn="r" rtl="1"/>
            <a:r>
              <a:rPr lang="he-IL" sz="1200" dirty="0"/>
              <a:t>*</a:t>
            </a:r>
            <a:r>
              <a:rPr lang="he-IL" sz="1200" dirty="0">
                <a:latin typeface="Times New Roman" pitchFamily="18" charset="0"/>
                <a:ea typeface="Calibri" pitchFamily="34" charset="0"/>
                <a:cs typeface="David" pitchFamily="34" charset="-79"/>
              </a:rPr>
              <a:t> שני התרחישים מבוססים על ההנחות של סקר התחזיות כאשר בתרחיש ללא סגירת פערים מגדריים לא נרשמת כל סגירת פערים מגדריים לאורך זמן ובתרחיש סגירת הפערים המגדריים, הפערים המגדריים נסגרים באופן הדרגתי עד לסגירה מלאה של הפערים ב-2065</a:t>
            </a:r>
            <a:endParaRPr lang="he-IL" sz="1200" dirty="0"/>
          </a:p>
        </p:txBody>
      </p:sp>
      <p:graphicFrame>
        <p:nvGraphicFramePr>
          <p:cNvPr id="6" name="מציין מיקום תוכן 6"/>
          <p:cNvGraphicFramePr>
            <a:graphicFrameLocks noGrp="1"/>
          </p:cNvGraphicFramePr>
          <p:nvPr>
            <p:ph idx="1"/>
            <p:extLst>
              <p:ext uri="{D42A27DB-BD31-4B8C-83A1-F6EECF244321}">
                <p14:modId xmlns:p14="http://schemas.microsoft.com/office/powerpoint/2010/main" val="3467100031"/>
              </p:ext>
            </p:extLst>
          </p:nvPr>
        </p:nvGraphicFramePr>
        <p:xfrm>
          <a:off x="235274" y="1191225"/>
          <a:ext cx="8733418" cy="33059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01869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95356" y="578210"/>
            <a:ext cx="8576187" cy="587783"/>
          </a:xfrm>
        </p:spPr>
        <p:txBody>
          <a:bodyPr/>
          <a:lstStyle/>
          <a:p>
            <a:r>
              <a:rPr lang="he-IL" sz="3200" dirty="0" smtClean="0"/>
              <a:t>סיכום</a:t>
            </a:r>
            <a:br>
              <a:rPr lang="he-IL" sz="3200" dirty="0" smtClean="0"/>
            </a:br>
            <a:r>
              <a:rPr lang="he-IL" sz="1800" dirty="0" smtClean="0"/>
              <a:t/>
            </a:r>
            <a:br>
              <a:rPr lang="he-IL" sz="1800" dirty="0" smtClean="0"/>
            </a:br>
            <a:endParaRPr lang="he-IL" sz="1800" dirty="0"/>
          </a:p>
        </p:txBody>
      </p:sp>
      <p:sp>
        <p:nvSpPr>
          <p:cNvPr id="3" name="מציין מיקום תוכן 2"/>
          <p:cNvSpPr>
            <a:spLocks noGrp="1"/>
          </p:cNvSpPr>
          <p:nvPr>
            <p:ph idx="1"/>
          </p:nvPr>
        </p:nvSpPr>
        <p:spPr>
          <a:xfrm>
            <a:off x="88490" y="878682"/>
            <a:ext cx="8883053" cy="4379118"/>
          </a:xfrm>
        </p:spPr>
        <p:txBody>
          <a:bodyPr>
            <a:normAutofit fontScale="85000" lnSpcReduction="10000"/>
          </a:bodyPr>
          <a:lstStyle/>
          <a:p>
            <a:r>
              <a:rPr lang="he-IL" dirty="0">
                <a:latin typeface="David" panose="020E0502060401010101" pitchFamily="34" charset="-79"/>
                <a:cs typeface="David" panose="020E0502060401010101" pitchFamily="34" charset="-79"/>
              </a:rPr>
              <a:t>שילוב מוגבר בשוק העבודה של חרדים וערבים יוכל להגדיל את התוצר לנפש בעד כשליש ולהקטין משמעותית את אי </a:t>
            </a:r>
            <a:r>
              <a:rPr lang="he-IL" dirty="0" smtClean="0">
                <a:latin typeface="David" panose="020E0502060401010101" pitchFamily="34" charset="-79"/>
                <a:cs typeface="David" panose="020E0502060401010101" pitchFamily="34" charset="-79"/>
              </a:rPr>
              <a:t>השוויון; המשך המגמות לא מספק</a:t>
            </a:r>
            <a:endParaRPr lang="he-IL" dirty="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סגירת </a:t>
            </a:r>
            <a:r>
              <a:rPr lang="he-IL" dirty="0">
                <a:latin typeface="David" panose="020E0502060401010101" pitchFamily="34" charset="-79"/>
                <a:cs typeface="David" panose="020E0502060401010101" pitchFamily="34" charset="-79"/>
              </a:rPr>
              <a:t>הפערים </a:t>
            </a:r>
            <a:r>
              <a:rPr lang="he-IL" dirty="0" smtClean="0">
                <a:latin typeface="David" panose="020E0502060401010101" pitchFamily="34" charset="-79"/>
                <a:cs typeface="David" panose="020E0502060401010101" pitchFamily="34" charset="-79"/>
              </a:rPr>
              <a:t>בפריון </a:t>
            </a:r>
            <a:r>
              <a:rPr lang="he-IL" dirty="0">
                <a:latin typeface="David" panose="020E0502060401010101" pitchFamily="34" charset="-79"/>
                <a:cs typeface="David" panose="020E0502060401010101" pitchFamily="34" charset="-79"/>
              </a:rPr>
              <a:t>העבודה ובהיקף ההעסקה תשפר יותר את הצמיחה הכלכלית בטווח הארוך מסגירת הפערים בשיעורי התעסוקה, שתשפיע יותר על צמצום אי השוויון </a:t>
            </a:r>
          </a:p>
          <a:p>
            <a:r>
              <a:rPr lang="he-IL" dirty="0" smtClean="0">
                <a:latin typeface="David" panose="020E0502060401010101" pitchFamily="34" charset="-79"/>
                <a:cs typeface="David" panose="020E0502060401010101" pitchFamily="34" charset="-79"/>
              </a:rPr>
              <a:t>בחברה </a:t>
            </a:r>
            <a:r>
              <a:rPr lang="he-IL" dirty="0">
                <a:latin typeface="David" panose="020E0502060401010101" pitchFamily="34" charset="-79"/>
                <a:cs typeface="David" panose="020E0502060401010101" pitchFamily="34" charset="-79"/>
              </a:rPr>
              <a:t>הערבית סגירת פערי השכר של הגברים </a:t>
            </a:r>
            <a:r>
              <a:rPr lang="he-IL" dirty="0" smtClean="0">
                <a:latin typeface="David" panose="020E0502060401010101" pitchFamily="34" charset="-79"/>
                <a:cs typeface="David" panose="020E0502060401010101" pitchFamily="34" charset="-79"/>
              </a:rPr>
              <a:t>חשובה </a:t>
            </a:r>
            <a:r>
              <a:rPr lang="he-IL" dirty="0">
                <a:latin typeface="David" panose="020E0502060401010101" pitchFamily="34" charset="-79"/>
                <a:cs typeface="David" panose="020E0502060401010101" pitchFamily="34" charset="-79"/>
              </a:rPr>
              <a:t>לא פחות מתעסוקת נשים; בחברה החרדית </a:t>
            </a:r>
            <a:r>
              <a:rPr lang="he-IL" dirty="0" smtClean="0">
                <a:latin typeface="David" panose="020E0502060401010101" pitchFamily="34" charset="-79"/>
                <a:cs typeface="David" panose="020E0502060401010101" pitchFamily="34" charset="-79"/>
              </a:rPr>
              <a:t>היקף ההעסקה של </a:t>
            </a:r>
            <a:r>
              <a:rPr lang="he-IL" dirty="0">
                <a:latin typeface="David" panose="020E0502060401010101" pitchFamily="34" charset="-79"/>
                <a:cs typeface="David" panose="020E0502060401010101" pitchFamily="34" charset="-79"/>
              </a:rPr>
              <a:t>הנשים חשוב לא פחות מהתעסוקה או מהשכר של הגברים. </a:t>
            </a:r>
          </a:p>
          <a:p>
            <a:r>
              <a:rPr lang="he-IL" dirty="0" smtClean="0">
                <a:latin typeface="David" panose="020E0502060401010101" pitchFamily="34" charset="-79"/>
                <a:cs typeface="David" panose="020E0502060401010101" pitchFamily="34" charset="-79"/>
              </a:rPr>
              <a:t>סגירת </a:t>
            </a:r>
            <a:r>
              <a:rPr lang="he-IL" dirty="0">
                <a:latin typeface="David" panose="020E0502060401010101" pitchFamily="34" charset="-79"/>
                <a:cs typeface="David" panose="020E0502060401010101" pitchFamily="34" charset="-79"/>
              </a:rPr>
              <a:t>הפערים המגדריים בשוק העבודה תוכל לתרום </a:t>
            </a:r>
            <a:r>
              <a:rPr lang="he-IL" dirty="0" smtClean="0">
                <a:latin typeface="David" panose="020E0502060401010101" pitchFamily="34" charset="-79"/>
                <a:cs typeface="David" panose="020E0502060401010101" pitchFamily="34" charset="-79"/>
              </a:rPr>
              <a:t>רבות לצמיחה</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27020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a:bodyPr>
          <a:lstStyle/>
          <a:p>
            <a:r>
              <a:rPr lang="he-IL" dirty="0"/>
              <a:t>בעשורים הקרובים צפוי חלקם של החרדים באוכלוסייה לגדול </a:t>
            </a:r>
            <a:r>
              <a:rPr lang="he-IL" dirty="0" smtClean="0"/>
              <a:t>משמעותית</a:t>
            </a:r>
          </a:p>
          <a:p>
            <a:r>
              <a:rPr lang="he-IL" dirty="0" smtClean="0"/>
              <a:t>להתפתחות זו השלכות </a:t>
            </a:r>
            <a:r>
              <a:rPr lang="he-IL" dirty="0"/>
              <a:t>כלכליות משמעותיות בטווח הרחוק עקב הפערים בשיעורי </a:t>
            </a:r>
            <a:r>
              <a:rPr lang="he-IL" dirty="0" smtClean="0"/>
              <a:t>התעסוקה, היקפי התעסוקה ופריון העבודה</a:t>
            </a:r>
          </a:p>
          <a:p>
            <a:r>
              <a:rPr lang="he-IL" dirty="0" smtClean="0"/>
              <a:t>לשם אמידת ההשלכות פיתחנו מודל </a:t>
            </a:r>
            <a:r>
              <a:rPr lang="he-IL" dirty="0" smtClean="0"/>
              <a:t>הבוחן השפעת תרחישים שונים בשוק העבודה על הצמיחה ואי השוויון</a:t>
            </a:r>
            <a:endParaRPr lang="he-IL" b="1" dirty="0" smtClean="0"/>
          </a:p>
          <a:p>
            <a:endParaRPr lang="he-IL" dirty="0" smtClean="0"/>
          </a:p>
          <a:p>
            <a:endParaRPr lang="he-IL" dirty="0"/>
          </a:p>
        </p:txBody>
      </p:sp>
    </p:spTree>
    <p:extLst>
      <p:ext uri="{BB962C8B-B14F-4D97-AF65-F5344CB8AC3E}">
        <p14:creationId xmlns:p14="http://schemas.microsoft.com/office/powerpoint/2010/main" val="2890800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9075" y="105391"/>
            <a:ext cx="8686800" cy="690562"/>
          </a:xfrm>
        </p:spPr>
        <p:txBody>
          <a:bodyPr/>
          <a:lstStyle/>
          <a:p>
            <a:r>
              <a:rPr lang="he-IL" sz="3200" dirty="0"/>
              <a:t>בעשורים הקרובים צפוי חלקם של החרדים באוכלוסייה לגדול משמעותית </a:t>
            </a:r>
          </a:p>
        </p:txBody>
      </p:sp>
      <p:graphicFrame>
        <p:nvGraphicFramePr>
          <p:cNvPr id="6" name="מציין מיקום תוכן 3"/>
          <p:cNvGraphicFramePr>
            <a:graphicFrameLocks noGrp="1"/>
          </p:cNvGraphicFramePr>
          <p:nvPr>
            <p:ph idx="1"/>
            <p:extLst>
              <p:ext uri="{D42A27DB-BD31-4B8C-83A1-F6EECF244321}">
                <p14:modId xmlns:p14="http://schemas.microsoft.com/office/powerpoint/2010/main" val="426451480"/>
              </p:ext>
            </p:extLst>
          </p:nvPr>
        </p:nvGraphicFramePr>
        <p:xfrm>
          <a:off x="541679" y="913389"/>
          <a:ext cx="8154314" cy="368265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060290" y="4596042"/>
            <a:ext cx="6083709" cy="369332"/>
          </a:xfrm>
          <a:prstGeom prst="rect">
            <a:avLst/>
          </a:prstGeom>
          <a:noFill/>
        </p:spPr>
        <p:txBody>
          <a:bodyPr wrap="square" rtlCol="1">
            <a:spAutoFit/>
          </a:bodyPr>
          <a:lstStyle/>
          <a:p>
            <a:pPr algn="r" rtl="1"/>
            <a:r>
              <a:rPr lang="he-IL" dirty="0">
                <a:latin typeface="David" panose="020E0502060401010101" pitchFamily="34" charset="-79"/>
                <a:cs typeface="David" panose="020E0502060401010101" pitchFamily="34" charset="-79"/>
              </a:rPr>
              <a:t>מקור: התחזיות הדמוגרפיות של הלמ"ס, חישובי אגף הכלכלן הראשי</a:t>
            </a:r>
            <a:endParaRPr lang="en-US"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27026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67812" y="600332"/>
            <a:ext cx="8576187" cy="587783"/>
          </a:xfrm>
        </p:spPr>
        <p:txBody>
          <a:bodyPr/>
          <a:lstStyle/>
          <a:p>
            <a:r>
              <a:rPr lang="he-IL" sz="3200" dirty="0" smtClean="0"/>
              <a:t>השלכות </a:t>
            </a:r>
            <a:r>
              <a:rPr lang="he-IL" sz="3200" dirty="0"/>
              <a:t>כלכליות משמעותיות בטווח הרחוק עקב הפערים בשיעורי התעסוקה</a:t>
            </a:r>
            <a:r>
              <a:rPr lang="he-IL" sz="3200" dirty="0" smtClean="0"/>
              <a:t>...</a:t>
            </a:r>
            <a:br>
              <a:rPr lang="he-IL" sz="3200" dirty="0" smtClean="0"/>
            </a:br>
            <a:r>
              <a:rPr lang="he-IL" sz="3200" dirty="0" smtClean="0"/>
              <a:t/>
            </a:r>
            <a:br>
              <a:rPr lang="he-IL" sz="3200" dirty="0" smtClean="0"/>
            </a:br>
            <a:endParaRPr lang="he-IL" sz="3200" dirty="0"/>
          </a:p>
        </p:txBody>
      </p:sp>
      <p:sp>
        <p:nvSpPr>
          <p:cNvPr id="7" name="TextBox 6"/>
          <p:cNvSpPr txBox="1"/>
          <p:nvPr/>
        </p:nvSpPr>
        <p:spPr>
          <a:xfrm>
            <a:off x="3060290" y="4596042"/>
            <a:ext cx="6083709" cy="369332"/>
          </a:xfrm>
          <a:prstGeom prst="rect">
            <a:avLst/>
          </a:prstGeom>
          <a:noFill/>
        </p:spPr>
        <p:txBody>
          <a:bodyPr wrap="square" rtlCol="1">
            <a:spAutoFit/>
          </a:bodyPr>
          <a:lstStyle/>
          <a:p>
            <a:pPr algn="r" rtl="1"/>
            <a:r>
              <a:rPr lang="he-IL" dirty="0">
                <a:latin typeface="David" panose="020E0502060401010101" pitchFamily="34" charset="-79"/>
                <a:cs typeface="David" panose="020E0502060401010101" pitchFamily="34" charset="-79"/>
              </a:rPr>
              <a:t>מקור: נתוני ביטוח לאומי, חישובי אגף הכלכלן הראשי</a:t>
            </a:r>
          </a:p>
        </p:txBody>
      </p:sp>
      <p:graphicFrame>
        <p:nvGraphicFramePr>
          <p:cNvPr id="8" name="מציין מיקום תוכן 3"/>
          <p:cNvGraphicFramePr>
            <a:graphicFrameLocks noGrp="1"/>
          </p:cNvGraphicFramePr>
          <p:nvPr>
            <p:ph idx="1"/>
            <p:extLst>
              <p:ext uri="{D42A27DB-BD31-4B8C-83A1-F6EECF244321}">
                <p14:modId xmlns:p14="http://schemas.microsoft.com/office/powerpoint/2010/main" val="3610257832"/>
              </p:ext>
            </p:extLst>
          </p:nvPr>
        </p:nvGraphicFramePr>
        <p:xfrm>
          <a:off x="304012" y="894224"/>
          <a:ext cx="8640886" cy="36040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5024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95356" y="578210"/>
            <a:ext cx="8576187" cy="587783"/>
          </a:xfrm>
        </p:spPr>
        <p:txBody>
          <a:bodyPr/>
          <a:lstStyle/>
          <a:p>
            <a:r>
              <a:rPr lang="he-IL" sz="3200" dirty="0"/>
              <a:t>...ובשכר. פערי השכר נובעים מפערים בשעות העבודה ובשכר </a:t>
            </a:r>
            <a:r>
              <a:rPr lang="he-IL" sz="3200" dirty="0" smtClean="0"/>
              <a:t>השעתי</a:t>
            </a:r>
            <a:br>
              <a:rPr lang="he-IL" sz="3200" dirty="0" smtClean="0"/>
            </a:br>
            <a:r>
              <a:rPr lang="he-IL" sz="1800" b="0" dirty="0" smtClean="0"/>
              <a:t>שעות </a:t>
            </a:r>
            <a:r>
              <a:rPr lang="he-IL" sz="1800" b="0" dirty="0"/>
              <a:t>עבודה שבועיות ושכר שעתי ממוצע לפי קבוצה, 2016, גילאי 25-64</a:t>
            </a:r>
            <a:r>
              <a:rPr lang="he-IL" sz="1800" dirty="0" smtClean="0"/>
              <a:t/>
            </a:r>
            <a:br>
              <a:rPr lang="he-IL" sz="1800" dirty="0" smtClean="0"/>
            </a:br>
            <a:endParaRPr lang="he-IL" sz="1800" dirty="0"/>
          </a:p>
        </p:txBody>
      </p:sp>
      <p:sp>
        <p:nvSpPr>
          <p:cNvPr id="7" name="TextBox 6"/>
          <p:cNvSpPr txBox="1"/>
          <p:nvPr/>
        </p:nvSpPr>
        <p:spPr>
          <a:xfrm>
            <a:off x="2182762" y="4596042"/>
            <a:ext cx="6961238" cy="338554"/>
          </a:xfrm>
          <a:prstGeom prst="rect">
            <a:avLst/>
          </a:prstGeom>
          <a:noFill/>
        </p:spPr>
        <p:txBody>
          <a:bodyPr wrap="square" rtlCol="1">
            <a:spAutoFit/>
          </a:bodyPr>
          <a:lstStyle/>
          <a:p>
            <a:pPr algn="r" rtl="1"/>
            <a:r>
              <a:rPr lang="he-IL" sz="1600" dirty="0">
                <a:latin typeface="David" panose="020E0502060401010101" pitchFamily="34" charset="-79"/>
                <a:cs typeface="David" panose="020E0502060401010101" pitchFamily="34" charset="-79"/>
              </a:rPr>
              <a:t>מקור: מכון אהרון, על בסיס נתוני סקר הוצאות והכנסות משקי הבית של הלמ"ס </a:t>
            </a:r>
          </a:p>
        </p:txBody>
      </p:sp>
      <p:pic>
        <p:nvPicPr>
          <p:cNvPr id="6" name="מציין מיקום תוכן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8125" y="1506450"/>
            <a:ext cx="8658225" cy="2595737"/>
          </a:xfrm>
          <a:prstGeom prst="rect">
            <a:avLst/>
          </a:prstGeom>
          <a:noFill/>
        </p:spPr>
      </p:pic>
    </p:spTree>
    <p:extLst>
      <p:ext uri="{BB962C8B-B14F-4D97-AF65-F5344CB8AC3E}">
        <p14:creationId xmlns:p14="http://schemas.microsoft.com/office/powerpoint/2010/main" val="2740930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95356" y="578210"/>
            <a:ext cx="8576187" cy="587783"/>
          </a:xfrm>
        </p:spPr>
        <p:txBody>
          <a:bodyPr/>
          <a:lstStyle/>
          <a:p>
            <a:r>
              <a:rPr lang="he-IL" sz="3200" dirty="0"/>
              <a:t>מודל לבחינת תרחישים ארוכי טווח</a:t>
            </a:r>
            <a:r>
              <a:rPr lang="he-IL" sz="3200" dirty="0" smtClean="0"/>
              <a:t/>
            </a:r>
            <a:br>
              <a:rPr lang="he-IL" sz="3200" dirty="0" smtClean="0"/>
            </a:br>
            <a:r>
              <a:rPr lang="he-IL" sz="1800" dirty="0" smtClean="0"/>
              <a:t/>
            </a:r>
            <a:br>
              <a:rPr lang="he-IL" sz="1800" dirty="0" smtClean="0"/>
            </a:br>
            <a:endParaRPr lang="he-IL" sz="1800" dirty="0"/>
          </a:p>
        </p:txBody>
      </p:sp>
      <p:sp>
        <p:nvSpPr>
          <p:cNvPr id="3" name="מציין מיקום תוכן 2"/>
          <p:cNvSpPr>
            <a:spLocks noGrp="1"/>
          </p:cNvSpPr>
          <p:nvPr>
            <p:ph idx="1"/>
          </p:nvPr>
        </p:nvSpPr>
        <p:spPr/>
        <p:txBody>
          <a:bodyPr>
            <a:normAutofit fontScale="70000" lnSpcReduction="20000"/>
          </a:bodyPr>
          <a:lstStyle/>
          <a:p>
            <a:r>
              <a:rPr lang="he-IL" dirty="0"/>
              <a:t>המודל מבוסס על התחזית הדמוגרפית של הלמ"ס לשנים 2065-2015</a:t>
            </a:r>
          </a:p>
          <a:p>
            <a:r>
              <a:rPr lang="he-IL" dirty="0"/>
              <a:t>המודל מציג תרחישים ומשמעותם (</a:t>
            </a:r>
            <a:r>
              <a:rPr lang="he-IL" u="sng" dirty="0"/>
              <a:t>ולא</a:t>
            </a:r>
            <a:r>
              <a:rPr lang="he-IL" dirty="0"/>
              <a:t> תחזיות) לגבי הצמיחה הריאלית ואי השוויון בהכנסות כלכליות</a:t>
            </a:r>
          </a:p>
          <a:p>
            <a:r>
              <a:rPr lang="he-IL" dirty="0"/>
              <a:t>ארבעת תרחישי הבסיס שנבחנו:</a:t>
            </a:r>
          </a:p>
          <a:p>
            <a:pPr lvl="1"/>
            <a:r>
              <a:rPr lang="he-IL" dirty="0"/>
              <a:t>הקפאת מצב – אין שום סגירת פערים עבור חרדים וערבים (בהשוואה ליהודים לא חרדים, לפי מגדר)</a:t>
            </a:r>
          </a:p>
          <a:p>
            <a:pPr lvl="1"/>
            <a:r>
              <a:rPr lang="he-IL" dirty="0"/>
              <a:t>המשך מגמות – המשך המגמה של כל קבוצה כפי שהייתה בין השנים 2017-2010</a:t>
            </a:r>
          </a:p>
          <a:p>
            <a:pPr lvl="1"/>
            <a:r>
              <a:rPr lang="he-IL" dirty="0"/>
              <a:t>סקר תחזיות – מבוסס על סקר מומחים שנערך ע"י בנק ישראל לגבי התוצאות בשוק העבודה ב-2065 עבור חרדים וערבים</a:t>
            </a:r>
          </a:p>
          <a:p>
            <a:pPr lvl="1"/>
            <a:r>
              <a:rPr lang="he-IL" dirty="0"/>
              <a:t>סגירת פערים – תרחיש בו הפערים בשוק העבודה נסגרים באופן מלא ב-2065 עבור חרדים וערבים</a:t>
            </a:r>
            <a:endParaRPr lang="en-US" dirty="0"/>
          </a:p>
          <a:p>
            <a:endParaRPr lang="he-IL" dirty="0"/>
          </a:p>
        </p:txBody>
      </p:sp>
    </p:spTree>
    <p:extLst>
      <p:ext uri="{BB962C8B-B14F-4D97-AF65-F5344CB8AC3E}">
        <p14:creationId xmlns:p14="http://schemas.microsoft.com/office/powerpoint/2010/main" val="627249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371733"/>
            <a:ext cx="8971543" cy="587783"/>
          </a:xfrm>
        </p:spPr>
        <p:txBody>
          <a:bodyPr/>
          <a:lstStyle/>
          <a:p>
            <a:r>
              <a:rPr lang="he-IL" sz="3200" dirty="0"/>
              <a:t>להתכנסות בשוק העבודה השפעה דרמטית על שיעור התעסוקה בטווח </a:t>
            </a:r>
            <a:r>
              <a:rPr lang="he-IL" sz="3200" dirty="0" smtClean="0"/>
              <a:t>הארוך</a:t>
            </a:r>
            <a:r>
              <a:rPr lang="he-IL" sz="1800" dirty="0" smtClean="0"/>
              <a:t/>
            </a:r>
            <a:br>
              <a:rPr lang="he-IL" sz="1800" dirty="0" smtClean="0"/>
            </a:br>
            <a:endParaRPr lang="he-IL" sz="1800" dirty="0"/>
          </a:p>
        </p:txBody>
      </p:sp>
      <p:graphicFrame>
        <p:nvGraphicFramePr>
          <p:cNvPr id="8" name="מציין מיקום תוכן 3"/>
          <p:cNvGraphicFramePr>
            <a:graphicFrameLocks noGrp="1"/>
          </p:cNvGraphicFramePr>
          <p:nvPr>
            <p:ph idx="1"/>
            <p:extLst>
              <p:ext uri="{D42A27DB-BD31-4B8C-83A1-F6EECF244321}">
                <p14:modId xmlns:p14="http://schemas.microsoft.com/office/powerpoint/2010/main" val="3450373776"/>
              </p:ext>
            </p:extLst>
          </p:nvPr>
        </p:nvGraphicFramePr>
        <p:xfrm>
          <a:off x="238125" y="1120877"/>
          <a:ext cx="8733418" cy="36082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83056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0" y="371733"/>
            <a:ext cx="8971543" cy="587783"/>
          </a:xfrm>
        </p:spPr>
        <p:txBody>
          <a:bodyPr/>
          <a:lstStyle/>
          <a:p>
            <a:r>
              <a:rPr lang="he-IL" sz="3200" dirty="0"/>
              <a:t>השפעה דרמטית גם על השכר; המשך המגמות הנוכחיות מגדיל את </a:t>
            </a:r>
            <a:r>
              <a:rPr lang="he-IL" sz="3200" dirty="0" smtClean="0"/>
              <a:t>הפערים</a:t>
            </a:r>
            <a:r>
              <a:rPr lang="he-IL" sz="1800" dirty="0" smtClean="0"/>
              <a:t/>
            </a:r>
            <a:br>
              <a:rPr lang="he-IL" sz="1800" dirty="0" smtClean="0"/>
            </a:br>
            <a:endParaRPr lang="he-IL" sz="1800" dirty="0"/>
          </a:p>
        </p:txBody>
      </p:sp>
      <p:graphicFrame>
        <p:nvGraphicFramePr>
          <p:cNvPr id="5" name="מציין מיקום תוכן 3"/>
          <p:cNvGraphicFramePr>
            <a:graphicFrameLocks noGrp="1"/>
          </p:cNvGraphicFramePr>
          <p:nvPr>
            <p:ph idx="1"/>
            <p:extLst>
              <p:ext uri="{D42A27DB-BD31-4B8C-83A1-F6EECF244321}">
                <p14:modId xmlns:p14="http://schemas.microsoft.com/office/powerpoint/2010/main" val="1121660020"/>
              </p:ext>
            </p:extLst>
          </p:nvPr>
        </p:nvGraphicFramePr>
        <p:xfrm>
          <a:off x="749318" y="1216742"/>
          <a:ext cx="8222225" cy="34744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11813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3059" y="570836"/>
            <a:ext cx="8971543" cy="587783"/>
          </a:xfrm>
        </p:spPr>
        <p:txBody>
          <a:bodyPr/>
          <a:lstStyle/>
          <a:p>
            <a:r>
              <a:rPr lang="he-IL" sz="3200" dirty="0" smtClean="0"/>
              <a:t>השתלבות משפיעה מאוד על הצמיחה; </a:t>
            </a:r>
            <a:r>
              <a:rPr lang="he-IL" sz="3200" dirty="0"/>
              <a:t>אין הבדל משמעותי בין הקפאת המצב להמשך מגמות</a:t>
            </a:r>
            <a:r>
              <a:rPr lang="he-IL" sz="1800" dirty="0" smtClean="0"/>
              <a:t/>
            </a:r>
            <a:br>
              <a:rPr lang="he-IL" sz="1800" dirty="0" smtClean="0"/>
            </a:br>
            <a:endParaRPr lang="he-IL" sz="1800" dirty="0"/>
          </a:p>
        </p:txBody>
      </p:sp>
      <p:graphicFrame>
        <p:nvGraphicFramePr>
          <p:cNvPr id="6" name="מציין מיקום תוכן 4"/>
          <p:cNvGraphicFramePr>
            <a:graphicFrameLocks noGrp="1"/>
          </p:cNvGraphicFramePr>
          <p:nvPr>
            <p:ph idx="1"/>
            <p:extLst>
              <p:ext uri="{D42A27DB-BD31-4B8C-83A1-F6EECF244321}">
                <p14:modId xmlns:p14="http://schemas.microsoft.com/office/powerpoint/2010/main" val="2790720061"/>
              </p:ext>
            </p:extLst>
          </p:nvPr>
        </p:nvGraphicFramePr>
        <p:xfrm>
          <a:off x="238126" y="1452716"/>
          <a:ext cx="8581410" cy="32764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9921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המכון הישראלי לדמוקרטיה">
      <a:dk1>
        <a:srgbClr val="141E38"/>
      </a:dk1>
      <a:lt1>
        <a:sysClr val="window" lastClr="FFFFFF"/>
      </a:lt1>
      <a:dk2>
        <a:srgbClr val="141E38"/>
      </a:dk2>
      <a:lt2>
        <a:srgbClr val="E7E6E6"/>
      </a:lt2>
      <a:accent1>
        <a:srgbClr val="141E38"/>
      </a:accent1>
      <a:accent2>
        <a:srgbClr val="44546A"/>
      </a:accent2>
      <a:accent3>
        <a:srgbClr val="A5A5A5"/>
      </a:accent3>
      <a:accent4>
        <a:srgbClr val="D0CECE"/>
      </a:accent4>
      <a:accent5>
        <a:srgbClr val="8BB9E2"/>
      </a:accent5>
      <a:accent6>
        <a:srgbClr val="C2DFFD"/>
      </a:accent6>
      <a:hlink>
        <a:srgbClr val="034A90"/>
      </a:hlink>
      <a:folHlink>
        <a:srgbClr val="757070"/>
      </a:folHlink>
    </a:clrScheme>
    <a:fontScheme name="המכון הישראלי לדמוקרטיה">
      <a:majorFont>
        <a:latin typeface="Calibri Light"/>
        <a:ea typeface=""/>
        <a:cs typeface="TAHOMA "/>
      </a:majorFont>
      <a:minorFont>
        <a:latin typeface="Tahoma"/>
        <a:ea typeface=""/>
        <a:cs typeface="TAHOMA "/>
      </a:minorFont>
    </a:fontScheme>
    <a:fmtScheme name="אופק">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4239</TotalTime>
  <Words>3118</Words>
  <Application>Microsoft Office PowerPoint</Application>
  <PresentationFormat>‫הצגה על המסך (16:9)</PresentationFormat>
  <Paragraphs>150</Paragraphs>
  <Slides>17</Slides>
  <Notes>13</Notes>
  <HiddenSlides>7</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17</vt:i4>
      </vt:variant>
    </vt:vector>
  </HeadingPairs>
  <TitlesOfParts>
    <vt:vector size="26" baseType="lpstr">
      <vt:lpstr>Arial</vt:lpstr>
      <vt:lpstr>Calibri</vt:lpstr>
      <vt:lpstr>David</vt:lpstr>
      <vt:lpstr>South</vt:lpstr>
      <vt:lpstr>Tahoma</vt:lpstr>
      <vt:lpstr>TAHOMA </vt:lpstr>
      <vt:lpstr>Times New Roman</vt:lpstr>
      <vt:lpstr>Wingdings</vt:lpstr>
      <vt:lpstr>ערכת נושא Office</vt:lpstr>
      <vt:lpstr>חשיבות סגירת פערים בשוק העבודה </vt:lpstr>
      <vt:lpstr>מצגת של PowerPoint‏</vt:lpstr>
      <vt:lpstr>בעשורים הקרובים צפוי חלקם של החרדים באוכלוסייה לגדול משמעותית </vt:lpstr>
      <vt:lpstr>השלכות כלכליות משמעותיות בטווח הרחוק עקב הפערים בשיעורי התעסוקה...  </vt:lpstr>
      <vt:lpstr>...ובשכר. פערי השכר נובעים מפערים בשעות העבודה ובשכר השעתי שעות עבודה שבועיות ושכר שעתי ממוצע לפי קבוצה, 2016, גילאי 25-64 </vt:lpstr>
      <vt:lpstr>מודל לבחינת תרחישים ארוכי טווח  </vt:lpstr>
      <vt:lpstr>להתכנסות בשוק העבודה השפעה דרמטית על שיעור התעסוקה בטווח הארוך </vt:lpstr>
      <vt:lpstr>השפעה דרמטית גם על השכר; המשך המגמות הנוכחיות מגדיל את הפערים </vt:lpstr>
      <vt:lpstr>השתלבות משפיעה מאוד על הצמיחה; אין הבדל משמעותי בין הקפאת המצב להמשך מגמות </vt:lpstr>
      <vt:lpstr>התוצר לנפש בטווח הארוך גבוה בכשליש בתרחיש סגירת פערים בהשוואה לתרחיש הקפאת מצב </vt:lpstr>
      <vt:lpstr>שילוב בשוק העבודה מקטין מאוד גם את אי השוויון בטווח הארוך  </vt:lpstr>
      <vt:lpstr>סגירת הפערים בשכר תתרום יותר לצמיחה; סגירת פערי התעסוקה יתרמו יותר לשוויון</vt:lpstr>
      <vt:lpstr>בטווח הבינוני שילוב ערבים יתרום יותר; בטווח הארוך שילוב חרדים ישפיע יותר</vt:lpstr>
      <vt:lpstr>נקודות מפתח להמשך הדרך: פערים משמעותיים ועקביים בהון האנושי בחברה הערבית  </vt:lpstr>
      <vt:lpstr>נקודות מפתח להמשך הדרך: לתמריצים הכספיים המופנים לאוכלוסייה החרדית יש השפעה משמעותית על היציאה לעבודה  </vt:lpstr>
      <vt:lpstr>לסגירת הפערים המגדריים בשכר ובתעסוקה פוטנציאל כלכלי חשוב בטווח הארוך  </vt:lpstr>
      <vt:lpstr>סיכום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כותרת ראשית</dc:title>
  <dc:creator>user</dc:creator>
  <cp:lastModifiedBy>אסף גבע</cp:lastModifiedBy>
  <cp:revision>118</cp:revision>
  <cp:lastPrinted>2019-12-15T12:08:40Z</cp:lastPrinted>
  <dcterms:created xsi:type="dcterms:W3CDTF">2017-01-14T12:39:51Z</dcterms:created>
  <dcterms:modified xsi:type="dcterms:W3CDTF">2019-12-15T15:05:22Z</dcterms:modified>
</cp:coreProperties>
</file>