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4244"/>
    <a:srgbClr val="2077BC"/>
    <a:srgbClr val="2E76BB"/>
    <a:srgbClr val="42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100" d="100"/>
          <a:sy n="100" d="100"/>
        </p:scale>
        <p:origin x="-336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idi-files\users\rachelz\&#1505;&#1511;&#1512;%20&#1513;&#1500;%20&#1491;&#1508;&#1504;&#1492;%20&#1488;&#1497;&#1494;&#1493;&#1503;%20&#1506;&#1489;&#1493;&#1491;&#1492;%20&#1495;&#1497;&#1497;&#1501;%20&#1488;&#1497;&#1513;&#1497;&#1497;&#1501;%20-%202019\Copy%20of%20&#1506;&#1493;&#1514;&#1511;%20&#1513;&#1500;%20&#1502;&#1502;&#1510;&#1488;&#1497;%20&#1492;&#1505;&#1511;&#1512;%20-%20&#1499;&#1493;&#1500;&#1500;%20&#1490;&#1512;&#1508;&#1497;&#1501;%20&#1502;&#1495;&#1500;&#1497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idi-files\users\rachelz\&#1505;&#1511;&#1512;%20&#1513;&#1500;%20&#1491;&#1508;&#1504;&#1492;%20&#1488;&#1497;&#1494;&#1493;&#1503;%20&#1506;&#1489;&#1493;&#1491;&#1492;%20&#1495;&#1497;&#1497;&#1501;%20&#1488;&#1497;&#1513;&#1497;&#1497;&#1501;%20-%202019\Copy%20of%20&#1506;&#1493;&#1514;&#1511;%20&#1513;&#1500;%20&#1502;&#1502;&#1510;&#1488;&#1497;%20&#1492;&#1505;&#1511;&#1512;%20-%20&#1499;&#1493;&#1500;&#1500;%20&#1490;&#1512;&#1508;&#1497;&#1501;%20&#1502;&#1495;&#1500;&#1497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idi-files\users\rachelz\&#1505;&#1511;&#1512;%20&#1513;&#1500;%20&#1491;&#1508;&#1504;&#1492;%20&#1488;&#1497;&#1494;&#1493;&#1503;%20&#1506;&#1489;&#1493;&#1491;&#1492;%20&#1495;&#1497;&#1497;&#1501;%20&#1488;&#1497;&#1513;&#1497;&#1497;&#1501;%20-%202019\Copy%20of%20&#1506;&#1493;&#1514;&#1511;%20&#1513;&#1500;%20&#1502;&#1502;&#1510;&#1488;&#1497;%20&#1492;&#1505;&#1511;&#1512;%20-%20&#1499;&#1493;&#1500;&#1500;%20&#1490;&#1512;&#1508;&#1497;&#1501;%20&#1502;&#1495;&#1500;&#1497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idi-files\users\rachelz\&#1505;&#1511;&#1512;%20&#1513;&#1500;%20&#1491;&#1508;&#1504;&#1492;%20&#1488;&#1497;&#1494;&#1493;&#1503;%20&#1506;&#1489;&#1493;&#1491;&#1492;%20&#1495;&#1497;&#1497;&#1501;%20&#1488;&#1497;&#1513;&#1497;&#1497;&#1501;%20-%202019\Copy%20of%20&#1506;&#1493;&#1514;&#1511;%20&#1513;&#1500;%20&#1502;&#1502;&#1510;&#1488;&#1497;%20&#1492;&#1505;&#1511;&#1512;%20-%20&#1499;&#1493;&#1500;&#1500;%20&#1490;&#1512;&#1508;&#1497;&#1501;%20&#1502;&#1495;&#1500;&#1497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idi-files\users\rachelz\&#1505;&#1511;&#1512;%20&#1513;&#1500;%20&#1491;&#1508;&#1504;&#1492;%20&#1488;&#1497;&#1494;&#1493;&#1503;%20&#1506;&#1489;&#1493;&#1491;&#1492;%20&#1495;&#1497;&#1497;&#1501;%20&#1488;&#1497;&#1513;&#1497;&#1497;&#1501;%20-%202019\Copy%20of%20&#1506;&#1493;&#1514;&#1511;%20&#1513;&#1500;%20&#1502;&#1502;&#1510;&#1488;&#1497;%20&#1492;&#1505;&#1511;&#1512;%20-%20&#1499;&#1493;&#1500;&#1500;%20&#1490;&#1512;&#1508;&#1497;&#1501;%20&#1502;&#1495;&#1500;&#1497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idi-files\users\rachelz\&#1505;&#1511;&#1512;%20&#1513;&#1500;%20&#1491;&#1508;&#1504;&#1492;%20&#1488;&#1497;&#1494;&#1493;&#1503;%20&#1506;&#1489;&#1493;&#1491;&#1492;%20&#1495;&#1497;&#1497;&#1501;%20&#1488;&#1497;&#1513;&#1497;&#1497;&#1501;%20-%202019\Copy%20of%20&#1506;&#1493;&#1514;&#1511;%20&#1513;&#1500;%20&#1502;&#1502;&#1510;&#1488;&#1497;%20&#1492;&#1505;&#1511;&#1512;%20-%20&#1499;&#1493;&#1500;&#1500;%20&#1490;&#1512;&#1508;&#1497;&#1501;%20&#1502;&#1495;&#1500;&#149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439962090014067E-2"/>
          <c:y val="0.29057472082550678"/>
          <c:w val="0.96191006160372727"/>
          <c:h val="0.609886754031867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'גיליון1 גרפים של חלי'!$H$20</c:f>
              <c:strCache>
                <c:ptCount val="1"/>
                <c:pt idx="0">
                  <c:v>שביעות רצון מהמשקל היחסי הקיים היום אצלך בין עבודה לחיים אישיים?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'גיליון1 גרפים של חלי'!$G$21:$G$22</c:f>
              <c:strCache>
                <c:ptCount val="2"/>
                <c:pt idx="0">
                  <c:v>מרוצה</c:v>
                </c:pt>
                <c:pt idx="1">
                  <c:v>לא מרוצה</c:v>
                </c:pt>
              </c:strCache>
            </c:strRef>
          </c:cat>
          <c:val>
            <c:numRef>
              <c:f>'גיליון1 גרפים של חלי'!$H$21:$H$22</c:f>
              <c:numCache>
                <c:formatCode>0%</c:formatCode>
                <c:ptCount val="2"/>
                <c:pt idx="0">
                  <c:v>0.43558282208588961</c:v>
                </c:pt>
                <c:pt idx="1">
                  <c:v>0.5654396728016361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764864"/>
        <c:axId val="40775040"/>
      </c:barChart>
      <c:catAx>
        <c:axId val="73764864"/>
        <c:scaling>
          <c:orientation val="maxMin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he-IL"/>
          </a:p>
        </c:txPr>
        <c:crossAx val="40775040"/>
        <c:crosses val="autoZero"/>
        <c:auto val="1"/>
        <c:lblAlgn val="ctr"/>
        <c:lblOffset val="100"/>
        <c:noMultiLvlLbl val="0"/>
      </c:catAx>
      <c:valAx>
        <c:axId val="40775040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73764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439962090014067E-2"/>
          <c:y val="0.20178800057326859"/>
          <c:w val="0.96044506397310137"/>
          <c:h val="0.63601411332697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'גיליון1 גרפים של חלי'!$H$29</c:f>
              <c:strCache>
                <c:ptCount val="1"/>
                <c:pt idx="0">
                  <c:v>האם במקום עבודתך נהוג יום עבודה גמיש,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'גיליון1 גרפים של חלי'!$G$30:$G$33</c:f>
              <c:strCache>
                <c:ptCount val="4"/>
                <c:pt idx="0">
                  <c:v>גמישות מלאה</c:v>
                </c:pt>
                <c:pt idx="1">
                  <c:v>גמישות מוגבלת</c:v>
                </c:pt>
                <c:pt idx="2">
                  <c:v>במקרים חריגים</c:v>
                </c:pt>
                <c:pt idx="3">
                  <c:v>אין גמישות</c:v>
                </c:pt>
              </c:strCache>
            </c:strRef>
          </c:cat>
          <c:val>
            <c:numRef>
              <c:f>'גיליון1 גרפים של חלי'!$H$30:$H$33</c:f>
              <c:numCache>
                <c:formatCode>0%</c:formatCode>
                <c:ptCount val="4"/>
                <c:pt idx="0">
                  <c:v>0.17629179331306988</c:v>
                </c:pt>
                <c:pt idx="1">
                  <c:v>0.27558257345491388</c:v>
                </c:pt>
                <c:pt idx="2">
                  <c:v>0.25633232016210739</c:v>
                </c:pt>
                <c:pt idx="3">
                  <c:v>0.2917933130699088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767936"/>
        <c:axId val="73354624"/>
      </c:barChart>
      <c:catAx>
        <c:axId val="73767936"/>
        <c:scaling>
          <c:orientation val="maxMin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600" b="1"/>
            </a:pPr>
            <a:endParaRPr lang="he-IL"/>
          </a:p>
        </c:txPr>
        <c:crossAx val="73354624"/>
        <c:crosses val="autoZero"/>
        <c:auto val="1"/>
        <c:lblAlgn val="ctr"/>
        <c:lblOffset val="100"/>
        <c:noMultiLvlLbl val="0"/>
      </c:catAx>
      <c:valAx>
        <c:axId val="73354624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73767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439962090014067E-2"/>
          <c:y val="0.20178800057326859"/>
          <c:w val="0.96044506397310137"/>
          <c:h val="0.63601411332697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'גיליון1 גרפים של חלי'!$J$35</c:f>
              <c:strCache>
                <c:ptCount val="1"/>
                <c:pt idx="0">
                  <c:v>האם מותר לעבוד מהבית כתחליף חלקי או מלא לעבודה במשרד?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'גיליון1 גרפים של חלי'!$I$36:$I$38</c:f>
              <c:strCache>
                <c:ptCount val="3"/>
                <c:pt idx="0">
                  <c:v>לפי שיקול דעת העובד</c:v>
                </c:pt>
                <c:pt idx="1">
                  <c:v>באישור הממונה או במקרים חריגים</c:v>
                </c:pt>
                <c:pt idx="2">
                  <c:v>אין אפשרות</c:v>
                </c:pt>
              </c:strCache>
            </c:strRef>
          </c:cat>
          <c:val>
            <c:numRef>
              <c:f>'גיליון1 גרפים של חלי'!$J$36:$J$38</c:f>
              <c:numCache>
                <c:formatCode>0%</c:formatCode>
                <c:ptCount val="3"/>
                <c:pt idx="0">
                  <c:v>0.05</c:v>
                </c:pt>
                <c:pt idx="1">
                  <c:v>0.36</c:v>
                </c:pt>
                <c:pt idx="2">
                  <c:v>0.59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708992"/>
        <c:axId val="73356928"/>
      </c:barChart>
      <c:catAx>
        <c:axId val="74708992"/>
        <c:scaling>
          <c:orientation val="maxMin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600" b="1"/>
            </a:pPr>
            <a:endParaRPr lang="he-IL"/>
          </a:p>
        </c:txPr>
        <c:crossAx val="73356928"/>
        <c:crosses val="autoZero"/>
        <c:auto val="1"/>
        <c:lblAlgn val="ctr"/>
        <c:lblOffset val="100"/>
        <c:noMultiLvlLbl val="0"/>
      </c:catAx>
      <c:valAx>
        <c:axId val="73356928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74708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439962090014067E-2"/>
          <c:y val="0.20178800057326859"/>
          <c:w val="0.96044506397310137"/>
          <c:h val="0.63601411332697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'גיליון1 גרפים של חלי'!$E$68</c:f>
              <c:strCache>
                <c:ptCount val="1"/>
                <c:pt idx="0">
                  <c:v>האם אתה עובד בסופי שבוע (לא כולל מי שעושים משמרות מוסדרות בסופי שבוע)?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Lbls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'גיליון1 גרפים של חלי'!$D$69:$D$71</c:f>
              <c:strCache>
                <c:ptCount val="3"/>
                <c:pt idx="0">
                  <c:v>אף פעם או לעיתים רחוקות</c:v>
                </c:pt>
                <c:pt idx="1">
                  <c:v>כאחת לחודש</c:v>
                </c:pt>
                <c:pt idx="2">
                  <c:v>כמעט כל שבוע</c:v>
                </c:pt>
              </c:strCache>
            </c:strRef>
          </c:cat>
          <c:val>
            <c:numRef>
              <c:f>'גיליון1 גרפים של חלי'!$E$69:$E$71</c:f>
              <c:numCache>
                <c:formatCode>General</c:formatCode>
                <c:ptCount val="3"/>
                <c:pt idx="0">
                  <c:v>75.599999999999994</c:v>
                </c:pt>
                <c:pt idx="1">
                  <c:v>8.4</c:v>
                </c:pt>
                <c:pt idx="2">
                  <c:v>15.9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319232"/>
        <c:axId val="83936384"/>
      </c:barChart>
      <c:catAx>
        <c:axId val="76319232"/>
        <c:scaling>
          <c:orientation val="maxMin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600" b="1"/>
            </a:pPr>
            <a:endParaRPr lang="he-IL"/>
          </a:p>
        </c:txPr>
        <c:crossAx val="83936384"/>
        <c:crosses val="autoZero"/>
        <c:auto val="1"/>
        <c:lblAlgn val="ctr"/>
        <c:lblOffset val="100"/>
        <c:noMultiLvlLbl val="0"/>
      </c:catAx>
      <c:valAx>
        <c:axId val="83936384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76319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439962090014067E-2"/>
          <c:y val="0.20178800057326859"/>
          <c:w val="0.96044506397310137"/>
          <c:h val="0.63601411332697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'גיליון1 גרפים של חלי'!$G$101</c:f>
              <c:strCache>
                <c:ptCount val="1"/>
                <c:pt idx="0">
                  <c:v>באיזו תדירות אתה מקדיש זמן לענייני עבודה בהיעדרות בגלל מחלה שגרתית?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Lbls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'גיליון1 גרפים של חלי'!$F$102:$F$104</c:f>
              <c:strCache>
                <c:ptCount val="3"/>
                <c:pt idx="0">
                  <c:v>אף פעם</c:v>
                </c:pt>
                <c:pt idx="1">
                  <c:v>לעיתים רחוקות</c:v>
                </c:pt>
                <c:pt idx="2">
                  <c:v>לעיתים קרובות או תמיד</c:v>
                </c:pt>
              </c:strCache>
            </c:strRef>
          </c:cat>
          <c:val>
            <c:numRef>
              <c:f>'גיליון1 גרפים של חלי'!$G$102:$G$104</c:f>
              <c:numCache>
                <c:formatCode>General</c:formatCode>
                <c:ptCount val="3"/>
                <c:pt idx="0">
                  <c:v>25.2</c:v>
                </c:pt>
                <c:pt idx="1">
                  <c:v>34.6</c:v>
                </c:pt>
                <c:pt idx="2">
                  <c:v>40.200000000000003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510080"/>
        <c:axId val="93136000"/>
      </c:barChart>
      <c:catAx>
        <c:axId val="78510080"/>
        <c:scaling>
          <c:orientation val="maxMin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he-IL"/>
          </a:p>
        </c:txPr>
        <c:crossAx val="93136000"/>
        <c:crosses val="autoZero"/>
        <c:auto val="1"/>
        <c:lblAlgn val="ctr"/>
        <c:lblOffset val="100"/>
        <c:noMultiLvlLbl val="0"/>
      </c:catAx>
      <c:valAx>
        <c:axId val="93136000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78510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439962090014067E-2"/>
          <c:y val="0.20178800057326859"/>
          <c:w val="0.96044506397310137"/>
          <c:h val="0.63601411332697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'גיליון1 גרפים של חלי'!$G$95</c:f>
              <c:strCache>
                <c:ptCount val="1"/>
                <c:pt idx="0">
                  <c:v>באיזו תדירות מקדישים זמן לענייני עבודה בחגים או בחופשה פרטית?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'גיליון1 גרפים של חלי'!$F$96:$F$98</c:f>
              <c:strCache>
                <c:ptCount val="3"/>
                <c:pt idx="0">
                  <c:v>אף פעם או לעיתים רחוקות</c:v>
                </c:pt>
                <c:pt idx="1">
                  <c:v>לעתים קרובות </c:v>
                </c:pt>
                <c:pt idx="2">
                  <c:v>תמיד</c:v>
                </c:pt>
              </c:strCache>
            </c:strRef>
          </c:cat>
          <c:val>
            <c:numRef>
              <c:f>'גיליון1 גרפים של חלי'!$G$96:$G$98</c:f>
              <c:numCache>
                <c:formatCode>General</c:formatCode>
                <c:ptCount val="3"/>
                <c:pt idx="0">
                  <c:v>72.599999999999994</c:v>
                </c:pt>
                <c:pt idx="1">
                  <c:v>21.7</c:v>
                </c:pt>
                <c:pt idx="2">
                  <c:v>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677504"/>
        <c:axId val="93138304"/>
      </c:barChart>
      <c:catAx>
        <c:axId val="78677504"/>
        <c:scaling>
          <c:orientation val="maxMin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he-IL"/>
          </a:p>
        </c:txPr>
        <c:crossAx val="93138304"/>
        <c:crosses val="autoZero"/>
        <c:auto val="1"/>
        <c:lblAlgn val="ctr"/>
        <c:lblOffset val="100"/>
        <c:noMultiLvlLbl val="0"/>
      </c:catAx>
      <c:valAx>
        <c:axId val="93138304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78677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0.18172</cdr:x>
      <cdr:y>0.03298</cdr:y>
    </cdr:from>
    <cdr:to>
      <cdr:x>0.74799</cdr:x>
      <cdr:y>0.10866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5288" y="207596"/>
          <a:ext cx="4909039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/>
        </a:p>
      </cdr:txBody>
    </cdr:sp>
  </cdr:relSizeAnchor>
  <cdr:relSizeAnchor xmlns:cdr="http://schemas.openxmlformats.org/drawingml/2006/chartDrawing">
    <cdr:from>
      <cdr:x>0.03522</cdr:x>
      <cdr:y>0.02134</cdr:y>
    </cdr:from>
    <cdr:to>
      <cdr:x>0.9438</cdr:x>
      <cdr:y>0.28522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5321" y="134308"/>
          <a:ext cx="7876440" cy="1660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pPr algn="ctr" rtl="1"/>
          <a:r>
            <a:rPr lang="he-IL" sz="2000" b="1" dirty="0"/>
            <a:t>האם אתם מרוצים מחלוקת הזמן בין עבודה לחיים</a:t>
          </a:r>
          <a:r>
            <a:rPr lang="he-IL" sz="2000" b="1" baseline="0" dirty="0"/>
            <a:t> אישיים</a:t>
          </a:r>
          <a:r>
            <a:rPr lang="he-IL" sz="2000" b="1" dirty="0"/>
            <a:t>?  </a:t>
          </a:r>
        </a:p>
        <a:p xmlns:a="http://schemas.openxmlformats.org/drawingml/2006/main">
          <a:pPr algn="ctr" rtl="1"/>
          <a:r>
            <a:rPr lang="he-IL" sz="1050" b="1" dirty="0"/>
            <a:t>התפלגות</a:t>
          </a:r>
          <a:r>
            <a:rPr lang="he-IL" sz="1050" b="1" baseline="0" dirty="0"/>
            <a:t> המשיבים, באחוזים</a:t>
          </a:r>
          <a:endParaRPr lang="he-IL" sz="105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0.18172</cdr:x>
      <cdr:y>0.03298</cdr:y>
    </cdr:from>
    <cdr:to>
      <cdr:x>0.74799</cdr:x>
      <cdr:y>0.10866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5288" y="207596"/>
          <a:ext cx="4909039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/>
        </a:p>
      </cdr:txBody>
    </cdr:sp>
  </cdr:relSizeAnchor>
  <cdr:relSizeAnchor xmlns:cdr="http://schemas.openxmlformats.org/drawingml/2006/chartDrawing">
    <cdr:from>
      <cdr:x>0.02186</cdr:x>
      <cdr:y>0</cdr:y>
    </cdr:from>
    <cdr:to>
      <cdr:x>0.99454</cdr:x>
      <cdr:y>0.19985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0501" y="0"/>
          <a:ext cx="8477249" cy="8413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pPr algn="ctr" rtl="1"/>
          <a:r>
            <a:rPr lang="he-IL" sz="2000" b="1" dirty="0"/>
            <a:t> האם במקום עבודתך נהוג יום עבודה גמיש?  </a:t>
          </a:r>
          <a:endParaRPr lang="he-IL" sz="2000" b="1" dirty="0" smtClean="0"/>
        </a:p>
        <a:p xmlns:a="http://schemas.openxmlformats.org/drawingml/2006/main">
          <a:pPr algn="ctr" rtl="1"/>
          <a:r>
            <a:rPr lang="he-IL" sz="1400" dirty="0" smtClean="0"/>
            <a:t>גמישות = במסגרת זמן נתונה העובדים יכולים להתחיל ולסיים את יום העבודה שלהם בשעות שונות לפי רצונם וצרכיהם</a:t>
          </a:r>
        </a:p>
        <a:p xmlns:a="http://schemas.openxmlformats.org/drawingml/2006/main">
          <a:pPr algn="ctr" rtl="1"/>
          <a:endParaRPr lang="he-IL" sz="2000" b="1" dirty="0"/>
        </a:p>
        <a:p xmlns:a="http://schemas.openxmlformats.org/drawingml/2006/main">
          <a:pPr algn="ctr" rtl="1"/>
          <a:r>
            <a:rPr lang="he-IL" sz="1050" b="1" dirty="0"/>
            <a:t>התפלגות</a:t>
          </a:r>
          <a:r>
            <a:rPr lang="he-IL" sz="1050" b="1" baseline="0" dirty="0"/>
            <a:t> המשיבים, באחוזים</a:t>
          </a:r>
          <a:endParaRPr lang="he-IL" sz="105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0.18172</cdr:x>
      <cdr:y>0.03298</cdr:y>
    </cdr:from>
    <cdr:to>
      <cdr:x>0.74799</cdr:x>
      <cdr:y>0.10866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5288" y="207596"/>
          <a:ext cx="4909039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/>
        </a:p>
      </cdr:txBody>
    </cdr:sp>
  </cdr:relSizeAnchor>
  <cdr:relSizeAnchor xmlns:cdr="http://schemas.openxmlformats.org/drawingml/2006/chartDrawing">
    <cdr:from>
      <cdr:x>0.03522</cdr:x>
      <cdr:y>0.02134</cdr:y>
    </cdr:from>
    <cdr:to>
      <cdr:x>0.9438</cdr:x>
      <cdr:y>0.22119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5288" y="134327"/>
          <a:ext cx="7876443" cy="125778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pPr algn="ctr" rtl="1"/>
          <a:r>
            <a:rPr lang="he-IL" sz="2000" b="1" dirty="0"/>
            <a:t>האם מותר לעבוד מהבית כתחליף חלקי או מלא?</a:t>
          </a:r>
        </a:p>
        <a:p xmlns:a="http://schemas.openxmlformats.org/drawingml/2006/main">
          <a:pPr algn="ctr" rtl="1"/>
          <a:r>
            <a:rPr lang="he-IL" sz="1050" b="1" dirty="0"/>
            <a:t>התפלגות</a:t>
          </a:r>
          <a:r>
            <a:rPr lang="he-IL" sz="1050" b="1" baseline="0" dirty="0"/>
            <a:t> המשיבים, באחוזים</a:t>
          </a:r>
          <a:endParaRPr lang="he-IL" sz="105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0.18172</cdr:x>
      <cdr:y>0.03298</cdr:y>
    </cdr:from>
    <cdr:to>
      <cdr:x>0.74799</cdr:x>
      <cdr:y>0.10866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5288" y="207596"/>
          <a:ext cx="4909039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/>
        </a:p>
      </cdr:txBody>
    </cdr:sp>
  </cdr:relSizeAnchor>
  <cdr:relSizeAnchor xmlns:cdr="http://schemas.openxmlformats.org/drawingml/2006/chartDrawing">
    <cdr:from>
      <cdr:x>0.03522</cdr:x>
      <cdr:y>0.02134</cdr:y>
    </cdr:from>
    <cdr:to>
      <cdr:x>0.9438</cdr:x>
      <cdr:y>0.22119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5288" y="134327"/>
          <a:ext cx="7876443" cy="1257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pPr algn="ctr" rtl="1"/>
          <a:r>
            <a:rPr lang="he-IL" sz="2000" b="1" dirty="0"/>
            <a:t>האם אתה עובד בסופי שבוע?</a:t>
          </a:r>
        </a:p>
        <a:p xmlns:a="http://schemas.openxmlformats.org/drawingml/2006/main">
          <a:pPr algn="ctr" rtl="1"/>
          <a:r>
            <a:rPr lang="he-IL" sz="1050" b="1" dirty="0"/>
            <a:t>התפלגות</a:t>
          </a:r>
          <a:r>
            <a:rPr lang="he-IL" sz="1050" b="1" baseline="0" dirty="0"/>
            <a:t> המשיבים, באחוזים</a:t>
          </a:r>
          <a:endParaRPr lang="he-IL" sz="105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0.18172</cdr:x>
      <cdr:y>0.03298</cdr:y>
    </cdr:from>
    <cdr:to>
      <cdr:x>0.74799</cdr:x>
      <cdr:y>0.10866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5288" y="207596"/>
          <a:ext cx="4909039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/>
        </a:p>
      </cdr:txBody>
    </cdr:sp>
  </cdr:relSizeAnchor>
  <cdr:relSizeAnchor xmlns:cdr="http://schemas.openxmlformats.org/drawingml/2006/chartDrawing">
    <cdr:from>
      <cdr:x>0.01784</cdr:x>
      <cdr:y>0.02134</cdr:y>
    </cdr:from>
    <cdr:to>
      <cdr:x>0.97265</cdr:x>
      <cdr:y>0.29872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6134" y="129757"/>
          <a:ext cx="8893691" cy="16866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pPr algn="ctr" rtl="1"/>
          <a:r>
            <a:rPr lang="he-IL" sz="1200" b="1" dirty="0"/>
            <a:t> </a:t>
          </a:r>
          <a:r>
            <a:rPr lang="he-IL" sz="2000" b="1" dirty="0"/>
            <a:t>באיזו תדירות מקדישים זמן לענייני עבודה בעת חופשת מחלה?</a:t>
          </a:r>
        </a:p>
        <a:p xmlns:a="http://schemas.openxmlformats.org/drawingml/2006/main">
          <a:pPr algn="ctr" rtl="1"/>
          <a:r>
            <a:rPr lang="he-IL" sz="1050" b="1" dirty="0"/>
            <a:t>התפלגות</a:t>
          </a:r>
          <a:r>
            <a:rPr lang="he-IL" sz="1050" b="1" baseline="0" dirty="0"/>
            <a:t> המשיבים, באחוזים</a:t>
          </a:r>
          <a:endParaRPr lang="he-IL" sz="105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0.18172</cdr:x>
      <cdr:y>0.03298</cdr:y>
    </cdr:from>
    <cdr:to>
      <cdr:x>0.74799</cdr:x>
      <cdr:y>0.10866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5288" y="207596"/>
          <a:ext cx="4909039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/>
        </a:p>
      </cdr:txBody>
    </cdr:sp>
  </cdr:relSizeAnchor>
  <cdr:relSizeAnchor xmlns:cdr="http://schemas.openxmlformats.org/drawingml/2006/chartDrawing">
    <cdr:from>
      <cdr:x>0.03522</cdr:x>
      <cdr:y>0.02134</cdr:y>
    </cdr:from>
    <cdr:to>
      <cdr:x>0.9438</cdr:x>
      <cdr:y>0.22119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5288" y="134327"/>
          <a:ext cx="7876443" cy="1257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pPr algn="ctr" rtl="1"/>
          <a:r>
            <a:rPr lang="he-IL" sz="2000" b="1" dirty="0"/>
            <a:t>האם אתה עובד בחגים או בחופשות פרטיות?</a:t>
          </a:r>
        </a:p>
        <a:p xmlns:a="http://schemas.openxmlformats.org/drawingml/2006/main">
          <a:pPr algn="ctr" rtl="1"/>
          <a:r>
            <a:rPr lang="he-IL" sz="1050" b="1" dirty="0"/>
            <a:t>התפלגות</a:t>
          </a:r>
          <a:r>
            <a:rPr lang="he-IL" sz="1050" b="1" baseline="0" dirty="0"/>
            <a:t> המשיבים, באחוזים</a:t>
          </a:r>
          <a:endParaRPr lang="he-IL" sz="105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CF9EABA-D418-42C4-9FAA-659042A9E532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0561C04-AA9F-4F4F-A86E-5438F0C1F4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2825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7F34ED-3DAE-4DB8-AC27-25C0E6641E75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A15F5D4-D4AB-49C5-BD42-5CE84AE488D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0548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Matan\Desktop\std24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r="615"/>
          <a:stretch/>
        </p:blipFill>
        <p:spPr bwMode="auto">
          <a:xfrm>
            <a:off x="1" y="-16930"/>
            <a:ext cx="9144000" cy="516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כותרת משנה 2"/>
          <p:cNvSpPr txBox="1">
            <a:spLocks/>
          </p:cNvSpPr>
          <p:nvPr userDrawn="1"/>
        </p:nvSpPr>
        <p:spPr>
          <a:xfrm>
            <a:off x="1143000" y="2213110"/>
            <a:ext cx="6858000" cy="1241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400" dirty="0">
              <a:ln w="19050">
                <a:solidFill>
                  <a:schemeClr val="bg1"/>
                </a:solidFill>
              </a:ln>
              <a:solidFill>
                <a:srgbClr val="2E76BB"/>
              </a:solidFill>
              <a:latin typeface="South" panose="02020003050405020304" pitchFamily="18" charset="-79"/>
              <a:cs typeface="South" panose="02020003050405020304" pitchFamily="18" charset="-79"/>
            </a:endParaRPr>
          </a:p>
        </p:txBody>
      </p:sp>
      <p:sp>
        <p:nvSpPr>
          <p:cNvPr id="23" name="מציין מיקום של תאריך 2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מציין מיקום של מספר שקופית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כותרת 27"/>
          <p:cNvSpPr>
            <a:spLocks noGrp="1"/>
          </p:cNvSpPr>
          <p:nvPr>
            <p:ph type="title" hasCustomPrompt="1"/>
          </p:nvPr>
        </p:nvSpPr>
        <p:spPr>
          <a:xfrm>
            <a:off x="535782" y="588170"/>
            <a:ext cx="8072436" cy="690562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2048" name="מציין מיקום טקסט 2047"/>
          <p:cNvSpPr>
            <a:spLocks noGrp="1"/>
          </p:cNvSpPr>
          <p:nvPr>
            <p:ph type="body" sz="quarter" idx="17" hasCustomPrompt="1"/>
          </p:nvPr>
        </p:nvSpPr>
        <p:spPr>
          <a:xfrm>
            <a:off x="714375" y="1470422"/>
            <a:ext cx="7715250" cy="1241822"/>
          </a:xfrm>
        </p:spPr>
        <p:txBody>
          <a:bodyPr>
            <a:normAutofit/>
          </a:bodyPr>
          <a:lstStyle>
            <a:lvl1pPr marL="0" indent="0" algn="ctr">
              <a:buNone/>
              <a:defRPr sz="4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e-IL" dirty="0" smtClean="0"/>
              <a:t>כותרת משנה</a:t>
            </a:r>
            <a:endParaRPr lang="he-IL" dirty="0"/>
          </a:p>
        </p:txBody>
      </p:sp>
      <p:sp>
        <p:nvSpPr>
          <p:cNvPr id="10" name="מציין מיקום טקסט 2047"/>
          <p:cNvSpPr>
            <a:spLocks noGrp="1"/>
          </p:cNvSpPr>
          <p:nvPr>
            <p:ph type="body" sz="quarter" idx="18" hasCustomPrompt="1"/>
          </p:nvPr>
        </p:nvSpPr>
        <p:spPr>
          <a:xfrm>
            <a:off x="714375" y="3076574"/>
            <a:ext cx="7715250" cy="550069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e-IL" dirty="0" smtClean="0"/>
              <a:t>שם הדובר</a:t>
            </a:r>
            <a:endParaRPr lang="he-IL" dirty="0"/>
          </a:p>
        </p:txBody>
      </p:sp>
      <p:pic>
        <p:nvPicPr>
          <p:cNvPr id="12" name="Picture 2" descr="C:\Users\Matan\Desktop\std23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596" y="2883432"/>
            <a:ext cx="3938809" cy="201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808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1pPr>
            <a:lvl2pPr marL="800100" indent="-34290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103711"/>
            <a:ext cx="8658225" cy="2139553"/>
          </a:xfrm>
        </p:spPr>
        <p:txBody>
          <a:bodyPr anchor="b"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125" y="3263505"/>
            <a:ext cx="8658225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0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64393"/>
            <a:ext cx="4257676" cy="3768329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64393"/>
            <a:ext cx="4276725" cy="3768329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65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1"/>
            <a:ext cx="7886700" cy="7143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125" y="839391"/>
            <a:ext cx="4260057" cy="617934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125" y="1550194"/>
            <a:ext cx="4260057" cy="3186113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839391"/>
            <a:ext cx="4248150" cy="617934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550194"/>
            <a:ext cx="4248150" cy="3193256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39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08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9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750094"/>
            <a:ext cx="3505200" cy="1385887"/>
          </a:xfrm>
        </p:spPr>
        <p:txBody>
          <a:bodyPr anchor="t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989909" cy="4038599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125" y="2221706"/>
            <a:ext cx="3505200" cy="254317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6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828675"/>
            <a:ext cx="3495675" cy="1278731"/>
          </a:xfrm>
        </p:spPr>
        <p:txBody>
          <a:bodyPr anchor="t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1532"/>
            <a:ext cx="4989909" cy="3907631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650" y="2178844"/>
            <a:ext cx="3495675" cy="2536031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34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 descr="C:\Users\matana\Desktop\std3.png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3" b="18215"/>
          <a:stretch/>
        </p:blipFill>
        <p:spPr bwMode="auto">
          <a:xfrm flipV="1">
            <a:off x="-1" y="2108506"/>
            <a:ext cx="9144001" cy="303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075" y="9526"/>
            <a:ext cx="8686800" cy="690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dirty="0" smtClean="0"/>
              <a:t>לחץ כדי לערוך כותרת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125" y="878682"/>
            <a:ext cx="8658225" cy="3850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1" y="4917283"/>
            <a:ext cx="1193833" cy="2262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2294-1241-40AA-B4E2-F132AAC96FCC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5950" y="4917283"/>
            <a:ext cx="5486400" cy="2262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4917283"/>
            <a:ext cx="1133475" cy="2262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  <p:pic>
        <p:nvPicPr>
          <p:cNvPr id="1030" name="Picture 6" descr="C:\Users\matana\Desktop\std5.png"/>
          <p:cNvPicPr>
            <a:picLocks noChangeAspect="1"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55" r="24020"/>
          <a:stretch/>
        </p:blipFill>
        <p:spPr bwMode="auto">
          <a:xfrm>
            <a:off x="1" y="4618487"/>
            <a:ext cx="2647949" cy="47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85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150000"/>
        </a:lnSpc>
        <a:spcBef>
          <a:spcPts val="1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sz="quarter" idx="17"/>
          </p:nvPr>
        </p:nvSpPr>
        <p:spPr>
          <a:xfrm>
            <a:off x="561975" y="419100"/>
            <a:ext cx="8086725" cy="2293145"/>
          </a:xfrm>
        </p:spPr>
        <p:txBody>
          <a:bodyPr>
            <a:normAutofit fontScale="40000" lnSpcReduction="20000"/>
          </a:bodyPr>
          <a:lstStyle/>
          <a:p>
            <a:r>
              <a:rPr lang="he-IL" sz="11100" b="1" u="sng" dirty="0" smtClean="0"/>
              <a:t>איזון וגמישות </a:t>
            </a:r>
          </a:p>
          <a:p>
            <a:r>
              <a:rPr lang="he-IL" sz="8600" b="1" dirty="0" smtClean="0"/>
              <a:t>בשוק העבודה הישראלי</a:t>
            </a:r>
            <a:endParaRPr lang="en-US" sz="8600" dirty="0" smtClean="0"/>
          </a:p>
          <a:p>
            <a:r>
              <a:rPr lang="he-IL" b="1" dirty="0" smtClean="0"/>
              <a:t>סקר עמדות ציבור העובדים בישראל</a:t>
            </a:r>
            <a:endParaRPr lang="en-US" dirty="0" smtClean="0"/>
          </a:p>
          <a:p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18"/>
          </p:nvPr>
        </p:nvSpPr>
        <p:spPr>
          <a:xfrm>
            <a:off x="714375" y="2981325"/>
            <a:ext cx="7705726" cy="914399"/>
          </a:xfrm>
        </p:spPr>
        <p:txBody>
          <a:bodyPr/>
          <a:lstStyle/>
          <a:p>
            <a:r>
              <a:rPr lang="he-IL" sz="1800" dirty="0" smtClean="0"/>
              <a:t>דפנה אבירם-ניצן, מנהלת המרכז לממשל וכלכלה</a:t>
            </a:r>
          </a:p>
          <a:p>
            <a:r>
              <a:rPr lang="he-IL" sz="1800" dirty="0" smtClean="0"/>
              <a:t>המכון הישראלי לדמוקרטיה</a:t>
            </a:r>
            <a:endParaRPr lang="he-IL" sz="1800" dirty="0"/>
          </a:p>
        </p:txBody>
      </p:sp>
    </p:spTree>
    <p:extLst>
      <p:ext uri="{BB962C8B-B14F-4D97-AF65-F5344CB8AC3E}">
        <p14:creationId xmlns:p14="http://schemas.microsoft.com/office/powerpoint/2010/main" val="41541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4300" y="1824038"/>
            <a:ext cx="8686800" cy="690562"/>
          </a:xfrm>
        </p:spPr>
        <p:txBody>
          <a:bodyPr/>
          <a:lstStyle/>
          <a:p>
            <a:pPr algn="ctr"/>
            <a:r>
              <a:rPr lang="he-IL" sz="3600" dirty="0" smtClean="0"/>
              <a:t>תודה על ההקשבה</a:t>
            </a:r>
            <a:endParaRPr lang="he-IL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44" t="35156" r="37262" b="51953"/>
          <a:stretch/>
        </p:blipFill>
        <p:spPr bwMode="auto">
          <a:xfrm>
            <a:off x="6086474" y="4316464"/>
            <a:ext cx="3057525" cy="827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01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סקר איזון וגמישות בשוק העבודה הישראלי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47650" y="716757"/>
            <a:ext cx="8734425" cy="3588543"/>
          </a:xfrm>
        </p:spPr>
        <p:txBody>
          <a:bodyPr>
            <a:normAutofit fontScale="85000" lnSpcReduction="10000"/>
          </a:bodyPr>
          <a:lstStyle/>
          <a:p>
            <a:r>
              <a:rPr lang="he-IL" dirty="0"/>
              <a:t>הסקר נערך בסוף נובמבר </a:t>
            </a:r>
            <a:r>
              <a:rPr lang="he-IL" dirty="0" smtClean="0"/>
              <a:t>2019 </a:t>
            </a:r>
            <a:r>
              <a:rPr lang="he-IL" dirty="0"/>
              <a:t>באופן </a:t>
            </a:r>
            <a:r>
              <a:rPr lang="he-IL" dirty="0" smtClean="0"/>
              <a:t>מקוון*.</a:t>
            </a:r>
          </a:p>
          <a:p>
            <a:r>
              <a:rPr lang="he-IL" smtClean="0"/>
              <a:t>מדגם </a:t>
            </a:r>
            <a:r>
              <a:rPr lang="he-IL" dirty="0"/>
              <a:t>מייצג של כ- 600 </a:t>
            </a:r>
            <a:r>
              <a:rPr lang="he-IL" dirty="0" smtClean="0"/>
              <a:t>אנשים בני 18 + (מהם כ- </a:t>
            </a:r>
            <a:r>
              <a:rPr lang="he-IL" dirty="0"/>
              <a:t>100 מרואיינים </a:t>
            </a:r>
            <a:r>
              <a:rPr lang="he-IL" dirty="0" smtClean="0"/>
              <a:t>ערבים והיתר יהודים).</a:t>
            </a:r>
          </a:p>
          <a:p>
            <a:r>
              <a:rPr lang="he-IL" dirty="0" smtClean="0"/>
              <a:t>טעות </a:t>
            </a:r>
            <a:r>
              <a:rPr lang="he-IL" dirty="0"/>
              <a:t>הדגימה המרבית לכלל המדגם - 4.1%± ברמת בטחון של 95%. </a:t>
            </a:r>
            <a:endParaRPr lang="en-US" dirty="0"/>
          </a:p>
          <a:p>
            <a:r>
              <a:rPr lang="he-IL" dirty="0" smtClean="0"/>
              <a:t>נערך ע"י </a:t>
            </a:r>
            <a:r>
              <a:rPr lang="he-IL" dirty="0"/>
              <a:t>המרכז לממשל וכלכלה </a:t>
            </a:r>
            <a:r>
              <a:rPr lang="he-IL" dirty="0" smtClean="0"/>
              <a:t>ומרכז </a:t>
            </a:r>
            <a:r>
              <a:rPr lang="he-IL" dirty="0"/>
              <a:t>גוטמן של המכון הישראלי לדמוקרטיה </a:t>
            </a:r>
          </a:p>
          <a:p>
            <a:r>
              <a:rPr lang="he-IL" dirty="0" smtClean="0"/>
              <a:t>איסוף </a:t>
            </a:r>
            <a:r>
              <a:rPr lang="he-IL" dirty="0"/>
              <a:t>הנתונים </a:t>
            </a:r>
            <a:r>
              <a:rPr lang="he-IL" dirty="0" smtClean="0"/>
              <a:t>בוצע ע"י </a:t>
            </a:r>
            <a:r>
              <a:rPr lang="he-IL" dirty="0"/>
              <a:t>מכון הסקרים מדגם (</a:t>
            </a:r>
            <a:r>
              <a:rPr lang="en-US" dirty="0" err="1"/>
              <a:t>Ipanel</a:t>
            </a:r>
            <a:r>
              <a:rPr lang="he-IL" dirty="0"/>
              <a:t>). </a:t>
            </a:r>
            <a:endParaRPr lang="he-IL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95601" y="4514850"/>
            <a:ext cx="600075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400" b="1" dirty="0"/>
              <a:t>סקר מקוון </a:t>
            </a:r>
            <a:r>
              <a:rPr lang="he-IL" sz="1400" dirty="0"/>
              <a:t>– מטבעו עשוי </a:t>
            </a:r>
            <a:r>
              <a:rPr lang="he-IL" sz="1400" dirty="0" smtClean="0"/>
              <a:t>להיות </a:t>
            </a:r>
            <a:r>
              <a:rPr lang="he-IL" sz="1400" dirty="0"/>
              <a:t>מוטה לאוכלוסיית הביניים של שוק העבודה , עם סבירות גבוהה לייצוג חסר לאוכלוסיות הקצה, אשר עלולה </a:t>
            </a:r>
            <a:r>
              <a:rPr lang="he-IL" sz="1400" dirty="0" smtClean="0"/>
              <a:t>להטות </a:t>
            </a:r>
            <a:r>
              <a:rPr lang="he-IL" sz="1400" dirty="0"/>
              <a:t>חלק מתוצאות </a:t>
            </a:r>
            <a:r>
              <a:rPr lang="he-IL" sz="1400" dirty="0" smtClean="0"/>
              <a:t>הסקר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42405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dirty="0" smtClean="0"/>
              <a:t>איזון עבודה </a:t>
            </a:r>
            <a:r>
              <a:rPr lang="he-IL" sz="3200" dirty="0"/>
              <a:t>לחיים </a:t>
            </a:r>
            <a:r>
              <a:rPr lang="he-IL" sz="3200" dirty="0" smtClean="0"/>
              <a:t>אישיים ?  </a:t>
            </a:r>
            <a:endParaRPr lang="he-IL" sz="3200" dirty="0"/>
          </a:p>
        </p:txBody>
      </p:sp>
      <p:graphicFrame>
        <p:nvGraphicFramePr>
          <p:cNvPr id="7" name="Char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585362"/>
              </p:ext>
            </p:extLst>
          </p:nvPr>
        </p:nvGraphicFramePr>
        <p:xfrm>
          <a:off x="209550" y="688975"/>
          <a:ext cx="8658225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41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1451" y="0"/>
            <a:ext cx="8686800" cy="866774"/>
          </a:xfrm>
        </p:spPr>
        <p:txBody>
          <a:bodyPr/>
          <a:lstStyle/>
          <a:p>
            <a:r>
              <a:rPr lang="he-IL" sz="3200" dirty="0" smtClean="0"/>
              <a:t>גמישות ? </a:t>
            </a:r>
            <a:endParaRPr lang="he-IL" sz="2400" b="0" dirty="0"/>
          </a:p>
        </p:txBody>
      </p:sp>
      <p:graphicFrame>
        <p:nvGraphicFramePr>
          <p:cNvPr id="6" name="Char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593503"/>
              </p:ext>
            </p:extLst>
          </p:nvPr>
        </p:nvGraphicFramePr>
        <p:xfrm>
          <a:off x="266700" y="619125"/>
          <a:ext cx="8715375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אליפסה 3"/>
          <p:cNvSpPr/>
          <p:nvPr/>
        </p:nvSpPr>
        <p:spPr>
          <a:xfrm>
            <a:off x="457201" y="1495426"/>
            <a:ext cx="4057650" cy="10477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2066925" y="1495425"/>
            <a:ext cx="9525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rgbClr val="FF0000"/>
                </a:solidFill>
              </a:rPr>
              <a:t>55%</a:t>
            </a:r>
            <a:endParaRPr lang="he-I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64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159946"/>
              </p:ext>
            </p:extLst>
          </p:nvPr>
        </p:nvGraphicFramePr>
        <p:xfrm>
          <a:off x="252413" y="790576"/>
          <a:ext cx="8658225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075" y="9526"/>
            <a:ext cx="8686800" cy="866774"/>
          </a:xfrm>
        </p:spPr>
        <p:txBody>
          <a:bodyPr/>
          <a:lstStyle/>
          <a:p>
            <a:r>
              <a:rPr lang="he-IL" sz="3200" dirty="0" smtClean="0"/>
              <a:t>עבודה מהבית? </a:t>
            </a:r>
            <a:endParaRPr lang="he-IL" sz="3200" b="0" dirty="0"/>
          </a:p>
        </p:txBody>
      </p:sp>
      <p:sp>
        <p:nvSpPr>
          <p:cNvPr id="5" name="אליפסה 4"/>
          <p:cNvSpPr/>
          <p:nvPr/>
        </p:nvSpPr>
        <p:spPr>
          <a:xfrm>
            <a:off x="457200" y="1495425"/>
            <a:ext cx="5276849" cy="16382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686050" y="1495425"/>
            <a:ext cx="9525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rgbClr val="FF0000"/>
                </a:solidFill>
              </a:rPr>
              <a:t>95%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4819650" y="2219325"/>
            <a:ext cx="4191000" cy="64633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he-IL" b="1" dirty="0" smtClean="0"/>
              <a:t>80% </a:t>
            </a:r>
            <a:r>
              <a:rPr lang="he-IL" b="1" dirty="0"/>
              <a:t>מדברים </a:t>
            </a:r>
            <a:r>
              <a:rPr lang="he-IL" b="1" dirty="0" smtClean="0"/>
              <a:t>בטלפון הנייד </a:t>
            </a:r>
            <a:r>
              <a:rPr lang="he-IL" b="1" dirty="0"/>
              <a:t>בענייני עבודה </a:t>
            </a:r>
            <a:endParaRPr lang="he-IL" b="1" dirty="0" smtClean="0"/>
          </a:p>
          <a:p>
            <a:pPr algn="ctr" rtl="1"/>
            <a:r>
              <a:rPr lang="he-IL" b="1" u="sng" dirty="0" smtClean="0"/>
              <a:t>לאחר </a:t>
            </a:r>
            <a:r>
              <a:rPr lang="he-IL" b="1" u="sng" dirty="0"/>
              <a:t>שעות </a:t>
            </a:r>
            <a:r>
              <a:rPr lang="he-IL" b="1" u="sng" dirty="0" smtClean="0"/>
              <a:t>העבודה</a:t>
            </a:r>
            <a:r>
              <a:rPr lang="he-IL" u="sng" dirty="0" smtClean="0"/>
              <a:t>  </a:t>
            </a:r>
            <a:r>
              <a:rPr lang="he-IL" dirty="0" smtClean="0"/>
              <a:t>(כשעה ביום)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19650" y="1495425"/>
            <a:ext cx="4191000" cy="64633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 rtl="1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he-IL" dirty="0"/>
              <a:t>47% עובדים מהבית </a:t>
            </a:r>
            <a:r>
              <a:rPr lang="he-IL" u="sng" dirty="0"/>
              <a:t>מעבר לשעות העבודה </a:t>
            </a:r>
            <a:r>
              <a:rPr lang="he-IL" dirty="0"/>
              <a:t>(רובם </a:t>
            </a:r>
            <a:r>
              <a:rPr lang="he-IL" dirty="0" smtClean="0"/>
              <a:t>עד </a:t>
            </a:r>
            <a:r>
              <a:rPr lang="he-IL" dirty="0"/>
              <a:t>שעתיים </a:t>
            </a:r>
            <a:r>
              <a:rPr lang="he-IL" dirty="0" smtClean="0"/>
              <a:t>ביום)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2870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075" y="9526"/>
            <a:ext cx="8686800" cy="866774"/>
          </a:xfrm>
        </p:spPr>
        <p:txBody>
          <a:bodyPr/>
          <a:lstStyle/>
          <a:p>
            <a:r>
              <a:rPr lang="he-IL" sz="3200" dirty="0" smtClean="0"/>
              <a:t>עבודה בסופי שבוע? </a:t>
            </a:r>
            <a:endParaRPr lang="he-IL" sz="3200" b="0" dirty="0"/>
          </a:p>
        </p:txBody>
      </p:sp>
      <p:graphicFrame>
        <p:nvGraphicFramePr>
          <p:cNvPr id="5" name="Char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506543"/>
              </p:ext>
            </p:extLst>
          </p:nvPr>
        </p:nvGraphicFramePr>
        <p:xfrm>
          <a:off x="238125" y="879475"/>
          <a:ext cx="8658225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אליפסה 3"/>
          <p:cNvSpPr/>
          <p:nvPr/>
        </p:nvSpPr>
        <p:spPr>
          <a:xfrm>
            <a:off x="533400" y="3114675"/>
            <a:ext cx="5276849" cy="11429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762250" y="3131582"/>
            <a:ext cx="9525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rgbClr val="FF0000"/>
                </a:solidFill>
              </a:rPr>
              <a:t>24%</a:t>
            </a:r>
            <a:endParaRPr lang="he-I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3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075" y="47626"/>
            <a:ext cx="8686800" cy="866774"/>
          </a:xfrm>
        </p:spPr>
        <p:txBody>
          <a:bodyPr/>
          <a:lstStyle/>
          <a:p>
            <a:r>
              <a:rPr lang="he-IL" sz="3200" dirty="0" smtClean="0"/>
              <a:t>עובדים בזמן מחלה? </a:t>
            </a:r>
            <a:endParaRPr lang="he-IL" sz="3200" b="0" dirty="0"/>
          </a:p>
        </p:txBody>
      </p:sp>
      <p:graphicFrame>
        <p:nvGraphicFramePr>
          <p:cNvPr id="6" name="Chart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301046"/>
              </p:ext>
            </p:extLst>
          </p:nvPr>
        </p:nvGraphicFramePr>
        <p:xfrm>
          <a:off x="238125" y="879475"/>
          <a:ext cx="8658225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43026" y="2295524"/>
            <a:ext cx="933450" cy="11695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400" dirty="0" smtClean="0">
                <a:solidFill>
                  <a:srgbClr val="FFFF00"/>
                </a:solidFill>
              </a:rPr>
              <a:t>משקלם עולה עם ההכנסה עד ל- 52%</a:t>
            </a:r>
            <a:endParaRPr lang="he-IL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52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075" y="47626"/>
            <a:ext cx="8686800" cy="866774"/>
          </a:xfrm>
        </p:spPr>
        <p:txBody>
          <a:bodyPr/>
          <a:lstStyle/>
          <a:p>
            <a:r>
              <a:rPr lang="he-IL" sz="3200" dirty="0" smtClean="0"/>
              <a:t>עובדים </a:t>
            </a:r>
            <a:r>
              <a:rPr lang="he-IL" sz="3200" dirty="0"/>
              <a:t>בחגים או בחופשות </a:t>
            </a:r>
            <a:r>
              <a:rPr lang="he-IL" sz="3200" dirty="0" smtClean="0"/>
              <a:t>? </a:t>
            </a:r>
            <a:endParaRPr lang="he-IL" sz="3200" b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495357"/>
              </p:ext>
            </p:extLst>
          </p:nvPr>
        </p:nvGraphicFramePr>
        <p:xfrm>
          <a:off x="209550" y="974725"/>
          <a:ext cx="8658225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43074" y="2759569"/>
            <a:ext cx="28575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400" dirty="0" smtClean="0">
                <a:solidFill>
                  <a:srgbClr val="FF0000"/>
                </a:solidFill>
              </a:rPr>
              <a:t>משקלם עולה עם ההכנסה</a:t>
            </a:r>
            <a:endParaRPr lang="he-IL" sz="1400" dirty="0">
              <a:solidFill>
                <a:srgbClr val="FF0000"/>
              </a:solidFill>
            </a:endParaRPr>
          </a:p>
        </p:txBody>
      </p:sp>
      <p:sp>
        <p:nvSpPr>
          <p:cNvPr id="5" name="אליפסה 4"/>
          <p:cNvSpPr/>
          <p:nvPr/>
        </p:nvSpPr>
        <p:spPr>
          <a:xfrm>
            <a:off x="533400" y="3114675"/>
            <a:ext cx="5276849" cy="11429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762250" y="3131582"/>
            <a:ext cx="9525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rgbClr val="FF0000"/>
                </a:solidFill>
              </a:rPr>
              <a:t>28%</a:t>
            </a:r>
            <a:endParaRPr lang="he-I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48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075" y="114301"/>
            <a:ext cx="8686800" cy="690562"/>
          </a:xfrm>
        </p:spPr>
        <p:txBody>
          <a:bodyPr/>
          <a:lstStyle/>
          <a:p>
            <a:r>
              <a:rPr lang="he-IL" dirty="0" smtClean="0"/>
              <a:t>כמה זמן אנחנו מבלים בדרכים ?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6201" y="866776"/>
            <a:ext cx="8820150" cy="3862388"/>
          </a:xfrm>
        </p:spPr>
        <p:txBody>
          <a:bodyPr>
            <a:normAutofit fontScale="85000" lnSpcReduction="20000"/>
          </a:bodyPr>
          <a:lstStyle/>
          <a:p>
            <a:r>
              <a:rPr lang="he-I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רוב ציבור העובדים נוסע אל/ממקום העבודה – 94%</a:t>
            </a:r>
          </a:p>
          <a:p>
            <a:r>
              <a:rPr lang="he-I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רק 6</a:t>
            </a:r>
            <a:r>
              <a:rPr lang="he-IL" sz="26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he-IL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אינם </a:t>
            </a:r>
            <a:r>
              <a:rPr lang="he-IL" sz="2600" u="sng" dirty="0">
                <a:latin typeface="Arial" panose="020B0604020202020204" pitchFamily="34" charset="0"/>
                <a:cs typeface="Arial" panose="020B0604020202020204" pitchFamily="34" charset="0"/>
              </a:rPr>
              <a:t>נוסעים </a:t>
            </a:r>
            <a:r>
              <a:rPr lang="he-IL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אל/מ</a:t>
            </a:r>
            <a:r>
              <a:rPr lang="he-I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מקום עבודתם – הולכים ברגל </a:t>
            </a:r>
            <a:r>
              <a:rPr lang="he-IL" sz="2600" dirty="0">
                <a:latin typeface="Arial" panose="020B0604020202020204" pitchFamily="34" charset="0"/>
                <a:cs typeface="Arial" panose="020B0604020202020204" pitchFamily="34" charset="0"/>
              </a:rPr>
              <a:t>או עובדים מהבית.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הזמן </a:t>
            </a:r>
            <a:r>
              <a:rPr lang="he-IL" sz="2600" b="1" dirty="0">
                <a:latin typeface="Arial" panose="020B0604020202020204" pitchFamily="34" charset="0"/>
                <a:cs typeface="Arial" panose="020B0604020202020204" pitchFamily="34" charset="0"/>
              </a:rPr>
              <a:t>הממוצע </a:t>
            </a:r>
            <a:r>
              <a:rPr lang="he-I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בנסיעה הלוך וחזור ממקום עבודתם - כשעה </a:t>
            </a:r>
            <a:r>
              <a:rPr lang="he-IL" sz="2600" b="1" dirty="0">
                <a:latin typeface="Arial" panose="020B0604020202020204" pitchFamily="34" charset="0"/>
                <a:cs typeface="Arial" panose="020B0604020202020204" pitchFamily="34" charset="0"/>
              </a:rPr>
              <a:t>ועשר </a:t>
            </a:r>
            <a:r>
              <a:rPr lang="he-I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דקות.</a:t>
            </a:r>
          </a:p>
          <a:p>
            <a:pPr marL="457200" lvl="1" indent="0">
              <a:buNone/>
            </a:pPr>
            <a:r>
              <a:rPr lang="he-I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30% - בין </a:t>
            </a:r>
            <a:r>
              <a:rPr lang="he-IL" sz="2300" dirty="0">
                <a:latin typeface="Arial" panose="020B0604020202020204" pitchFamily="34" charset="0"/>
                <a:cs typeface="Arial" panose="020B0604020202020204" pitchFamily="34" charset="0"/>
              </a:rPr>
              <a:t>שעה </a:t>
            </a:r>
            <a:r>
              <a:rPr lang="he-I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לשעתיים, 11</a:t>
            </a:r>
            <a:r>
              <a:rPr lang="he-IL" sz="23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he-I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- יותר משעתיים.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e-IL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המחיר הכלכלי</a:t>
            </a:r>
            <a:endParaRPr lang="he-IL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יותר מ- 25 </a:t>
            </a:r>
            <a:r>
              <a:rPr lang="he-IL" sz="2600" b="1" dirty="0">
                <a:latin typeface="Arial" panose="020B0604020202020204" pitchFamily="34" charset="0"/>
                <a:cs typeface="Arial" panose="020B0604020202020204" pitchFamily="34" charset="0"/>
              </a:rPr>
              <a:t>שעות </a:t>
            </a:r>
            <a:r>
              <a:rPr lang="he-I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עבודה/פנאי </a:t>
            </a:r>
            <a:r>
              <a:rPr lang="he-IL" sz="2600" b="1" dirty="0">
                <a:latin typeface="Arial" panose="020B0604020202020204" pitchFamily="34" charset="0"/>
                <a:cs typeface="Arial" panose="020B0604020202020204" pitchFamily="34" charset="0"/>
              </a:rPr>
              <a:t>בחודש </a:t>
            </a:r>
            <a:r>
              <a:rPr lang="he-I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--&gt; 3 </a:t>
            </a:r>
            <a:r>
              <a:rPr lang="he-IL" sz="2600" b="1" dirty="0">
                <a:latin typeface="Arial" panose="020B0604020202020204" pitchFamily="34" charset="0"/>
                <a:cs typeface="Arial" panose="020B0604020202020204" pitchFamily="34" charset="0"/>
              </a:rPr>
              <a:t>ימי עבודה </a:t>
            </a:r>
            <a:r>
              <a:rPr lang="he-I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בחודש.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36 ימים בשנה --&gt; 13% </a:t>
            </a:r>
            <a:r>
              <a:rPr lang="he-IL" sz="2600" b="1" dirty="0">
                <a:latin typeface="Arial" panose="020B0604020202020204" pitchFamily="34" charset="0"/>
                <a:cs typeface="Arial" panose="020B0604020202020204" pitchFamily="34" charset="0"/>
              </a:rPr>
              <a:t>מסך ימי העבודה השנתיים במשק. 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58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המכון הישראלי לדמוקרטיה">
      <a:dk1>
        <a:srgbClr val="141E38"/>
      </a:dk1>
      <a:lt1>
        <a:sysClr val="window" lastClr="FFFFFF"/>
      </a:lt1>
      <a:dk2>
        <a:srgbClr val="141E38"/>
      </a:dk2>
      <a:lt2>
        <a:srgbClr val="E7E6E6"/>
      </a:lt2>
      <a:accent1>
        <a:srgbClr val="141E38"/>
      </a:accent1>
      <a:accent2>
        <a:srgbClr val="44546A"/>
      </a:accent2>
      <a:accent3>
        <a:srgbClr val="A5A5A5"/>
      </a:accent3>
      <a:accent4>
        <a:srgbClr val="D0CECE"/>
      </a:accent4>
      <a:accent5>
        <a:srgbClr val="8BB9E2"/>
      </a:accent5>
      <a:accent6>
        <a:srgbClr val="C2DFFD"/>
      </a:accent6>
      <a:hlink>
        <a:srgbClr val="034A90"/>
      </a:hlink>
      <a:folHlink>
        <a:srgbClr val="757070"/>
      </a:folHlink>
    </a:clrScheme>
    <a:fontScheme name="המכון הישראלי לדמוקרטיה">
      <a:majorFont>
        <a:latin typeface="Calibri Light"/>
        <a:ea typeface=""/>
        <a:cs typeface="TAHOMA "/>
      </a:majorFont>
      <a:minorFont>
        <a:latin typeface="Tahoma"/>
        <a:ea typeface=""/>
        <a:cs typeface="TAHOMA "/>
      </a:minorFont>
    </a:fontScheme>
    <a:fmtScheme name="אופק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5178</TotalTime>
  <Words>368</Words>
  <Application>Microsoft Office PowerPoint</Application>
  <PresentationFormat>‫הצגה על המסך (16:9)</PresentationFormat>
  <Paragraphs>53</Paragraphs>
  <Slides>10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ערכת נושא Office</vt:lpstr>
      <vt:lpstr>מצגת של PowerPoint</vt:lpstr>
      <vt:lpstr>סקר איזון וגמישות בשוק העבודה הישראלי</vt:lpstr>
      <vt:lpstr>איזון עבודה לחיים אישיים ?  </vt:lpstr>
      <vt:lpstr>גמישות ? </vt:lpstr>
      <vt:lpstr>עבודה מהבית? </vt:lpstr>
      <vt:lpstr>עבודה בסופי שבוע? </vt:lpstr>
      <vt:lpstr>עובדים בזמן מחלה? </vt:lpstr>
      <vt:lpstr>עובדים בחגים או בחופשות ? </vt:lpstr>
      <vt:lpstr>כמה זמן אנחנו מבלים בדרכים ? </vt:lpstr>
      <vt:lpstr>תודה על ההקשבה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כותרת ראשית</dc:title>
  <dc:creator>user</dc:creator>
  <cp:lastModifiedBy>Daphna Aviram-Nitzan</cp:lastModifiedBy>
  <cp:revision>154</cp:revision>
  <dcterms:created xsi:type="dcterms:W3CDTF">2017-01-14T12:39:51Z</dcterms:created>
  <dcterms:modified xsi:type="dcterms:W3CDTF">2019-12-16T11:00:24Z</dcterms:modified>
</cp:coreProperties>
</file>