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theme/themeOverride4.xml" ContentType="application/vnd.openxmlformats-officedocument.themeOverride+xml"/>
  <Override PartName="/ppt/charts/chart7.xml" ContentType="application/vnd.openxmlformats-officedocument.drawingml.chart+xml"/>
  <Override PartName="/ppt/theme/themeOverride5.xml" ContentType="application/vnd.openxmlformats-officedocument.themeOverride+xml"/>
  <Override PartName="/ppt/charts/chart8.xml" ContentType="application/vnd.openxmlformats-officedocument.drawingml.chart+xml"/>
  <Override PartName="/ppt/theme/themeOverride6.xml" ContentType="application/vnd.openxmlformats-officedocument.themeOverride+xml"/>
  <Override PartName="/ppt/charts/chart9.xml" ContentType="application/vnd.openxmlformats-officedocument.drawingml.chart+xml"/>
  <Override PartName="/ppt/theme/themeOverride7.xml" ContentType="application/vnd.openxmlformats-officedocument.themeOverride+xml"/>
  <Override PartName="/ppt/charts/chart10.xml" ContentType="application/vnd.openxmlformats-officedocument.drawingml.chart+xml"/>
  <Override PartName="/ppt/theme/themeOverride8.xml" ContentType="application/vnd.openxmlformats-officedocument.themeOverride+xml"/>
  <Override PartName="/ppt/charts/chart11.xml" ContentType="application/vnd.openxmlformats-officedocument.drawingml.chart+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4"/>
  </p:notesMasterIdLst>
  <p:handoutMasterIdLst>
    <p:handoutMasterId r:id="rId15"/>
  </p:handoutMasterIdLst>
  <p:sldIdLst>
    <p:sldId id="257" r:id="rId2"/>
    <p:sldId id="433" r:id="rId3"/>
    <p:sldId id="406" r:id="rId4"/>
    <p:sldId id="434" r:id="rId5"/>
    <p:sldId id="435" r:id="rId6"/>
    <p:sldId id="436" r:id="rId7"/>
    <p:sldId id="437" r:id="rId8"/>
    <p:sldId id="438" r:id="rId9"/>
    <p:sldId id="439" r:id="rId10"/>
    <p:sldId id="441" r:id="rId11"/>
    <p:sldId id="442" r:id="rId12"/>
    <p:sldId id="443" r:id="rId13"/>
  </p:sldIdLst>
  <p:sldSz cx="9144000" cy="5143500" type="screen16x9"/>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2C53"/>
    <a:srgbClr val="233563"/>
    <a:srgbClr val="141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8673" autoAdjust="0"/>
  </p:normalViewPr>
  <p:slideViewPr>
    <p:cSldViewPr showGuides="1">
      <p:cViewPr varScale="1">
        <p:scale>
          <a:sx n="87" d="100"/>
          <a:sy n="87" d="100"/>
        </p:scale>
        <p:origin x="-876" y="-7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85" d="100"/>
          <a:sy n="85" d="100"/>
        </p:scale>
        <p:origin x="-378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9.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4.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5.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6.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Series 1</c:v>
                </c:pt>
              </c:strCache>
            </c:strRef>
          </c:tx>
          <c:spPr>
            <a:solidFill>
              <a:schemeClr val="bg1">
                <a:lumMod val="65000"/>
              </a:schemeClr>
            </a:solidFill>
            <a:ln>
              <a:noFill/>
            </a:ln>
            <a:effectLst/>
          </c:spPr>
          <c:invertIfNegative val="0"/>
          <c:dLbls>
            <c:dLbl>
              <c:idx val="0"/>
              <c:layout>
                <c:manualLayout>
                  <c:x val="-3.6231884057971071E-3"/>
                  <c:y val="-9.631520235844695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04D5-48F0-A0BF-E75C0428EA34}"/>
                </c:ext>
              </c:extLst>
            </c:dLbl>
            <c:dLbl>
              <c:idx val="1"/>
              <c:layout>
                <c:manualLayout>
                  <c:x val="-2.4154589371980675E-3"/>
                  <c:y val="-0.102152487349868"/>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04D5-48F0-A0BF-E75C0428EA34}"/>
                </c:ext>
              </c:extLst>
            </c:dLbl>
            <c:dLbl>
              <c:idx val="2"/>
              <c:layout>
                <c:manualLayout>
                  <c:x val="-2.4154589371980675E-3"/>
                  <c:y val="-0.12258298481984164"/>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04D5-48F0-A0BF-E75C0428EA34}"/>
                </c:ext>
              </c:extLst>
            </c:dLbl>
            <c:dLbl>
              <c:idx val="3"/>
              <c:layout>
                <c:manualLayout>
                  <c:x val="-4.8309178743962235E-3"/>
                  <c:y val="-0.1225827550054718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04D5-48F0-A0BF-E75C0428EA34}"/>
                </c:ext>
              </c:extLst>
            </c:dLbl>
            <c:dLbl>
              <c:idx val="4"/>
              <c:layout>
                <c:manualLayout>
                  <c:x val="0"/>
                  <c:y val="-0.11674547001405085"/>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04D5-48F0-A0BF-E75C0428EA34}"/>
                </c:ext>
              </c:extLst>
            </c:dLbl>
            <c:dLbl>
              <c:idx val="5"/>
              <c:layout>
                <c:manualLayout>
                  <c:x val="-4.8309178743962235E-3"/>
                  <c:y val="-0.1430132524754455"/>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04D5-48F0-A0BF-E75C0428EA34}"/>
                </c:ext>
              </c:extLst>
            </c:dLbl>
            <c:dLbl>
              <c:idx val="6"/>
              <c:layout>
                <c:manualLayout>
                  <c:x val="-3.62318840579719E-3"/>
                  <c:y val="-0.1721996774325506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04D5-48F0-A0BF-E75C0428EA34}"/>
                </c:ext>
              </c:extLst>
            </c:dLbl>
            <c:dLbl>
              <c:idx val="7"/>
              <c:layout>
                <c:manualLayout>
                  <c:x val="-4.830917874396312E-3"/>
                  <c:y val="-0.16928126475120975"/>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4D5-48F0-A0BF-E75C0428EA3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Kibbutzim</c:v>
                </c:pt>
                <c:pt idx="1">
                  <c:v>Well-off cities in the center</c:v>
                </c:pt>
                <c:pt idx="2">
                  <c:v>Tel Aviv</c:v>
                </c:pt>
                <c:pt idx="3">
                  <c:v>Settlements</c:v>
                </c:pt>
                <c:pt idx="4">
                  <c:v>Ultra-Orthodox</c:v>
                </c:pt>
                <c:pt idx="5">
                  <c:v>Likud cities</c:v>
                </c:pt>
                <c:pt idx="6">
                  <c:v>Jerusalem</c:v>
                </c:pt>
                <c:pt idx="7">
                  <c:v>Development towns</c:v>
                </c:pt>
                <c:pt idx="8">
                  <c:v>Arabs</c:v>
                </c:pt>
              </c:strCache>
            </c:strRef>
          </c:cat>
          <c:val>
            <c:numRef>
              <c:f>Sheet1!$B$2:$B$10</c:f>
              <c:numCache>
                <c:formatCode>General</c:formatCode>
                <c:ptCount val="9"/>
                <c:pt idx="0">
                  <c:v>-0.2</c:v>
                </c:pt>
                <c:pt idx="1">
                  <c:v>-1.3</c:v>
                </c:pt>
                <c:pt idx="2">
                  <c:v>-1.7</c:v>
                </c:pt>
                <c:pt idx="3">
                  <c:v>-2.5</c:v>
                </c:pt>
                <c:pt idx="4">
                  <c:v>-3.9</c:v>
                </c:pt>
                <c:pt idx="5">
                  <c:v>-4</c:v>
                </c:pt>
                <c:pt idx="6">
                  <c:v>-4.2</c:v>
                </c:pt>
                <c:pt idx="7">
                  <c:v>-4.9000000000000004</c:v>
                </c:pt>
                <c:pt idx="8">
                  <c:v>-20.2</c:v>
                </c:pt>
              </c:numCache>
            </c:numRef>
          </c:val>
          <c:extLst xmlns:c16r2="http://schemas.microsoft.com/office/drawing/2015/06/chart">
            <c:ext xmlns:c16="http://schemas.microsoft.com/office/drawing/2014/chart" uri="{C3380CC4-5D6E-409C-BE32-E72D297353CC}">
              <c16:uniqueId val="{00000008-04D5-48F0-A0BF-E75C0428EA34}"/>
            </c:ext>
          </c:extLst>
        </c:ser>
        <c:dLbls>
          <c:showLegendKey val="0"/>
          <c:showVal val="0"/>
          <c:showCatName val="0"/>
          <c:showSerName val="0"/>
          <c:showPercent val="0"/>
          <c:showBubbleSize val="0"/>
        </c:dLbls>
        <c:gapWidth val="219"/>
        <c:overlap val="-27"/>
        <c:axId val="102737408"/>
        <c:axId val="102738944"/>
      </c:barChart>
      <c:catAx>
        <c:axId val="102737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102738944"/>
        <c:crosses val="autoZero"/>
        <c:auto val="0"/>
        <c:lblAlgn val="ctr"/>
        <c:lblOffset val="50"/>
        <c:noMultiLvlLbl val="0"/>
      </c:catAx>
      <c:valAx>
        <c:axId val="102738944"/>
        <c:scaling>
          <c:orientation val="minMax"/>
        </c:scaling>
        <c:delete val="1"/>
        <c:axPos val="l"/>
        <c:numFmt formatCode="General" sourceLinked="1"/>
        <c:majorTickMark val="none"/>
        <c:minorTickMark val="none"/>
        <c:tickLblPos val="nextTo"/>
        <c:crossAx val="10273740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Likud</c:v>
                </c:pt>
                <c:pt idx="1">
                  <c:v>New Hope</c:v>
                </c:pt>
                <c:pt idx="2">
                  <c:v>Shas</c:v>
                </c:pt>
                <c:pt idx="3">
                  <c:v>Yisrael Beytenu</c:v>
                </c:pt>
                <c:pt idx="4">
                  <c:v>Blue and White</c:v>
                </c:pt>
                <c:pt idx="5">
                  <c:v>Yesh Atid</c:v>
                </c:pt>
                <c:pt idx="6">
                  <c:v>Yamina</c:v>
                </c:pt>
                <c:pt idx="7">
                  <c:v>Religious Zionism</c:v>
                </c:pt>
              </c:strCache>
            </c:strRef>
          </c:cat>
          <c:val>
            <c:numRef>
              <c:f>Sheet1!$B$2:$B$9</c:f>
              <c:numCache>
                <c:formatCode>General</c:formatCode>
                <c:ptCount val="8"/>
                <c:pt idx="0">
                  <c:v>43.7</c:v>
                </c:pt>
                <c:pt idx="2">
                  <c:v>11.1</c:v>
                </c:pt>
                <c:pt idx="3">
                  <c:v>11.8</c:v>
                </c:pt>
                <c:pt idx="4">
                  <c:v>21.6</c:v>
                </c:pt>
                <c:pt idx="6">
                  <c:v>3.7</c:v>
                </c:pt>
              </c:numCache>
            </c:numRef>
          </c:val>
          <c:extLst xmlns:c16r2="http://schemas.microsoft.com/office/drawing/2015/06/chart">
            <c:ext xmlns:c16="http://schemas.microsoft.com/office/drawing/2014/chart" uri="{C3380CC4-5D6E-409C-BE32-E72D297353CC}">
              <c16:uniqueId val="{00000000-5994-46AC-806D-DFC6E198E063}"/>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Likud</c:v>
                </c:pt>
                <c:pt idx="1">
                  <c:v>New Hope</c:v>
                </c:pt>
                <c:pt idx="2">
                  <c:v>Shas</c:v>
                </c:pt>
                <c:pt idx="3">
                  <c:v>Yisrael Beytenu</c:v>
                </c:pt>
                <c:pt idx="4">
                  <c:v>Blue and White</c:v>
                </c:pt>
                <c:pt idx="5">
                  <c:v>Yesh Atid</c:v>
                </c:pt>
                <c:pt idx="6">
                  <c:v>Yamina</c:v>
                </c:pt>
                <c:pt idx="7">
                  <c:v>Religious Zionism</c:v>
                </c:pt>
              </c:strCache>
            </c:strRef>
          </c:cat>
          <c:val>
            <c:numRef>
              <c:f>Sheet1!$C$2:$C$9</c:f>
              <c:numCache>
                <c:formatCode>General</c:formatCode>
                <c:ptCount val="8"/>
                <c:pt idx="0">
                  <c:v>36.1</c:v>
                </c:pt>
                <c:pt idx="1">
                  <c:v>5.6</c:v>
                </c:pt>
                <c:pt idx="2">
                  <c:v>10.1</c:v>
                </c:pt>
                <c:pt idx="3">
                  <c:v>10</c:v>
                </c:pt>
                <c:pt idx="4">
                  <c:v>5.5</c:v>
                </c:pt>
                <c:pt idx="5">
                  <c:v>12.4</c:v>
                </c:pt>
                <c:pt idx="6">
                  <c:v>6.1</c:v>
                </c:pt>
                <c:pt idx="7">
                  <c:v>4.0999999999999996</c:v>
                </c:pt>
              </c:numCache>
            </c:numRef>
          </c:val>
          <c:extLst xmlns:c16r2="http://schemas.microsoft.com/office/drawing/2015/06/chart">
            <c:ext xmlns:c16="http://schemas.microsoft.com/office/drawing/2014/chart" uri="{C3380CC4-5D6E-409C-BE32-E72D297353CC}">
              <c16:uniqueId val="{00000001-5994-46AC-806D-DFC6E198E063}"/>
            </c:ext>
          </c:extLst>
        </c:ser>
        <c:dLbls>
          <c:showLegendKey val="0"/>
          <c:showVal val="0"/>
          <c:showCatName val="0"/>
          <c:showSerName val="0"/>
          <c:showPercent val="0"/>
          <c:showBubbleSize val="0"/>
        </c:dLbls>
        <c:gapWidth val="219"/>
        <c:overlap val="-27"/>
        <c:axId val="103538688"/>
        <c:axId val="103540224"/>
      </c:barChart>
      <c:catAx>
        <c:axId val="103538688"/>
        <c:scaling>
          <c:orientation val="minMax"/>
        </c:scaling>
        <c:delete val="0"/>
        <c:axPos val="b"/>
        <c:numFmt formatCode="General" sourceLinked="1"/>
        <c:majorTickMark val="in"/>
        <c:minorTickMark val="out"/>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540224"/>
        <c:crosses val="autoZero"/>
        <c:auto val="1"/>
        <c:lblAlgn val="ctr"/>
        <c:lblOffset val="100"/>
        <c:noMultiLvlLbl val="0"/>
      </c:catAx>
      <c:valAx>
        <c:axId val="10354022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53868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Blue and White</c:v>
                </c:pt>
                <c:pt idx="1">
                  <c:v>Yesh Atid</c:v>
                </c:pt>
                <c:pt idx="2">
                  <c:v>Likud</c:v>
                </c:pt>
                <c:pt idx="3">
                  <c:v>New Hope</c:v>
                </c:pt>
                <c:pt idx="4">
                  <c:v>Labor-Gesher-Meretz</c:v>
                </c:pt>
                <c:pt idx="5">
                  <c:v>Labor</c:v>
                </c:pt>
                <c:pt idx="6">
                  <c:v>Meretz</c:v>
                </c:pt>
                <c:pt idx="7">
                  <c:v>Yamina</c:v>
                </c:pt>
                <c:pt idx="8">
                  <c:v>Religious Zionism</c:v>
                </c:pt>
              </c:strCache>
            </c:strRef>
          </c:cat>
          <c:val>
            <c:numRef>
              <c:f>Sheet1!$B$2:$B$10</c:f>
              <c:numCache>
                <c:formatCode>General</c:formatCode>
                <c:ptCount val="9"/>
                <c:pt idx="0">
                  <c:v>49.2</c:v>
                </c:pt>
                <c:pt idx="2">
                  <c:v>26.6</c:v>
                </c:pt>
                <c:pt idx="4">
                  <c:v>9.8000000000000007</c:v>
                </c:pt>
                <c:pt idx="7">
                  <c:v>5.5</c:v>
                </c:pt>
              </c:numCache>
            </c:numRef>
          </c:val>
          <c:extLst xmlns:c16r2="http://schemas.microsoft.com/office/drawing/2015/06/chart">
            <c:ext xmlns:c16="http://schemas.microsoft.com/office/drawing/2014/chart" uri="{C3380CC4-5D6E-409C-BE32-E72D297353CC}">
              <c16:uniqueId val="{00000000-1F81-4DD6-BC1F-1C77FA8261BC}"/>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Blue and White</c:v>
                </c:pt>
                <c:pt idx="1">
                  <c:v>Yesh Atid</c:v>
                </c:pt>
                <c:pt idx="2">
                  <c:v>Likud</c:v>
                </c:pt>
                <c:pt idx="3">
                  <c:v>New Hope</c:v>
                </c:pt>
                <c:pt idx="4">
                  <c:v>Labor-Gesher-Meretz</c:v>
                </c:pt>
                <c:pt idx="5">
                  <c:v>Labor</c:v>
                </c:pt>
                <c:pt idx="6">
                  <c:v>Meretz</c:v>
                </c:pt>
                <c:pt idx="7">
                  <c:v>Yamina</c:v>
                </c:pt>
                <c:pt idx="8">
                  <c:v>Religious Zionism</c:v>
                </c:pt>
              </c:strCache>
            </c:strRef>
          </c:cat>
          <c:val>
            <c:numRef>
              <c:f>Sheet1!$C$2:$C$10</c:f>
              <c:numCache>
                <c:formatCode>General</c:formatCode>
                <c:ptCount val="9"/>
                <c:pt idx="0">
                  <c:v>11.4</c:v>
                </c:pt>
                <c:pt idx="1">
                  <c:v>25.3</c:v>
                </c:pt>
                <c:pt idx="2">
                  <c:v>19.899999999999999</c:v>
                </c:pt>
                <c:pt idx="3">
                  <c:v>6.2</c:v>
                </c:pt>
                <c:pt idx="5">
                  <c:v>10.4</c:v>
                </c:pt>
                <c:pt idx="6">
                  <c:v>7.6</c:v>
                </c:pt>
                <c:pt idx="7">
                  <c:v>7.4</c:v>
                </c:pt>
                <c:pt idx="8">
                  <c:v>3</c:v>
                </c:pt>
              </c:numCache>
            </c:numRef>
          </c:val>
          <c:extLst xmlns:c16r2="http://schemas.microsoft.com/office/drawing/2015/06/chart">
            <c:ext xmlns:c16="http://schemas.microsoft.com/office/drawing/2014/chart" uri="{C3380CC4-5D6E-409C-BE32-E72D297353CC}">
              <c16:uniqueId val="{00000001-1F81-4DD6-BC1F-1C77FA8261BC}"/>
            </c:ext>
          </c:extLst>
        </c:ser>
        <c:dLbls>
          <c:showLegendKey val="0"/>
          <c:showVal val="0"/>
          <c:showCatName val="0"/>
          <c:showSerName val="0"/>
          <c:showPercent val="0"/>
          <c:showBubbleSize val="0"/>
        </c:dLbls>
        <c:gapWidth val="219"/>
        <c:overlap val="-27"/>
        <c:axId val="102898304"/>
        <c:axId val="102912384"/>
      </c:barChart>
      <c:catAx>
        <c:axId val="102898304"/>
        <c:scaling>
          <c:orientation val="minMax"/>
        </c:scaling>
        <c:delete val="0"/>
        <c:axPos val="b"/>
        <c:numFmt formatCode="General" sourceLinked="1"/>
        <c:majorTickMark val="in"/>
        <c:minorTickMark val="out"/>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2912384"/>
        <c:crosses val="autoZero"/>
        <c:auto val="1"/>
        <c:lblAlgn val="ctr"/>
        <c:lblOffset val="100"/>
        <c:noMultiLvlLbl val="0"/>
      </c:catAx>
      <c:valAx>
        <c:axId val="10291238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2898304"/>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Blue and White</c:v>
                </c:pt>
                <c:pt idx="1">
                  <c:v>Yesh Atid</c:v>
                </c:pt>
                <c:pt idx="2">
                  <c:v>Likud</c:v>
                </c:pt>
                <c:pt idx="3">
                  <c:v>Labor-Gesher-Meretz</c:v>
                </c:pt>
                <c:pt idx="4">
                  <c:v>Labor</c:v>
                </c:pt>
                <c:pt idx="5">
                  <c:v>Meretz</c:v>
                </c:pt>
                <c:pt idx="6">
                  <c:v>Yisrael Beytenu</c:v>
                </c:pt>
                <c:pt idx="7">
                  <c:v>New Hope</c:v>
                </c:pt>
              </c:strCache>
            </c:strRef>
          </c:cat>
          <c:val>
            <c:numRef>
              <c:f>Sheet1!$B$2:$B$8</c:f>
              <c:numCache>
                <c:formatCode>General</c:formatCode>
                <c:ptCount val="7"/>
                <c:pt idx="0">
                  <c:v>48.2</c:v>
                </c:pt>
                <c:pt idx="2">
                  <c:v>21.9</c:v>
                </c:pt>
                <c:pt idx="3">
                  <c:v>14.5</c:v>
                </c:pt>
                <c:pt idx="6">
                  <c:v>3.2</c:v>
                </c:pt>
              </c:numCache>
            </c:numRef>
          </c:val>
          <c:extLst xmlns:c16r2="http://schemas.microsoft.com/office/drawing/2015/06/chart">
            <c:ext xmlns:c16="http://schemas.microsoft.com/office/drawing/2014/chart" uri="{C3380CC4-5D6E-409C-BE32-E72D297353CC}">
              <c16:uniqueId val="{00000000-1E6E-437D-9456-A32783FAEA34}"/>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Blue and White</c:v>
                </c:pt>
                <c:pt idx="1">
                  <c:v>Yesh Atid</c:v>
                </c:pt>
                <c:pt idx="2">
                  <c:v>Likud</c:v>
                </c:pt>
                <c:pt idx="3">
                  <c:v>Labor-Gesher-Meretz</c:v>
                </c:pt>
                <c:pt idx="4">
                  <c:v>Labor</c:v>
                </c:pt>
                <c:pt idx="5">
                  <c:v>Meretz</c:v>
                </c:pt>
                <c:pt idx="6">
                  <c:v>Yisrael Beytenu</c:v>
                </c:pt>
                <c:pt idx="7">
                  <c:v>New Hope</c:v>
                </c:pt>
              </c:strCache>
            </c:strRef>
          </c:cat>
          <c:val>
            <c:numRef>
              <c:f>Sheet1!$C$2:$C$9</c:f>
              <c:numCache>
                <c:formatCode>General</c:formatCode>
                <c:ptCount val="8"/>
                <c:pt idx="0">
                  <c:v>10.7</c:v>
                </c:pt>
                <c:pt idx="1">
                  <c:v>22</c:v>
                </c:pt>
                <c:pt idx="2">
                  <c:v>17</c:v>
                </c:pt>
                <c:pt idx="4">
                  <c:v>14.8</c:v>
                </c:pt>
                <c:pt idx="5">
                  <c:v>14</c:v>
                </c:pt>
                <c:pt idx="6">
                  <c:v>3.7</c:v>
                </c:pt>
                <c:pt idx="7">
                  <c:v>4.2</c:v>
                </c:pt>
              </c:numCache>
            </c:numRef>
          </c:val>
          <c:extLst xmlns:c16r2="http://schemas.microsoft.com/office/drawing/2015/06/chart">
            <c:ext xmlns:c16="http://schemas.microsoft.com/office/drawing/2014/chart" uri="{C3380CC4-5D6E-409C-BE32-E72D297353CC}">
              <c16:uniqueId val="{00000001-1E6E-437D-9456-A32783FAEA34}"/>
            </c:ext>
          </c:extLst>
        </c:ser>
        <c:dLbls>
          <c:showLegendKey val="0"/>
          <c:showVal val="0"/>
          <c:showCatName val="0"/>
          <c:showSerName val="0"/>
          <c:showPercent val="0"/>
          <c:showBubbleSize val="0"/>
        </c:dLbls>
        <c:gapWidth val="219"/>
        <c:overlap val="-27"/>
        <c:axId val="102693504"/>
        <c:axId val="102498688"/>
      </c:barChart>
      <c:catAx>
        <c:axId val="102693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02498688"/>
        <c:crosses val="autoZero"/>
        <c:auto val="1"/>
        <c:lblAlgn val="ctr"/>
        <c:lblOffset val="100"/>
        <c:noMultiLvlLbl val="0"/>
      </c:catAx>
      <c:valAx>
        <c:axId val="102498688"/>
        <c:scaling>
          <c:orientation val="minMax"/>
          <c:max val="50"/>
        </c:scaling>
        <c:delete val="0"/>
        <c:axPos val="l"/>
        <c:numFmt formatCode="General" sourceLinked="1"/>
        <c:majorTickMark val="none"/>
        <c:minorTickMark val="none"/>
        <c:tickLblPos val="nextTo"/>
        <c:spPr>
          <a:noFill/>
          <a:ln>
            <a:noFill/>
          </a:ln>
          <a:effectLst/>
        </c:spPr>
        <c:txPr>
          <a:bodyPr rot="-60000000" vert="horz"/>
          <a:lstStyle/>
          <a:p>
            <a:pPr>
              <a:defRPr/>
            </a:pPr>
            <a:endParaRPr lang="en-US"/>
          </a:p>
        </c:txPr>
        <c:crossAx val="102693504"/>
        <c:crosses val="autoZero"/>
        <c:crossBetween val="between"/>
        <c:majorUnit val="10"/>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7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numFmt formatCode="#,##0.0" sourceLinked="0"/>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Blue and White</c:v>
                </c:pt>
                <c:pt idx="1">
                  <c:v>Yesh Atid</c:v>
                </c:pt>
                <c:pt idx="2">
                  <c:v>Likud</c:v>
                </c:pt>
                <c:pt idx="3">
                  <c:v>Yisrael Beytenu</c:v>
                </c:pt>
                <c:pt idx="4">
                  <c:v>Arab parties</c:v>
                </c:pt>
                <c:pt idx="5">
                  <c:v>Labor-Gesher-Meretz</c:v>
                </c:pt>
                <c:pt idx="6">
                  <c:v>Labor</c:v>
                </c:pt>
                <c:pt idx="7">
                  <c:v>Meretz</c:v>
                </c:pt>
                <c:pt idx="8">
                  <c:v>New Hope</c:v>
                </c:pt>
              </c:strCache>
            </c:strRef>
          </c:cat>
          <c:val>
            <c:numRef>
              <c:f>Sheet1!$B$2:$B$10</c:f>
              <c:numCache>
                <c:formatCode>General</c:formatCode>
                <c:ptCount val="9"/>
                <c:pt idx="0">
                  <c:v>34.6</c:v>
                </c:pt>
                <c:pt idx="2">
                  <c:v>26.6</c:v>
                </c:pt>
                <c:pt idx="3">
                  <c:v>10.3</c:v>
                </c:pt>
                <c:pt idx="4">
                  <c:v>10.3</c:v>
                </c:pt>
                <c:pt idx="5">
                  <c:v>7.2</c:v>
                </c:pt>
              </c:numCache>
            </c:numRef>
          </c:val>
          <c:extLst xmlns:c16r2="http://schemas.microsoft.com/office/drawing/2015/06/chart">
            <c:ext xmlns:c16="http://schemas.microsoft.com/office/drawing/2014/chart" uri="{C3380CC4-5D6E-409C-BE32-E72D297353CC}">
              <c16:uniqueId val="{00000000-1A15-4A1E-B645-9AFAF2614E8F}"/>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Blue and White</c:v>
                </c:pt>
                <c:pt idx="1">
                  <c:v>Yesh Atid</c:v>
                </c:pt>
                <c:pt idx="2">
                  <c:v>Likud</c:v>
                </c:pt>
                <c:pt idx="3">
                  <c:v>Yisrael Beytenu</c:v>
                </c:pt>
                <c:pt idx="4">
                  <c:v>Arab parties</c:v>
                </c:pt>
                <c:pt idx="5">
                  <c:v>Labor-Gesher-Meretz</c:v>
                </c:pt>
                <c:pt idx="6">
                  <c:v>Labor</c:v>
                </c:pt>
                <c:pt idx="7">
                  <c:v>Meretz</c:v>
                </c:pt>
                <c:pt idx="8">
                  <c:v>New Hope</c:v>
                </c:pt>
              </c:strCache>
            </c:strRef>
          </c:cat>
          <c:val>
            <c:numRef>
              <c:f>Sheet1!$C$2:$C$10</c:f>
              <c:numCache>
                <c:formatCode>General</c:formatCode>
                <c:ptCount val="9"/>
                <c:pt idx="0">
                  <c:v>8.1</c:v>
                </c:pt>
                <c:pt idx="1">
                  <c:v>19.5</c:v>
                </c:pt>
                <c:pt idx="2">
                  <c:v>21.4</c:v>
                </c:pt>
                <c:pt idx="3">
                  <c:v>9.3000000000000007</c:v>
                </c:pt>
                <c:pt idx="4">
                  <c:v>7.5</c:v>
                </c:pt>
                <c:pt idx="6">
                  <c:v>6.8</c:v>
                </c:pt>
                <c:pt idx="7">
                  <c:v>6.3</c:v>
                </c:pt>
                <c:pt idx="8">
                  <c:v>5.5</c:v>
                </c:pt>
              </c:numCache>
            </c:numRef>
          </c:val>
          <c:extLst xmlns:c16r2="http://schemas.microsoft.com/office/drawing/2015/06/chart">
            <c:ext xmlns:c16="http://schemas.microsoft.com/office/drawing/2014/chart" uri="{C3380CC4-5D6E-409C-BE32-E72D297353CC}">
              <c16:uniqueId val="{00000001-1A15-4A1E-B645-9AFAF2614E8F}"/>
            </c:ext>
          </c:extLst>
        </c:ser>
        <c:dLbls>
          <c:showLegendKey val="0"/>
          <c:showVal val="0"/>
          <c:showCatName val="0"/>
          <c:showSerName val="0"/>
          <c:showPercent val="0"/>
          <c:showBubbleSize val="0"/>
        </c:dLbls>
        <c:gapWidth val="219"/>
        <c:overlap val="-27"/>
        <c:axId val="103043456"/>
        <c:axId val="103044992"/>
      </c:barChart>
      <c:catAx>
        <c:axId val="103043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sz="1000"/>
            </a:pPr>
            <a:endParaRPr lang="en-US"/>
          </a:p>
        </c:txPr>
        <c:crossAx val="103044992"/>
        <c:crosses val="autoZero"/>
        <c:auto val="1"/>
        <c:lblAlgn val="ctr"/>
        <c:lblOffset val="100"/>
        <c:noMultiLvlLbl val="0"/>
      </c:catAx>
      <c:valAx>
        <c:axId val="103044992"/>
        <c:scaling>
          <c:orientation val="minMax"/>
          <c:max val="40"/>
          <c:min val="0"/>
        </c:scaling>
        <c:delete val="0"/>
        <c:axPos val="l"/>
        <c:numFmt formatCode="#,##0" sourceLinked="0"/>
        <c:majorTickMark val="none"/>
        <c:minorTickMark val="none"/>
        <c:tickLblPos val="nextTo"/>
        <c:spPr>
          <a:noFill/>
          <a:ln>
            <a:noFill/>
          </a:ln>
          <a:effectLst/>
        </c:spPr>
        <c:txPr>
          <a:bodyPr rot="-60000000" vert="horz"/>
          <a:lstStyle/>
          <a:p>
            <a:pPr>
              <a:defRPr/>
            </a:pPr>
            <a:endParaRPr lang="en-US"/>
          </a:p>
        </c:txPr>
        <c:crossAx val="103043456"/>
        <c:crosses val="autoZero"/>
        <c:crossBetween val="between"/>
        <c:majorUnit val="10"/>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dLbl>
              <c:idx val="5"/>
              <c:layout>
                <c:manualLayout>
                  <c:x val="-9.6618357487923585E-3"/>
                  <c:y val="-9.0563091238812236E-1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3052-42DD-BC99-769EC7B62ED9}"/>
                </c:ext>
              </c:extLst>
            </c:dLbl>
            <c:numFmt formatCode="#,##0.0" sourceLinked="0"/>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Likud</c:v>
                </c:pt>
                <c:pt idx="1">
                  <c:v>United Torah Judaism</c:v>
                </c:pt>
                <c:pt idx="2">
                  <c:v>Shas</c:v>
                </c:pt>
                <c:pt idx="3">
                  <c:v>Yamina</c:v>
                </c:pt>
                <c:pt idx="4">
                  <c:v>Religious Zionism</c:v>
                </c:pt>
                <c:pt idx="5">
                  <c:v>Blue and White</c:v>
                </c:pt>
                <c:pt idx="6">
                  <c:v>Yesh Atid</c:v>
                </c:pt>
              </c:strCache>
            </c:strRef>
          </c:cat>
          <c:val>
            <c:numRef>
              <c:f>Sheet1!$B$2:$B$8</c:f>
              <c:numCache>
                <c:formatCode>General</c:formatCode>
                <c:ptCount val="7"/>
                <c:pt idx="0">
                  <c:v>27.8</c:v>
                </c:pt>
                <c:pt idx="1">
                  <c:v>24.4</c:v>
                </c:pt>
                <c:pt idx="2">
                  <c:v>17.100000000000001</c:v>
                </c:pt>
                <c:pt idx="3">
                  <c:v>8.6</c:v>
                </c:pt>
                <c:pt idx="5">
                  <c:v>12.5</c:v>
                </c:pt>
              </c:numCache>
            </c:numRef>
          </c:val>
          <c:extLst xmlns:c16r2="http://schemas.microsoft.com/office/drawing/2015/06/chart">
            <c:ext xmlns:c16="http://schemas.microsoft.com/office/drawing/2014/chart" uri="{C3380CC4-5D6E-409C-BE32-E72D297353CC}">
              <c16:uniqueId val="{00000001-3052-42DD-BC99-769EC7B62ED9}"/>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Likud</c:v>
                </c:pt>
                <c:pt idx="1">
                  <c:v>United Torah Judaism</c:v>
                </c:pt>
                <c:pt idx="2">
                  <c:v>Shas</c:v>
                </c:pt>
                <c:pt idx="3">
                  <c:v>Yamina</c:v>
                </c:pt>
                <c:pt idx="4">
                  <c:v>Religious Zionism</c:v>
                </c:pt>
                <c:pt idx="5">
                  <c:v>Blue and White</c:v>
                </c:pt>
                <c:pt idx="6">
                  <c:v>Yesh Atid</c:v>
                </c:pt>
              </c:strCache>
            </c:strRef>
          </c:cat>
          <c:val>
            <c:numRef>
              <c:f>Sheet1!$C$2:$C$8</c:f>
              <c:numCache>
                <c:formatCode>General</c:formatCode>
                <c:ptCount val="7"/>
                <c:pt idx="0">
                  <c:v>20.6</c:v>
                </c:pt>
                <c:pt idx="1">
                  <c:v>23.6</c:v>
                </c:pt>
                <c:pt idx="2">
                  <c:v>15.8</c:v>
                </c:pt>
                <c:pt idx="3">
                  <c:v>6.7</c:v>
                </c:pt>
                <c:pt idx="4">
                  <c:v>9.3000000000000007</c:v>
                </c:pt>
                <c:pt idx="5">
                  <c:v>3.3</c:v>
                </c:pt>
                <c:pt idx="6">
                  <c:v>5.6</c:v>
                </c:pt>
              </c:numCache>
            </c:numRef>
          </c:val>
          <c:extLst xmlns:c16r2="http://schemas.microsoft.com/office/drawing/2015/06/chart">
            <c:ext xmlns:c16="http://schemas.microsoft.com/office/drawing/2014/chart" uri="{C3380CC4-5D6E-409C-BE32-E72D297353CC}">
              <c16:uniqueId val="{00000002-3052-42DD-BC99-769EC7B62ED9}"/>
            </c:ext>
          </c:extLst>
        </c:ser>
        <c:dLbls>
          <c:showLegendKey val="0"/>
          <c:showVal val="0"/>
          <c:showCatName val="0"/>
          <c:showSerName val="0"/>
          <c:showPercent val="0"/>
          <c:showBubbleSize val="0"/>
        </c:dLbls>
        <c:gapWidth val="219"/>
        <c:overlap val="-27"/>
        <c:axId val="103107968"/>
        <c:axId val="103113856"/>
      </c:barChart>
      <c:catAx>
        <c:axId val="103107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03113856"/>
        <c:crosses val="autoZero"/>
        <c:auto val="1"/>
        <c:lblAlgn val="ctr"/>
        <c:lblOffset val="100"/>
        <c:noMultiLvlLbl val="0"/>
      </c:catAx>
      <c:valAx>
        <c:axId val="103113856"/>
        <c:scaling>
          <c:orientation val="minMax"/>
          <c:max val="30"/>
        </c:scaling>
        <c:delete val="0"/>
        <c:axPos val="l"/>
        <c:numFmt formatCode="#,##0" sourceLinked="0"/>
        <c:majorTickMark val="none"/>
        <c:minorTickMark val="none"/>
        <c:tickLblPos val="nextTo"/>
        <c:spPr>
          <a:noFill/>
          <a:ln>
            <a:noFill/>
          </a:ln>
          <a:effectLst/>
        </c:spPr>
        <c:txPr>
          <a:bodyPr rot="-60000000" vert="horz"/>
          <a:lstStyle/>
          <a:p>
            <a:pPr>
              <a:defRPr/>
            </a:pPr>
            <a:endParaRPr lang="en-US"/>
          </a:p>
        </c:txPr>
        <c:crossAx val="103107968"/>
        <c:crosses val="autoZero"/>
        <c:crossBetween val="between"/>
        <c:majorUnit val="10"/>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United Torah Judaism</c:v>
                </c:pt>
                <c:pt idx="1">
                  <c:v>Shas</c:v>
                </c:pt>
                <c:pt idx="2">
                  <c:v>Likud</c:v>
                </c:pt>
                <c:pt idx="3">
                  <c:v>Yamina</c:v>
                </c:pt>
                <c:pt idx="4">
                  <c:v>Religious Zionism</c:v>
                </c:pt>
              </c:strCache>
            </c:strRef>
          </c:cat>
          <c:val>
            <c:numRef>
              <c:f>Sheet1!$B$2:$B$6</c:f>
              <c:numCache>
                <c:formatCode>General</c:formatCode>
                <c:ptCount val="5"/>
                <c:pt idx="0">
                  <c:v>62.4</c:v>
                </c:pt>
                <c:pt idx="1">
                  <c:v>31.4</c:v>
                </c:pt>
                <c:pt idx="2">
                  <c:v>4.0999999999999996</c:v>
                </c:pt>
                <c:pt idx="3">
                  <c:v>1.4</c:v>
                </c:pt>
              </c:numCache>
            </c:numRef>
          </c:val>
          <c:extLst xmlns:c16r2="http://schemas.microsoft.com/office/drawing/2015/06/chart">
            <c:ext xmlns:c16="http://schemas.microsoft.com/office/drawing/2014/chart" uri="{C3380CC4-5D6E-409C-BE32-E72D297353CC}">
              <c16:uniqueId val="{00000000-2E4B-4C3D-A9A6-21D7F210880B}"/>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United Torah Judaism</c:v>
                </c:pt>
                <c:pt idx="1">
                  <c:v>Shas</c:v>
                </c:pt>
                <c:pt idx="2">
                  <c:v>Likud</c:v>
                </c:pt>
                <c:pt idx="3">
                  <c:v>Yamina</c:v>
                </c:pt>
                <c:pt idx="4">
                  <c:v>Religious Zionism</c:v>
                </c:pt>
              </c:strCache>
            </c:strRef>
          </c:cat>
          <c:val>
            <c:numRef>
              <c:f>Sheet1!$C$2:$C$6</c:f>
              <c:numCache>
                <c:formatCode>General</c:formatCode>
                <c:ptCount val="5"/>
                <c:pt idx="0">
                  <c:v>60.1</c:v>
                </c:pt>
                <c:pt idx="1">
                  <c:v>29.3</c:v>
                </c:pt>
                <c:pt idx="2">
                  <c:v>1.9</c:v>
                </c:pt>
                <c:pt idx="3">
                  <c:v>0.5</c:v>
                </c:pt>
                <c:pt idx="4">
                  <c:v>7.2</c:v>
                </c:pt>
              </c:numCache>
            </c:numRef>
          </c:val>
          <c:extLst xmlns:c16r2="http://schemas.microsoft.com/office/drawing/2015/06/chart">
            <c:ext xmlns:c16="http://schemas.microsoft.com/office/drawing/2014/chart" uri="{C3380CC4-5D6E-409C-BE32-E72D297353CC}">
              <c16:uniqueId val="{00000001-2E4B-4C3D-A9A6-21D7F210880B}"/>
            </c:ext>
          </c:extLst>
        </c:ser>
        <c:dLbls>
          <c:showLegendKey val="0"/>
          <c:showVal val="0"/>
          <c:showCatName val="0"/>
          <c:showSerName val="0"/>
          <c:showPercent val="0"/>
          <c:showBubbleSize val="0"/>
        </c:dLbls>
        <c:gapWidth val="219"/>
        <c:overlap val="-27"/>
        <c:axId val="102627584"/>
        <c:axId val="103165952"/>
      </c:barChart>
      <c:catAx>
        <c:axId val="102627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165952"/>
        <c:crosses val="autoZero"/>
        <c:auto val="1"/>
        <c:lblAlgn val="ctr"/>
        <c:lblOffset val="100"/>
        <c:noMultiLvlLbl val="0"/>
      </c:catAx>
      <c:valAx>
        <c:axId val="10316595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26275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Likud</c:v>
                </c:pt>
                <c:pt idx="1">
                  <c:v>Shas</c:v>
                </c:pt>
                <c:pt idx="2">
                  <c:v>Blue and White</c:v>
                </c:pt>
                <c:pt idx="3">
                  <c:v>Yesh Atid</c:v>
                </c:pt>
                <c:pt idx="4">
                  <c:v>Yisrael Beytenu</c:v>
                </c:pt>
                <c:pt idx="5">
                  <c:v>Yamina</c:v>
                </c:pt>
                <c:pt idx="6">
                  <c:v>Religious Zionism</c:v>
                </c:pt>
              </c:strCache>
            </c:strRef>
          </c:cat>
          <c:val>
            <c:numRef>
              <c:f>Sheet1!$B$2:$B$8</c:f>
              <c:numCache>
                <c:formatCode>General</c:formatCode>
                <c:ptCount val="7"/>
                <c:pt idx="0">
                  <c:v>46.6</c:v>
                </c:pt>
                <c:pt idx="1">
                  <c:v>14.6</c:v>
                </c:pt>
                <c:pt idx="2">
                  <c:v>13.8</c:v>
                </c:pt>
                <c:pt idx="4">
                  <c:v>9.3000000000000007</c:v>
                </c:pt>
                <c:pt idx="5">
                  <c:v>4.3</c:v>
                </c:pt>
              </c:numCache>
            </c:numRef>
          </c:val>
          <c:extLst xmlns:c16r2="http://schemas.microsoft.com/office/drawing/2015/06/chart">
            <c:ext xmlns:c16="http://schemas.microsoft.com/office/drawing/2014/chart" uri="{C3380CC4-5D6E-409C-BE32-E72D297353CC}">
              <c16:uniqueId val="{00000000-A420-415C-9EF4-29F528C2BF92}"/>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Likud</c:v>
                </c:pt>
                <c:pt idx="1">
                  <c:v>Shas</c:v>
                </c:pt>
                <c:pt idx="2">
                  <c:v>Blue and White</c:v>
                </c:pt>
                <c:pt idx="3">
                  <c:v>Yesh Atid</c:v>
                </c:pt>
                <c:pt idx="4">
                  <c:v>Yisrael Beytenu</c:v>
                </c:pt>
                <c:pt idx="5">
                  <c:v>Yamina</c:v>
                </c:pt>
                <c:pt idx="6">
                  <c:v>Religious Zionism</c:v>
                </c:pt>
              </c:strCache>
            </c:strRef>
          </c:cat>
          <c:val>
            <c:numRef>
              <c:f>Sheet1!$C$2:$C$8</c:f>
              <c:numCache>
                <c:formatCode>General</c:formatCode>
                <c:ptCount val="7"/>
                <c:pt idx="0">
                  <c:v>39.299999999999997</c:v>
                </c:pt>
                <c:pt idx="1">
                  <c:v>14</c:v>
                </c:pt>
                <c:pt idx="2">
                  <c:v>3.9</c:v>
                </c:pt>
                <c:pt idx="3">
                  <c:v>7.2</c:v>
                </c:pt>
                <c:pt idx="4">
                  <c:v>8</c:v>
                </c:pt>
                <c:pt idx="5">
                  <c:v>5.6</c:v>
                </c:pt>
                <c:pt idx="6">
                  <c:v>6.3</c:v>
                </c:pt>
              </c:numCache>
            </c:numRef>
          </c:val>
          <c:extLst xmlns:c16r2="http://schemas.microsoft.com/office/drawing/2015/06/chart">
            <c:ext xmlns:c16="http://schemas.microsoft.com/office/drawing/2014/chart" uri="{C3380CC4-5D6E-409C-BE32-E72D297353CC}">
              <c16:uniqueId val="{00000001-A420-415C-9EF4-29F528C2BF92}"/>
            </c:ext>
          </c:extLst>
        </c:ser>
        <c:dLbls>
          <c:showLegendKey val="0"/>
          <c:showVal val="0"/>
          <c:showCatName val="0"/>
          <c:showSerName val="0"/>
          <c:showPercent val="0"/>
          <c:showBubbleSize val="0"/>
        </c:dLbls>
        <c:gapWidth val="219"/>
        <c:overlap val="-27"/>
        <c:axId val="103240832"/>
        <c:axId val="103242368"/>
      </c:barChart>
      <c:catAx>
        <c:axId val="103240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242368"/>
        <c:crosses val="autoZero"/>
        <c:auto val="1"/>
        <c:lblAlgn val="ctr"/>
        <c:lblOffset val="100"/>
        <c:noMultiLvlLbl val="0"/>
      </c:catAx>
      <c:valAx>
        <c:axId val="1032423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240832"/>
        <c:crosses val="autoZero"/>
        <c:crossBetween val="between"/>
        <c:majorUnit val="1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Yamina</c:v>
                </c:pt>
                <c:pt idx="1">
                  <c:v>Otzma Yehudit</c:v>
                </c:pt>
                <c:pt idx="2">
                  <c:v>Likud</c:v>
                </c:pt>
                <c:pt idx="3">
                  <c:v>Shas + United Torah Judaism</c:v>
                </c:pt>
                <c:pt idx="4">
                  <c:v>Blue and White</c:v>
                </c:pt>
                <c:pt idx="5">
                  <c:v>Yesh Atid</c:v>
                </c:pt>
                <c:pt idx="6">
                  <c:v>New Hope</c:v>
                </c:pt>
              </c:strCache>
            </c:strRef>
          </c:cat>
          <c:val>
            <c:numRef>
              <c:f>Sheet1!$B$2:$B$8</c:f>
              <c:numCache>
                <c:formatCode>General</c:formatCode>
                <c:ptCount val="7"/>
                <c:pt idx="0">
                  <c:v>30.2</c:v>
                </c:pt>
                <c:pt idx="1">
                  <c:v>1.9</c:v>
                </c:pt>
                <c:pt idx="2">
                  <c:v>38.700000000000003</c:v>
                </c:pt>
                <c:pt idx="3">
                  <c:v>11.8</c:v>
                </c:pt>
                <c:pt idx="4">
                  <c:v>11.6</c:v>
                </c:pt>
              </c:numCache>
            </c:numRef>
          </c:val>
          <c:extLst xmlns:c16r2="http://schemas.microsoft.com/office/drawing/2015/06/chart">
            <c:ext xmlns:c16="http://schemas.microsoft.com/office/drawing/2014/chart" uri="{C3380CC4-5D6E-409C-BE32-E72D297353CC}">
              <c16:uniqueId val="{00000000-320B-4E4F-B962-663BCDE2788D}"/>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Yamina</c:v>
                </c:pt>
                <c:pt idx="1">
                  <c:v>Otzma Yehudit</c:v>
                </c:pt>
                <c:pt idx="2">
                  <c:v>Likud</c:v>
                </c:pt>
                <c:pt idx="3">
                  <c:v>Shas + United Torah Judaism</c:v>
                </c:pt>
                <c:pt idx="4">
                  <c:v>Blue and White</c:v>
                </c:pt>
                <c:pt idx="5">
                  <c:v>Yesh Atid</c:v>
                </c:pt>
                <c:pt idx="6">
                  <c:v>New Hope</c:v>
                </c:pt>
              </c:strCache>
            </c:strRef>
          </c:cat>
          <c:val>
            <c:numRef>
              <c:f>Sheet1!$C$2:$C$8</c:f>
              <c:numCache>
                <c:formatCode>General</c:formatCode>
                <c:ptCount val="7"/>
                <c:pt idx="0">
                  <c:v>17.899999999999999</c:v>
                </c:pt>
                <c:pt idx="1">
                  <c:v>27</c:v>
                </c:pt>
                <c:pt idx="2">
                  <c:v>25.5</c:v>
                </c:pt>
                <c:pt idx="3">
                  <c:v>8.9</c:v>
                </c:pt>
                <c:pt idx="4">
                  <c:v>2.9</c:v>
                </c:pt>
                <c:pt idx="5">
                  <c:v>5.8</c:v>
                </c:pt>
                <c:pt idx="6">
                  <c:v>4.8</c:v>
                </c:pt>
              </c:numCache>
            </c:numRef>
          </c:val>
          <c:extLst xmlns:c16r2="http://schemas.microsoft.com/office/drawing/2015/06/chart">
            <c:ext xmlns:c16="http://schemas.microsoft.com/office/drawing/2014/chart" uri="{C3380CC4-5D6E-409C-BE32-E72D297353CC}">
              <c16:uniqueId val="{00000001-320B-4E4F-B962-663BCDE2788D}"/>
            </c:ext>
          </c:extLst>
        </c:ser>
        <c:dLbls>
          <c:showLegendKey val="0"/>
          <c:showVal val="0"/>
          <c:showCatName val="0"/>
          <c:showSerName val="0"/>
          <c:showPercent val="0"/>
          <c:showBubbleSize val="0"/>
        </c:dLbls>
        <c:gapWidth val="219"/>
        <c:overlap val="-27"/>
        <c:axId val="103402880"/>
        <c:axId val="103412864"/>
      </c:barChart>
      <c:catAx>
        <c:axId val="103402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03412864"/>
        <c:crosses val="autoZero"/>
        <c:auto val="1"/>
        <c:lblAlgn val="ctr"/>
        <c:lblOffset val="100"/>
        <c:noMultiLvlLbl val="0"/>
      </c:catAx>
      <c:valAx>
        <c:axId val="103412864"/>
        <c:scaling>
          <c:orientation val="minMax"/>
        </c:scaling>
        <c:delete val="0"/>
        <c:axPos val="l"/>
        <c:numFmt formatCode="General" sourceLinked="1"/>
        <c:majorTickMark val="none"/>
        <c:minorTickMark val="none"/>
        <c:tickLblPos val="nextTo"/>
        <c:spPr>
          <a:noFill/>
          <a:ln>
            <a:noFill/>
          </a:ln>
          <a:effectLst/>
        </c:spPr>
        <c:txPr>
          <a:bodyPr rot="-60000000" vert="horz"/>
          <a:lstStyle/>
          <a:p>
            <a:pPr>
              <a:defRPr/>
            </a:pPr>
            <a:endParaRPr lang="en-US"/>
          </a:p>
        </c:txPr>
        <c:crossAx val="103402880"/>
        <c:crosses val="autoZero"/>
        <c:crossBetween val="between"/>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Blue and White</c:v>
                </c:pt>
                <c:pt idx="1">
                  <c:v>Yesh Atid</c:v>
                </c:pt>
                <c:pt idx="2">
                  <c:v>Labor-Gesher-Meretz</c:v>
                </c:pt>
                <c:pt idx="3">
                  <c:v>Labor</c:v>
                </c:pt>
                <c:pt idx="4">
                  <c:v>Meretz</c:v>
                </c:pt>
                <c:pt idx="5">
                  <c:v>Likud</c:v>
                </c:pt>
                <c:pt idx="6">
                  <c:v>New Hope</c:v>
                </c:pt>
              </c:strCache>
            </c:strRef>
          </c:cat>
          <c:val>
            <c:numRef>
              <c:f>Sheet1!$B$2:$B$8</c:f>
              <c:numCache>
                <c:formatCode>General</c:formatCode>
                <c:ptCount val="7"/>
                <c:pt idx="0">
                  <c:v>58</c:v>
                </c:pt>
                <c:pt idx="2">
                  <c:v>28.1</c:v>
                </c:pt>
                <c:pt idx="5">
                  <c:v>8.1999999999999993</c:v>
                </c:pt>
              </c:numCache>
            </c:numRef>
          </c:val>
          <c:extLst xmlns:c16r2="http://schemas.microsoft.com/office/drawing/2015/06/chart">
            <c:ext xmlns:c16="http://schemas.microsoft.com/office/drawing/2014/chart" uri="{C3380CC4-5D6E-409C-BE32-E72D297353CC}">
              <c16:uniqueId val="{00000000-86FD-4CC6-9E35-A2FFE66B8F35}"/>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Blue and White</c:v>
                </c:pt>
                <c:pt idx="1">
                  <c:v>Yesh Atid</c:v>
                </c:pt>
                <c:pt idx="2">
                  <c:v>Labor-Gesher-Meretz</c:v>
                </c:pt>
                <c:pt idx="3">
                  <c:v>Labor</c:v>
                </c:pt>
                <c:pt idx="4">
                  <c:v>Meretz</c:v>
                </c:pt>
                <c:pt idx="5">
                  <c:v>Likud</c:v>
                </c:pt>
                <c:pt idx="6">
                  <c:v>New Hope</c:v>
                </c:pt>
              </c:strCache>
            </c:strRef>
          </c:cat>
          <c:val>
            <c:numRef>
              <c:f>Sheet1!$C$2:$C$8</c:f>
              <c:numCache>
                <c:formatCode>General</c:formatCode>
                <c:ptCount val="7"/>
                <c:pt idx="0">
                  <c:v>13.4</c:v>
                </c:pt>
                <c:pt idx="1">
                  <c:v>23.2</c:v>
                </c:pt>
                <c:pt idx="3">
                  <c:v>25.6</c:v>
                </c:pt>
                <c:pt idx="4">
                  <c:v>18.899999999999999</c:v>
                </c:pt>
                <c:pt idx="5">
                  <c:v>6.3</c:v>
                </c:pt>
                <c:pt idx="6">
                  <c:v>3.7</c:v>
                </c:pt>
              </c:numCache>
            </c:numRef>
          </c:val>
          <c:extLst xmlns:c16r2="http://schemas.microsoft.com/office/drawing/2015/06/chart">
            <c:ext xmlns:c16="http://schemas.microsoft.com/office/drawing/2014/chart" uri="{C3380CC4-5D6E-409C-BE32-E72D297353CC}">
              <c16:uniqueId val="{00000001-86FD-4CC6-9E35-A2FFE66B8F35}"/>
            </c:ext>
          </c:extLst>
        </c:ser>
        <c:dLbls>
          <c:showLegendKey val="0"/>
          <c:showVal val="0"/>
          <c:showCatName val="0"/>
          <c:showSerName val="0"/>
          <c:showPercent val="0"/>
          <c:showBubbleSize val="0"/>
        </c:dLbls>
        <c:gapWidth val="219"/>
        <c:overlap val="-27"/>
        <c:axId val="103336192"/>
        <c:axId val="103415808"/>
      </c:barChart>
      <c:catAx>
        <c:axId val="103336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415808"/>
        <c:crosses val="autoZero"/>
        <c:auto val="1"/>
        <c:lblAlgn val="ctr"/>
        <c:lblOffset val="100"/>
        <c:noMultiLvlLbl val="0"/>
      </c:catAx>
      <c:valAx>
        <c:axId val="10341580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336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2020</c:v>
                </c:pt>
              </c:strCache>
            </c:strRef>
          </c:tx>
          <c:spPr>
            <a:solidFill>
              <a:schemeClr val="tx1">
                <a:lumMod val="75000"/>
                <a:lumOff val="25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Joint List</c:v>
                </c:pt>
                <c:pt idx="1">
                  <c:v>Ra'am</c:v>
                </c:pt>
                <c:pt idx="2">
                  <c:v>Likud</c:v>
                </c:pt>
                <c:pt idx="3">
                  <c:v>Labor-Gesher-Meretz</c:v>
                </c:pt>
                <c:pt idx="4">
                  <c:v>Labor</c:v>
                </c:pt>
                <c:pt idx="5">
                  <c:v>Meretz</c:v>
                </c:pt>
              </c:strCache>
            </c:strRef>
          </c:cat>
          <c:val>
            <c:numRef>
              <c:f>Sheet1!$B$2:$B$7</c:f>
              <c:numCache>
                <c:formatCode>General</c:formatCode>
                <c:ptCount val="6"/>
                <c:pt idx="0">
                  <c:v>87.6</c:v>
                </c:pt>
                <c:pt idx="2">
                  <c:v>1.8</c:v>
                </c:pt>
                <c:pt idx="3">
                  <c:v>2.2000000000000002</c:v>
                </c:pt>
              </c:numCache>
            </c:numRef>
          </c:val>
          <c:extLst xmlns:c16r2="http://schemas.microsoft.com/office/drawing/2015/06/chart">
            <c:ext xmlns:c16="http://schemas.microsoft.com/office/drawing/2014/chart" uri="{C3380CC4-5D6E-409C-BE32-E72D297353CC}">
              <c16:uniqueId val="{00000000-223B-445D-8090-98810A885364}"/>
            </c:ext>
          </c:extLst>
        </c:ser>
        <c:ser>
          <c:idx val="1"/>
          <c:order val="1"/>
          <c:tx>
            <c:strRef>
              <c:f>Sheet1!$C$1</c:f>
              <c:strCache>
                <c:ptCount val="1"/>
                <c:pt idx="0">
                  <c:v>2021</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Joint List</c:v>
                </c:pt>
                <c:pt idx="1">
                  <c:v>Ra'am</c:v>
                </c:pt>
                <c:pt idx="2">
                  <c:v>Likud</c:v>
                </c:pt>
                <c:pt idx="3">
                  <c:v>Labor-Gesher-Meretz</c:v>
                </c:pt>
                <c:pt idx="4">
                  <c:v>Labor</c:v>
                </c:pt>
                <c:pt idx="5">
                  <c:v>Meretz</c:v>
                </c:pt>
              </c:strCache>
            </c:strRef>
          </c:cat>
          <c:val>
            <c:numRef>
              <c:f>Sheet1!$C$2:$C$7</c:f>
              <c:numCache>
                <c:formatCode>General</c:formatCode>
                <c:ptCount val="6"/>
                <c:pt idx="0">
                  <c:v>41.8</c:v>
                </c:pt>
                <c:pt idx="1">
                  <c:v>38.299999999999997</c:v>
                </c:pt>
                <c:pt idx="2">
                  <c:v>5.2</c:v>
                </c:pt>
                <c:pt idx="4">
                  <c:v>0.9</c:v>
                </c:pt>
                <c:pt idx="5">
                  <c:v>3.7</c:v>
                </c:pt>
              </c:numCache>
            </c:numRef>
          </c:val>
          <c:extLst xmlns:c16r2="http://schemas.microsoft.com/office/drawing/2015/06/chart">
            <c:ext xmlns:c16="http://schemas.microsoft.com/office/drawing/2014/chart" uri="{C3380CC4-5D6E-409C-BE32-E72D297353CC}">
              <c16:uniqueId val="{00000001-223B-445D-8090-98810A885364}"/>
            </c:ext>
          </c:extLst>
        </c:ser>
        <c:dLbls>
          <c:showLegendKey val="0"/>
          <c:showVal val="0"/>
          <c:showCatName val="0"/>
          <c:showSerName val="0"/>
          <c:showPercent val="0"/>
          <c:showBubbleSize val="0"/>
        </c:dLbls>
        <c:gapWidth val="219"/>
        <c:overlap val="-27"/>
        <c:axId val="103580800"/>
        <c:axId val="103582336"/>
      </c:barChart>
      <c:catAx>
        <c:axId val="103580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582336"/>
        <c:crosses val="autoZero"/>
        <c:auto val="1"/>
        <c:lblAlgn val="ctr"/>
        <c:lblOffset val="100"/>
        <c:noMultiLvlLbl val="0"/>
      </c:catAx>
      <c:valAx>
        <c:axId val="1035823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5808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sz="11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226DCC66-F86D-4F09-9877-20D31C5CB084}" type="datetimeFigureOut">
              <a:rPr lang="he-IL" smtClean="0"/>
              <a:t>ח'/אייר/תשפ"א</a:t>
            </a:fld>
            <a:endParaRPr lang="he-IL" dirty="0"/>
          </a:p>
        </p:txBody>
      </p:sp>
      <p:sp>
        <p:nvSpPr>
          <p:cNvPr id="4" name="מציין מיקום של כותרת תחתונה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6AFE0689-83F6-42CA-82F3-A5D3FD5BC620}" type="slidenum">
              <a:rPr lang="he-IL" smtClean="0"/>
              <a:t>‹#›</a:t>
            </a:fld>
            <a:endParaRPr lang="he-IL"/>
          </a:p>
        </p:txBody>
      </p:sp>
    </p:spTree>
    <p:extLst>
      <p:ext uri="{BB962C8B-B14F-4D97-AF65-F5344CB8AC3E}">
        <p14:creationId xmlns:p14="http://schemas.microsoft.com/office/powerpoint/2010/main" val="3298275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4464D9D-65BD-424E-AC0D-2CAF91BFF447}" type="slidenum">
              <a:rPr lang="he-IL" smtClean="0"/>
              <a:t>‹#›</a:t>
            </a:fld>
            <a:endParaRPr lang="he-IL"/>
          </a:p>
        </p:txBody>
      </p:sp>
      <p:sp>
        <p:nvSpPr>
          <p:cNvPr id="8" name="מציין מיקום של הערות 7"/>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9" name="מציין מיקום של תאריך 8"/>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8E5B14A-8571-4943-809E-6D470D247DAF}" type="datetimeFigureOut">
              <a:rPr lang="he-IL" smtClean="0"/>
              <a:t>ח'/אייר/תשפ"א</a:t>
            </a:fld>
            <a:endParaRPr lang="he-IL"/>
          </a:p>
        </p:txBody>
      </p:sp>
    </p:spTree>
    <p:extLst>
      <p:ext uri="{BB962C8B-B14F-4D97-AF65-F5344CB8AC3E}">
        <p14:creationId xmlns:p14="http://schemas.microsoft.com/office/powerpoint/2010/main" val="51877858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שקופית כותרת">
    <p:spTree>
      <p:nvGrpSpPr>
        <p:cNvPr id="1" name=""/>
        <p:cNvGrpSpPr/>
        <p:nvPr/>
      </p:nvGrpSpPr>
      <p:grpSpPr>
        <a:xfrm>
          <a:off x="0" y="0"/>
          <a:ext cx="0" cy="0"/>
          <a:chOff x="0" y="0"/>
          <a:chExt cx="0" cy="0"/>
        </a:xfrm>
      </p:grpSpPr>
      <p:sp>
        <p:nvSpPr>
          <p:cNvPr id="13" name="מלבן 12"/>
          <p:cNvSpPr/>
          <p:nvPr userDrawn="1"/>
        </p:nvSpPr>
        <p:spPr>
          <a:xfrm>
            <a:off x="0" y="0"/>
            <a:ext cx="9144000" cy="5143500"/>
          </a:xfrm>
          <a:prstGeom prst="rect">
            <a:avLst/>
          </a:prstGeom>
          <a:gradFill>
            <a:gsLst>
              <a:gs pos="0">
                <a:srgbClr val="141E38"/>
              </a:gs>
              <a:gs pos="83000">
                <a:srgbClr val="1D2C53"/>
              </a:gs>
              <a:gs pos="100000">
                <a:srgbClr val="23356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hasCustomPrompt="1"/>
          </p:nvPr>
        </p:nvSpPr>
        <p:spPr>
          <a:xfrm>
            <a:off x="2413992" y="951570"/>
            <a:ext cx="6334472" cy="1102519"/>
          </a:xfrm>
        </p:spPr>
        <p:txBody>
          <a:bodyPr/>
          <a:lstStyle>
            <a:lvl1pPr>
              <a:defRPr sz="2800" b="1" baseline="0">
                <a:solidFill>
                  <a:schemeClr val="bg1"/>
                </a:solidFill>
              </a:defRPr>
            </a:lvl1pPr>
          </a:lstStyle>
          <a:p>
            <a:r>
              <a:rPr lang="en-US" dirty="0"/>
              <a:t>TITLE - up to 4 words</a:t>
            </a:r>
            <a:endParaRPr lang="he-IL" dirty="0"/>
          </a:p>
        </p:txBody>
      </p:sp>
      <p:sp>
        <p:nvSpPr>
          <p:cNvPr id="3" name="כותרת משנה 2"/>
          <p:cNvSpPr>
            <a:spLocks noGrp="1"/>
          </p:cNvSpPr>
          <p:nvPr>
            <p:ph type="subTitle" idx="1" hasCustomPrompt="1"/>
          </p:nvPr>
        </p:nvSpPr>
        <p:spPr>
          <a:xfrm>
            <a:off x="2411760" y="2054089"/>
            <a:ext cx="6336704" cy="1080120"/>
          </a:xfrm>
        </p:spPr>
        <p:txBody>
          <a:bodyPr>
            <a:normAutofit/>
          </a:bodyPr>
          <a:lstStyle>
            <a:lvl1pPr marL="0" indent="0" algn="l">
              <a:buNone/>
              <a:defRPr sz="20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Sub-title/research question – </a:t>
            </a:r>
            <a:br>
              <a:rPr lang="en-US" dirty="0"/>
            </a:br>
            <a:r>
              <a:rPr lang="en-US" dirty="0"/>
              <a:t>up to 2 lines</a:t>
            </a:r>
            <a:endParaRPr lang="he-IL" dirty="0"/>
          </a:p>
        </p:txBody>
      </p:sp>
      <p:sp>
        <p:nvSpPr>
          <p:cNvPr id="4" name="מציין מיקום של תאריך 3"/>
          <p:cNvSpPr>
            <a:spLocks noGrp="1"/>
          </p:cNvSpPr>
          <p:nvPr>
            <p:ph type="dt" sz="half" idx="10"/>
          </p:nvPr>
        </p:nvSpPr>
        <p:spPr/>
        <p:txBody>
          <a:bodyPr/>
          <a:lstStyle/>
          <a:p>
            <a:fld id="{65CF1716-A3CF-4528-AED9-196703952CF1}" type="datetime13">
              <a:rPr lang="he-IL" smtClean="0"/>
              <a:t>20.04.2021</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728996E-20F9-4A33-A5A8-B5E899F899D4}" type="slidenum">
              <a:rPr lang="he-IL" smtClean="0"/>
              <a:t>‹#›</a:t>
            </a:fld>
            <a:endParaRPr lang="he-IL" dirty="0"/>
          </a:p>
        </p:txBody>
      </p:sp>
      <p:cxnSp>
        <p:nvCxnSpPr>
          <p:cNvPr id="8" name="מחבר ישר 7"/>
          <p:cNvCxnSpPr/>
          <p:nvPr userDrawn="1"/>
        </p:nvCxnSpPr>
        <p:spPr>
          <a:xfrm flipV="1">
            <a:off x="2267744" y="987572"/>
            <a:ext cx="0" cy="295233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מציין מיקום תוכן 15"/>
          <p:cNvSpPr>
            <a:spLocks noGrp="1"/>
          </p:cNvSpPr>
          <p:nvPr>
            <p:ph sz="quarter" idx="13" hasCustomPrompt="1"/>
          </p:nvPr>
        </p:nvSpPr>
        <p:spPr>
          <a:xfrm>
            <a:off x="2412406" y="3206440"/>
            <a:ext cx="6336058" cy="369109"/>
          </a:xfrm>
        </p:spPr>
        <p:txBody>
          <a:bodyPr>
            <a:normAutofit/>
          </a:bodyPr>
          <a:lstStyle>
            <a:lvl1pPr marL="0" indent="0">
              <a:buNone/>
              <a:defRPr sz="2000" baseline="0">
                <a:solidFill>
                  <a:schemeClr val="bg1"/>
                </a:solidFill>
                <a:latin typeface="+mn-lt"/>
              </a:defRPr>
            </a:lvl1pPr>
          </a:lstStyle>
          <a:p>
            <a:pPr lvl="0"/>
            <a:r>
              <a:rPr lang="en-US" dirty="0"/>
              <a:t>Author/s </a:t>
            </a:r>
            <a:endParaRPr lang="he-IL" dirty="0"/>
          </a:p>
        </p:txBody>
      </p:sp>
      <p:pic>
        <p:nvPicPr>
          <p:cNvPr id="1026" name="Picture 2" descr="C:\Users\matana\Desktop\לוגו\idi-logo-EN-W.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7584" y="2211711"/>
            <a:ext cx="638454" cy="728118"/>
          </a:xfrm>
          <a:prstGeom prst="rect">
            <a:avLst/>
          </a:prstGeom>
          <a:noFill/>
          <a:extLst>
            <a:ext uri="{909E8E84-426E-40DD-AFC4-6F175D3DCCD1}">
              <a14:hiddenFill xmlns:a14="http://schemas.microsoft.com/office/drawing/2010/main">
                <a:solidFill>
                  <a:srgbClr val="FFFFFF"/>
                </a:solidFill>
              </a14:hiddenFill>
            </a:ext>
          </a:extLst>
        </p:spPr>
      </p:pic>
      <p:sp>
        <p:nvSpPr>
          <p:cNvPr id="15" name="מציין מיקום טקסט 14"/>
          <p:cNvSpPr>
            <a:spLocks noGrp="1"/>
          </p:cNvSpPr>
          <p:nvPr>
            <p:ph type="body" sz="quarter" idx="14" hasCustomPrompt="1"/>
          </p:nvPr>
        </p:nvSpPr>
        <p:spPr>
          <a:xfrm>
            <a:off x="2411413" y="3579813"/>
            <a:ext cx="6337300" cy="360362"/>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ssistant" panose="00000500000000000000" pitchFamily="2" charset="-79"/>
              <a:buNone/>
              <a:tabLst/>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ssistant" panose="00000500000000000000" pitchFamily="2" charset="-79"/>
              <a:buNone/>
              <a:tabLst/>
              <a:defRPr/>
            </a:pPr>
            <a:r>
              <a:rPr lang="en-US" dirty="0"/>
              <a:t>The Israel Democracy Institute</a:t>
            </a:r>
            <a:endParaRPr lang="he-IL" dirty="0"/>
          </a:p>
        </p:txBody>
      </p:sp>
    </p:spTree>
    <p:extLst>
      <p:ext uri="{BB962C8B-B14F-4D97-AF65-F5344CB8AC3E}">
        <p14:creationId xmlns:p14="http://schemas.microsoft.com/office/powerpoint/2010/main" val="972351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p>
            <a:r>
              <a:rPr lang="en-US" dirty="0"/>
              <a:t>Click to Edit Title</a:t>
            </a:r>
            <a:endParaRPr lang="he-IL" dirty="0"/>
          </a:p>
        </p:txBody>
      </p:sp>
      <p:sp>
        <p:nvSpPr>
          <p:cNvPr id="3" name="מציין מיקום של טקסט אנכי 2"/>
          <p:cNvSpPr>
            <a:spLocks noGrp="1"/>
          </p:cNvSpPr>
          <p:nvPr>
            <p:ph type="body" orient="vert" idx="1" hasCustomPrompt="1"/>
          </p:nvPr>
        </p:nvSpPr>
        <p:spPr/>
        <p:txBody>
          <a:bodyPr vert="eaVert"/>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4" name="מציין מיקום של תאריך 3"/>
          <p:cNvSpPr>
            <a:spLocks noGrp="1"/>
          </p:cNvSpPr>
          <p:nvPr>
            <p:ph type="dt" sz="half" idx="10"/>
          </p:nvPr>
        </p:nvSpPr>
        <p:spPr/>
        <p:txBody>
          <a:bodyPr/>
          <a:lstStyle/>
          <a:p>
            <a:fld id="{3C875AD5-966B-4BD6-B86E-4ACC06AF53E8}" type="datetime13">
              <a:rPr lang="he-IL" smtClean="0"/>
              <a:t>20.04.2021</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199590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תרשים / גרפי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lvl1pPr>
              <a:defRPr baseline="0"/>
            </a:lvl1pPr>
          </a:lstStyle>
          <a:p>
            <a:r>
              <a:rPr lang="en-US" dirty="0"/>
              <a:t>Click to Edit Graph Title</a:t>
            </a:r>
            <a:endParaRPr lang="he-IL" dirty="0"/>
          </a:p>
        </p:txBody>
      </p:sp>
      <p:sp>
        <p:nvSpPr>
          <p:cNvPr id="3" name="מציין מיקום של תאריך 2"/>
          <p:cNvSpPr>
            <a:spLocks noGrp="1"/>
          </p:cNvSpPr>
          <p:nvPr>
            <p:ph type="dt" sz="half" idx="10"/>
          </p:nvPr>
        </p:nvSpPr>
        <p:spPr/>
        <p:txBody>
          <a:bodyPr/>
          <a:lstStyle/>
          <a:p>
            <a:fld id="{6C77A493-DC75-4FDB-BE33-660764DE96FA}" type="datetime13">
              <a:rPr lang="he-IL" smtClean="0"/>
              <a:t>20.04.2021</a:t>
            </a:fld>
            <a:endParaRPr lang="he-IL" dirty="0"/>
          </a:p>
        </p:txBody>
      </p:sp>
      <p:sp>
        <p:nvSpPr>
          <p:cNvPr id="4" name="מציין מיקום של כותרת תחתונה 3"/>
          <p:cNvSpPr>
            <a:spLocks noGrp="1"/>
          </p:cNvSpPr>
          <p:nvPr>
            <p:ph type="ftr" sz="quarter" idx="11"/>
          </p:nvPr>
        </p:nvSpPr>
        <p:spPr/>
        <p:txBody>
          <a:bodyPr/>
          <a:lstStyle/>
          <a:p>
            <a:endParaRPr lang="he-IL" dirty="0"/>
          </a:p>
        </p:txBody>
      </p:sp>
      <p:sp>
        <p:nvSpPr>
          <p:cNvPr id="5" name="מציין מיקום של מספר שקופית 4"/>
          <p:cNvSpPr>
            <a:spLocks noGrp="1"/>
          </p:cNvSpPr>
          <p:nvPr>
            <p:ph type="sldNum" sz="quarter" idx="12"/>
          </p:nvPr>
        </p:nvSpPr>
        <p:spPr/>
        <p:txBody>
          <a:bodyPr/>
          <a:lstStyle/>
          <a:p>
            <a:fld id="{2728996E-20F9-4A33-A5A8-B5E899F899D4}" type="slidenum">
              <a:rPr lang="he-IL" smtClean="0"/>
              <a:t>‹#›</a:t>
            </a:fld>
            <a:endParaRPr lang="he-IL" dirty="0"/>
          </a:p>
        </p:txBody>
      </p:sp>
      <p:sp>
        <p:nvSpPr>
          <p:cNvPr id="7" name="מציין מיקום תרשים 6"/>
          <p:cNvSpPr>
            <a:spLocks noGrp="1"/>
          </p:cNvSpPr>
          <p:nvPr>
            <p:ph type="chart" sz="quarter" idx="13" hasCustomPrompt="1"/>
          </p:nvPr>
        </p:nvSpPr>
        <p:spPr>
          <a:xfrm>
            <a:off x="1043434" y="987574"/>
            <a:ext cx="7993062" cy="3456384"/>
          </a:xfrm>
        </p:spPr>
        <p:txBody>
          <a:bodyPr anchor="ctr"/>
          <a:lstStyle>
            <a:lvl1pPr marL="0" indent="0" algn="ctr">
              <a:buNone/>
              <a:defRPr/>
            </a:lvl1pPr>
          </a:lstStyle>
          <a:p>
            <a:r>
              <a:rPr lang="en-US" dirty="0"/>
              <a:t>Graph</a:t>
            </a:r>
            <a:endParaRPr lang="he-IL" dirty="0"/>
          </a:p>
        </p:txBody>
      </p:sp>
      <p:sp>
        <p:nvSpPr>
          <p:cNvPr id="9" name="מציין מיקום תוכן 8"/>
          <p:cNvSpPr>
            <a:spLocks noGrp="1"/>
          </p:cNvSpPr>
          <p:nvPr>
            <p:ph sz="quarter" idx="14" hasCustomPrompt="1"/>
          </p:nvPr>
        </p:nvSpPr>
        <p:spPr>
          <a:xfrm>
            <a:off x="1043434" y="4443958"/>
            <a:ext cx="7993062" cy="288032"/>
          </a:xfrm>
        </p:spPr>
        <p:txBody>
          <a:bodyPr>
            <a:normAutofit/>
          </a:bodyPr>
          <a:lstStyle>
            <a:lvl1pPr marL="0" indent="0" algn="r" rtl="0">
              <a:buNone/>
              <a:defRPr sz="1200" b="0" i="1" baseline="0">
                <a:latin typeface="+mn-lt"/>
              </a:defRPr>
            </a:lvl1pPr>
          </a:lstStyle>
          <a:p>
            <a:pPr lvl="0"/>
            <a:r>
              <a:rPr lang="en-US" dirty="0"/>
              <a:t>Source  - if relevant</a:t>
            </a:r>
            <a:endParaRPr lang="he-IL" dirty="0"/>
          </a:p>
        </p:txBody>
      </p:sp>
    </p:spTree>
    <p:extLst>
      <p:ext uri="{BB962C8B-B14F-4D97-AF65-F5344CB8AC3E}">
        <p14:creationId xmlns:p14="http://schemas.microsoft.com/office/powerpoint/2010/main" val="2188681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p>
            <a:r>
              <a:rPr lang="en-US" dirty="0"/>
              <a:t>Click to Edit Title</a:t>
            </a:r>
            <a:endParaRPr lang="he-IL" dirty="0"/>
          </a:p>
        </p:txBody>
      </p:sp>
      <p:sp>
        <p:nvSpPr>
          <p:cNvPr id="3" name="מציין מיקום תוכן 2"/>
          <p:cNvSpPr>
            <a:spLocks noGrp="1"/>
          </p:cNvSpPr>
          <p:nvPr>
            <p:ph idx="1" hasCustomPrompt="1"/>
          </p:nvPr>
        </p:nvSpPr>
        <p:spPr/>
        <p:txBody>
          <a:body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4" name="מציין מיקום של תאריך 3"/>
          <p:cNvSpPr>
            <a:spLocks noGrp="1"/>
          </p:cNvSpPr>
          <p:nvPr>
            <p:ph type="dt" sz="half" idx="10"/>
          </p:nvPr>
        </p:nvSpPr>
        <p:spPr/>
        <p:txBody>
          <a:bodyPr/>
          <a:lstStyle/>
          <a:p>
            <a:fld id="{84ED000A-F295-4393-8C71-EA997B809CD5}" type="datetime13">
              <a:rPr lang="he-IL" smtClean="0"/>
              <a:t>20.04.2021</a:t>
            </a:fld>
            <a:endParaRPr lang="he-IL"/>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2744194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1043608" y="3291830"/>
            <a:ext cx="7992888" cy="1021556"/>
          </a:xfrm>
        </p:spPr>
        <p:txBody>
          <a:bodyPr anchor="t"/>
          <a:lstStyle>
            <a:lvl1pPr algn="l">
              <a:defRPr sz="2800" b="1" cap="all" baseline="0"/>
            </a:lvl1pPr>
          </a:lstStyle>
          <a:p>
            <a:r>
              <a:rPr lang="en-US" dirty="0"/>
              <a:t>Click to Edit Title</a:t>
            </a:r>
            <a:endParaRPr lang="he-IL" dirty="0"/>
          </a:p>
        </p:txBody>
      </p:sp>
      <p:sp>
        <p:nvSpPr>
          <p:cNvPr id="3" name="מציין מיקום טקסט 2"/>
          <p:cNvSpPr>
            <a:spLocks noGrp="1"/>
          </p:cNvSpPr>
          <p:nvPr>
            <p:ph type="body" idx="1" hasCustomPrompt="1"/>
          </p:nvPr>
        </p:nvSpPr>
        <p:spPr>
          <a:xfrm>
            <a:off x="1043608" y="2166689"/>
            <a:ext cx="7992888"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base text styles</a:t>
            </a:r>
            <a:endParaRPr lang="he-IL" dirty="0"/>
          </a:p>
        </p:txBody>
      </p:sp>
      <p:sp>
        <p:nvSpPr>
          <p:cNvPr id="4" name="מציין מיקום של תאריך 3"/>
          <p:cNvSpPr>
            <a:spLocks noGrp="1"/>
          </p:cNvSpPr>
          <p:nvPr>
            <p:ph type="dt" sz="half" idx="10"/>
          </p:nvPr>
        </p:nvSpPr>
        <p:spPr/>
        <p:txBody>
          <a:bodyPr/>
          <a:lstStyle/>
          <a:p>
            <a:fld id="{4E9D67DF-00C4-40F1-8E3A-21026F785438}" type="datetime13">
              <a:rPr lang="he-IL" smtClean="0"/>
              <a:t>20.04.2021</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728996E-20F9-4A33-A5A8-B5E899F899D4}" type="slidenum">
              <a:rPr lang="he-IL" smtClean="0"/>
              <a:t>‹#›</a:t>
            </a:fld>
            <a:endParaRPr lang="he-IL" dirty="0"/>
          </a:p>
        </p:txBody>
      </p:sp>
    </p:spTree>
    <p:extLst>
      <p:ext uri="{BB962C8B-B14F-4D97-AF65-F5344CB8AC3E}">
        <p14:creationId xmlns:p14="http://schemas.microsoft.com/office/powerpoint/2010/main" val="3728226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lvl1pPr>
              <a:defRPr baseline="0"/>
            </a:lvl1pPr>
          </a:lstStyle>
          <a:p>
            <a:r>
              <a:rPr lang="en-US" dirty="0"/>
              <a:t>Click to Edit Title</a:t>
            </a:r>
            <a:endParaRPr lang="he-IL" dirty="0"/>
          </a:p>
        </p:txBody>
      </p:sp>
      <p:sp>
        <p:nvSpPr>
          <p:cNvPr id="3" name="מציין מיקום תוכן 2"/>
          <p:cNvSpPr>
            <a:spLocks noGrp="1"/>
          </p:cNvSpPr>
          <p:nvPr>
            <p:ph sz="half" idx="1" hasCustomPrompt="1"/>
          </p:nvPr>
        </p:nvSpPr>
        <p:spPr>
          <a:xfrm>
            <a:off x="1043608" y="987574"/>
            <a:ext cx="3960440" cy="3607049"/>
          </a:xfrm>
        </p:spPr>
        <p:txBody>
          <a:bodyPr>
            <a:normAutofit/>
          </a:bodyPr>
          <a:lstStyle>
            <a:lvl1pPr marL="0" indent="0">
              <a:buNone/>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4" name="מציין מיקום תוכן 3"/>
          <p:cNvSpPr>
            <a:spLocks noGrp="1"/>
          </p:cNvSpPr>
          <p:nvPr>
            <p:ph sz="half" idx="2" hasCustomPrompt="1"/>
          </p:nvPr>
        </p:nvSpPr>
        <p:spPr>
          <a:xfrm>
            <a:off x="5076056" y="987574"/>
            <a:ext cx="3960440" cy="3607049"/>
          </a:xfrm>
        </p:spPr>
        <p:txBody>
          <a:bodyPr>
            <a:normAutofit/>
          </a:bodyPr>
          <a:lstStyle>
            <a:lvl1pPr marL="0" indent="0">
              <a:buFont typeface="Arial" panose="020B0604020202020204" pitchFamily="34" charset="0"/>
              <a:buNone/>
              <a:defRPr sz="2000" baseline="0"/>
            </a:lvl1pPr>
            <a:lvl2pPr>
              <a:defRPr sz="1800" baseline="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5" name="מציין מיקום של תאריך 4"/>
          <p:cNvSpPr>
            <a:spLocks noGrp="1"/>
          </p:cNvSpPr>
          <p:nvPr>
            <p:ph type="dt" sz="half" idx="10"/>
          </p:nvPr>
        </p:nvSpPr>
        <p:spPr/>
        <p:txBody>
          <a:bodyPr/>
          <a:lstStyle/>
          <a:p>
            <a:fld id="{52936F7F-B5BF-4A18-83F6-D539860FEBE5}" type="datetime13">
              <a:rPr lang="he-IL" smtClean="0"/>
              <a:t>20.04.2021</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728996E-20F9-4A33-A5A8-B5E899F899D4}" type="slidenum">
              <a:rPr lang="he-IL" smtClean="0"/>
              <a:t>‹#›</a:t>
            </a:fld>
            <a:endParaRPr lang="he-IL"/>
          </a:p>
        </p:txBody>
      </p:sp>
      <p:cxnSp>
        <p:nvCxnSpPr>
          <p:cNvPr id="8" name="מחבר ישר 7"/>
          <p:cNvCxnSpPr/>
          <p:nvPr userDrawn="1"/>
        </p:nvCxnSpPr>
        <p:spPr>
          <a:xfrm>
            <a:off x="5041626" y="981311"/>
            <a:ext cx="0" cy="3600400"/>
          </a:xfrm>
          <a:prstGeom prst="line">
            <a:avLst/>
          </a:pr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298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lvl1pPr>
              <a:defRPr baseline="0"/>
            </a:lvl1pPr>
          </a:lstStyle>
          <a:p>
            <a:pPr lvl="0"/>
            <a:r>
              <a:rPr lang="en-US" dirty="0"/>
              <a:t>Pros &amp; Cons </a:t>
            </a:r>
            <a:endParaRPr lang="he-IL" dirty="0"/>
          </a:p>
        </p:txBody>
      </p:sp>
      <p:sp>
        <p:nvSpPr>
          <p:cNvPr id="3" name="מציין מיקום טקסט 2"/>
          <p:cNvSpPr>
            <a:spLocks noGrp="1"/>
          </p:cNvSpPr>
          <p:nvPr>
            <p:ph type="body" idx="1" hasCustomPrompt="1"/>
          </p:nvPr>
        </p:nvSpPr>
        <p:spPr>
          <a:xfrm>
            <a:off x="1043608" y="987574"/>
            <a:ext cx="3960440"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Pros</a:t>
            </a:r>
            <a:endParaRPr lang="he-IL" dirty="0"/>
          </a:p>
        </p:txBody>
      </p:sp>
      <p:sp>
        <p:nvSpPr>
          <p:cNvPr id="4" name="מציין מיקום תוכן 3"/>
          <p:cNvSpPr>
            <a:spLocks noGrp="1"/>
          </p:cNvSpPr>
          <p:nvPr>
            <p:ph sz="half" idx="2" hasCustomPrompt="1"/>
          </p:nvPr>
        </p:nvSpPr>
        <p:spPr>
          <a:xfrm>
            <a:off x="1043608" y="1491630"/>
            <a:ext cx="3960440" cy="3102992"/>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5" name="מציין מיקום טקסט 4"/>
          <p:cNvSpPr>
            <a:spLocks noGrp="1"/>
          </p:cNvSpPr>
          <p:nvPr>
            <p:ph type="body" sz="quarter" idx="3" hasCustomPrompt="1"/>
          </p:nvPr>
        </p:nvSpPr>
        <p:spPr>
          <a:xfrm>
            <a:off x="5074501" y="987574"/>
            <a:ext cx="3961995" cy="479822"/>
          </a:xfrm>
        </p:spPr>
        <p:txBody>
          <a:bodyPr anchor="b"/>
          <a:lstStyle>
            <a:lvl1pPr marL="0" indent="0">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Con </a:t>
            </a:r>
            <a:endParaRPr lang="he-IL" dirty="0"/>
          </a:p>
        </p:txBody>
      </p:sp>
      <p:sp>
        <p:nvSpPr>
          <p:cNvPr id="6" name="מציין מיקום תוכן 5"/>
          <p:cNvSpPr>
            <a:spLocks noGrp="1"/>
          </p:cNvSpPr>
          <p:nvPr>
            <p:ph sz="quarter" idx="4" hasCustomPrompt="1"/>
          </p:nvPr>
        </p:nvSpPr>
        <p:spPr>
          <a:xfrm>
            <a:off x="5074501" y="1491630"/>
            <a:ext cx="3961995" cy="3102992"/>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7" name="מציין מיקום של תאריך 6"/>
          <p:cNvSpPr>
            <a:spLocks noGrp="1"/>
          </p:cNvSpPr>
          <p:nvPr>
            <p:ph type="dt" sz="half" idx="10"/>
          </p:nvPr>
        </p:nvSpPr>
        <p:spPr/>
        <p:txBody>
          <a:bodyPr/>
          <a:lstStyle/>
          <a:p>
            <a:fld id="{05C93C03-3224-4D15-92B6-B90ED48DAFFC}" type="datetime13">
              <a:rPr lang="he-IL" smtClean="0"/>
              <a:t>20.04.2021</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2728996E-20F9-4A33-A5A8-B5E899F899D4}" type="slidenum">
              <a:rPr lang="he-IL" smtClean="0"/>
              <a:t>‹#›</a:t>
            </a:fld>
            <a:endParaRPr lang="he-IL"/>
          </a:p>
        </p:txBody>
      </p:sp>
      <p:cxnSp>
        <p:nvCxnSpPr>
          <p:cNvPr id="10" name="מחבר ישר 9"/>
          <p:cNvCxnSpPr/>
          <p:nvPr userDrawn="1"/>
        </p:nvCxnSpPr>
        <p:spPr>
          <a:xfrm>
            <a:off x="5041626" y="981311"/>
            <a:ext cx="0" cy="3600400"/>
          </a:xfrm>
          <a:prstGeom prst="line">
            <a:avLst/>
          </a:pr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41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lstStyle/>
          <a:p>
            <a:r>
              <a:rPr lang="en-US" dirty="0"/>
              <a:t>Click to Edit Title</a:t>
            </a:r>
            <a:endParaRPr lang="he-IL" dirty="0"/>
          </a:p>
        </p:txBody>
      </p:sp>
      <p:sp>
        <p:nvSpPr>
          <p:cNvPr id="3" name="מציין מיקום של תאריך 2"/>
          <p:cNvSpPr>
            <a:spLocks noGrp="1"/>
          </p:cNvSpPr>
          <p:nvPr>
            <p:ph type="dt" sz="half" idx="10"/>
          </p:nvPr>
        </p:nvSpPr>
        <p:spPr/>
        <p:txBody>
          <a:bodyPr/>
          <a:lstStyle/>
          <a:p>
            <a:fld id="{6FA0CB03-629A-4CF6-9B6F-71147286F93D}" type="datetime13">
              <a:rPr lang="he-IL" smtClean="0"/>
              <a:t>20.04.2021</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140292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14EDDB0C-AC56-4E42-9B68-453B4FE4D109}" type="datetime13">
              <a:rPr lang="he-IL" smtClean="0"/>
              <a:t>20.04.2021</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1299396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6028183" y="204787"/>
            <a:ext cx="3008313" cy="871538"/>
          </a:xfrm>
        </p:spPr>
        <p:txBody>
          <a:bodyPr anchor="b"/>
          <a:lstStyle>
            <a:lvl1pPr algn="l">
              <a:defRPr sz="2400" b="1"/>
            </a:lvl1pPr>
          </a:lstStyle>
          <a:p>
            <a:r>
              <a:rPr lang="en-US" dirty="0"/>
              <a:t>Click to Edit Title</a:t>
            </a:r>
            <a:endParaRPr lang="he-IL" dirty="0"/>
          </a:p>
        </p:txBody>
      </p:sp>
      <p:sp>
        <p:nvSpPr>
          <p:cNvPr id="3" name="מציין מיקום תוכן 2"/>
          <p:cNvSpPr>
            <a:spLocks noGrp="1"/>
          </p:cNvSpPr>
          <p:nvPr>
            <p:ph idx="1" hasCustomPrompt="1"/>
          </p:nvPr>
        </p:nvSpPr>
        <p:spPr>
          <a:xfrm>
            <a:off x="1043608" y="204788"/>
            <a:ext cx="4833293" cy="4527202"/>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4" name="מציין מיקום טקסט 3"/>
          <p:cNvSpPr>
            <a:spLocks noGrp="1"/>
          </p:cNvSpPr>
          <p:nvPr>
            <p:ph type="body" sz="half" idx="2" hasCustomPrompt="1"/>
          </p:nvPr>
        </p:nvSpPr>
        <p:spPr>
          <a:xfrm>
            <a:off x="6028183" y="1076326"/>
            <a:ext cx="3008313" cy="36556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base text styles</a:t>
            </a:r>
            <a:endParaRPr lang="he-IL" dirty="0"/>
          </a:p>
        </p:txBody>
      </p:sp>
      <p:sp>
        <p:nvSpPr>
          <p:cNvPr id="5" name="מציין מיקום של תאריך 4"/>
          <p:cNvSpPr>
            <a:spLocks noGrp="1"/>
          </p:cNvSpPr>
          <p:nvPr>
            <p:ph type="dt" sz="half" idx="10"/>
          </p:nvPr>
        </p:nvSpPr>
        <p:spPr/>
        <p:txBody>
          <a:bodyPr/>
          <a:lstStyle/>
          <a:p>
            <a:fld id="{77CC477E-9B6A-4AC1-8C98-0237F85A02D6}" type="datetime13">
              <a:rPr lang="he-IL" smtClean="0"/>
              <a:t>20.04.2021</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2259274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1937320" y="3723878"/>
            <a:ext cx="6163072" cy="432048"/>
          </a:xfrm>
        </p:spPr>
        <p:txBody>
          <a:bodyPr anchor="b"/>
          <a:lstStyle>
            <a:lvl1pPr marL="0" marR="0" indent="0" algn="l" defTabSz="914400" rtl="0" eaLnBrk="1" fontAlgn="auto" latinLnBrk="0" hangingPunct="1">
              <a:lnSpc>
                <a:spcPct val="100000"/>
              </a:lnSpc>
              <a:spcBef>
                <a:spcPct val="0"/>
              </a:spcBef>
              <a:spcAft>
                <a:spcPts val="0"/>
              </a:spcAft>
              <a:buClrTx/>
              <a:buSzTx/>
              <a:buFontTx/>
              <a:buNone/>
              <a:tabLst/>
              <a:defRPr sz="2000" b="1" baseline="0"/>
            </a:lvl1pPr>
          </a:lstStyle>
          <a:p>
            <a:r>
              <a:rPr lang="en-US" dirty="0"/>
              <a:t>Click to Edit Image Title</a:t>
            </a:r>
            <a:endParaRPr lang="he-IL" dirty="0"/>
          </a:p>
        </p:txBody>
      </p:sp>
      <p:sp>
        <p:nvSpPr>
          <p:cNvPr id="3" name="מציין מיקום של תמונה 2"/>
          <p:cNvSpPr>
            <a:spLocks noGrp="1"/>
          </p:cNvSpPr>
          <p:nvPr>
            <p:ph type="pic" idx="1" hasCustomPrompt="1"/>
          </p:nvPr>
        </p:nvSpPr>
        <p:spPr>
          <a:xfrm>
            <a:off x="1937320" y="459580"/>
            <a:ext cx="6163072" cy="319228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Image</a:t>
            </a:r>
            <a:endParaRPr lang="he-IL" dirty="0"/>
          </a:p>
        </p:txBody>
      </p:sp>
      <p:sp>
        <p:nvSpPr>
          <p:cNvPr id="4" name="מציין מיקום טקסט 3"/>
          <p:cNvSpPr>
            <a:spLocks noGrp="1"/>
          </p:cNvSpPr>
          <p:nvPr>
            <p:ph type="body" sz="half" idx="2" hasCustomPrompt="1"/>
          </p:nvPr>
        </p:nvSpPr>
        <p:spPr>
          <a:xfrm>
            <a:off x="1937320" y="4155926"/>
            <a:ext cx="6163072" cy="576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base text styles</a:t>
            </a:r>
            <a:endParaRPr lang="he-IL" dirty="0"/>
          </a:p>
        </p:txBody>
      </p:sp>
      <p:sp>
        <p:nvSpPr>
          <p:cNvPr id="5" name="מציין מיקום של תאריך 4"/>
          <p:cNvSpPr>
            <a:spLocks noGrp="1"/>
          </p:cNvSpPr>
          <p:nvPr>
            <p:ph type="dt" sz="half" idx="10"/>
          </p:nvPr>
        </p:nvSpPr>
        <p:spPr/>
        <p:txBody>
          <a:bodyPr/>
          <a:lstStyle/>
          <a:p>
            <a:fld id="{68F2A103-ECF8-46BD-84A9-5DCB402F060C}" type="datetime13">
              <a:rPr lang="he-IL" smtClean="0"/>
              <a:t>20.04.2021</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728996E-20F9-4A33-A5A8-B5E899F899D4}" type="slidenum">
              <a:rPr lang="he-IL" smtClean="0"/>
              <a:t>‹#›</a:t>
            </a:fld>
            <a:endParaRPr lang="he-IL"/>
          </a:p>
        </p:txBody>
      </p:sp>
    </p:spTree>
    <p:extLst>
      <p:ext uri="{BB962C8B-B14F-4D97-AF65-F5344CB8AC3E}">
        <p14:creationId xmlns:p14="http://schemas.microsoft.com/office/powerpoint/2010/main" val="2978304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מלבן 10"/>
          <p:cNvSpPr/>
          <p:nvPr userDrawn="1"/>
        </p:nvSpPr>
        <p:spPr>
          <a:xfrm>
            <a:off x="0" y="0"/>
            <a:ext cx="899592" cy="5143500"/>
          </a:xfrm>
          <a:prstGeom prst="rect">
            <a:avLst/>
          </a:prstGeom>
          <a:gradFill>
            <a:gsLst>
              <a:gs pos="0">
                <a:srgbClr val="141E38"/>
              </a:gs>
              <a:gs pos="83000">
                <a:srgbClr val="1D2C53"/>
              </a:gs>
              <a:gs pos="100000">
                <a:srgbClr val="23356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מציין מיקום של כותרת 1"/>
          <p:cNvSpPr>
            <a:spLocks noGrp="1"/>
          </p:cNvSpPr>
          <p:nvPr>
            <p:ph type="title"/>
          </p:nvPr>
        </p:nvSpPr>
        <p:spPr>
          <a:xfrm>
            <a:off x="1043608" y="205978"/>
            <a:ext cx="7992888" cy="637580"/>
          </a:xfrm>
          <a:prstGeom prst="rect">
            <a:avLst/>
          </a:prstGeom>
        </p:spPr>
        <p:txBody>
          <a:bodyPr vert="horz" lIns="91440" tIns="45720" rIns="91440" bIns="45720" rtlCol="1" anchor="ctr">
            <a:noAutofit/>
          </a:bodyPr>
          <a:lstStyle/>
          <a:p>
            <a:r>
              <a:rPr lang="en-US" dirty="0"/>
              <a:t>Click to Edit Title</a:t>
            </a:r>
            <a:endParaRPr lang="he-IL" dirty="0"/>
          </a:p>
        </p:txBody>
      </p:sp>
      <p:sp>
        <p:nvSpPr>
          <p:cNvPr id="3" name="מציין מיקום טקסט 2"/>
          <p:cNvSpPr>
            <a:spLocks noGrp="1"/>
          </p:cNvSpPr>
          <p:nvPr>
            <p:ph type="body" idx="1"/>
          </p:nvPr>
        </p:nvSpPr>
        <p:spPr>
          <a:xfrm>
            <a:off x="1043608" y="987574"/>
            <a:ext cx="7992888" cy="3744416"/>
          </a:xfrm>
          <a:prstGeom prst="rect">
            <a:avLst/>
          </a:prstGeom>
        </p:spPr>
        <p:txBody>
          <a:bodyPr vert="horz" lIns="91440" tIns="45720" rIns="91440" bIns="45720" rtlCol="1">
            <a:normAutofit/>
          </a:bodyPr>
          <a:lstStyle/>
          <a:p>
            <a:pPr lvl="0"/>
            <a:r>
              <a:rPr lang="en-US" dirty="0"/>
              <a:t>Click to edit base text styles</a:t>
            </a:r>
            <a:endParaRPr lang="he-IL" dirty="0"/>
          </a:p>
          <a:p>
            <a:pPr lvl="1"/>
            <a:r>
              <a:rPr lang="en-US" dirty="0"/>
              <a:t>Second level</a:t>
            </a:r>
          </a:p>
          <a:p>
            <a:pPr lvl="2"/>
            <a:r>
              <a:rPr lang="en-US" dirty="0"/>
              <a:t>Third level</a:t>
            </a:r>
          </a:p>
          <a:p>
            <a:pPr lvl="3"/>
            <a:r>
              <a:rPr lang="en-US" dirty="0"/>
              <a:t>Fourth level</a:t>
            </a:r>
          </a:p>
          <a:p>
            <a:pPr lvl="4"/>
            <a:r>
              <a:rPr lang="en-US" dirty="0"/>
              <a:t>Level Five</a:t>
            </a:r>
          </a:p>
        </p:txBody>
      </p:sp>
      <p:sp>
        <p:nvSpPr>
          <p:cNvPr id="4" name="מציין מיקום של תאריך 3"/>
          <p:cNvSpPr>
            <a:spLocks noGrp="1"/>
          </p:cNvSpPr>
          <p:nvPr>
            <p:ph type="dt" sz="half" idx="2"/>
          </p:nvPr>
        </p:nvSpPr>
        <p:spPr>
          <a:xfrm>
            <a:off x="0" y="4774034"/>
            <a:ext cx="899592" cy="273844"/>
          </a:xfrm>
          <a:prstGeom prst="rect">
            <a:avLst/>
          </a:prstGeom>
        </p:spPr>
        <p:txBody>
          <a:bodyPr vert="horz" lIns="91440" tIns="45720" rIns="91440" bIns="45720" rtlCol="1" anchor="ctr"/>
          <a:lstStyle>
            <a:lvl1pPr algn="ctr">
              <a:defRPr sz="1100">
                <a:solidFill>
                  <a:schemeClr val="bg1"/>
                </a:solidFill>
                <a:latin typeface="+mn-lt"/>
              </a:defRPr>
            </a:lvl1pPr>
          </a:lstStyle>
          <a:p>
            <a:fld id="{D771C6AF-AE30-4A79-8169-30E6C99ED898}" type="datetime13">
              <a:rPr lang="he-IL" smtClean="0"/>
              <a:t>20.04.2021</a:t>
            </a:fld>
            <a:endParaRPr lang="he-IL" dirty="0"/>
          </a:p>
        </p:txBody>
      </p:sp>
      <p:sp>
        <p:nvSpPr>
          <p:cNvPr id="5" name="מציין מיקום של כותרת תחתונה 4"/>
          <p:cNvSpPr>
            <a:spLocks noGrp="1"/>
          </p:cNvSpPr>
          <p:nvPr>
            <p:ph type="ftr" sz="quarter" idx="3"/>
          </p:nvPr>
        </p:nvSpPr>
        <p:spPr>
          <a:xfrm>
            <a:off x="5004048" y="4774034"/>
            <a:ext cx="4032448" cy="273844"/>
          </a:xfrm>
          <a:prstGeom prst="rect">
            <a:avLst/>
          </a:prstGeom>
        </p:spPr>
        <p:txBody>
          <a:bodyPr vert="horz" lIns="91440" tIns="45720" rIns="91440" bIns="45720" rtlCol="1" anchor="ctr"/>
          <a:lstStyle>
            <a:lvl1pPr algn="r" rtl="0">
              <a:defRPr sz="1200">
                <a:solidFill>
                  <a:schemeClr val="tx1">
                    <a:tint val="75000"/>
                  </a:schemeClr>
                </a:solidFill>
              </a:defRPr>
            </a:lvl1pPr>
          </a:lstStyle>
          <a:p>
            <a:endParaRPr lang="he-IL" dirty="0"/>
          </a:p>
        </p:txBody>
      </p:sp>
      <p:sp>
        <p:nvSpPr>
          <p:cNvPr id="6" name="מציין מיקום של מספר שקופית 5"/>
          <p:cNvSpPr>
            <a:spLocks noGrp="1"/>
          </p:cNvSpPr>
          <p:nvPr>
            <p:ph type="sldNum" sz="quarter" idx="4"/>
          </p:nvPr>
        </p:nvSpPr>
        <p:spPr>
          <a:xfrm>
            <a:off x="0" y="4530154"/>
            <a:ext cx="899592" cy="273844"/>
          </a:xfrm>
          <a:prstGeom prst="rect">
            <a:avLst/>
          </a:prstGeom>
        </p:spPr>
        <p:txBody>
          <a:bodyPr vert="horz" lIns="91440" tIns="45720" rIns="91440" bIns="45720" rtlCol="1" anchor="ctr"/>
          <a:lstStyle>
            <a:lvl1pPr algn="ctr">
              <a:defRPr sz="1100">
                <a:solidFill>
                  <a:schemeClr val="bg1"/>
                </a:solidFill>
                <a:latin typeface="+mn-lt"/>
              </a:defRPr>
            </a:lvl1pPr>
          </a:lstStyle>
          <a:p>
            <a:fld id="{2728996E-20F9-4A33-A5A8-B5E899F899D4}" type="slidenum">
              <a:rPr lang="he-IL" smtClean="0"/>
              <a:pPr/>
              <a:t>‹#›</a:t>
            </a:fld>
            <a:endParaRPr lang="he-IL" dirty="0"/>
          </a:p>
        </p:txBody>
      </p:sp>
      <p:cxnSp>
        <p:nvCxnSpPr>
          <p:cNvPr id="14" name="מחבר ישר 13"/>
          <p:cNvCxnSpPr/>
          <p:nvPr userDrawn="1"/>
        </p:nvCxnSpPr>
        <p:spPr>
          <a:xfrm flipH="1">
            <a:off x="118964" y="4791471"/>
            <a:ext cx="64807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12" name="Picture 2" descr="C:\Users\matana\Desktop\לוגו\idi-logo-EN-W.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31665" y="381236"/>
            <a:ext cx="422429" cy="4817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358538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spcBef>
          <a:spcPct val="0"/>
        </a:spcBef>
        <a:buNone/>
        <a:defRPr sz="2400" b="1" kern="1200">
          <a:solidFill>
            <a:schemeClr val="tx1"/>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ssistant" panose="00000500000000000000" pitchFamily="2" charset="-79"/>
        <a:buChar char="—"/>
        <a:defRPr sz="2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כותרת 9"/>
          <p:cNvSpPr>
            <a:spLocks noGrp="1"/>
          </p:cNvSpPr>
          <p:nvPr>
            <p:ph type="ctrTitle"/>
          </p:nvPr>
        </p:nvSpPr>
        <p:spPr>
          <a:xfrm>
            <a:off x="2413992" y="1563638"/>
            <a:ext cx="6334472" cy="1102519"/>
          </a:xfrm>
        </p:spPr>
        <p:txBody>
          <a:bodyPr/>
          <a:lstStyle/>
          <a:p>
            <a:r>
              <a:rPr lang="en-US" dirty="0"/>
              <a:t>Voting Patterns in Knesset Elections: 2021 Vs.  2020</a:t>
            </a:r>
          </a:p>
        </p:txBody>
      </p:sp>
      <p:sp>
        <p:nvSpPr>
          <p:cNvPr id="12" name="מציין מיקום תוכן 11"/>
          <p:cNvSpPr>
            <a:spLocks noGrp="1"/>
          </p:cNvSpPr>
          <p:nvPr>
            <p:ph sz="quarter" idx="13"/>
          </p:nvPr>
        </p:nvSpPr>
        <p:spPr>
          <a:xfrm>
            <a:off x="2412406" y="2809653"/>
            <a:ext cx="6336058" cy="406020"/>
          </a:xfrm>
        </p:spPr>
        <p:txBody>
          <a:bodyPr>
            <a:normAutofit/>
          </a:bodyPr>
          <a:lstStyle/>
          <a:p>
            <a:r>
              <a:rPr lang="en-US" dirty="0"/>
              <a:t>PROF. OFER KENIG</a:t>
            </a:r>
          </a:p>
          <a:p>
            <a:endParaRPr lang="he-IL" dirty="0"/>
          </a:p>
        </p:txBody>
      </p:sp>
      <p:sp>
        <p:nvSpPr>
          <p:cNvPr id="13" name="מציין מיקום טקסט 12"/>
          <p:cNvSpPr>
            <a:spLocks noGrp="1"/>
          </p:cNvSpPr>
          <p:nvPr>
            <p:ph type="body" sz="quarter" idx="14"/>
          </p:nvPr>
        </p:nvSpPr>
        <p:spPr>
          <a:xfrm>
            <a:off x="2411413" y="3183464"/>
            <a:ext cx="6337300" cy="396398"/>
          </a:xfrm>
        </p:spPr>
        <p:txBody>
          <a:bodyPr/>
          <a:lstStyle/>
          <a:p>
            <a:pPr lvl="0"/>
            <a:r>
              <a:rPr lang="en-US" dirty="0"/>
              <a:t>The Israel Democracy Institute</a:t>
            </a:r>
            <a:endParaRPr lang="he-IL" dirty="0"/>
          </a:p>
        </p:txBody>
      </p:sp>
    </p:spTree>
    <p:extLst>
      <p:ext uri="{BB962C8B-B14F-4D97-AF65-F5344CB8AC3E}">
        <p14:creationId xmlns:p14="http://schemas.microsoft.com/office/powerpoint/2010/main" val="1526155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Arab Sector</a:t>
            </a:r>
            <a:br>
              <a:rPr lang="en-US" dirty="0"/>
            </a:br>
            <a:r>
              <a:rPr lang="en-US" sz="1400" b="0" dirty="0"/>
              <a:t>(not including "mixed" Arab-Jewish cities)</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“Apart from the huge decline in voter turnout, what was most  prominent  in the Arab sector was the impressive performance of </a:t>
            </a:r>
            <a:r>
              <a:rPr lang="en-US" sz="1100" dirty="0" err="1"/>
              <a:t>Ra’am</a:t>
            </a:r>
            <a:r>
              <a:rPr lang="en-US" sz="1100" dirty="0"/>
              <a:t>, which gained almost as much support as the other three Arab parties combined (</a:t>
            </a:r>
            <a:r>
              <a:rPr lang="en-US" sz="1100" dirty="0" err="1"/>
              <a:t>Hadash</a:t>
            </a:r>
            <a:r>
              <a:rPr lang="en-US" sz="1100" dirty="0"/>
              <a:t>, </a:t>
            </a:r>
            <a:r>
              <a:rPr lang="en-US" sz="1100" dirty="0" err="1"/>
              <a:t>Ta’al</a:t>
            </a:r>
            <a:r>
              <a:rPr lang="en-US" sz="1100" dirty="0"/>
              <a:t>, </a:t>
            </a:r>
            <a:r>
              <a:rPr lang="en-US" sz="1100" dirty="0" err="1"/>
              <a:t>Balad</a:t>
            </a:r>
            <a:r>
              <a:rPr lang="en-US" sz="1100" dirty="0"/>
              <a:t>), which together made up the Joint List. Netanyahu’s attempts to attract significant support from Arab voters were not particularly productive. While support for Likud grew by more than 3 percentage points, due to the drop  in voter turnout, this was an  increase of  only 10,000 extra votes in total - less than a third of a Knesset seat.”</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308304" y="0"/>
            <a:ext cx="1888435" cy="646331"/>
          </a:xfrm>
          <a:prstGeom prst="rect">
            <a:avLst/>
          </a:prstGeom>
          <a:noFill/>
        </p:spPr>
        <p:txBody>
          <a:bodyPr wrap="square" rtlCol="1">
            <a:spAutoFit/>
          </a:bodyPr>
          <a:lstStyle/>
          <a:p>
            <a:pPr algn="l" rtl="0"/>
            <a:r>
              <a:rPr lang="en-US" sz="1200" dirty="0"/>
              <a:t>Voter turnout:</a:t>
            </a:r>
          </a:p>
          <a:p>
            <a:pPr algn="l" rtl="0"/>
            <a:r>
              <a:rPr lang="en-US" sz="1200" dirty="0"/>
              <a:t>2020	64.8%</a:t>
            </a:r>
          </a:p>
          <a:p>
            <a:pPr algn="l" rtl="0"/>
            <a:r>
              <a:rPr lang="en-US" sz="1200" dirty="0"/>
              <a:t>2021	44.6%</a:t>
            </a:r>
          </a:p>
        </p:txBody>
      </p:sp>
      <p:graphicFrame>
        <p:nvGraphicFramePr>
          <p:cNvPr id="8" name="Chart 6">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2993028640"/>
              </p:ext>
            </p:extLst>
          </p:nvPr>
        </p:nvGraphicFramePr>
        <p:xfrm>
          <a:off x="1043608" y="915567"/>
          <a:ext cx="7920879" cy="30963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60472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Likud Strongholds </a:t>
            </a:r>
            <a:br>
              <a:rPr lang="en-US" dirty="0"/>
            </a:br>
            <a:r>
              <a:rPr lang="en-US" sz="1400" b="0" dirty="0"/>
              <a:t>(Ashdod, Ashkelon, </a:t>
            </a:r>
            <a:r>
              <a:rPr lang="en-US" sz="1400" b="0" dirty="0" err="1"/>
              <a:t>Be’er</a:t>
            </a:r>
            <a:r>
              <a:rPr lang="en-US" sz="1400" b="0" dirty="0"/>
              <a:t> Sheva, </a:t>
            </a:r>
            <a:r>
              <a:rPr lang="en-US" sz="1400" b="0" dirty="0" err="1"/>
              <a:t>Hadera</a:t>
            </a:r>
            <a:r>
              <a:rPr lang="en-US" sz="1400" b="0" dirty="0"/>
              <a:t>, Holon, Netanya)</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“Alongside a drop of more than 7 percentage points in support for Likud, there was also a decline in voter turnout—which further “contributed” to Likud’s weak result. In absolute terms, Likud lost almost 53,000 votes in the six cities analyzed here, representing one-and-a-half Knesset seats. These voters shifted to New Hope, </a:t>
            </a:r>
            <a:r>
              <a:rPr lang="en-US" sz="1100" dirty="0" err="1"/>
              <a:t>Yamina</a:t>
            </a:r>
            <a:r>
              <a:rPr lang="en-US" sz="1100" dirty="0"/>
              <a:t>, and Religious Zionism, or simply stayed at home. By contrast, the decline in support for Blue and White and </a:t>
            </a:r>
            <a:r>
              <a:rPr lang="en-US" sz="1100" dirty="0" err="1"/>
              <a:t>Yesh</a:t>
            </a:r>
            <a:r>
              <a:rPr lang="en-US" sz="1100" dirty="0"/>
              <a:t> </a:t>
            </a:r>
            <a:r>
              <a:rPr lang="en-US" sz="1100" dirty="0" err="1"/>
              <a:t>Atid</a:t>
            </a:r>
            <a:r>
              <a:rPr lang="en-US" sz="1100" dirty="0"/>
              <a:t> combined (compared with Blue and White in 2020) was more moderate.”</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308304" y="0"/>
            <a:ext cx="1888435" cy="646331"/>
          </a:xfrm>
          <a:prstGeom prst="rect">
            <a:avLst/>
          </a:prstGeom>
          <a:noFill/>
        </p:spPr>
        <p:txBody>
          <a:bodyPr wrap="square" rtlCol="1">
            <a:spAutoFit/>
          </a:bodyPr>
          <a:lstStyle/>
          <a:p>
            <a:pPr algn="l" rtl="0"/>
            <a:r>
              <a:rPr lang="en-US" sz="1200" dirty="0"/>
              <a:t>Voter turnout:</a:t>
            </a:r>
          </a:p>
          <a:p>
            <a:pPr algn="l" rtl="0"/>
            <a:r>
              <a:rPr lang="en-US" sz="1200" dirty="0"/>
              <a:t>2020	62.9%</a:t>
            </a:r>
          </a:p>
          <a:p>
            <a:pPr algn="l" rtl="0"/>
            <a:r>
              <a:rPr lang="en-US" sz="1200" dirty="0"/>
              <a:t>2021	58.9%</a:t>
            </a:r>
          </a:p>
        </p:txBody>
      </p:sp>
      <p:graphicFrame>
        <p:nvGraphicFramePr>
          <p:cNvPr id="7" name="Chart 5">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2399712361"/>
              </p:ext>
            </p:extLst>
          </p:nvPr>
        </p:nvGraphicFramePr>
        <p:xfrm>
          <a:off x="1043608" y="987575"/>
          <a:ext cx="7992888" cy="30243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846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4">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1073614610"/>
              </p:ext>
            </p:extLst>
          </p:nvPr>
        </p:nvGraphicFramePr>
        <p:xfrm>
          <a:off x="1043608" y="852309"/>
          <a:ext cx="7920879" cy="3159601"/>
        </p:xfrm>
        <a:graphic>
          <a:graphicData uri="http://schemas.openxmlformats.org/drawingml/2006/chart">
            <c:chart xmlns:c="http://schemas.openxmlformats.org/drawingml/2006/chart" xmlns:r="http://schemas.openxmlformats.org/officeDocument/2006/relationships" r:id="rId2"/>
          </a:graphicData>
        </a:graphic>
      </p:graphicFrame>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Upper-Middle Class Cities in the Center of Israel</a:t>
            </a:r>
            <a:br>
              <a:rPr lang="en-US" dirty="0"/>
            </a:br>
            <a:r>
              <a:rPr lang="en-US" sz="1400" b="0" dirty="0"/>
              <a:t>(</a:t>
            </a:r>
            <a:r>
              <a:rPr lang="en-US" sz="1400" b="0" dirty="0" err="1"/>
              <a:t>Givatayim</a:t>
            </a:r>
            <a:r>
              <a:rPr lang="en-US" sz="1400" b="0" dirty="0"/>
              <a:t>, </a:t>
            </a:r>
            <a:r>
              <a:rPr lang="en-US" sz="1400" b="0" dirty="0" err="1"/>
              <a:t>Hod</a:t>
            </a:r>
            <a:r>
              <a:rPr lang="en-US" sz="1400" b="0" dirty="0"/>
              <a:t> Hasharon, </a:t>
            </a:r>
            <a:r>
              <a:rPr lang="en-US" sz="1400" b="0" dirty="0" err="1"/>
              <a:t>Modi’in</a:t>
            </a:r>
            <a:r>
              <a:rPr lang="en-US" sz="1400" b="0" dirty="0"/>
              <a:t>, </a:t>
            </a:r>
            <a:r>
              <a:rPr lang="en-US" sz="1400" b="0" dirty="0" err="1"/>
              <a:t>Kfar</a:t>
            </a:r>
            <a:r>
              <a:rPr lang="en-US" sz="1400" b="0" dirty="0"/>
              <a:t> Saba, Ramat Gan, </a:t>
            </a:r>
            <a:r>
              <a:rPr lang="en-US" sz="1400" b="0" dirty="0" err="1"/>
              <a:t>Ra’anana</a:t>
            </a:r>
            <a:r>
              <a:rPr lang="en-US" sz="1400" b="0" dirty="0"/>
              <a:t>)</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“Not surprisingly, </a:t>
            </a:r>
            <a:r>
              <a:rPr lang="en-US" sz="1100" dirty="0" err="1"/>
              <a:t>Yesh</a:t>
            </a:r>
            <a:r>
              <a:rPr lang="en-US" sz="1100" dirty="0"/>
              <a:t> </a:t>
            </a:r>
            <a:r>
              <a:rPr lang="en-US" sz="1100" dirty="0" err="1"/>
              <a:t>Atid</a:t>
            </a:r>
            <a:r>
              <a:rPr lang="en-US" sz="1100" dirty="0"/>
              <a:t> took first place in voting in well-established cities in the center of Israel. However, the combined share of the vote for   </a:t>
            </a:r>
            <a:r>
              <a:rPr lang="en-US" sz="1100" dirty="0" err="1"/>
              <a:t>Lapid</a:t>
            </a:r>
            <a:r>
              <a:rPr lang="en-US" sz="1100" dirty="0"/>
              <a:t> and </a:t>
            </a:r>
            <a:r>
              <a:rPr lang="en-US" sz="1100" dirty="0" err="1"/>
              <a:t>Gantz</a:t>
            </a:r>
            <a:r>
              <a:rPr lang="en-US" sz="1100" dirty="0"/>
              <a:t> this time (around 37%) was much lower than that won by Blue and White in 2020. These votes mainly went to Labor and Meretz, and a minority to New Hope, which did better in these cities than it did nationally. Likud lost around 7% of the vote, with its voters opting instead for </a:t>
            </a:r>
            <a:r>
              <a:rPr lang="en-US" sz="1100" dirty="0" err="1"/>
              <a:t>Yamina</a:t>
            </a:r>
            <a:r>
              <a:rPr lang="en-US" sz="1100" dirty="0"/>
              <a:t>, Religious Zionism, and Gideon </a:t>
            </a:r>
            <a:r>
              <a:rPr lang="en-US" sz="1100" dirty="0" err="1"/>
              <a:t>Sa’ar</a:t>
            </a:r>
            <a:r>
              <a:rPr lang="en-US" sz="1100" dirty="0"/>
              <a:t>.”</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236403" y="915566"/>
            <a:ext cx="1888435" cy="646331"/>
          </a:xfrm>
          <a:prstGeom prst="rect">
            <a:avLst/>
          </a:prstGeom>
          <a:noFill/>
        </p:spPr>
        <p:txBody>
          <a:bodyPr wrap="square" rtlCol="1">
            <a:spAutoFit/>
          </a:bodyPr>
          <a:lstStyle/>
          <a:p>
            <a:pPr algn="l" rtl="0"/>
            <a:r>
              <a:rPr lang="en-US" sz="1200" dirty="0"/>
              <a:t>Voter turnout:</a:t>
            </a:r>
          </a:p>
          <a:p>
            <a:pPr algn="l" rtl="0"/>
            <a:r>
              <a:rPr lang="en-US" sz="1200" dirty="0"/>
              <a:t>2020	70.3%</a:t>
            </a:r>
          </a:p>
          <a:p>
            <a:pPr algn="l" rtl="0"/>
            <a:r>
              <a:rPr lang="en-US" sz="1200" dirty="0"/>
              <a:t>2021	69.0%</a:t>
            </a:r>
          </a:p>
        </p:txBody>
      </p:sp>
    </p:spTree>
    <p:extLst>
      <p:ext uri="{BB962C8B-B14F-4D97-AF65-F5344CB8AC3E}">
        <p14:creationId xmlns:p14="http://schemas.microsoft.com/office/powerpoint/2010/main" val="705145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2BAC3B-617F-4789-A9EC-9F515F0B0C39}"/>
              </a:ext>
            </a:extLst>
          </p:cNvPr>
          <p:cNvSpPr>
            <a:spLocks noGrp="1"/>
          </p:cNvSpPr>
          <p:nvPr>
            <p:ph type="title"/>
          </p:nvPr>
        </p:nvSpPr>
        <p:spPr/>
        <p:txBody>
          <a:bodyPr/>
          <a:lstStyle/>
          <a:p>
            <a:pPr algn="ctr" rtl="1"/>
            <a:r>
              <a:rPr lang="en-US" dirty="0"/>
              <a:t>Where did voter turnout decline most?</a:t>
            </a:r>
            <a:br>
              <a:rPr lang="en-US" dirty="0"/>
            </a:br>
            <a:r>
              <a:rPr lang="en-US" sz="1400" dirty="0"/>
              <a:t>Drop in voter turnout between 2020 and 2021 (percentage points)</a:t>
            </a:r>
            <a:endParaRPr lang="en-US" sz="1350" dirty="0">
              <a:cs typeface="+mn-cs"/>
            </a:endParaRPr>
          </a:p>
        </p:txBody>
      </p:sp>
      <p:sp>
        <p:nvSpPr>
          <p:cNvPr id="4" name="TextBox 3">
            <a:extLst>
              <a:ext uri="{FF2B5EF4-FFF2-40B4-BE49-F238E27FC236}">
                <a16:creationId xmlns:a16="http://schemas.microsoft.com/office/drawing/2014/main" xmlns="" id="{6AA7F2BD-CA6B-40F8-B9AD-407B14DE92A8}"/>
              </a:ext>
            </a:extLst>
          </p:cNvPr>
          <p:cNvSpPr txBox="1"/>
          <p:nvPr/>
        </p:nvSpPr>
        <p:spPr>
          <a:xfrm>
            <a:off x="1043608" y="3867894"/>
            <a:ext cx="7736701" cy="1200329"/>
          </a:xfrm>
          <a:prstGeom prst="rect">
            <a:avLst/>
          </a:prstGeom>
          <a:noFill/>
        </p:spPr>
        <p:txBody>
          <a:bodyPr wrap="square" rtlCol="0">
            <a:spAutoFit/>
          </a:bodyPr>
          <a:lstStyle/>
          <a:p>
            <a:pPr algn="l" rtl="0"/>
            <a:r>
              <a:rPr lang="en-US" sz="1200" dirty="0"/>
              <a:t>“To a great extent, this single slide tells almost the entire story of the 2021 elections. Lower voter turnout was recorded among all population sectors and all localities, but to a different extent in each—something which had a highly significant impact. In places identified with the Center-Left (kibbutzim, upper middle class cities in the center of Israel, Tel Aviv), the decline was minimal. By contrast, in places identified with the Right (settlements over the Green Line, cities which are considered Likud strongholds, development towns, Jerusalem), the decline was more significant. Among the Arab population, the drop in voter turnout was dramatic and unprecedented.</a:t>
            </a:r>
          </a:p>
        </p:txBody>
      </p:sp>
      <p:graphicFrame>
        <p:nvGraphicFramePr>
          <p:cNvPr id="7" name="Chart 1">
            <a:extLst>
              <a:ext uri="{FF2B5EF4-FFF2-40B4-BE49-F238E27FC236}">
                <a16:creationId xmlns:a16="http://schemas.microsoft.com/office/drawing/2014/main" xmlns="" id="{EFC003D1-9805-42EB-9FB0-6D7F6740BE92}"/>
              </a:ext>
            </a:extLst>
          </p:cNvPr>
          <p:cNvGraphicFramePr/>
          <p:nvPr>
            <p:extLst>
              <p:ext uri="{D42A27DB-BD31-4B8C-83A1-F6EECF244321}">
                <p14:modId xmlns:p14="http://schemas.microsoft.com/office/powerpoint/2010/main" val="3469923768"/>
              </p:ext>
            </p:extLst>
          </p:nvPr>
        </p:nvGraphicFramePr>
        <p:xfrm>
          <a:off x="1115616" y="1059583"/>
          <a:ext cx="7920879" cy="28083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9081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2204E9-CC16-4152-83F0-9117F844C83A}"/>
              </a:ext>
            </a:extLst>
          </p:cNvPr>
          <p:cNvSpPr>
            <a:spLocks noGrp="1"/>
          </p:cNvSpPr>
          <p:nvPr>
            <p:ph type="title"/>
          </p:nvPr>
        </p:nvSpPr>
        <p:spPr/>
        <p:txBody>
          <a:bodyPr>
            <a:normAutofit/>
          </a:bodyPr>
          <a:lstStyle/>
          <a:p>
            <a:r>
              <a:rPr lang="en-US" dirty="0"/>
              <a:t>Tel Aviv</a:t>
            </a:r>
          </a:p>
        </p:txBody>
      </p:sp>
      <p:sp>
        <p:nvSpPr>
          <p:cNvPr id="3" name="TextBox 2">
            <a:extLst>
              <a:ext uri="{FF2B5EF4-FFF2-40B4-BE49-F238E27FC236}">
                <a16:creationId xmlns:a16="http://schemas.microsoft.com/office/drawing/2014/main" xmlns="" id="{5D9DE8D1-397B-4DD9-BD73-A675A4A0DF34}"/>
              </a:ext>
            </a:extLst>
          </p:cNvPr>
          <p:cNvSpPr txBox="1"/>
          <p:nvPr/>
        </p:nvSpPr>
        <p:spPr>
          <a:xfrm>
            <a:off x="7255566" y="93667"/>
            <a:ext cx="1888435" cy="646331"/>
          </a:xfrm>
          <a:prstGeom prst="rect">
            <a:avLst/>
          </a:prstGeom>
          <a:noFill/>
        </p:spPr>
        <p:txBody>
          <a:bodyPr wrap="square" rtlCol="1">
            <a:spAutoFit/>
          </a:bodyPr>
          <a:lstStyle/>
          <a:p>
            <a:pPr algn="l" rtl="0"/>
            <a:r>
              <a:rPr lang="en-US" sz="1200" dirty="0"/>
              <a:t>Voter turnout:</a:t>
            </a:r>
          </a:p>
          <a:p>
            <a:pPr algn="l" rtl="0"/>
            <a:r>
              <a:rPr lang="en-US" sz="1200" dirty="0"/>
              <a:t>2020	61.7%</a:t>
            </a:r>
          </a:p>
          <a:p>
            <a:pPr algn="l" rtl="0"/>
            <a:r>
              <a:rPr lang="en-US" sz="1200" dirty="0"/>
              <a:t>2021	60.0%</a:t>
            </a:r>
          </a:p>
        </p:txBody>
      </p:sp>
      <p:sp>
        <p:nvSpPr>
          <p:cNvPr id="5" name="TextBox 4">
            <a:extLst>
              <a:ext uri="{FF2B5EF4-FFF2-40B4-BE49-F238E27FC236}">
                <a16:creationId xmlns:a16="http://schemas.microsoft.com/office/drawing/2014/main" xmlns="" id="{7978BE4A-E814-4F1C-AA30-72F1E04BA450}"/>
              </a:ext>
            </a:extLst>
          </p:cNvPr>
          <p:cNvSpPr txBox="1"/>
          <p:nvPr/>
        </p:nvSpPr>
        <p:spPr>
          <a:xfrm>
            <a:off x="1049390" y="4070571"/>
            <a:ext cx="6440557" cy="1061829"/>
          </a:xfrm>
          <a:prstGeom prst="rect">
            <a:avLst/>
          </a:prstGeom>
          <a:noFill/>
        </p:spPr>
        <p:txBody>
          <a:bodyPr wrap="square" rtlCol="0">
            <a:spAutoFit/>
          </a:bodyPr>
          <a:lstStyle/>
          <a:p>
            <a:pPr algn="l" rtl="0"/>
            <a:r>
              <a:rPr lang="en-US" sz="1050" dirty="0"/>
              <a:t>“Almost half of Tel Aviv  voters voted for Blue and White in 2020. This time, the winner was </a:t>
            </a:r>
            <a:r>
              <a:rPr lang="en-US" sz="1050" dirty="0" err="1"/>
              <a:t>Yesh</a:t>
            </a:r>
            <a:r>
              <a:rPr lang="en-US" sz="1050" dirty="0"/>
              <a:t> </a:t>
            </a:r>
            <a:r>
              <a:rPr lang="en-US" sz="1050" dirty="0" err="1"/>
              <a:t>Atid</a:t>
            </a:r>
            <a:r>
              <a:rPr lang="en-US" sz="1050" dirty="0"/>
              <a:t> (22%), but even if we add the votes cast this time for </a:t>
            </a:r>
            <a:r>
              <a:rPr lang="en-US" sz="1050" dirty="0" err="1"/>
              <a:t>Gantz</a:t>
            </a:r>
            <a:r>
              <a:rPr lang="en-US" sz="1050" dirty="0"/>
              <a:t>, this still only comes to around 33%. Where did the rest go? They ‘returned home’ to Labor and Meretz, whose combined  share rose by more than 14% of the vote, as compared to 2020, when they ran together as a single electoral list (together with Orly Levy’s </a:t>
            </a:r>
            <a:r>
              <a:rPr lang="en-US" sz="1050" dirty="0" err="1"/>
              <a:t>Gesher</a:t>
            </a:r>
            <a:r>
              <a:rPr lang="en-US" sz="1050" dirty="0"/>
              <a:t> party). The Likud lost 5% of the vote, most of which seems to have moved over   to Gideon </a:t>
            </a:r>
            <a:r>
              <a:rPr lang="en-US" sz="1050" dirty="0" err="1"/>
              <a:t>Sa’ar’s</a:t>
            </a:r>
            <a:r>
              <a:rPr lang="en-US" sz="1050" dirty="0"/>
              <a:t> New Hope party.”</a:t>
            </a:r>
          </a:p>
        </p:txBody>
      </p:sp>
      <p:graphicFrame>
        <p:nvGraphicFramePr>
          <p:cNvPr id="7" name="Chart 2">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213624693"/>
              </p:ext>
            </p:extLst>
          </p:nvPr>
        </p:nvGraphicFramePr>
        <p:xfrm>
          <a:off x="1043608" y="790575"/>
          <a:ext cx="7992888" cy="30773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31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Haifa</a:t>
            </a:r>
            <a:endParaRPr lang="he-IL"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“While the Likud gained the highest number of votes in Haifa, its share of the total votes declined by more than 5 percentage points relative to the previous elections. Presumably, at least some of these Likud voters switched to New Hope. Total support for </a:t>
            </a:r>
            <a:r>
              <a:rPr lang="en-US" sz="1100" dirty="0" err="1"/>
              <a:t>Yesh</a:t>
            </a:r>
            <a:r>
              <a:rPr lang="en-US" sz="1100" dirty="0"/>
              <a:t> </a:t>
            </a:r>
            <a:r>
              <a:rPr lang="en-US" sz="1100" dirty="0" err="1"/>
              <a:t>Atid</a:t>
            </a:r>
            <a:r>
              <a:rPr lang="en-US" sz="1100" dirty="0"/>
              <a:t> and Blue and White was 7 percentage points lower than in 2020, with almost all these votes moving to Labor and Meretz. The low voter turnout in the Arab sector was reflected in a moderate decline of less than 3 percentage points in support for the Arab parties.”</a:t>
            </a:r>
          </a:p>
          <a:p>
            <a:pPr marL="0" indent="0">
              <a:buNone/>
            </a:pP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graphicFrame>
        <p:nvGraphicFramePr>
          <p:cNvPr id="5" name="Chart 3">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1176787435"/>
              </p:ext>
            </p:extLst>
          </p:nvPr>
        </p:nvGraphicFramePr>
        <p:xfrm>
          <a:off x="1043608" y="919163"/>
          <a:ext cx="7848871" cy="302074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xmlns="" id="{96DF8801-4EAC-4801-9F64-94CD3CC720F4}"/>
              </a:ext>
            </a:extLst>
          </p:cNvPr>
          <p:cNvSpPr txBox="1"/>
          <p:nvPr/>
        </p:nvSpPr>
        <p:spPr>
          <a:xfrm>
            <a:off x="7255566" y="93667"/>
            <a:ext cx="1888435" cy="646331"/>
          </a:xfrm>
          <a:prstGeom prst="rect">
            <a:avLst/>
          </a:prstGeom>
          <a:noFill/>
        </p:spPr>
        <p:txBody>
          <a:bodyPr wrap="square" rtlCol="1">
            <a:spAutoFit/>
          </a:bodyPr>
          <a:lstStyle/>
          <a:p>
            <a:pPr algn="l" rtl="0"/>
            <a:r>
              <a:rPr lang="en-US" sz="1200" dirty="0"/>
              <a:t>Voter turnout:</a:t>
            </a:r>
          </a:p>
          <a:p>
            <a:pPr algn="l" rtl="0"/>
            <a:r>
              <a:rPr lang="en-US" sz="1200" dirty="0"/>
              <a:t>2020	58.3%</a:t>
            </a:r>
          </a:p>
          <a:p>
            <a:pPr algn="l" rtl="0"/>
            <a:r>
              <a:rPr lang="en-US" sz="1200" dirty="0"/>
              <a:t>2021	55.1%</a:t>
            </a:r>
          </a:p>
        </p:txBody>
      </p:sp>
    </p:spTree>
    <p:extLst>
      <p:ext uri="{BB962C8B-B14F-4D97-AF65-F5344CB8AC3E}">
        <p14:creationId xmlns:p14="http://schemas.microsoft.com/office/powerpoint/2010/main" val="2816574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Jerusalem</a:t>
            </a:r>
            <a:endParaRPr lang="he-IL"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“As in the September 2019 elections, United Torah Judaism once again managed to ‘defeat’ Likud in the capital and garner the largest number of votes. Likud lost more than 7% of the vote relative to the previous elections. These voices shifted mainly to </a:t>
            </a:r>
            <a:r>
              <a:rPr lang="en-US" sz="1100" dirty="0" err="1"/>
              <a:t>Yamina</a:t>
            </a:r>
            <a:r>
              <a:rPr lang="en-US" sz="1100" dirty="0"/>
              <a:t> and Religious Zionism, whose combined share increased by more than 7% of the vote, compared with 2020.”</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255566" y="93667"/>
            <a:ext cx="1888435" cy="646331"/>
          </a:xfrm>
          <a:prstGeom prst="rect">
            <a:avLst/>
          </a:prstGeom>
          <a:noFill/>
        </p:spPr>
        <p:txBody>
          <a:bodyPr wrap="square" rtlCol="1">
            <a:spAutoFit/>
          </a:bodyPr>
          <a:lstStyle/>
          <a:p>
            <a:pPr algn="l" rtl="0"/>
            <a:r>
              <a:rPr lang="en-US" sz="1200" dirty="0"/>
              <a:t>Voter turnout:</a:t>
            </a:r>
          </a:p>
          <a:p>
            <a:pPr algn="l" rtl="0"/>
            <a:r>
              <a:rPr lang="en-US" sz="1200" dirty="0"/>
              <a:t>2020	63.3%</a:t>
            </a:r>
          </a:p>
          <a:p>
            <a:pPr algn="l" rtl="0"/>
            <a:r>
              <a:rPr lang="en-US" sz="1200" dirty="0"/>
              <a:t>2021	59.1%</a:t>
            </a:r>
          </a:p>
        </p:txBody>
      </p:sp>
      <p:graphicFrame>
        <p:nvGraphicFramePr>
          <p:cNvPr id="7" name="Chart 11">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1721191813"/>
              </p:ext>
            </p:extLst>
          </p:nvPr>
        </p:nvGraphicFramePr>
        <p:xfrm>
          <a:off x="971600" y="739998"/>
          <a:ext cx="7992887" cy="32719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6645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Ultra-Orthodox Sector</a:t>
            </a:r>
            <a:br>
              <a:rPr lang="en-US" dirty="0"/>
            </a:br>
            <a:r>
              <a:rPr lang="en-US" sz="1600" b="0" dirty="0"/>
              <a:t>(based on results in </a:t>
            </a:r>
            <a:r>
              <a:rPr lang="en-US" sz="1600" b="0" dirty="0" err="1"/>
              <a:t>Elad</a:t>
            </a:r>
            <a:r>
              <a:rPr lang="en-US" sz="1600" b="0" dirty="0"/>
              <a:t>, </a:t>
            </a:r>
            <a:r>
              <a:rPr lang="en-US" sz="1600" b="0" dirty="0" err="1"/>
              <a:t>Beitar</a:t>
            </a:r>
            <a:r>
              <a:rPr lang="en-US" sz="1600" b="0" dirty="0"/>
              <a:t> </a:t>
            </a:r>
            <a:r>
              <a:rPr lang="en-US" sz="1600" b="0" dirty="0" err="1"/>
              <a:t>Illit</a:t>
            </a:r>
            <a:r>
              <a:rPr lang="en-US" sz="1600" b="0" dirty="0"/>
              <a:t>, and </a:t>
            </a:r>
            <a:r>
              <a:rPr lang="en-US" sz="1600" b="0" dirty="0" err="1"/>
              <a:t>Modi’in</a:t>
            </a:r>
            <a:r>
              <a:rPr lang="en-US" sz="1600" b="0" dirty="0"/>
              <a:t> </a:t>
            </a:r>
            <a:r>
              <a:rPr lang="en-US" sz="1600" b="0" dirty="0" err="1"/>
              <a:t>Illit</a:t>
            </a:r>
            <a:r>
              <a:rPr lang="en-US" sz="1600" b="0" dirty="0"/>
              <a:t>)</a:t>
            </a:r>
            <a:endParaRPr lang="he-IL"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410298"/>
            <a:ext cx="7992888" cy="637580"/>
          </a:xfrm>
        </p:spPr>
        <p:txBody>
          <a:bodyPr>
            <a:normAutofit/>
          </a:bodyPr>
          <a:lstStyle/>
          <a:p>
            <a:pPr marL="0" indent="0">
              <a:buNone/>
            </a:pPr>
            <a:r>
              <a:rPr lang="en-US" sz="1100" dirty="0"/>
              <a:t>“The trends seen in the ultra-Orthodox sector are a clear reflection of the overall shifts in the ‘Netanyahu bloc.’ All the parties lost votes compared with 2020, and these votes were picked up by Religious Zionism. At the same time, the magnitude of this change should not be overstated. Overall, United Torah Judaism lost less than 2.5% of the vote, and Shas, only 2.1%.”</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255566" y="93667"/>
            <a:ext cx="1888435" cy="646331"/>
          </a:xfrm>
          <a:prstGeom prst="rect">
            <a:avLst/>
          </a:prstGeom>
          <a:noFill/>
        </p:spPr>
        <p:txBody>
          <a:bodyPr wrap="square" rtlCol="1">
            <a:spAutoFit/>
          </a:bodyPr>
          <a:lstStyle/>
          <a:p>
            <a:pPr algn="l" rtl="0"/>
            <a:r>
              <a:rPr lang="en-US" sz="1200" dirty="0"/>
              <a:t>Voter turnout:</a:t>
            </a:r>
          </a:p>
          <a:p>
            <a:pPr algn="l" rtl="0"/>
            <a:r>
              <a:rPr lang="en-US" sz="1200" dirty="0"/>
              <a:t>2020	83.6%</a:t>
            </a:r>
          </a:p>
          <a:p>
            <a:pPr algn="l" rtl="0"/>
            <a:r>
              <a:rPr lang="en-US" sz="1200" dirty="0"/>
              <a:t>2021	79.7%</a:t>
            </a:r>
          </a:p>
        </p:txBody>
      </p:sp>
      <p:graphicFrame>
        <p:nvGraphicFramePr>
          <p:cNvPr id="8" name="Chart 10">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1627406610"/>
              </p:ext>
            </p:extLst>
          </p:nvPr>
        </p:nvGraphicFramePr>
        <p:xfrm>
          <a:off x="1043608" y="955869"/>
          <a:ext cx="7992887" cy="33508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953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Development Towns*</a:t>
            </a:r>
            <a:br>
              <a:rPr lang="en-US" dirty="0"/>
            </a:br>
            <a:r>
              <a:rPr lang="en-US" sz="1100" b="0" dirty="0"/>
              <a:t>Towns built in Israel during the 1950s subsequently considered by some to be places of relegation and marginalization</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410298"/>
            <a:ext cx="7992888" cy="637580"/>
          </a:xfrm>
        </p:spPr>
        <p:txBody>
          <a:bodyPr>
            <a:normAutofit/>
          </a:bodyPr>
          <a:lstStyle/>
          <a:p>
            <a:pPr marL="0" indent="0">
              <a:buNone/>
            </a:pPr>
            <a:r>
              <a:rPr lang="en-US" sz="1100" dirty="0"/>
              <a:t>“Along with a drop of more than 7 percentage points in support for the Likud, there was also a significant decline in voter turnout. The meaning of such a decline is that  many Likud voters decided to stay home this time.  In absolute terms, Likud lost almost 25,000 votes in development towns.”</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308304" y="0"/>
            <a:ext cx="1888435" cy="646331"/>
          </a:xfrm>
          <a:prstGeom prst="rect">
            <a:avLst/>
          </a:prstGeom>
          <a:noFill/>
        </p:spPr>
        <p:txBody>
          <a:bodyPr wrap="square" rtlCol="1">
            <a:spAutoFit/>
          </a:bodyPr>
          <a:lstStyle/>
          <a:p>
            <a:pPr algn="l" rtl="0"/>
            <a:r>
              <a:rPr lang="en-US" sz="1200" dirty="0"/>
              <a:t>Voter turnout:</a:t>
            </a:r>
          </a:p>
          <a:p>
            <a:pPr algn="l" rtl="0"/>
            <a:r>
              <a:rPr lang="en-US" sz="1200" dirty="0"/>
              <a:t>2020	66.8%</a:t>
            </a:r>
          </a:p>
          <a:p>
            <a:pPr algn="l" rtl="0"/>
            <a:r>
              <a:rPr lang="en-US" sz="1200" dirty="0"/>
              <a:t>2021	61.9%</a:t>
            </a:r>
          </a:p>
        </p:txBody>
      </p:sp>
      <p:graphicFrame>
        <p:nvGraphicFramePr>
          <p:cNvPr id="7" name="Chart 9">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3883000244"/>
              </p:ext>
            </p:extLst>
          </p:nvPr>
        </p:nvGraphicFramePr>
        <p:xfrm>
          <a:off x="1043608" y="987574"/>
          <a:ext cx="7992888" cy="33123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44946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Settlements</a:t>
            </a:r>
            <a:br>
              <a:rPr lang="en-US" dirty="0"/>
            </a:br>
            <a:r>
              <a:rPr lang="en-US" sz="1400" b="0" dirty="0"/>
              <a:t>(not including the two ultra-Orthodox cities in the West Bank)</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“Claims that Netanyahu’s campaign to whip up votes for Religious Zionism was ‘too successful,’ are clearly supported by voting patterns in the settlements. Likud lost its status as the largest party, as its share of the vote plummeted by more than 13 percentage points. The big winner was Religious Zionism, which became the strongest party in the territories over the Green Line, even at the expense of votes for the ultra-Orthodox parties (whose combined share fell by around 3% of the vote).”</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308304" y="0"/>
            <a:ext cx="1888435" cy="646331"/>
          </a:xfrm>
          <a:prstGeom prst="rect">
            <a:avLst/>
          </a:prstGeom>
          <a:noFill/>
        </p:spPr>
        <p:txBody>
          <a:bodyPr wrap="square" rtlCol="1">
            <a:spAutoFit/>
          </a:bodyPr>
          <a:lstStyle/>
          <a:p>
            <a:pPr algn="l" rtl="0"/>
            <a:r>
              <a:rPr lang="en-US" sz="1200" dirty="0"/>
              <a:t>Voter turnout:</a:t>
            </a:r>
          </a:p>
          <a:p>
            <a:pPr algn="l" rtl="0"/>
            <a:r>
              <a:rPr lang="en-US" sz="1200" dirty="0"/>
              <a:t>2020	74.9%</a:t>
            </a:r>
          </a:p>
          <a:p>
            <a:pPr algn="l" rtl="0"/>
            <a:r>
              <a:rPr lang="en-US" sz="1200" dirty="0"/>
              <a:t>2021	72.4%</a:t>
            </a:r>
          </a:p>
        </p:txBody>
      </p:sp>
      <p:graphicFrame>
        <p:nvGraphicFramePr>
          <p:cNvPr id="8" name="Chart 8">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1905638330"/>
              </p:ext>
            </p:extLst>
          </p:nvPr>
        </p:nvGraphicFramePr>
        <p:xfrm>
          <a:off x="1043608" y="852309"/>
          <a:ext cx="7920879" cy="31596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0237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51A6A-2535-4238-889C-E7E7A6BB2F7D}"/>
              </a:ext>
            </a:extLst>
          </p:cNvPr>
          <p:cNvSpPr>
            <a:spLocks noGrp="1"/>
          </p:cNvSpPr>
          <p:nvPr>
            <p:ph type="title"/>
          </p:nvPr>
        </p:nvSpPr>
        <p:spPr/>
        <p:txBody>
          <a:bodyPr/>
          <a:lstStyle/>
          <a:p>
            <a:r>
              <a:rPr lang="en-US" dirty="0"/>
              <a:t>Kibbutzim</a:t>
            </a:r>
            <a:br>
              <a:rPr lang="en-US" dirty="0"/>
            </a:br>
            <a:r>
              <a:rPr lang="en-US" sz="1400" b="0" dirty="0"/>
              <a:t>(not including the two ultra-Orthodox cities in the West Bank)</a:t>
            </a:r>
            <a:endParaRPr lang="he-IL" sz="1600" b="0" dirty="0"/>
          </a:p>
        </p:txBody>
      </p:sp>
      <p:sp>
        <p:nvSpPr>
          <p:cNvPr id="3" name="מציין מיקום תוכן 2">
            <a:extLst>
              <a:ext uri="{FF2B5EF4-FFF2-40B4-BE49-F238E27FC236}">
                <a16:creationId xmlns:a16="http://schemas.microsoft.com/office/drawing/2014/main" xmlns="" id="{5C950CC0-3EDD-443A-8AF9-57413A7CE86E}"/>
              </a:ext>
            </a:extLst>
          </p:cNvPr>
          <p:cNvSpPr>
            <a:spLocks noGrp="1"/>
          </p:cNvSpPr>
          <p:nvPr>
            <p:ph idx="1"/>
          </p:nvPr>
        </p:nvSpPr>
        <p:spPr>
          <a:xfrm>
            <a:off x="1043608" y="4011910"/>
            <a:ext cx="7992888" cy="1035968"/>
          </a:xfrm>
        </p:spPr>
        <p:txBody>
          <a:bodyPr>
            <a:normAutofit/>
          </a:bodyPr>
          <a:lstStyle/>
          <a:p>
            <a:pPr marL="0" indent="0">
              <a:buNone/>
            </a:pPr>
            <a:r>
              <a:rPr lang="en-US" sz="1100" dirty="0"/>
              <a:t>“In the 2020 elections, Blue and White took more than 58% of the vote in kibbutzim, a remarkable achievement. In this round, , Blue and White and </a:t>
            </a:r>
            <a:r>
              <a:rPr lang="en-US" sz="1100" dirty="0" err="1"/>
              <a:t>Yesh</a:t>
            </a:r>
            <a:r>
              <a:rPr lang="en-US" sz="1100" dirty="0"/>
              <a:t> </a:t>
            </a:r>
            <a:r>
              <a:rPr lang="en-US" sz="1100" dirty="0" err="1"/>
              <a:t>Atid</a:t>
            </a:r>
            <a:r>
              <a:rPr lang="en-US" sz="1100" dirty="0"/>
              <a:t> together received only 36% of the vote, with the remainder mainly moving back to the two parties that have traditionally enjoyed strong support  in kibbutzim: Meretz and Labor; the latter regained its position as the largest party for the first time in several elections.”</a:t>
            </a:r>
            <a:endParaRPr lang="he-IL" sz="1100" dirty="0"/>
          </a:p>
        </p:txBody>
      </p:sp>
      <p:sp>
        <p:nvSpPr>
          <p:cNvPr id="4" name="מציין מיקום של תאריך 3">
            <a:extLst>
              <a:ext uri="{FF2B5EF4-FFF2-40B4-BE49-F238E27FC236}">
                <a16:creationId xmlns:a16="http://schemas.microsoft.com/office/drawing/2014/main" xmlns="" id="{4960EA60-9FF0-4B45-A930-4AFD0DD95676}"/>
              </a:ext>
            </a:extLst>
          </p:cNvPr>
          <p:cNvSpPr>
            <a:spLocks noGrp="1"/>
          </p:cNvSpPr>
          <p:nvPr>
            <p:ph type="dt" sz="half" idx="10"/>
          </p:nvPr>
        </p:nvSpPr>
        <p:spPr/>
        <p:txBody>
          <a:bodyPr/>
          <a:lstStyle/>
          <a:p>
            <a:fld id="{84ED000A-F295-4393-8C71-EA997B809CD5}" type="datetime13">
              <a:rPr lang="he-IL" smtClean="0"/>
              <a:t>20.04.2021</a:t>
            </a:fld>
            <a:endParaRPr lang="he-IL"/>
          </a:p>
        </p:txBody>
      </p:sp>
      <p:sp>
        <p:nvSpPr>
          <p:cNvPr id="6" name="TextBox 5">
            <a:extLst>
              <a:ext uri="{FF2B5EF4-FFF2-40B4-BE49-F238E27FC236}">
                <a16:creationId xmlns:a16="http://schemas.microsoft.com/office/drawing/2014/main" xmlns="" id="{96DF8801-4EAC-4801-9F64-94CD3CC720F4}"/>
              </a:ext>
            </a:extLst>
          </p:cNvPr>
          <p:cNvSpPr txBox="1"/>
          <p:nvPr/>
        </p:nvSpPr>
        <p:spPr>
          <a:xfrm>
            <a:off x="7308304" y="0"/>
            <a:ext cx="1888435" cy="646331"/>
          </a:xfrm>
          <a:prstGeom prst="rect">
            <a:avLst/>
          </a:prstGeom>
          <a:noFill/>
        </p:spPr>
        <p:txBody>
          <a:bodyPr wrap="square" rtlCol="1">
            <a:spAutoFit/>
          </a:bodyPr>
          <a:lstStyle/>
          <a:p>
            <a:pPr algn="l" rtl="0"/>
            <a:r>
              <a:rPr lang="en-US" sz="1200" dirty="0"/>
              <a:t>Voter turnout:</a:t>
            </a:r>
          </a:p>
          <a:p>
            <a:pPr algn="l" rtl="0"/>
            <a:r>
              <a:rPr lang="en-US" sz="1200" dirty="0"/>
              <a:t>2020	71.3%</a:t>
            </a:r>
          </a:p>
          <a:p>
            <a:pPr algn="l" rtl="0"/>
            <a:r>
              <a:rPr lang="en-US" sz="1200" dirty="0"/>
              <a:t>2021	71.1%</a:t>
            </a:r>
          </a:p>
        </p:txBody>
      </p:sp>
      <p:graphicFrame>
        <p:nvGraphicFramePr>
          <p:cNvPr id="7" name="Chart 7">
            <a:extLst>
              <a:ext uri="{FF2B5EF4-FFF2-40B4-BE49-F238E27FC236}">
                <a16:creationId xmlns:a16="http://schemas.microsoft.com/office/drawing/2014/main" xmlns="" id="{906728D9-9D20-4EAF-9D5E-3302805BE300}"/>
              </a:ext>
            </a:extLst>
          </p:cNvPr>
          <p:cNvGraphicFramePr/>
          <p:nvPr>
            <p:extLst>
              <p:ext uri="{D42A27DB-BD31-4B8C-83A1-F6EECF244321}">
                <p14:modId xmlns:p14="http://schemas.microsoft.com/office/powerpoint/2010/main" val="2041036940"/>
              </p:ext>
            </p:extLst>
          </p:nvPr>
        </p:nvGraphicFramePr>
        <p:xfrm>
          <a:off x="1043608" y="915566"/>
          <a:ext cx="7920879" cy="30963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2752678"/>
      </p:ext>
    </p:extLst>
  </p:cSld>
  <p:clrMapOvr>
    <a:masterClrMapping/>
  </p:clrMapOvr>
</p:sld>
</file>

<file path=ppt/theme/theme1.xml><?xml version="1.0" encoding="utf-8"?>
<a:theme xmlns:a="http://schemas.openxmlformats.org/drawingml/2006/main" name="ערכת נושא Office">
  <a:themeElements>
    <a:clrScheme name="המכון הישראלי לדמוקרטיה 6/2020">
      <a:dk1>
        <a:srgbClr val="FFFFFF"/>
      </a:dk1>
      <a:lt1>
        <a:srgbClr val="141E38"/>
      </a:lt1>
      <a:dk2>
        <a:srgbClr val="DBE3D8"/>
      </a:dk2>
      <a:lt2>
        <a:srgbClr val="141E38"/>
      </a:lt2>
      <a:accent1>
        <a:srgbClr val="AFD5CE"/>
      </a:accent1>
      <a:accent2>
        <a:srgbClr val="457B9D"/>
      </a:accent2>
      <a:accent3>
        <a:srgbClr val="1E385F"/>
      </a:accent3>
      <a:accent4>
        <a:srgbClr val="9C8CA6"/>
      </a:accent4>
      <a:accent5>
        <a:srgbClr val="5A4865"/>
      </a:accent5>
      <a:accent6>
        <a:srgbClr val="3C122F"/>
      </a:accent6>
      <a:hlink>
        <a:srgbClr val="076DDA"/>
      </a:hlink>
      <a:folHlink>
        <a:srgbClr val="757070"/>
      </a:folHlink>
    </a:clrScheme>
    <a:fontScheme name="Tahoma המכון הישראלי לדמוקריה">
      <a:majorFont>
        <a:latin typeface="Tahoma"/>
        <a:ea typeface=""/>
        <a:cs typeface="Tahoma"/>
      </a:majorFont>
      <a:minorFont>
        <a:latin typeface="Tahoma"/>
        <a:ea typeface=""/>
        <a:cs typeface="Tahoma"/>
      </a:minorFont>
    </a:fontScheme>
    <a:fmtScheme name="אופק">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1">
        <a:spAutoFit/>
      </a:bodyPr>
      <a:lstStyle>
        <a:defPPr>
          <a:defRPr dirty="0" smtClean="0"/>
        </a:defPPr>
      </a:lstStyle>
    </a:txDef>
  </a:objectDefaults>
  <a:extraClrSchemeLst/>
  <a:extLst>
    <a:ext uri="{05A4C25C-085E-4340-85A3-A5531E510DB2}">
      <thm15:themeFamily xmlns:thm15="http://schemas.microsoft.com/office/thememl/2012/main" xmlns="" name="IDI EN 2020" id="{642B6251-F687-4F1C-B5F8-22B80B676606}" vid="{E242B07B-3013-43AB-BA91-F1ECB0E4F93E}"/>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המכון הישראלי לדמוקרטיה">
      <a:dk1>
        <a:srgbClr val="141E38"/>
      </a:dk1>
      <a:lt1>
        <a:sysClr val="window" lastClr="FFFFFF"/>
      </a:lt1>
      <a:dk2>
        <a:srgbClr val="141E38"/>
      </a:dk2>
      <a:lt2>
        <a:srgbClr val="E7E6E6"/>
      </a:lt2>
      <a:accent1>
        <a:srgbClr val="141E38"/>
      </a:accent1>
      <a:accent2>
        <a:srgbClr val="44546A"/>
      </a:accent2>
      <a:accent3>
        <a:srgbClr val="A5A5A5"/>
      </a:accent3>
      <a:accent4>
        <a:srgbClr val="D0CECE"/>
      </a:accent4>
      <a:accent5>
        <a:srgbClr val="8BB9E2"/>
      </a:accent5>
      <a:accent6>
        <a:srgbClr val="C2DFFD"/>
      </a:accent6>
      <a:hlink>
        <a:srgbClr val="034A90"/>
      </a:hlink>
      <a:folHlink>
        <a:srgbClr val="75707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19274</TotalTime>
  <Words>1153</Words>
  <Application>Microsoft Office PowerPoint</Application>
  <PresentationFormat>On-screen Show (16:9)</PresentationFormat>
  <Paragraphs>73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ערכת נושא Office</vt:lpstr>
      <vt:lpstr>Voting Patterns in Knesset Elections: 2021 Vs.  2020</vt:lpstr>
      <vt:lpstr>Where did voter turnout decline most? Drop in voter turnout between 2020 and 2021 (percentage points)</vt:lpstr>
      <vt:lpstr>Tel Aviv</vt:lpstr>
      <vt:lpstr>Haifa</vt:lpstr>
      <vt:lpstr>Jerusalem</vt:lpstr>
      <vt:lpstr>Ultra-Orthodox Sector (based on results in Elad, Beitar Illit, and Modi’in Illit)</vt:lpstr>
      <vt:lpstr>Development Towns* Towns built in Israel during the 1950s subsequently considered by some to be places of relegation and marginalization</vt:lpstr>
      <vt:lpstr>Settlements (not including the two ultra-Orthodox cities in the West Bank)</vt:lpstr>
      <vt:lpstr>Kibbutzim (not including the two ultra-Orthodox cities in the West Bank)</vt:lpstr>
      <vt:lpstr>Arab Sector (not including "mixed" Arab-Jewish cities)</vt:lpstr>
      <vt:lpstr>Likud Strongholds  (Ashdod, Ashkelon, Be’er Sheva, Hadera, Holon, Netanya)</vt:lpstr>
      <vt:lpstr>Upper-Middle Class Cities in the Center of Israel (Givatayim, Hod Hasharon, Modi’in, Kfar Saba, Ramat Gan, Ra’anana)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המכון הישראלי לדמוקרטיה | Israel Democracy Institute</dc:creator>
  <cp:lastModifiedBy>Danae Marx</cp:lastModifiedBy>
  <cp:revision>40</cp:revision>
  <dcterms:created xsi:type="dcterms:W3CDTF">2019-03-13T07:19:22Z</dcterms:created>
  <dcterms:modified xsi:type="dcterms:W3CDTF">2021-04-20T12:35:12Z</dcterms:modified>
</cp:coreProperties>
</file>