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1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theme/themeOverride1.xml" ContentType="application/vnd.openxmlformats-officedocument.themeOverr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7" r:id="rId2"/>
    <p:sldId id="413" r:id="rId3"/>
    <p:sldId id="291" r:id="rId4"/>
    <p:sldId id="400" r:id="rId5"/>
    <p:sldId id="301" r:id="rId6"/>
    <p:sldId id="304" r:id="rId7"/>
    <p:sldId id="414" r:id="rId8"/>
    <p:sldId id="420" r:id="rId9"/>
    <p:sldId id="421" r:id="rId10"/>
    <p:sldId id="305" r:id="rId11"/>
    <p:sldId id="422" r:id="rId12"/>
    <p:sldId id="424" r:id="rId13"/>
    <p:sldId id="426" r:id="rId14"/>
    <p:sldId id="427" r:id="rId15"/>
    <p:sldId id="417" r:id="rId16"/>
    <p:sldId id="428" r:id="rId17"/>
  </p:sldIdLst>
  <p:sldSz cx="9144000" cy="5143500" type="screen16x9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2C53"/>
    <a:srgbClr val="233563"/>
    <a:srgbClr val="141E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88673" autoAdjust="0"/>
  </p:normalViewPr>
  <p:slideViewPr>
    <p:cSldViewPr showGuides="1">
      <p:cViewPr varScale="1">
        <p:scale>
          <a:sx n="138" d="100"/>
          <a:sy n="138" d="100"/>
        </p:scale>
        <p:origin x="-86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5" d="100"/>
          <a:sy n="85" d="100"/>
        </p:scale>
        <p:origin x="-378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FEB-42CF-A321-26C465B21503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Sheet1!$A$2:$A$22</c:f>
              <c:strCache>
                <c:ptCount val="21"/>
                <c:pt idx="0">
                  <c:v>Israel</c:v>
                </c:pt>
                <c:pt idx="1">
                  <c:v>Greece</c:v>
                </c:pt>
                <c:pt idx="2">
                  <c:v>Spain</c:v>
                </c:pt>
                <c:pt idx="3">
                  <c:v>Japan</c:v>
                </c:pt>
                <c:pt idx="4">
                  <c:v>Iceland</c:v>
                </c:pt>
                <c:pt idx="5">
                  <c:v>Netherlands</c:v>
                </c:pt>
                <c:pt idx="6">
                  <c:v>Canada</c:v>
                </c:pt>
                <c:pt idx="7">
                  <c:v>Austria</c:v>
                </c:pt>
                <c:pt idx="8">
                  <c:v>Portugal</c:v>
                </c:pt>
                <c:pt idx="9">
                  <c:v>Denmark</c:v>
                </c:pt>
                <c:pt idx="10">
                  <c:v>Czech Rep.</c:v>
                </c:pt>
                <c:pt idx="11">
                  <c:v>Poland</c:v>
                </c:pt>
                <c:pt idx="12">
                  <c:v>UK</c:v>
                </c:pt>
                <c:pt idx="13">
                  <c:v>Germany</c:v>
                </c:pt>
                <c:pt idx="14">
                  <c:v>Hungary</c:v>
                </c:pt>
                <c:pt idx="15">
                  <c:v>Sweden</c:v>
                </c:pt>
                <c:pt idx="16">
                  <c:v>Norway</c:v>
                </c:pt>
                <c:pt idx="17">
                  <c:v>Belgium</c:v>
                </c:pt>
                <c:pt idx="18">
                  <c:v>Finland</c:v>
                </c:pt>
                <c:pt idx="19">
                  <c:v>Italy</c:v>
                </c:pt>
                <c:pt idx="20">
                  <c:v>Ireland</c:v>
                </c:pt>
              </c:strCache>
            </c:strRef>
          </c:cat>
          <c:val>
            <c:numRef>
              <c:f>Sheet1!$B$2:$B$22</c:f>
              <c:numCache>
                <c:formatCode>0.0</c:formatCode>
                <c:ptCount val="21"/>
                <c:pt idx="0">
                  <c:v>2.2999999999999998</c:v>
                </c:pt>
                <c:pt idx="1">
                  <c:v>2.5</c:v>
                </c:pt>
                <c:pt idx="2">
                  <c:v>3</c:v>
                </c:pt>
                <c:pt idx="3">
                  <c:v>3</c:v>
                </c:pt>
                <c:pt idx="4">
                  <c:v>3.1</c:v>
                </c:pt>
                <c:pt idx="5">
                  <c:v>3.2</c:v>
                </c:pt>
                <c:pt idx="6">
                  <c:v>3.2</c:v>
                </c:pt>
                <c:pt idx="7">
                  <c:v>3.3</c:v>
                </c:pt>
                <c:pt idx="8">
                  <c:v>3.3</c:v>
                </c:pt>
                <c:pt idx="9">
                  <c:v>3.5</c:v>
                </c:pt>
                <c:pt idx="10">
                  <c:v>3.6</c:v>
                </c:pt>
                <c:pt idx="11">
                  <c:v>3.7</c:v>
                </c:pt>
                <c:pt idx="12">
                  <c:v>3.8</c:v>
                </c:pt>
                <c:pt idx="13">
                  <c:v>3.8010958904109593</c:v>
                </c:pt>
                <c:pt idx="14">
                  <c:v>4</c:v>
                </c:pt>
                <c:pt idx="15">
                  <c:v>3.9986301369863013</c:v>
                </c:pt>
                <c:pt idx="16">
                  <c:v>4.0010958904109595</c:v>
                </c:pt>
                <c:pt idx="17">
                  <c:v>4</c:v>
                </c:pt>
                <c:pt idx="18">
                  <c:v>4</c:v>
                </c:pt>
                <c:pt idx="19">
                  <c:v>4.4000000000000004</c:v>
                </c:pt>
                <c:pt idx="20">
                  <c:v>4.5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FEB-42CF-A321-26C465B215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368128"/>
        <c:axId val="134394240"/>
      </c:barChart>
      <c:catAx>
        <c:axId val="983681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34394240"/>
        <c:crosses val="autoZero"/>
        <c:auto val="1"/>
        <c:lblAlgn val="ctr"/>
        <c:lblOffset val="100"/>
        <c:noMultiLvlLbl val="0"/>
      </c:catAx>
      <c:valAx>
        <c:axId val="134394240"/>
        <c:scaling>
          <c:orientation val="minMax"/>
          <c:min val="1"/>
        </c:scaling>
        <c:delete val="0"/>
        <c:axPos val="l"/>
        <c:numFmt formatCode="0.0" sourceLinked="1"/>
        <c:majorTickMark val="out"/>
        <c:minorTickMark val="none"/>
        <c:tickLblPos val="nextTo"/>
        <c:crossAx val="98368128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1981</c:v>
                </c:pt>
                <c:pt idx="1">
                  <c:v>1984</c:v>
                </c:pt>
                <c:pt idx="2">
                  <c:v>1988</c:v>
                </c:pt>
                <c:pt idx="3">
                  <c:v>1992</c:v>
                </c:pt>
                <c:pt idx="4">
                  <c:v>1996</c:v>
                </c:pt>
                <c:pt idx="5">
                  <c:v>1999</c:v>
                </c:pt>
                <c:pt idx="6">
                  <c:v>2003</c:v>
                </c:pt>
                <c:pt idx="7">
                  <c:v>2006</c:v>
                </c:pt>
                <c:pt idx="8">
                  <c:v>2009</c:v>
                </c:pt>
                <c:pt idx="9">
                  <c:v>2013</c:v>
                </c:pt>
                <c:pt idx="10">
                  <c:v>2015</c:v>
                </c:pt>
                <c:pt idx="11" formatCode="B1mmm\-yy">
                  <c:v>43556</c:v>
                </c:pt>
                <c:pt idx="12" formatCode="B1mmm\-yy">
                  <c:v>43709</c:v>
                </c:pt>
                <c:pt idx="13">
                  <c:v>2020</c:v>
                </c:pt>
                <c:pt idx="14">
                  <c:v>2021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5</c:v>
                </c:pt>
                <c:pt idx="1">
                  <c:v>7</c:v>
                </c:pt>
                <c:pt idx="2">
                  <c:v>6</c:v>
                </c:pt>
                <c:pt idx="3">
                  <c:v>8</c:v>
                </c:pt>
                <c:pt idx="4">
                  <c:v>11</c:v>
                </c:pt>
                <c:pt idx="5">
                  <c:v>13</c:v>
                </c:pt>
                <c:pt idx="6">
                  <c:v>10</c:v>
                </c:pt>
                <c:pt idx="7">
                  <c:v>12</c:v>
                </c:pt>
                <c:pt idx="8">
                  <c:v>13</c:v>
                </c:pt>
                <c:pt idx="9">
                  <c:v>12</c:v>
                </c:pt>
                <c:pt idx="10">
                  <c:v>16</c:v>
                </c:pt>
                <c:pt idx="11">
                  <c:v>12</c:v>
                </c:pt>
                <c:pt idx="12">
                  <c:v>14</c:v>
                </c:pt>
                <c:pt idx="13">
                  <c:v>17</c:v>
                </c:pt>
                <c:pt idx="14">
                  <c:v>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263-4022-B254-387052FDFC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9182976"/>
        <c:axId val="199192960"/>
      </c:barChart>
      <c:catAx>
        <c:axId val="199182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9192960"/>
        <c:crosses val="autoZero"/>
        <c:auto val="1"/>
        <c:lblAlgn val="ctr"/>
        <c:lblOffset val="100"/>
        <c:noMultiLvlLbl val="0"/>
      </c:catAx>
      <c:valAx>
        <c:axId val="19919296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991829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1981</c:v>
                </c:pt>
                <c:pt idx="1">
                  <c:v>1984</c:v>
                </c:pt>
                <c:pt idx="2">
                  <c:v>1988</c:v>
                </c:pt>
                <c:pt idx="3">
                  <c:v>1992</c:v>
                </c:pt>
                <c:pt idx="4">
                  <c:v>1996</c:v>
                </c:pt>
                <c:pt idx="5">
                  <c:v>1999</c:v>
                </c:pt>
                <c:pt idx="6">
                  <c:v>2003</c:v>
                </c:pt>
                <c:pt idx="7">
                  <c:v>2006</c:v>
                </c:pt>
                <c:pt idx="8">
                  <c:v>2009</c:v>
                </c:pt>
                <c:pt idx="9">
                  <c:v>2013</c:v>
                </c:pt>
                <c:pt idx="10">
                  <c:v>2015</c:v>
                </c:pt>
                <c:pt idx="11" formatCode="B1mmm\-yy">
                  <c:v>43556</c:v>
                </c:pt>
                <c:pt idx="12" formatCode="B1mmm\-yy">
                  <c:v>43709</c:v>
                </c:pt>
                <c:pt idx="13">
                  <c:v>2020</c:v>
                </c:pt>
                <c:pt idx="14">
                  <c:v>2021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5</c:v>
                </c:pt>
                <c:pt idx="1">
                  <c:v>7</c:v>
                </c:pt>
                <c:pt idx="2">
                  <c:v>6</c:v>
                </c:pt>
                <c:pt idx="3">
                  <c:v>8</c:v>
                </c:pt>
                <c:pt idx="4">
                  <c:v>11</c:v>
                </c:pt>
                <c:pt idx="5">
                  <c:v>13</c:v>
                </c:pt>
                <c:pt idx="6">
                  <c:v>10</c:v>
                </c:pt>
                <c:pt idx="7">
                  <c:v>12</c:v>
                </c:pt>
                <c:pt idx="8">
                  <c:v>13</c:v>
                </c:pt>
                <c:pt idx="9">
                  <c:v>12</c:v>
                </c:pt>
                <c:pt idx="10">
                  <c:v>16</c:v>
                </c:pt>
                <c:pt idx="11">
                  <c:v>12</c:v>
                </c:pt>
                <c:pt idx="12">
                  <c:v>14</c:v>
                </c:pt>
                <c:pt idx="13">
                  <c:v>17</c:v>
                </c:pt>
                <c:pt idx="14">
                  <c:v>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2ED-49B8-BDCC-B9EF9CDA35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99859200"/>
        <c:axId val="199869184"/>
      </c:barChart>
      <c:catAx>
        <c:axId val="199859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99869184"/>
        <c:crosses val="autoZero"/>
        <c:auto val="1"/>
        <c:lblAlgn val="ctr"/>
        <c:lblOffset val="100"/>
        <c:noMultiLvlLbl val="0"/>
      </c:catAx>
      <c:valAx>
        <c:axId val="1998691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998592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בל"ד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2021</c:v>
                </c:pt>
                <c:pt idx="1">
                  <c:v>2020</c:v>
                </c:pt>
                <c:pt idx="2">
                  <c:v>SEP2019</c:v>
                </c:pt>
                <c:pt idx="3">
                  <c:v>APR2019</c:v>
                </c:pt>
                <c:pt idx="4">
                  <c:v>2015</c:v>
                </c:pt>
                <c:pt idx="5">
                  <c:v>2013</c:v>
                </c:pt>
                <c:pt idx="6">
                  <c:v>2009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5">
                  <c:v>3</c:v>
                </c:pt>
                <c:pt idx="6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AB1-455D-8686-8D49FAF798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רע"מ-תע"ל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2021</c:v>
                </c:pt>
                <c:pt idx="1">
                  <c:v>2020</c:v>
                </c:pt>
                <c:pt idx="2">
                  <c:v>SEP2019</c:v>
                </c:pt>
                <c:pt idx="3">
                  <c:v>APR2019</c:v>
                </c:pt>
                <c:pt idx="4">
                  <c:v>2015</c:v>
                </c:pt>
                <c:pt idx="5">
                  <c:v>2013</c:v>
                </c:pt>
                <c:pt idx="6">
                  <c:v>2009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4</c:v>
                </c:pt>
                <c:pt idx="5">
                  <c:v>4</c:v>
                </c:pt>
                <c:pt idx="6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AB1-455D-8686-8D49FAF798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המשותפת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2021</c:v>
                </c:pt>
                <c:pt idx="1">
                  <c:v>2020</c:v>
                </c:pt>
                <c:pt idx="2">
                  <c:v>SEP2019</c:v>
                </c:pt>
                <c:pt idx="3">
                  <c:v>APR2019</c:v>
                </c:pt>
                <c:pt idx="4">
                  <c:v>2015</c:v>
                </c:pt>
                <c:pt idx="5">
                  <c:v>2013</c:v>
                </c:pt>
                <c:pt idx="6">
                  <c:v>2009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6</c:v>
                </c:pt>
                <c:pt idx="1">
                  <c:v>15</c:v>
                </c:pt>
                <c:pt idx="2">
                  <c:v>13</c:v>
                </c:pt>
                <c:pt idx="3">
                  <c:v>4</c:v>
                </c:pt>
                <c:pt idx="4">
                  <c:v>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AB1-455D-8686-8D49FAF798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חד"ש-תע"ל</c:v>
                </c:pt>
              </c:strCache>
            </c:strRef>
          </c:tx>
          <c:spPr>
            <a:solidFill>
              <a:srgbClr val="0099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2021</c:v>
                </c:pt>
                <c:pt idx="1">
                  <c:v>2020</c:v>
                </c:pt>
                <c:pt idx="2">
                  <c:v>SEP2019</c:v>
                </c:pt>
                <c:pt idx="3">
                  <c:v>APR2019</c:v>
                </c:pt>
                <c:pt idx="4">
                  <c:v>2015</c:v>
                </c:pt>
                <c:pt idx="5">
                  <c:v>2013</c:v>
                </c:pt>
                <c:pt idx="6">
                  <c:v>2009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3">
                  <c:v>6</c:v>
                </c:pt>
                <c:pt idx="5">
                  <c:v>4</c:v>
                </c:pt>
                <c:pt idx="6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AB1-455D-8686-8D49FAF7980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מרצ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2021</c:v>
                </c:pt>
                <c:pt idx="1">
                  <c:v>2020</c:v>
                </c:pt>
                <c:pt idx="2">
                  <c:v>SEP2019</c:v>
                </c:pt>
                <c:pt idx="3">
                  <c:v>APR2019</c:v>
                </c:pt>
                <c:pt idx="4">
                  <c:v>2015</c:v>
                </c:pt>
                <c:pt idx="5">
                  <c:v>2013</c:v>
                </c:pt>
                <c:pt idx="6">
                  <c:v>2009</c:v>
                </c:pt>
              </c:strCache>
            </c:strRef>
          </c:cat>
          <c:val>
            <c:numRef>
              <c:f>Sheet1!$F$2:$F$8</c:f>
              <c:numCache>
                <c:formatCode>General</c:formatCode>
                <c:ptCount val="7"/>
                <c:pt idx="0">
                  <c:v>6</c:v>
                </c:pt>
                <c:pt idx="2">
                  <c:v>5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AB1-455D-8686-8D49FAF7980B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עבודה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2021</c:v>
                </c:pt>
                <c:pt idx="1">
                  <c:v>2020</c:v>
                </c:pt>
                <c:pt idx="2">
                  <c:v>SEP2019</c:v>
                </c:pt>
                <c:pt idx="3">
                  <c:v>APR2019</c:v>
                </c:pt>
                <c:pt idx="4">
                  <c:v>2015</c:v>
                </c:pt>
                <c:pt idx="5">
                  <c:v>2013</c:v>
                </c:pt>
                <c:pt idx="6">
                  <c:v>2009</c:v>
                </c:pt>
              </c:strCache>
            </c:strRef>
          </c:cat>
          <c:val>
            <c:numRef>
              <c:f>Sheet1!$G$2:$G$8</c:f>
              <c:numCache>
                <c:formatCode>General</c:formatCode>
                <c:ptCount val="7"/>
                <c:pt idx="0">
                  <c:v>7</c:v>
                </c:pt>
                <c:pt idx="1">
                  <c:v>7</c:v>
                </c:pt>
                <c:pt idx="2">
                  <c:v>6</c:v>
                </c:pt>
                <c:pt idx="3">
                  <c:v>6</c:v>
                </c:pt>
                <c:pt idx="4">
                  <c:v>24</c:v>
                </c:pt>
                <c:pt idx="5">
                  <c:v>15</c:v>
                </c:pt>
                <c:pt idx="6">
                  <c:v>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AB1-455D-8686-8D49FAF7980B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התנועה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2021</c:v>
                </c:pt>
                <c:pt idx="1">
                  <c:v>2020</c:v>
                </c:pt>
                <c:pt idx="2">
                  <c:v>SEP2019</c:v>
                </c:pt>
                <c:pt idx="3">
                  <c:v>APR2019</c:v>
                </c:pt>
                <c:pt idx="4">
                  <c:v>2015</c:v>
                </c:pt>
                <c:pt idx="5">
                  <c:v>2013</c:v>
                </c:pt>
                <c:pt idx="6">
                  <c:v>2009</c:v>
                </c:pt>
              </c:strCache>
            </c:strRef>
          </c:cat>
          <c:val>
            <c:numRef>
              <c:f>Sheet1!$H$2:$H$8</c:f>
              <c:numCache>
                <c:formatCode>General</c:formatCode>
                <c:ptCount val="7"/>
                <c:pt idx="5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4AB1-455D-8686-8D49FAF7980B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קדימה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2021</c:v>
                </c:pt>
                <c:pt idx="1">
                  <c:v>2020</c:v>
                </c:pt>
                <c:pt idx="2">
                  <c:v>SEP2019</c:v>
                </c:pt>
                <c:pt idx="3">
                  <c:v>APR2019</c:v>
                </c:pt>
                <c:pt idx="4">
                  <c:v>2015</c:v>
                </c:pt>
                <c:pt idx="5">
                  <c:v>2013</c:v>
                </c:pt>
                <c:pt idx="6">
                  <c:v>2009</c:v>
                </c:pt>
              </c:strCache>
            </c:strRef>
          </c:cat>
          <c:val>
            <c:numRef>
              <c:f>Sheet1!$I$2:$I$8</c:f>
              <c:numCache>
                <c:formatCode>General</c:formatCode>
                <c:ptCount val="7"/>
                <c:pt idx="5">
                  <c:v>2</c:v>
                </c:pt>
                <c:pt idx="6">
                  <c:v>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4AB1-455D-8686-8D49FAF7980B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יש עתיד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2021</c:v>
                </c:pt>
                <c:pt idx="1">
                  <c:v>2020</c:v>
                </c:pt>
                <c:pt idx="2">
                  <c:v>SEP2019</c:v>
                </c:pt>
                <c:pt idx="3">
                  <c:v>APR2019</c:v>
                </c:pt>
                <c:pt idx="4">
                  <c:v>2015</c:v>
                </c:pt>
                <c:pt idx="5">
                  <c:v>2013</c:v>
                </c:pt>
                <c:pt idx="6">
                  <c:v>2009</c:v>
                </c:pt>
              </c:strCache>
            </c:strRef>
          </c:cat>
          <c:val>
            <c:numRef>
              <c:f>Sheet1!$J$2:$J$8</c:f>
              <c:numCache>
                <c:formatCode>General</c:formatCode>
                <c:ptCount val="7"/>
                <c:pt idx="0">
                  <c:v>17</c:v>
                </c:pt>
                <c:pt idx="4">
                  <c:v>11</c:v>
                </c:pt>
                <c:pt idx="5">
                  <c:v>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4AB1-455D-8686-8D49FAF7980B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כחול לבן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2021</c:v>
                </c:pt>
                <c:pt idx="1">
                  <c:v>2020</c:v>
                </c:pt>
                <c:pt idx="2">
                  <c:v>SEP2019</c:v>
                </c:pt>
                <c:pt idx="3">
                  <c:v>APR2019</c:v>
                </c:pt>
                <c:pt idx="4">
                  <c:v>2015</c:v>
                </c:pt>
                <c:pt idx="5">
                  <c:v>2013</c:v>
                </c:pt>
                <c:pt idx="6">
                  <c:v>2009</c:v>
                </c:pt>
              </c:strCache>
            </c:strRef>
          </c:cat>
          <c:val>
            <c:numRef>
              <c:f>Sheet1!$K$2:$K$8</c:f>
              <c:numCache>
                <c:formatCode>General</c:formatCode>
                <c:ptCount val="7"/>
                <c:pt idx="0">
                  <c:v>8</c:v>
                </c:pt>
                <c:pt idx="1">
                  <c:v>33</c:v>
                </c:pt>
                <c:pt idx="2">
                  <c:v>33</c:v>
                </c:pt>
                <c:pt idx="3">
                  <c:v>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4AB1-455D-8686-8D49FAF7980B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כולנו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2021</c:v>
                </c:pt>
                <c:pt idx="1">
                  <c:v>2020</c:v>
                </c:pt>
                <c:pt idx="2">
                  <c:v>SEP2019</c:v>
                </c:pt>
                <c:pt idx="3">
                  <c:v>APR2019</c:v>
                </c:pt>
                <c:pt idx="4">
                  <c:v>2015</c:v>
                </c:pt>
                <c:pt idx="5">
                  <c:v>2013</c:v>
                </c:pt>
                <c:pt idx="6">
                  <c:v>2009</c:v>
                </c:pt>
              </c:strCache>
            </c:strRef>
          </c:cat>
          <c:val>
            <c:numRef>
              <c:f>Sheet1!$L$2:$L$8</c:f>
              <c:numCache>
                <c:formatCode>General</c:formatCode>
                <c:ptCount val="7"/>
                <c:pt idx="3">
                  <c:v>4</c:v>
                </c:pt>
                <c:pt idx="4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4AB1-455D-8686-8D49FAF7980B}"/>
            </c:ext>
          </c:extLst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ליכוד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966F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57EC-4620-B91C-7D2D35319292}"/>
              </c:ext>
            </c:extLst>
          </c:dPt>
          <c:dPt>
            <c:idx val="1"/>
            <c:invertIfNegative val="0"/>
            <c:bubble3D val="0"/>
            <c:spPr>
              <a:solidFill>
                <a:srgbClr val="9966F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43E-40B5-8631-FA0865ED055F}"/>
              </c:ext>
            </c:extLst>
          </c:dPt>
          <c:dPt>
            <c:idx val="2"/>
            <c:invertIfNegative val="0"/>
            <c:bubble3D val="0"/>
            <c:spPr>
              <a:solidFill>
                <a:srgbClr val="9966F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C0B-4B35-A962-F7D743587AC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2021</c:v>
                </c:pt>
                <c:pt idx="1">
                  <c:v>2020</c:v>
                </c:pt>
                <c:pt idx="2">
                  <c:v>SEP2019</c:v>
                </c:pt>
                <c:pt idx="3">
                  <c:v>APR2019</c:v>
                </c:pt>
                <c:pt idx="4">
                  <c:v>2015</c:v>
                </c:pt>
                <c:pt idx="5">
                  <c:v>2013</c:v>
                </c:pt>
                <c:pt idx="6">
                  <c:v>2009</c:v>
                </c:pt>
              </c:strCache>
            </c:strRef>
          </c:cat>
          <c:val>
            <c:numRef>
              <c:f>Sheet1!$M$2:$M$8</c:f>
              <c:numCache>
                <c:formatCode>General</c:formatCode>
                <c:ptCount val="7"/>
                <c:pt idx="0">
                  <c:v>7</c:v>
                </c:pt>
                <c:pt idx="1">
                  <c:v>7</c:v>
                </c:pt>
                <c:pt idx="2">
                  <c:v>8</c:v>
                </c:pt>
                <c:pt idx="3">
                  <c:v>35</c:v>
                </c:pt>
                <c:pt idx="4">
                  <c:v>30</c:v>
                </c:pt>
                <c:pt idx="5">
                  <c:v>31</c:v>
                </c:pt>
                <c:pt idx="6">
                  <c:v>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4AB1-455D-8686-8D49FAF7980B}"/>
            </c:ext>
          </c:extLst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תקווה חדשה</c:v>
                </c:pt>
              </c:strCache>
            </c:strRef>
          </c:tx>
          <c:spPr>
            <a:solidFill>
              <a:srgbClr val="9966F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7EC-4620-B91C-7D2D3531929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43E-40B5-8631-FA0865ED055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2021</c:v>
                </c:pt>
                <c:pt idx="1">
                  <c:v>2020</c:v>
                </c:pt>
                <c:pt idx="2">
                  <c:v>SEP2019</c:v>
                </c:pt>
                <c:pt idx="3">
                  <c:v>APR2019</c:v>
                </c:pt>
                <c:pt idx="4">
                  <c:v>2015</c:v>
                </c:pt>
                <c:pt idx="5">
                  <c:v>2013</c:v>
                </c:pt>
                <c:pt idx="6">
                  <c:v>2009</c:v>
                </c:pt>
              </c:strCache>
            </c:strRef>
          </c:cat>
          <c:val>
            <c:numRef>
              <c:f>Sheet1!$N$2:$N$8</c:f>
              <c:numCache>
                <c:formatCode>General</c:formatCode>
                <c:ptCount val="7"/>
                <c:pt idx="0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4AB1-455D-8686-8D49FAF7980B}"/>
            </c:ext>
          </c:extLst>
        </c:ser>
        <c:ser>
          <c:idx val="13"/>
          <c:order val="13"/>
          <c:tx>
            <c:strRef>
              <c:f>Sheet1!$O$1</c:f>
              <c:strCache>
                <c:ptCount val="1"/>
                <c:pt idx="0">
                  <c:v>ישראל ביתנו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1C0B-4B35-A962-F7D743587AC9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1C0B-4B35-A962-F7D743587AC9}"/>
              </c:ext>
            </c:extLst>
          </c:dPt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1C0B-4B35-A962-F7D743587AC9}"/>
              </c:ext>
            </c:extLst>
          </c:dPt>
          <c:dPt>
            <c:idx val="3"/>
            <c:invertIfNegative val="0"/>
            <c:bubble3D val="0"/>
            <c:spPr>
              <a:solidFill>
                <a:srgbClr val="9966F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1C0B-4B35-A962-F7D743587AC9}"/>
              </c:ext>
            </c:extLst>
          </c:dPt>
          <c:dPt>
            <c:idx val="4"/>
            <c:invertIfNegative val="0"/>
            <c:bubble3D val="0"/>
            <c:spPr>
              <a:solidFill>
                <a:srgbClr val="9966F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1C0B-4B35-A962-F7D743587AC9}"/>
              </c:ext>
            </c:extLst>
          </c:dPt>
          <c:dPt>
            <c:idx val="6"/>
            <c:invertIfNegative val="0"/>
            <c:bubble3D val="0"/>
            <c:spPr>
              <a:solidFill>
                <a:srgbClr val="9966F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1C0B-4B35-A962-F7D743587AC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2021</c:v>
                </c:pt>
                <c:pt idx="1">
                  <c:v>2020</c:v>
                </c:pt>
                <c:pt idx="2">
                  <c:v>SEP2019</c:v>
                </c:pt>
                <c:pt idx="3">
                  <c:v>APR2019</c:v>
                </c:pt>
                <c:pt idx="4">
                  <c:v>2015</c:v>
                </c:pt>
                <c:pt idx="5">
                  <c:v>2013</c:v>
                </c:pt>
                <c:pt idx="6">
                  <c:v>2009</c:v>
                </c:pt>
              </c:strCache>
            </c:strRef>
          </c:cat>
          <c:val>
            <c:numRef>
              <c:f>Sheet1!$O$2:$O$8</c:f>
              <c:numCache>
                <c:formatCode>General</c:formatCode>
                <c:ptCount val="7"/>
                <c:pt idx="0">
                  <c:v>30</c:v>
                </c:pt>
                <c:pt idx="1">
                  <c:v>36</c:v>
                </c:pt>
                <c:pt idx="2">
                  <c:v>32</c:v>
                </c:pt>
                <c:pt idx="3">
                  <c:v>5</c:v>
                </c:pt>
                <c:pt idx="4">
                  <c:v>6</c:v>
                </c:pt>
                <c:pt idx="6">
                  <c:v>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4AB1-455D-8686-8D49FAF7980B}"/>
            </c:ext>
          </c:extLst>
        </c:ser>
        <c:ser>
          <c:idx val="14"/>
          <c:order val="14"/>
          <c:tx>
            <c:strRef>
              <c:f>Sheet1!$P$1</c:f>
              <c:strCache>
                <c:ptCount val="1"/>
                <c:pt idx="0">
                  <c:v>יהדות התורה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2021</c:v>
                </c:pt>
                <c:pt idx="1">
                  <c:v>2020</c:v>
                </c:pt>
                <c:pt idx="2">
                  <c:v>SEP2019</c:v>
                </c:pt>
                <c:pt idx="3">
                  <c:v>APR2019</c:v>
                </c:pt>
                <c:pt idx="4">
                  <c:v>2015</c:v>
                </c:pt>
                <c:pt idx="5">
                  <c:v>2013</c:v>
                </c:pt>
                <c:pt idx="6">
                  <c:v>2009</c:v>
                </c:pt>
              </c:strCache>
            </c:strRef>
          </c:cat>
          <c:val>
            <c:numRef>
              <c:f>Sheet1!$P$2:$P$8</c:f>
              <c:numCache>
                <c:formatCode>General</c:formatCode>
                <c:ptCount val="7"/>
                <c:pt idx="0">
                  <c:v>7</c:v>
                </c:pt>
                <c:pt idx="1">
                  <c:v>7</c:v>
                </c:pt>
                <c:pt idx="2">
                  <c:v>7</c:v>
                </c:pt>
                <c:pt idx="3">
                  <c:v>8</c:v>
                </c:pt>
                <c:pt idx="4">
                  <c:v>6</c:v>
                </c:pt>
                <c:pt idx="5">
                  <c:v>7</c:v>
                </c:pt>
                <c:pt idx="6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4AB1-455D-8686-8D49FAF7980B}"/>
            </c:ext>
          </c:extLst>
        </c:ser>
        <c:ser>
          <c:idx val="15"/>
          <c:order val="15"/>
          <c:tx>
            <c:strRef>
              <c:f>Sheet1!$Q$1</c:f>
              <c:strCache>
                <c:ptCount val="1"/>
                <c:pt idx="0">
                  <c:v>ש"ס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2021</c:v>
                </c:pt>
                <c:pt idx="1">
                  <c:v>2020</c:v>
                </c:pt>
                <c:pt idx="2">
                  <c:v>SEP2019</c:v>
                </c:pt>
                <c:pt idx="3">
                  <c:v>APR2019</c:v>
                </c:pt>
                <c:pt idx="4">
                  <c:v>2015</c:v>
                </c:pt>
                <c:pt idx="5">
                  <c:v>2013</c:v>
                </c:pt>
                <c:pt idx="6">
                  <c:v>2009</c:v>
                </c:pt>
              </c:strCache>
            </c:strRef>
          </c:cat>
          <c:val>
            <c:numRef>
              <c:f>Sheet1!$Q$2:$Q$8</c:f>
              <c:numCache>
                <c:formatCode>General</c:formatCode>
                <c:ptCount val="7"/>
                <c:pt idx="0">
                  <c:v>9</c:v>
                </c:pt>
                <c:pt idx="1">
                  <c:v>9</c:v>
                </c:pt>
                <c:pt idx="2">
                  <c:v>9</c:v>
                </c:pt>
                <c:pt idx="3">
                  <c:v>8</c:v>
                </c:pt>
                <c:pt idx="4">
                  <c:v>7</c:v>
                </c:pt>
                <c:pt idx="5">
                  <c:v>11</c:v>
                </c:pt>
                <c:pt idx="6">
                  <c:v>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4AB1-455D-8686-8D49FAF7980B}"/>
            </c:ext>
          </c:extLst>
        </c:ser>
        <c:ser>
          <c:idx val="16"/>
          <c:order val="16"/>
          <c:tx>
            <c:strRef>
              <c:f>Sheet1!$R$1</c:f>
              <c:strCache>
                <c:ptCount val="1"/>
                <c:pt idx="0">
                  <c:v>הבית היהודי</c:v>
                </c:pt>
              </c:strCache>
            </c:strRef>
          </c:tx>
          <c:spPr>
            <a:solidFill>
              <a:srgbClr val="EDA71B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57EC-4620-B91C-7D2D35319292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B-D43E-40B5-8631-FA0865ED055F}"/>
              </c:ext>
            </c:extLst>
          </c:dPt>
          <c:dPt>
            <c:idx val="4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D-D43E-40B5-8631-FA0865ED055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2021</c:v>
                </c:pt>
                <c:pt idx="1">
                  <c:v>2020</c:v>
                </c:pt>
                <c:pt idx="2">
                  <c:v>SEP2019</c:v>
                </c:pt>
                <c:pt idx="3">
                  <c:v>APR2019</c:v>
                </c:pt>
                <c:pt idx="4">
                  <c:v>2015</c:v>
                </c:pt>
                <c:pt idx="5">
                  <c:v>2013</c:v>
                </c:pt>
                <c:pt idx="6">
                  <c:v>2009</c:v>
                </c:pt>
              </c:strCache>
            </c:strRef>
          </c:cat>
          <c:val>
            <c:numRef>
              <c:f>Sheet1!$R$2:$R$8</c:f>
              <c:numCache>
                <c:formatCode>General</c:formatCode>
                <c:ptCount val="7"/>
                <c:pt idx="0">
                  <c:v>7</c:v>
                </c:pt>
                <c:pt idx="1">
                  <c:v>6</c:v>
                </c:pt>
                <c:pt idx="3">
                  <c:v>5</c:v>
                </c:pt>
                <c:pt idx="4">
                  <c:v>8</c:v>
                </c:pt>
                <c:pt idx="5">
                  <c:v>12</c:v>
                </c:pt>
                <c:pt idx="6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4AB1-455D-8686-8D49FAF7980B}"/>
            </c:ext>
          </c:extLst>
        </c:ser>
        <c:ser>
          <c:idx val="17"/>
          <c:order val="17"/>
          <c:tx>
            <c:strRef>
              <c:f>Sheet1!$S$1</c:f>
              <c:strCache>
                <c:ptCount val="1"/>
                <c:pt idx="0">
                  <c:v>האיחוד הלאומי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rgbClr val="EDA71B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A-1C0B-4B35-A962-F7D743587AC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2021</c:v>
                </c:pt>
                <c:pt idx="1">
                  <c:v>2020</c:v>
                </c:pt>
                <c:pt idx="2">
                  <c:v>SEP2019</c:v>
                </c:pt>
                <c:pt idx="3">
                  <c:v>APR2019</c:v>
                </c:pt>
                <c:pt idx="4">
                  <c:v>2015</c:v>
                </c:pt>
                <c:pt idx="5">
                  <c:v>2013</c:v>
                </c:pt>
                <c:pt idx="6">
                  <c:v>2009</c:v>
                </c:pt>
              </c:strCache>
            </c:strRef>
          </c:cat>
          <c:val>
            <c:numRef>
              <c:f>Sheet1!$S$2:$S$8</c:f>
              <c:numCache>
                <c:formatCode>General</c:formatCode>
                <c:ptCount val="7"/>
                <c:pt idx="0">
                  <c:v>6</c:v>
                </c:pt>
                <c:pt idx="2">
                  <c:v>7</c:v>
                </c:pt>
                <c:pt idx="6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B-1C0B-4B35-A962-F7D743587A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4"/>
        <c:overlap val="100"/>
        <c:axId val="95382912"/>
        <c:axId val="95409280"/>
      </c:barChart>
      <c:catAx>
        <c:axId val="953829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409280"/>
        <c:crosses val="autoZero"/>
        <c:auto val="1"/>
        <c:lblAlgn val="ctr"/>
        <c:lblOffset val="100"/>
        <c:noMultiLvlLbl val="0"/>
      </c:catAx>
      <c:valAx>
        <c:axId val="95409280"/>
        <c:scaling>
          <c:orientation val="minMax"/>
          <c:max val="120"/>
        </c:scaling>
        <c:delete val="1"/>
        <c:axPos val="b"/>
        <c:numFmt formatCode="General" sourceLinked="1"/>
        <c:majorTickMark val="none"/>
        <c:minorTickMark val="none"/>
        <c:tickLblPos val="nextTo"/>
        <c:crossAx val="95382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ENPP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pPr>
              <a:solidFill>
                <a:srgbClr val="0070C0"/>
              </a:solidFill>
              <a:ln>
                <a:solidFill>
                  <a:srgbClr val="002060"/>
                </a:solidFill>
              </a:ln>
            </c:spPr>
          </c:marker>
          <c:dLbls>
            <c:dLbl>
              <c:idx val="0"/>
              <c:layout>
                <c:manualLayout>
                  <c:x val="-3.7037037037037035E-2"/>
                  <c:y val="3.9284457252522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C0E-4686-8456-94BE77155D42}"/>
                </c:ext>
              </c:extLst>
            </c:dLbl>
            <c:dLbl>
              <c:idx val="1"/>
              <c:layout>
                <c:manualLayout>
                  <c:x val="-1.2345679012345678E-2"/>
                  <c:y val="-6.4538751200573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684-4014-B09E-E5886821BF84}"/>
                </c:ext>
              </c:extLst>
            </c:dLbl>
            <c:dLbl>
              <c:idx val="2"/>
              <c:layout>
                <c:manualLayout>
                  <c:x val="-4.1666666666666692E-2"/>
                  <c:y val="4.2090489913417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684-4014-B09E-E5886821BF84}"/>
                </c:ext>
              </c:extLst>
            </c:dLbl>
            <c:dLbl>
              <c:idx val="3"/>
              <c:layout>
                <c:manualLayout>
                  <c:x val="-4.4753086419753056E-2"/>
                  <c:y val="-4.4896522574311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684-4014-B09E-E5886821BF84}"/>
                </c:ext>
              </c:extLst>
            </c:dLbl>
            <c:dLbl>
              <c:idx val="4"/>
              <c:layout>
                <c:manualLayout>
                  <c:x val="-1.8518518518518517E-2"/>
                  <c:y val="-4.2090489913417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684-4014-B09E-E5886821BF84}"/>
                </c:ext>
              </c:extLst>
            </c:dLbl>
            <c:dLbl>
              <c:idx val="5"/>
              <c:layout>
                <c:manualLayout>
                  <c:x val="-4.7839506172839504E-2"/>
                  <c:y val="6.17327185396787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684-4014-B09E-E5886821BF84}"/>
                </c:ext>
              </c:extLst>
            </c:dLbl>
            <c:dLbl>
              <c:idx val="6"/>
              <c:layout>
                <c:manualLayout>
                  <c:x val="-1.3888888888888888E-2"/>
                  <c:y val="4.2090489913417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684-4014-B09E-E5886821BF84}"/>
                </c:ext>
              </c:extLst>
            </c:dLbl>
            <c:dLbl>
              <c:idx val="7"/>
              <c:layout>
                <c:manualLayout>
                  <c:x val="-3.3950617283950615E-2"/>
                  <c:y val="-5.6120653217889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684-4014-B09E-E5886821BF84}"/>
                </c:ext>
              </c:extLst>
            </c:dLbl>
            <c:dLbl>
              <c:idx val="8"/>
              <c:layout>
                <c:manualLayout>
                  <c:x val="-2.6234567901234566E-2"/>
                  <c:y val="3.6478424591628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684-4014-B09E-E5886821BF84}"/>
                </c:ext>
              </c:extLst>
            </c:dLbl>
            <c:dLbl>
              <c:idx val="9"/>
              <c:layout>
                <c:manualLayout>
                  <c:x val="-1.0802469135802469E-2"/>
                  <c:y val="4.2090489913417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684-4014-B09E-E5886821BF84}"/>
                </c:ext>
              </c:extLst>
            </c:dLbl>
            <c:dLbl>
              <c:idx val="10"/>
              <c:layout>
                <c:manualLayout>
                  <c:x val="-4.3209876543209874E-2"/>
                  <c:y val="-5.6120653217889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684-4014-B09E-E5886821BF84}"/>
                </c:ext>
              </c:extLst>
            </c:dLbl>
            <c:dLbl>
              <c:idx val="11"/>
              <c:layout>
                <c:manualLayout>
                  <c:x val="-2.3148148148148147E-2"/>
                  <c:y val="5.8926685878784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684-4014-B09E-E5886821BF84}"/>
                </c:ext>
              </c:extLst>
            </c:dLbl>
            <c:dLbl>
              <c:idx val="12"/>
              <c:layout>
                <c:manualLayout>
                  <c:x val="-2.3436253399043688E-2"/>
                  <c:y val="4.4254879479870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C0E-4686-8456-94BE77155D42}"/>
                </c:ext>
              </c:extLst>
            </c:dLbl>
            <c:dLbl>
              <c:idx val="13"/>
              <c:layout>
                <c:manualLayout>
                  <c:x val="-2.3148148148148147E-2"/>
                  <c:y val="-3.6478424591628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C0E-4686-8456-94BE77155D42}"/>
                </c:ext>
              </c:extLst>
            </c:dLbl>
            <c:dLbl>
              <c:idx val="14"/>
              <c:layout>
                <c:manualLayout>
                  <c:x val="-3.0864197530864196E-2"/>
                  <c:y val="5.05085878961007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C0E-4686-8456-94BE77155D42}"/>
                </c:ext>
              </c:extLst>
            </c:dLbl>
            <c:dLbl>
              <c:idx val="15"/>
              <c:layout>
                <c:manualLayout>
                  <c:x val="-3.0864197530864196E-2"/>
                  <c:y val="-3.6478424591628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C0E-4686-8456-94BE77155D42}"/>
                </c:ext>
              </c:extLst>
            </c:dLbl>
            <c:dLbl>
              <c:idx val="16"/>
              <c:layout>
                <c:manualLayout>
                  <c:x val="-3.3950617283950615E-2"/>
                  <c:y val="5.89266858787841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684-4014-B09E-E5886821BF84}"/>
                </c:ext>
              </c:extLst>
            </c:dLbl>
            <c:dLbl>
              <c:idx val="17"/>
              <c:layout>
                <c:manualLayout>
                  <c:x val="-2.6234567901234566E-2"/>
                  <c:y val="-7.29568491832566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684-4014-B09E-E5886821BF84}"/>
                </c:ext>
              </c:extLst>
            </c:dLbl>
            <c:dLbl>
              <c:idx val="18"/>
              <c:layout>
                <c:manualLayout>
                  <c:x val="-1.2345679012345793E-2"/>
                  <c:y val="-3.9284678199976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684-4014-B09E-E5886821BF84}"/>
                </c:ext>
              </c:extLst>
            </c:dLbl>
            <c:dLbl>
              <c:idx val="19"/>
              <c:layout>
                <c:manualLayout>
                  <c:x val="-2.5229286504413317E-2"/>
                  <c:y val="5.867652152247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C0E-4686-8456-94BE77155D42}"/>
                </c:ext>
              </c:extLst>
            </c:dLbl>
            <c:dLbl>
              <c:idx val="20"/>
              <c:layout>
                <c:manualLayout>
                  <c:x val="-1.1843032877419933E-2"/>
                  <c:y val="-5.36736245152619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C25-4342-A7E7-4A6349C055BC}"/>
                </c:ext>
              </c:extLst>
            </c:dLbl>
            <c:dLbl>
              <c:idx val="21"/>
              <c:layout>
                <c:manualLayout>
                  <c:x val="0"/>
                  <c:y val="3.57824163435079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D85-449C-9801-11BF7D368423}"/>
                </c:ext>
              </c:extLst>
            </c:dLbl>
            <c:dLbl>
              <c:idx val="22"/>
              <c:layout>
                <c:manualLayout>
                  <c:x val="-1.3158925419355265E-3"/>
                  <c:y val="-3.32265294618288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D27-4C99-93E3-5ADEF097479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Sheet1!$A$2:$A$24</c:f>
              <c:strCache>
                <c:ptCount val="23"/>
                <c:pt idx="0">
                  <c:v>1951</c:v>
                </c:pt>
                <c:pt idx="1">
                  <c:v>1955</c:v>
                </c:pt>
                <c:pt idx="2">
                  <c:v>1959</c:v>
                </c:pt>
                <c:pt idx="3">
                  <c:v>1961</c:v>
                </c:pt>
                <c:pt idx="4">
                  <c:v>1965</c:v>
                </c:pt>
                <c:pt idx="5">
                  <c:v>1969</c:v>
                </c:pt>
                <c:pt idx="6">
                  <c:v>1973</c:v>
                </c:pt>
                <c:pt idx="7">
                  <c:v>1977</c:v>
                </c:pt>
                <c:pt idx="8">
                  <c:v>1981</c:v>
                </c:pt>
                <c:pt idx="9">
                  <c:v>1984</c:v>
                </c:pt>
                <c:pt idx="10">
                  <c:v>1988</c:v>
                </c:pt>
                <c:pt idx="11">
                  <c:v>1992</c:v>
                </c:pt>
                <c:pt idx="12">
                  <c:v>1996</c:v>
                </c:pt>
                <c:pt idx="13">
                  <c:v>1999</c:v>
                </c:pt>
                <c:pt idx="14">
                  <c:v>2003</c:v>
                </c:pt>
                <c:pt idx="15">
                  <c:v>2006</c:v>
                </c:pt>
                <c:pt idx="16">
                  <c:v>2009</c:v>
                </c:pt>
                <c:pt idx="17">
                  <c:v>2013</c:v>
                </c:pt>
                <c:pt idx="18">
                  <c:v>2015</c:v>
                </c:pt>
                <c:pt idx="19">
                  <c:v>Apr-19</c:v>
                </c:pt>
                <c:pt idx="20">
                  <c:v>Sept-19</c:v>
                </c:pt>
                <c:pt idx="21">
                  <c:v>2020</c:v>
                </c:pt>
                <c:pt idx="22">
                  <c:v>2021</c:v>
                </c:pt>
              </c:strCache>
            </c:strRef>
          </c:cat>
          <c:val>
            <c:numRef>
              <c:f>Sheet1!$B$2:$B$24</c:f>
              <c:numCache>
                <c:formatCode>General</c:formatCode>
                <c:ptCount val="23"/>
                <c:pt idx="0">
                  <c:v>5.05</c:v>
                </c:pt>
                <c:pt idx="1">
                  <c:v>6</c:v>
                </c:pt>
                <c:pt idx="2">
                  <c:v>4.92</c:v>
                </c:pt>
                <c:pt idx="3">
                  <c:v>5.37</c:v>
                </c:pt>
                <c:pt idx="4">
                  <c:v>4.72</c:v>
                </c:pt>
                <c:pt idx="5">
                  <c:v>3.57</c:v>
                </c:pt>
                <c:pt idx="6">
                  <c:v>3.35</c:v>
                </c:pt>
                <c:pt idx="7">
                  <c:v>4.37</c:v>
                </c:pt>
                <c:pt idx="8">
                  <c:v>3.13</c:v>
                </c:pt>
                <c:pt idx="9">
                  <c:v>3.86</c:v>
                </c:pt>
                <c:pt idx="10">
                  <c:v>4.38</c:v>
                </c:pt>
                <c:pt idx="11">
                  <c:v>4.3899999999999997</c:v>
                </c:pt>
                <c:pt idx="12">
                  <c:v>5.61</c:v>
                </c:pt>
                <c:pt idx="13">
                  <c:v>8.69</c:v>
                </c:pt>
                <c:pt idx="14">
                  <c:v>6.17</c:v>
                </c:pt>
                <c:pt idx="15">
                  <c:v>7.84</c:v>
                </c:pt>
                <c:pt idx="16">
                  <c:v>6.77</c:v>
                </c:pt>
                <c:pt idx="17">
                  <c:v>7.28</c:v>
                </c:pt>
                <c:pt idx="18">
                  <c:v>6.94</c:v>
                </c:pt>
                <c:pt idx="19">
                  <c:v>5.24</c:v>
                </c:pt>
                <c:pt idx="20">
                  <c:v>5.57</c:v>
                </c:pt>
                <c:pt idx="21">
                  <c:v>5.01</c:v>
                </c:pt>
                <c:pt idx="22">
                  <c:v>8.52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C-B166-4E33-85E3-F806966D01F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8371712"/>
        <c:axId val="168403328"/>
      </c:lineChart>
      <c:catAx>
        <c:axId val="168371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8403328"/>
        <c:crosses val="autoZero"/>
        <c:auto val="1"/>
        <c:lblAlgn val="ctr"/>
        <c:lblOffset val="100"/>
        <c:noMultiLvlLbl val="0"/>
      </c:catAx>
      <c:valAx>
        <c:axId val="168403328"/>
        <c:scaling>
          <c:orientation val="minMax"/>
          <c:min val="2"/>
        </c:scaling>
        <c:delete val="0"/>
        <c:axPos val="l"/>
        <c:numFmt formatCode="General" sourceLinked="1"/>
        <c:majorTickMark val="out"/>
        <c:minorTickMark val="none"/>
        <c:tickLblPos val="nextTo"/>
        <c:crossAx val="1683717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44450">
              <a:solidFill>
                <a:schemeClr val="accent1">
                  <a:lumMod val="25000"/>
                </a:schemeClr>
              </a:solidFill>
            </a:ln>
          </c:spPr>
          <c:marker>
            <c:spPr>
              <a:solidFill>
                <a:srgbClr val="C00000"/>
              </a:solidFill>
            </c:spPr>
          </c:marker>
          <c:dLbls>
            <c:dLbl>
              <c:idx val="14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95F-4598-B863-9B53FE72DE8F}"/>
                </c:ext>
              </c:extLst>
            </c:dLbl>
            <c:dLbl>
              <c:idx val="15"/>
              <c:layout>
                <c:manualLayout>
                  <c:x val="-6.7721018673945935E-2"/>
                  <c:y val="7.15093844052686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95F-4598-B863-9B53FE72DE8F}"/>
                </c:ext>
              </c:extLst>
            </c:dLbl>
            <c:dLbl>
              <c:idx val="16"/>
              <c:layout>
                <c:manualLayout>
                  <c:x val="-4.3937003291656548E-2"/>
                  <c:y val="4.06707775444118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95F-4598-B863-9B53FE72DE8F}"/>
                </c:ext>
              </c:extLst>
            </c:dLbl>
            <c:dLbl>
              <c:idx val="17"/>
              <c:layout>
                <c:manualLayout>
                  <c:x val="-2.3148148148148147E-2"/>
                  <c:y val="4.77025552352070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95F-4598-B863-9B53FE72DE8F}"/>
                </c:ext>
              </c:extLst>
            </c:dLbl>
            <c:dLbl>
              <c:idx val="18"/>
              <c:layout>
                <c:manualLayout>
                  <c:x val="-5.4012345679012232E-2"/>
                  <c:y val="-5.8926685878784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95F-4598-B863-9B53FE72DE8F}"/>
                </c:ext>
              </c:extLst>
            </c:dLbl>
            <c:dLbl>
              <c:idx val="19"/>
              <c:layout>
                <c:manualLayout>
                  <c:x val="-4.0123456790123455E-2"/>
                  <c:y val="-5.6120653217889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95F-4598-B863-9B53FE72DE8F}"/>
                </c:ext>
              </c:extLst>
            </c:dLbl>
            <c:dLbl>
              <c:idx val="20"/>
              <c:layout>
                <c:manualLayout>
                  <c:x val="-4.8405757436273837E-2"/>
                  <c:y val="5.32908308918026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AC8-4864-9A6A-60E72888023C}"/>
                </c:ext>
              </c:extLst>
            </c:dLbl>
            <c:dLbl>
              <c:idx val="21"/>
              <c:layout>
                <c:manualLayout>
                  <c:x val="-3.7490008111589493E-2"/>
                  <c:y val="-5.6338038582314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C7A-43D2-B480-C061E4128A5A}"/>
                </c:ext>
              </c:extLst>
            </c:dLbl>
            <c:dLbl>
              <c:idx val="22"/>
              <c:layout>
                <c:manualLayout>
                  <c:x val="-2.5439648361435727E-2"/>
                  <c:y val="-5.63380385823146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59B-40DC-98A9-413BFFD72379}"/>
                </c:ext>
              </c:extLst>
            </c:dLbl>
            <c:dLbl>
              <c:idx val="23"/>
              <c:layout>
                <c:manualLayout>
                  <c:x val="-2.6778577222563923E-3"/>
                  <c:y val="4.225352893673596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b="1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F8B-424C-B780-0270276AE0E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Sheet1!$A$2:$A$25</c:f>
              <c:numCache>
                <c:formatCode>General</c:formatCode>
                <c:ptCount val="24"/>
                <c:pt idx="0">
                  <c:v>1949</c:v>
                </c:pt>
                <c:pt idx="1">
                  <c:v>1951</c:v>
                </c:pt>
                <c:pt idx="2">
                  <c:v>1955</c:v>
                </c:pt>
                <c:pt idx="3">
                  <c:v>1959</c:v>
                </c:pt>
                <c:pt idx="4">
                  <c:v>1961</c:v>
                </c:pt>
                <c:pt idx="5">
                  <c:v>1965</c:v>
                </c:pt>
                <c:pt idx="6">
                  <c:v>1969</c:v>
                </c:pt>
                <c:pt idx="7">
                  <c:v>1973</c:v>
                </c:pt>
                <c:pt idx="8">
                  <c:v>1977</c:v>
                </c:pt>
                <c:pt idx="9">
                  <c:v>1981</c:v>
                </c:pt>
                <c:pt idx="10">
                  <c:v>1984</c:v>
                </c:pt>
                <c:pt idx="11">
                  <c:v>1988</c:v>
                </c:pt>
                <c:pt idx="12">
                  <c:v>1992</c:v>
                </c:pt>
                <c:pt idx="13">
                  <c:v>1996</c:v>
                </c:pt>
                <c:pt idx="14">
                  <c:v>1999</c:v>
                </c:pt>
                <c:pt idx="15">
                  <c:v>2003</c:v>
                </c:pt>
                <c:pt idx="16">
                  <c:v>2006</c:v>
                </c:pt>
                <c:pt idx="17">
                  <c:v>2009</c:v>
                </c:pt>
                <c:pt idx="18">
                  <c:v>2013</c:v>
                </c:pt>
                <c:pt idx="19">
                  <c:v>2015</c:v>
                </c:pt>
                <c:pt idx="20" formatCode="B1mmm\-yy">
                  <c:v>43556</c:v>
                </c:pt>
                <c:pt idx="21" formatCode="B1mmm\-yy">
                  <c:v>43709</c:v>
                </c:pt>
                <c:pt idx="22">
                  <c:v>2020</c:v>
                </c:pt>
                <c:pt idx="23">
                  <c:v>2021</c:v>
                </c:pt>
              </c:numCache>
            </c:numRef>
          </c:cat>
          <c:val>
            <c:numRef>
              <c:f>Sheet1!$B$2:$B$25</c:f>
              <c:numCache>
                <c:formatCode>General</c:formatCode>
                <c:ptCount val="24"/>
                <c:pt idx="0">
                  <c:v>86.9</c:v>
                </c:pt>
                <c:pt idx="1">
                  <c:v>75.099999999999994</c:v>
                </c:pt>
                <c:pt idx="2">
                  <c:v>82.8</c:v>
                </c:pt>
                <c:pt idx="3">
                  <c:v>81.599999999999994</c:v>
                </c:pt>
                <c:pt idx="4">
                  <c:v>81.400000000000006</c:v>
                </c:pt>
                <c:pt idx="5">
                  <c:v>83</c:v>
                </c:pt>
                <c:pt idx="6">
                  <c:v>81.7</c:v>
                </c:pt>
                <c:pt idx="7">
                  <c:v>78.599999999999994</c:v>
                </c:pt>
                <c:pt idx="8">
                  <c:v>78.5</c:v>
                </c:pt>
                <c:pt idx="9">
                  <c:v>78.5</c:v>
                </c:pt>
                <c:pt idx="10">
                  <c:v>78.8</c:v>
                </c:pt>
                <c:pt idx="11">
                  <c:v>79.7</c:v>
                </c:pt>
                <c:pt idx="12">
                  <c:v>78.2</c:v>
                </c:pt>
                <c:pt idx="13">
                  <c:v>79.3</c:v>
                </c:pt>
                <c:pt idx="14">
                  <c:v>78.7</c:v>
                </c:pt>
                <c:pt idx="15">
                  <c:v>67.8</c:v>
                </c:pt>
                <c:pt idx="16">
                  <c:v>63.5</c:v>
                </c:pt>
                <c:pt idx="17">
                  <c:v>64.8</c:v>
                </c:pt>
                <c:pt idx="18">
                  <c:v>67.8</c:v>
                </c:pt>
                <c:pt idx="19">
                  <c:v>72.3</c:v>
                </c:pt>
                <c:pt idx="20">
                  <c:v>68.5</c:v>
                </c:pt>
                <c:pt idx="21">
                  <c:v>69.8</c:v>
                </c:pt>
                <c:pt idx="22">
                  <c:v>71.5</c:v>
                </c:pt>
                <c:pt idx="23">
                  <c:v>67.400000000000006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B95F-4598-B863-9B53FE72DE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7183360"/>
        <c:axId val="177201536"/>
      </c:lineChart>
      <c:catAx>
        <c:axId val="177183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7201536"/>
        <c:crosses val="autoZero"/>
        <c:auto val="1"/>
        <c:lblAlgn val="ctr"/>
        <c:lblOffset val="100"/>
        <c:noMultiLvlLbl val="0"/>
      </c:catAx>
      <c:valAx>
        <c:axId val="177201536"/>
        <c:scaling>
          <c:orientation val="minMax"/>
          <c:min val="50"/>
        </c:scaling>
        <c:delete val="0"/>
        <c:axPos val="l"/>
        <c:numFmt formatCode="General" sourceLinked="1"/>
        <c:majorTickMark val="out"/>
        <c:minorTickMark val="none"/>
        <c:tickLblPos val="nextTo"/>
        <c:crossAx val="1771833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מס' מפלגות אפקטיבי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Pt>
            <c:idx val="8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9603-4013-936A-AF3A3BC0014F}"/>
              </c:ext>
            </c:extLst>
          </c:dPt>
          <c:dPt>
            <c:idx val="9"/>
            <c:invertIfNegative val="0"/>
            <c:bubble3D val="0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AF3-4F04-9856-9D39548532D6}"/>
              </c:ext>
            </c:extLst>
          </c:dPt>
          <c:dPt>
            <c:idx val="1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B707-4DE6-A6BB-C9C74ACCD8FD}"/>
              </c:ext>
            </c:extLst>
          </c:dPt>
          <c:dPt>
            <c:idx val="16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415B-405B-9878-F5FDA25A1D28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Sheet1!$A$2:$A$22</c:f>
              <c:strCache>
                <c:ptCount val="21"/>
                <c:pt idx="0">
                  <c:v>Portugal</c:v>
                </c:pt>
                <c:pt idx="1">
                  <c:v>Japan</c:v>
                </c:pt>
                <c:pt idx="2">
                  <c:v>Greece</c:v>
                </c:pt>
                <c:pt idx="3">
                  <c:v>Czech Rep.</c:v>
                </c:pt>
                <c:pt idx="4">
                  <c:v>Poland</c:v>
                </c:pt>
                <c:pt idx="5">
                  <c:v>Ireland</c:v>
                </c:pt>
                <c:pt idx="6">
                  <c:v>Canada</c:v>
                </c:pt>
                <c:pt idx="7">
                  <c:v>Spain</c:v>
                </c:pt>
                <c:pt idx="8">
                  <c:v>UK</c:v>
                </c:pt>
                <c:pt idx="9">
                  <c:v>Israel</c:v>
                </c:pt>
                <c:pt idx="10">
                  <c:v>Finland</c:v>
                </c:pt>
                <c:pt idx="11">
                  <c:v>Italy</c:v>
                </c:pt>
                <c:pt idx="12">
                  <c:v>Austria</c:v>
                </c:pt>
                <c:pt idx="13">
                  <c:v>Germany</c:v>
                </c:pt>
                <c:pt idx="14">
                  <c:v>Norway</c:v>
                </c:pt>
                <c:pt idx="15">
                  <c:v>Netherlands</c:v>
                </c:pt>
                <c:pt idx="16">
                  <c:v>New Zealand</c:v>
                </c:pt>
                <c:pt idx="17">
                  <c:v>Denmark</c:v>
                </c:pt>
                <c:pt idx="18">
                  <c:v>Sweden</c:v>
                </c:pt>
                <c:pt idx="19">
                  <c:v>Belgium</c:v>
                </c:pt>
                <c:pt idx="20">
                  <c:v>Australia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48.6</c:v>
                </c:pt>
                <c:pt idx="1">
                  <c:v>53.7</c:v>
                </c:pt>
                <c:pt idx="2">
                  <c:v>57.9</c:v>
                </c:pt>
                <c:pt idx="3">
                  <c:v>60.8</c:v>
                </c:pt>
                <c:pt idx="4">
                  <c:v>61.7</c:v>
                </c:pt>
                <c:pt idx="5">
                  <c:v>62.9</c:v>
                </c:pt>
                <c:pt idx="6">
                  <c:v>66</c:v>
                </c:pt>
                <c:pt idx="7">
                  <c:v>66.2</c:v>
                </c:pt>
                <c:pt idx="8">
                  <c:v>67.3</c:v>
                </c:pt>
                <c:pt idx="9">
                  <c:v>67.400000000000006</c:v>
                </c:pt>
                <c:pt idx="10">
                  <c:v>72.8</c:v>
                </c:pt>
                <c:pt idx="11">
                  <c:v>72.900000000000006</c:v>
                </c:pt>
                <c:pt idx="12">
                  <c:v>75.599999999999994</c:v>
                </c:pt>
                <c:pt idx="13">
                  <c:v>76.2</c:v>
                </c:pt>
                <c:pt idx="14">
                  <c:v>78.2</c:v>
                </c:pt>
                <c:pt idx="15">
                  <c:v>78.7</c:v>
                </c:pt>
                <c:pt idx="16">
                  <c:v>82.2</c:v>
                </c:pt>
                <c:pt idx="17">
                  <c:v>84.6</c:v>
                </c:pt>
                <c:pt idx="18">
                  <c:v>87.1</c:v>
                </c:pt>
                <c:pt idx="19">
                  <c:v>88.8</c:v>
                </c:pt>
                <c:pt idx="20">
                  <c:v>91.9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707-4DE6-A6BB-C9C74ACCD8F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3541504"/>
        <c:axId val="93549312"/>
      </c:barChart>
      <c:catAx>
        <c:axId val="93541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3600000"/>
          <a:lstStyle/>
          <a:p>
            <a:pPr>
              <a:defRPr/>
            </a:pPr>
            <a:endParaRPr lang="en-US"/>
          </a:p>
        </c:txPr>
        <c:crossAx val="93549312"/>
        <c:crosses val="autoZero"/>
        <c:auto val="1"/>
        <c:lblAlgn val="ctr"/>
        <c:lblOffset val="100"/>
        <c:noMultiLvlLbl val="0"/>
      </c:catAx>
      <c:valAx>
        <c:axId val="935493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35415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0"/>
    <c:plotArea>
      <c:layout>
        <c:manualLayout>
          <c:layoutTarget val="inner"/>
          <c:xMode val="edge"/>
          <c:yMode val="edge"/>
          <c:x val="2.1464114753519989E-2"/>
          <c:y val="5.3099528666018442E-2"/>
          <c:w val="0.95773117820402898"/>
          <c:h val="0.7642097635841121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elected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effectLst/>
            <a:scene3d>
              <a:camera prst="orthographicFront"/>
              <a:lightRig rig="flat" dir="t">
                <a:rot lat="0" lon="0" rev="3600000"/>
              </a:lightRig>
            </a:scene3d>
            <a:sp3d prstMaterial="flat"/>
          </c:spPr>
          <c:invertIfNegative val="0"/>
          <c:dPt>
            <c:idx val="2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9840-43D6-889B-67A5517E3FF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Sheet1!$A$2:$A$25</c:f>
              <c:strCache>
                <c:ptCount val="24"/>
                <c:pt idx="0">
                  <c:v>1949</c:v>
                </c:pt>
                <c:pt idx="1">
                  <c:v>1951</c:v>
                </c:pt>
                <c:pt idx="2">
                  <c:v>1955</c:v>
                </c:pt>
                <c:pt idx="3">
                  <c:v>1959</c:v>
                </c:pt>
                <c:pt idx="4">
                  <c:v>1961</c:v>
                </c:pt>
                <c:pt idx="5">
                  <c:v>1965</c:v>
                </c:pt>
                <c:pt idx="6">
                  <c:v>1969</c:v>
                </c:pt>
                <c:pt idx="7">
                  <c:v>1973</c:v>
                </c:pt>
                <c:pt idx="8">
                  <c:v>1977</c:v>
                </c:pt>
                <c:pt idx="9">
                  <c:v>1981</c:v>
                </c:pt>
                <c:pt idx="10">
                  <c:v>1984</c:v>
                </c:pt>
                <c:pt idx="11">
                  <c:v>1988</c:v>
                </c:pt>
                <c:pt idx="12">
                  <c:v>1992</c:v>
                </c:pt>
                <c:pt idx="13">
                  <c:v>1996</c:v>
                </c:pt>
                <c:pt idx="14">
                  <c:v>1999</c:v>
                </c:pt>
                <c:pt idx="15">
                  <c:v>2003</c:v>
                </c:pt>
                <c:pt idx="16">
                  <c:v>2006</c:v>
                </c:pt>
                <c:pt idx="17">
                  <c:v>2009</c:v>
                </c:pt>
                <c:pt idx="18">
                  <c:v>2013</c:v>
                </c:pt>
                <c:pt idx="19">
                  <c:v>2015</c:v>
                </c:pt>
                <c:pt idx="20">
                  <c:v>אפר 2019</c:v>
                </c:pt>
                <c:pt idx="21">
                  <c:v>ספט 2019</c:v>
                </c:pt>
                <c:pt idx="22">
                  <c:v>2020</c:v>
                </c:pt>
                <c:pt idx="23">
                  <c:v>2021</c:v>
                </c:pt>
              </c:strCache>
            </c:strRef>
          </c:cat>
          <c:val>
            <c:numRef>
              <c:f>Sheet1!$B$2:$B$25</c:f>
              <c:numCache>
                <c:formatCode>General</c:formatCode>
                <c:ptCount val="24"/>
                <c:pt idx="0">
                  <c:v>12</c:v>
                </c:pt>
                <c:pt idx="1">
                  <c:v>15</c:v>
                </c:pt>
                <c:pt idx="2">
                  <c:v>12</c:v>
                </c:pt>
                <c:pt idx="3">
                  <c:v>12</c:v>
                </c:pt>
                <c:pt idx="4">
                  <c:v>11</c:v>
                </c:pt>
                <c:pt idx="5">
                  <c:v>13</c:v>
                </c:pt>
                <c:pt idx="6">
                  <c:v>13</c:v>
                </c:pt>
                <c:pt idx="7">
                  <c:v>10</c:v>
                </c:pt>
                <c:pt idx="8">
                  <c:v>13</c:v>
                </c:pt>
                <c:pt idx="9">
                  <c:v>10</c:v>
                </c:pt>
                <c:pt idx="10">
                  <c:v>15</c:v>
                </c:pt>
                <c:pt idx="11">
                  <c:v>15</c:v>
                </c:pt>
                <c:pt idx="12">
                  <c:v>10</c:v>
                </c:pt>
                <c:pt idx="13">
                  <c:v>11</c:v>
                </c:pt>
                <c:pt idx="14">
                  <c:v>15</c:v>
                </c:pt>
                <c:pt idx="15">
                  <c:v>13</c:v>
                </c:pt>
                <c:pt idx="16">
                  <c:v>12</c:v>
                </c:pt>
                <c:pt idx="17">
                  <c:v>12</c:v>
                </c:pt>
                <c:pt idx="18">
                  <c:v>12</c:v>
                </c:pt>
                <c:pt idx="19">
                  <c:v>10</c:v>
                </c:pt>
                <c:pt idx="20">
                  <c:v>11</c:v>
                </c:pt>
                <c:pt idx="21">
                  <c:v>9</c:v>
                </c:pt>
                <c:pt idx="22">
                  <c:v>8</c:v>
                </c:pt>
                <c:pt idx="23">
                  <c:v>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840-43D6-889B-67A5517E3FF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stayed out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/>
              <a:lightRig rig="flat" dir="t">
                <a:rot lat="0" lon="0" rev="3600000"/>
              </a:lightRig>
            </a:scene3d>
            <a:sp3d prstMaterial="flat"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Sheet1!$A$2:$A$25</c:f>
              <c:strCache>
                <c:ptCount val="24"/>
                <c:pt idx="0">
                  <c:v>1949</c:v>
                </c:pt>
                <c:pt idx="1">
                  <c:v>1951</c:v>
                </c:pt>
                <c:pt idx="2">
                  <c:v>1955</c:v>
                </c:pt>
                <c:pt idx="3">
                  <c:v>1959</c:v>
                </c:pt>
                <c:pt idx="4">
                  <c:v>1961</c:v>
                </c:pt>
                <c:pt idx="5">
                  <c:v>1965</c:v>
                </c:pt>
                <c:pt idx="6">
                  <c:v>1969</c:v>
                </c:pt>
                <c:pt idx="7">
                  <c:v>1973</c:v>
                </c:pt>
                <c:pt idx="8">
                  <c:v>1977</c:v>
                </c:pt>
                <c:pt idx="9">
                  <c:v>1981</c:v>
                </c:pt>
                <c:pt idx="10">
                  <c:v>1984</c:v>
                </c:pt>
                <c:pt idx="11">
                  <c:v>1988</c:v>
                </c:pt>
                <c:pt idx="12">
                  <c:v>1992</c:v>
                </c:pt>
                <c:pt idx="13">
                  <c:v>1996</c:v>
                </c:pt>
                <c:pt idx="14">
                  <c:v>1999</c:v>
                </c:pt>
                <c:pt idx="15">
                  <c:v>2003</c:v>
                </c:pt>
                <c:pt idx="16">
                  <c:v>2006</c:v>
                </c:pt>
                <c:pt idx="17">
                  <c:v>2009</c:v>
                </c:pt>
                <c:pt idx="18">
                  <c:v>2013</c:v>
                </c:pt>
                <c:pt idx="19">
                  <c:v>2015</c:v>
                </c:pt>
                <c:pt idx="20">
                  <c:v>אפר 2019</c:v>
                </c:pt>
                <c:pt idx="21">
                  <c:v>ספט 2019</c:v>
                </c:pt>
                <c:pt idx="22">
                  <c:v>2020</c:v>
                </c:pt>
                <c:pt idx="23">
                  <c:v>2021</c:v>
                </c:pt>
              </c:strCache>
            </c:strRef>
          </c:cat>
          <c:val>
            <c:numRef>
              <c:f>Sheet1!$C$2:$C$25</c:f>
              <c:numCache>
                <c:formatCode>General</c:formatCode>
                <c:ptCount val="24"/>
                <c:pt idx="0">
                  <c:v>9</c:v>
                </c:pt>
                <c:pt idx="1">
                  <c:v>2</c:v>
                </c:pt>
                <c:pt idx="2">
                  <c:v>6</c:v>
                </c:pt>
                <c:pt idx="3">
                  <c:v>12</c:v>
                </c:pt>
                <c:pt idx="4">
                  <c:v>3</c:v>
                </c:pt>
                <c:pt idx="5">
                  <c:v>4</c:v>
                </c:pt>
                <c:pt idx="6">
                  <c:v>3</c:v>
                </c:pt>
                <c:pt idx="7">
                  <c:v>11</c:v>
                </c:pt>
                <c:pt idx="8">
                  <c:v>9</c:v>
                </c:pt>
                <c:pt idx="9">
                  <c:v>21</c:v>
                </c:pt>
                <c:pt idx="10">
                  <c:v>11</c:v>
                </c:pt>
                <c:pt idx="11">
                  <c:v>12</c:v>
                </c:pt>
                <c:pt idx="12">
                  <c:v>15</c:v>
                </c:pt>
                <c:pt idx="13">
                  <c:v>9</c:v>
                </c:pt>
                <c:pt idx="14">
                  <c:v>16</c:v>
                </c:pt>
                <c:pt idx="15">
                  <c:v>14</c:v>
                </c:pt>
                <c:pt idx="16">
                  <c:v>19</c:v>
                </c:pt>
                <c:pt idx="17">
                  <c:v>21</c:v>
                </c:pt>
                <c:pt idx="18">
                  <c:v>20</c:v>
                </c:pt>
                <c:pt idx="19">
                  <c:v>15</c:v>
                </c:pt>
                <c:pt idx="20">
                  <c:v>29</c:v>
                </c:pt>
                <c:pt idx="21">
                  <c:v>20</c:v>
                </c:pt>
                <c:pt idx="22">
                  <c:v>21</c:v>
                </c:pt>
                <c:pt idx="23">
                  <c:v>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840-43D6-889B-67A5517E3FF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93638656"/>
        <c:axId val="93640192"/>
      </c:barChart>
      <c:catAx>
        <c:axId val="93638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93640192"/>
        <c:crosses val="autoZero"/>
        <c:auto val="1"/>
        <c:lblAlgn val="ctr"/>
        <c:lblOffset val="100"/>
        <c:noMultiLvlLbl val="0"/>
      </c:catAx>
      <c:valAx>
        <c:axId val="936401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936386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0578591783724433"/>
          <c:y val="1.507713267653574E-4"/>
          <c:w val="0.18748046743538332"/>
          <c:h val="0.13566096488193588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7954791292748639E-2"/>
          <c:y val="3.4034943679111633E-2"/>
          <c:w val="0.95334541381012672"/>
          <c:h val="0.7901410732579626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incumbents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dLbl>
              <c:idx val="8"/>
              <c:layout>
                <c:manualLayout>
                  <c:x val="-2.4604192166877642E-3"/>
                  <c:y val="-2.395833136824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BE4-4271-8856-AC191E3C4D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Likud</c:v>
                </c:pt>
                <c:pt idx="1">
                  <c:v>Yesh Atid</c:v>
                </c:pt>
                <c:pt idx="2">
                  <c:v>Shas</c:v>
                </c:pt>
                <c:pt idx="3">
                  <c:v>Blue &amp; White</c:v>
                </c:pt>
                <c:pt idx="4">
                  <c:v>Yamina</c:v>
                </c:pt>
                <c:pt idx="5">
                  <c:v>Yisrael Beitenu</c:v>
                </c:pt>
                <c:pt idx="6">
                  <c:v>Labor Party</c:v>
                </c:pt>
                <c:pt idx="7">
                  <c:v>UTJ</c:v>
                </c:pt>
                <c:pt idx="8">
                  <c:v>Rel. Zionism</c:v>
                </c:pt>
                <c:pt idx="9">
                  <c:v>New Hope</c:v>
                </c:pt>
                <c:pt idx="10">
                  <c:v>Joint List</c:v>
                </c:pt>
                <c:pt idx="11">
                  <c:v>Meretz</c:v>
                </c:pt>
                <c:pt idx="12">
                  <c:v>Ra'am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29</c:v>
                </c:pt>
                <c:pt idx="1">
                  <c:v>13</c:v>
                </c:pt>
                <c:pt idx="2">
                  <c:v>8</c:v>
                </c:pt>
                <c:pt idx="3">
                  <c:v>7</c:v>
                </c:pt>
                <c:pt idx="4">
                  <c:v>3</c:v>
                </c:pt>
                <c:pt idx="5">
                  <c:v>7</c:v>
                </c:pt>
                <c:pt idx="6">
                  <c:v>2</c:v>
                </c:pt>
                <c:pt idx="7">
                  <c:v>7</c:v>
                </c:pt>
                <c:pt idx="8">
                  <c:v>1</c:v>
                </c:pt>
                <c:pt idx="9">
                  <c:v>5</c:v>
                </c:pt>
                <c:pt idx="10">
                  <c:v>6</c:v>
                </c:pt>
                <c:pt idx="11">
                  <c:v>3</c:v>
                </c:pt>
                <c:pt idx="1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BE4-4271-8856-AC191E3C4DD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returnees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BE4-4271-8856-AC191E3C4DD0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BE4-4271-8856-AC191E3C4DD0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BE4-4271-8856-AC191E3C4DD0}"/>
                </c:ext>
              </c:extLst>
            </c:dLbl>
            <c:dLbl>
              <c:idx val="8"/>
              <c:layout>
                <c:manualLayout>
                  <c:x val="9.841676866751056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BE4-4271-8856-AC191E3C4DD0}"/>
                </c:ext>
              </c:extLst>
            </c:dLbl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BE4-4271-8856-AC191E3C4DD0}"/>
                </c:ext>
              </c:extLst>
            </c:dLbl>
            <c:dLbl>
              <c:idx val="11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BE4-4271-8856-AC191E3C4D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Likud</c:v>
                </c:pt>
                <c:pt idx="1">
                  <c:v>Yesh Atid</c:v>
                </c:pt>
                <c:pt idx="2">
                  <c:v>Shas</c:v>
                </c:pt>
                <c:pt idx="3">
                  <c:v>Blue &amp; White</c:v>
                </c:pt>
                <c:pt idx="4">
                  <c:v>Yamina</c:v>
                </c:pt>
                <c:pt idx="5">
                  <c:v>Yisrael Beitenu</c:v>
                </c:pt>
                <c:pt idx="6">
                  <c:v>Labor Party</c:v>
                </c:pt>
                <c:pt idx="7">
                  <c:v>UTJ</c:v>
                </c:pt>
                <c:pt idx="8">
                  <c:v>Rel. Zionism</c:v>
                </c:pt>
                <c:pt idx="9">
                  <c:v>New Hope</c:v>
                </c:pt>
                <c:pt idx="10">
                  <c:v>Joint List</c:v>
                </c:pt>
                <c:pt idx="11">
                  <c:v>Meretz</c:v>
                </c:pt>
                <c:pt idx="12">
                  <c:v>Ra'am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1">
                  <c:v>1</c:v>
                </c:pt>
                <c:pt idx="4">
                  <c:v>1</c:v>
                </c:pt>
                <c:pt idx="6">
                  <c:v>1</c:v>
                </c:pt>
                <c:pt idx="8">
                  <c:v>1</c:v>
                </c:pt>
                <c:pt idx="9">
                  <c:v>1</c:v>
                </c:pt>
                <c:pt idx="11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1BE4-4271-8856-AC191E3C4DD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new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dLbl>
              <c:idx val="11"/>
              <c:layout>
                <c:manualLayout>
                  <c:x val="1.2302096083438821E-3"/>
                  <c:y val="-1.19791656841235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BE4-4271-8856-AC191E3C4D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Likud</c:v>
                </c:pt>
                <c:pt idx="1">
                  <c:v>Yesh Atid</c:v>
                </c:pt>
                <c:pt idx="2">
                  <c:v>Shas</c:v>
                </c:pt>
                <c:pt idx="3">
                  <c:v>Blue &amp; White</c:v>
                </c:pt>
                <c:pt idx="4">
                  <c:v>Yamina</c:v>
                </c:pt>
                <c:pt idx="5">
                  <c:v>Yisrael Beitenu</c:v>
                </c:pt>
                <c:pt idx="6">
                  <c:v>Labor Party</c:v>
                </c:pt>
                <c:pt idx="7">
                  <c:v>UTJ</c:v>
                </c:pt>
                <c:pt idx="8">
                  <c:v>Rel. Zionism</c:v>
                </c:pt>
                <c:pt idx="9">
                  <c:v>New Hope</c:v>
                </c:pt>
                <c:pt idx="10">
                  <c:v>Joint List</c:v>
                </c:pt>
                <c:pt idx="11">
                  <c:v>Meretz</c:v>
                </c:pt>
                <c:pt idx="12">
                  <c:v>Ra'am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1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6">
                  <c:v>4</c:v>
                </c:pt>
                <c:pt idx="8">
                  <c:v>4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1BE4-4271-8856-AC191E3C4D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99266688"/>
        <c:axId val="199268224"/>
      </c:barChart>
      <c:catAx>
        <c:axId val="1992666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199268224"/>
        <c:crosses val="autoZero"/>
        <c:auto val="1"/>
        <c:lblAlgn val="ctr"/>
        <c:lblOffset val="100"/>
        <c:noMultiLvlLbl val="0"/>
      </c:catAx>
      <c:valAx>
        <c:axId val="1992682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99266688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.6496914449055945"/>
          <c:y val="7.3126890407237743E-2"/>
          <c:w val="0.22304418506950152"/>
          <c:h val="0.2239976806538022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854888977742023E-2"/>
          <c:y val="2.8060623326471194E-2"/>
          <c:w val="0.92577727308128599"/>
          <c:h val="0.737596475078199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Pt>
            <c:idx val="18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9BD6-46E3-A117-D019DDC7B364}"/>
              </c:ext>
            </c:extLst>
          </c:dPt>
          <c:dPt>
            <c:idx val="19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9BD6-46E3-A117-D019DDC7B36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Sheet1!$A$2:$A$25</c:f>
              <c:strCache>
                <c:ptCount val="24"/>
                <c:pt idx="0">
                  <c:v>1949</c:v>
                </c:pt>
                <c:pt idx="1">
                  <c:v>1951</c:v>
                </c:pt>
                <c:pt idx="2">
                  <c:v>1955</c:v>
                </c:pt>
                <c:pt idx="3">
                  <c:v>1959</c:v>
                </c:pt>
                <c:pt idx="4">
                  <c:v>1961</c:v>
                </c:pt>
                <c:pt idx="5">
                  <c:v>1965</c:v>
                </c:pt>
                <c:pt idx="6">
                  <c:v>1969</c:v>
                </c:pt>
                <c:pt idx="7">
                  <c:v>1973</c:v>
                </c:pt>
                <c:pt idx="8">
                  <c:v>1977</c:v>
                </c:pt>
                <c:pt idx="9">
                  <c:v>1981</c:v>
                </c:pt>
                <c:pt idx="10">
                  <c:v>1984</c:v>
                </c:pt>
                <c:pt idx="11">
                  <c:v>1988</c:v>
                </c:pt>
                <c:pt idx="12">
                  <c:v>1992</c:v>
                </c:pt>
                <c:pt idx="13">
                  <c:v>1996</c:v>
                </c:pt>
                <c:pt idx="14">
                  <c:v>1999</c:v>
                </c:pt>
                <c:pt idx="15">
                  <c:v>2003</c:v>
                </c:pt>
                <c:pt idx="16">
                  <c:v>2006</c:v>
                </c:pt>
                <c:pt idx="17">
                  <c:v>2009</c:v>
                </c:pt>
                <c:pt idx="18">
                  <c:v>2013</c:v>
                </c:pt>
                <c:pt idx="19">
                  <c:v>2015</c:v>
                </c:pt>
                <c:pt idx="20">
                  <c:v>Apr-19</c:v>
                </c:pt>
                <c:pt idx="21">
                  <c:v>Sep-19</c:v>
                </c:pt>
                <c:pt idx="22">
                  <c:v>2020</c:v>
                </c:pt>
                <c:pt idx="23">
                  <c:v>2021</c:v>
                </c:pt>
              </c:strCache>
            </c:strRef>
          </c:cat>
          <c:val>
            <c:numRef>
              <c:f>Sheet1!$B$2:$B$25</c:f>
              <c:numCache>
                <c:formatCode>General</c:formatCode>
                <c:ptCount val="24"/>
                <c:pt idx="0">
                  <c:v>11</c:v>
                </c:pt>
                <c:pt idx="1">
                  <c:v>11</c:v>
                </c:pt>
                <c:pt idx="2">
                  <c:v>12</c:v>
                </c:pt>
                <c:pt idx="3">
                  <c:v>9</c:v>
                </c:pt>
                <c:pt idx="4">
                  <c:v>10</c:v>
                </c:pt>
                <c:pt idx="5">
                  <c:v>9</c:v>
                </c:pt>
                <c:pt idx="6">
                  <c:v>8</c:v>
                </c:pt>
                <c:pt idx="7">
                  <c:v>10</c:v>
                </c:pt>
                <c:pt idx="8">
                  <c:v>8</c:v>
                </c:pt>
                <c:pt idx="9">
                  <c:v>8</c:v>
                </c:pt>
                <c:pt idx="10">
                  <c:v>10</c:v>
                </c:pt>
                <c:pt idx="11">
                  <c:v>7</c:v>
                </c:pt>
                <c:pt idx="12">
                  <c:v>11</c:v>
                </c:pt>
                <c:pt idx="13">
                  <c:v>9</c:v>
                </c:pt>
                <c:pt idx="14">
                  <c:v>14</c:v>
                </c:pt>
                <c:pt idx="15">
                  <c:v>18</c:v>
                </c:pt>
                <c:pt idx="16">
                  <c:v>17</c:v>
                </c:pt>
                <c:pt idx="17">
                  <c:v>21</c:v>
                </c:pt>
                <c:pt idx="18">
                  <c:v>27</c:v>
                </c:pt>
                <c:pt idx="19">
                  <c:v>29</c:v>
                </c:pt>
                <c:pt idx="20">
                  <c:v>29</c:v>
                </c:pt>
                <c:pt idx="21">
                  <c:v>28</c:v>
                </c:pt>
                <c:pt idx="22">
                  <c:v>30</c:v>
                </c:pt>
                <c:pt idx="23">
                  <c:v>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BD6-46E3-A117-D019DDC7B36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177604864"/>
        <c:axId val="177664000"/>
      </c:barChart>
      <c:catAx>
        <c:axId val="177604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60000"/>
          <a:lstStyle/>
          <a:p>
            <a:pPr>
              <a:defRPr sz="1100"/>
            </a:pPr>
            <a:endParaRPr lang="en-US"/>
          </a:p>
        </c:txPr>
        <c:crossAx val="177664000"/>
        <c:crosses val="autoZero"/>
        <c:auto val="1"/>
        <c:lblAlgn val="ctr"/>
        <c:lblOffset val="100"/>
        <c:noMultiLvlLbl val="0"/>
      </c:catAx>
      <c:valAx>
        <c:axId val="177664000"/>
        <c:scaling>
          <c:orientation val="minMax"/>
          <c:max val="35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776048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7947082106957258E-2"/>
          <c:y val="3.9694914140862549E-2"/>
          <c:w val="0.95205291789304269"/>
          <c:h val="0.8263775420149946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AFD5CE">
                <a:lumMod val="75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Likud</c:v>
                </c:pt>
                <c:pt idx="1">
                  <c:v>Yesh Atid</c:v>
                </c:pt>
                <c:pt idx="2">
                  <c:v>Shas</c:v>
                </c:pt>
                <c:pt idx="3">
                  <c:v>Blue &amp; White</c:v>
                </c:pt>
                <c:pt idx="4">
                  <c:v>Yamina</c:v>
                </c:pt>
                <c:pt idx="5">
                  <c:v>Yisrael Beitenu</c:v>
                </c:pt>
                <c:pt idx="6">
                  <c:v>Labor Party</c:v>
                </c:pt>
                <c:pt idx="7">
                  <c:v>UTJ</c:v>
                </c:pt>
                <c:pt idx="8">
                  <c:v>Rel. Zionism</c:v>
                </c:pt>
                <c:pt idx="9">
                  <c:v>New Hope</c:v>
                </c:pt>
                <c:pt idx="10">
                  <c:v>Joint List</c:v>
                </c:pt>
                <c:pt idx="11">
                  <c:v>Meretz</c:v>
                </c:pt>
                <c:pt idx="12">
                  <c:v>Ra'am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22</c:v>
                </c:pt>
                <c:pt idx="1">
                  <c:v>12</c:v>
                </c:pt>
                <c:pt idx="2">
                  <c:v>9</c:v>
                </c:pt>
                <c:pt idx="3">
                  <c:v>5</c:v>
                </c:pt>
                <c:pt idx="4">
                  <c:v>5</c:v>
                </c:pt>
                <c:pt idx="5">
                  <c:v>6</c:v>
                </c:pt>
                <c:pt idx="6">
                  <c:v>3</c:v>
                </c:pt>
                <c:pt idx="7">
                  <c:v>7</c:v>
                </c:pt>
                <c:pt idx="8">
                  <c:v>4</c:v>
                </c:pt>
                <c:pt idx="9">
                  <c:v>4</c:v>
                </c:pt>
                <c:pt idx="10">
                  <c:v>5</c:v>
                </c:pt>
                <c:pt idx="11">
                  <c:v>4</c:v>
                </c:pt>
                <c:pt idx="12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E8D-4FC2-AD1D-41BB8CB99DC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5A4865">
                <a:lumMod val="60000"/>
                <a:lumOff val="40000"/>
              </a:srgbClr>
            </a:solidFill>
          </c:spPr>
          <c:invertIfNegative val="0"/>
          <c:dLbls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E8D-4FC2-AD1D-41BB8CB99DCD}"/>
                </c:ext>
              </c:extLst>
            </c:dLbl>
            <c:dLbl>
              <c:idx val="7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E8D-4FC2-AD1D-41BB8CB99D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Likud</c:v>
                </c:pt>
                <c:pt idx="1">
                  <c:v>Yesh Atid</c:v>
                </c:pt>
                <c:pt idx="2">
                  <c:v>Shas</c:v>
                </c:pt>
                <c:pt idx="3">
                  <c:v>Blue &amp; White</c:v>
                </c:pt>
                <c:pt idx="4">
                  <c:v>Yamina</c:v>
                </c:pt>
                <c:pt idx="5">
                  <c:v>Yisrael Beitenu</c:v>
                </c:pt>
                <c:pt idx="6">
                  <c:v>Labor Party</c:v>
                </c:pt>
                <c:pt idx="7">
                  <c:v>UTJ</c:v>
                </c:pt>
                <c:pt idx="8">
                  <c:v>Rel. Zionism</c:v>
                </c:pt>
                <c:pt idx="9">
                  <c:v>New Hope</c:v>
                </c:pt>
                <c:pt idx="10">
                  <c:v>Joint List</c:v>
                </c:pt>
                <c:pt idx="11">
                  <c:v>Meretz</c:v>
                </c:pt>
                <c:pt idx="12">
                  <c:v>Ra'am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8</c:v>
                </c:pt>
                <c:pt idx="1">
                  <c:v>5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4</c:v>
                </c:pt>
                <c:pt idx="8">
                  <c:v>2</c:v>
                </c:pt>
                <c:pt idx="9">
                  <c:v>2</c:v>
                </c:pt>
                <c:pt idx="10">
                  <c:v>1</c:v>
                </c:pt>
                <c:pt idx="11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E8D-4FC2-AD1D-41BB8CB99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84722560"/>
        <c:axId val="196936064"/>
      </c:barChart>
      <c:catAx>
        <c:axId val="1847225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196936064"/>
        <c:crosses val="autoZero"/>
        <c:auto val="1"/>
        <c:lblAlgn val="ctr"/>
        <c:lblOffset val="100"/>
        <c:noMultiLvlLbl val="0"/>
      </c:catAx>
      <c:valAx>
        <c:axId val="1969360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84722560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.78325465259746518"/>
          <c:y val="3.9096502375355599E-2"/>
          <c:w val="0.13412369377342501"/>
          <c:h val="0.1689454467967614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26DCC66-F86D-4F09-9877-20D31C5CB084}" type="datetimeFigureOut">
              <a:rPr lang="he-IL" smtClean="0"/>
              <a:t>כ"ה/ניסן/תשפ"א</a:t>
            </a:fld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AFE0689-83F6-42CA-82F3-A5D3FD5BC62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8275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4464D9D-65BD-424E-AC0D-2CAF91BFF447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מציין מיקום של הערות 7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9" name="מציין מיקום של תאריך 8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8E5B14A-8571-4943-809E-6D470D247DAF}" type="datetimeFigureOut">
              <a:rPr lang="he-IL" smtClean="0"/>
              <a:t>כ"ה/ניסן/תשפ"א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18778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64D9D-65BD-424E-AC0D-2CAF91BFF447}" type="slidenum">
              <a:rPr lang="he-IL" smtClean="0"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48769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מלבן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141E38"/>
              </a:gs>
              <a:gs pos="83000">
                <a:srgbClr val="1D2C53"/>
              </a:gs>
              <a:gs pos="100000">
                <a:srgbClr val="233563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ctrTitle" hasCustomPrompt="1"/>
          </p:nvPr>
        </p:nvSpPr>
        <p:spPr>
          <a:xfrm>
            <a:off x="2413992" y="951570"/>
            <a:ext cx="6334472" cy="1102519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- up to 4 words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 hasCustomPrompt="1"/>
          </p:nvPr>
        </p:nvSpPr>
        <p:spPr>
          <a:xfrm>
            <a:off x="2411760" y="2054089"/>
            <a:ext cx="6336704" cy="108012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Sub-title/research question – </a:t>
            </a:r>
            <a:br>
              <a:rPr lang="en-US" dirty="0"/>
            </a:br>
            <a:r>
              <a:rPr lang="en-US" dirty="0"/>
              <a:t>up to 2 lines</a:t>
            </a:r>
            <a:endParaRPr lang="he-IL" dirty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1716-A3CF-4528-AED9-196703952CF1}" type="datetime13">
              <a:rPr lang="he-IL" smtClean="0"/>
              <a:t>07.04.2021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96E-20F9-4A33-A5A8-B5E899F899D4}" type="slidenum">
              <a:rPr lang="he-IL" smtClean="0"/>
              <a:t>‹#›</a:t>
            </a:fld>
            <a:endParaRPr lang="he-IL" dirty="0"/>
          </a:p>
        </p:txBody>
      </p:sp>
      <p:cxnSp>
        <p:nvCxnSpPr>
          <p:cNvPr id="8" name="מחבר ישר 7"/>
          <p:cNvCxnSpPr/>
          <p:nvPr userDrawn="1"/>
        </p:nvCxnSpPr>
        <p:spPr>
          <a:xfrm flipV="1">
            <a:off x="2267744" y="987572"/>
            <a:ext cx="0" cy="295233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מציין מיקום תוכן 15"/>
          <p:cNvSpPr>
            <a:spLocks noGrp="1"/>
          </p:cNvSpPr>
          <p:nvPr>
            <p:ph sz="quarter" idx="13" hasCustomPrompt="1"/>
          </p:nvPr>
        </p:nvSpPr>
        <p:spPr>
          <a:xfrm>
            <a:off x="2412406" y="3206440"/>
            <a:ext cx="6336058" cy="369109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Author/s </a:t>
            </a:r>
            <a:endParaRPr lang="he-IL" dirty="0"/>
          </a:p>
        </p:txBody>
      </p:sp>
      <p:pic>
        <p:nvPicPr>
          <p:cNvPr id="1026" name="Picture 2" descr="C:\Users\matana\Desktop\לוגו\idi-logo-EN-W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211711"/>
            <a:ext cx="638454" cy="728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מציין מיקום טקסט 14"/>
          <p:cNvSpPr>
            <a:spLocks noGrp="1"/>
          </p:cNvSpPr>
          <p:nvPr>
            <p:ph type="body" sz="quarter" idx="14" hasCustomPrompt="1"/>
          </p:nvPr>
        </p:nvSpPr>
        <p:spPr>
          <a:xfrm>
            <a:off x="2411413" y="3579813"/>
            <a:ext cx="6337300" cy="360362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ssistant" panose="00000500000000000000" pitchFamily="2" charset="-79"/>
              <a:buNone/>
              <a:tabLst/>
              <a:defRPr sz="20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ssistant" panose="00000500000000000000" pitchFamily="2" charset="-79"/>
              <a:buNone/>
              <a:tabLst/>
              <a:defRPr/>
            </a:pPr>
            <a:r>
              <a:rPr lang="en-US" dirty="0"/>
              <a:t>The Israel Democracy Institute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72351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  <a:endParaRPr lang="he-IL" dirty="0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base text styles</a:t>
            </a:r>
            <a:endParaRPr lang="he-IL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Level Five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75AD5-966B-4BD6-B86E-4ACC06AF53E8}" type="datetime13">
              <a:rPr lang="he-IL" smtClean="0"/>
              <a:t>07.04.2021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96E-20F9-4A33-A5A8-B5E899F899D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9590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תרשים / גרפ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Graph Title</a:t>
            </a:r>
            <a:endParaRPr lang="he-IL" dirty="0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7A493-DC75-4FDB-BE33-660764DE96FA}" type="datetime13">
              <a:rPr lang="he-IL" smtClean="0"/>
              <a:t>07.04.2021</a:t>
            </a:fld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96E-20F9-4A33-A5A8-B5E899F899D4}" type="slidenum">
              <a:rPr lang="he-IL" smtClean="0"/>
              <a:t>‹#›</a:t>
            </a:fld>
            <a:endParaRPr lang="he-IL" dirty="0"/>
          </a:p>
        </p:txBody>
      </p:sp>
      <p:sp>
        <p:nvSpPr>
          <p:cNvPr id="7" name="מציין מיקום תרשים 6"/>
          <p:cNvSpPr>
            <a:spLocks noGrp="1"/>
          </p:cNvSpPr>
          <p:nvPr>
            <p:ph type="chart" sz="quarter" idx="13" hasCustomPrompt="1"/>
          </p:nvPr>
        </p:nvSpPr>
        <p:spPr>
          <a:xfrm>
            <a:off x="1043434" y="987574"/>
            <a:ext cx="7993062" cy="345638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Graph</a:t>
            </a:r>
            <a:endParaRPr lang="he-IL" dirty="0"/>
          </a:p>
        </p:txBody>
      </p:sp>
      <p:sp>
        <p:nvSpPr>
          <p:cNvPr id="9" name="מציין מיקום תוכן 8"/>
          <p:cNvSpPr>
            <a:spLocks noGrp="1"/>
          </p:cNvSpPr>
          <p:nvPr>
            <p:ph sz="quarter" idx="14" hasCustomPrompt="1"/>
          </p:nvPr>
        </p:nvSpPr>
        <p:spPr>
          <a:xfrm>
            <a:off x="1043434" y="4443958"/>
            <a:ext cx="7993062" cy="288032"/>
          </a:xfrm>
        </p:spPr>
        <p:txBody>
          <a:bodyPr>
            <a:normAutofit/>
          </a:bodyPr>
          <a:lstStyle>
            <a:lvl1pPr marL="0" indent="0" algn="r" rtl="0">
              <a:buNone/>
              <a:defRPr sz="1200" b="0" i="1" baseline="0">
                <a:latin typeface="+mn-lt"/>
              </a:defRPr>
            </a:lvl1pPr>
          </a:lstStyle>
          <a:p>
            <a:pPr lvl="0"/>
            <a:r>
              <a:rPr lang="en-US" dirty="0"/>
              <a:t>Source  - if relevant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88681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 base text styles</a:t>
            </a:r>
            <a:endParaRPr lang="he-IL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Level Five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000A-F295-4393-8C71-EA997B809CD5}" type="datetime13">
              <a:rPr lang="he-IL" smtClean="0"/>
              <a:t>07.04.2021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96E-20F9-4A33-A5A8-B5E899F899D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44194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 hasCustomPrompt="1"/>
          </p:nvPr>
        </p:nvSpPr>
        <p:spPr>
          <a:xfrm>
            <a:off x="1043608" y="3291830"/>
            <a:ext cx="7992888" cy="1021556"/>
          </a:xfrm>
        </p:spPr>
        <p:txBody>
          <a:bodyPr anchor="t"/>
          <a:lstStyle>
            <a:lvl1pPr algn="l">
              <a:defRPr sz="2800" b="1" cap="all" baseline="0"/>
            </a:lvl1pPr>
          </a:lstStyle>
          <a:p>
            <a:r>
              <a:rPr lang="en-US" dirty="0"/>
              <a:t>Click to Edit Title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 hasCustomPrompt="1"/>
          </p:nvPr>
        </p:nvSpPr>
        <p:spPr>
          <a:xfrm>
            <a:off x="1043608" y="2166689"/>
            <a:ext cx="7992888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base text styles</a:t>
            </a:r>
            <a:endParaRPr lang="he-IL" dirty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67DF-00C4-40F1-8E3A-21026F785438}" type="datetime13">
              <a:rPr lang="he-IL" smtClean="0"/>
              <a:t>07.04.2021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96E-20F9-4A33-A5A8-B5E899F899D4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28226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Title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 hasCustomPrompt="1"/>
          </p:nvPr>
        </p:nvSpPr>
        <p:spPr>
          <a:xfrm>
            <a:off x="1043608" y="987574"/>
            <a:ext cx="3960440" cy="360704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base text styles</a:t>
            </a:r>
            <a:endParaRPr lang="he-IL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Level Five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 hasCustomPrompt="1"/>
          </p:nvPr>
        </p:nvSpPr>
        <p:spPr>
          <a:xfrm>
            <a:off x="5076056" y="987574"/>
            <a:ext cx="3960440" cy="3607049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000" baseline="0"/>
            </a:lvl1pPr>
            <a:lvl2pPr>
              <a:defRPr sz="1800" baseline="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base text styles</a:t>
            </a:r>
            <a:endParaRPr lang="he-IL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Level Five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36F7F-B5BF-4A18-83F6-D539860FEBE5}" type="datetime13">
              <a:rPr lang="he-IL" smtClean="0"/>
              <a:t>07.04.2021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96E-20F9-4A33-A5A8-B5E899F899D4}" type="slidenum">
              <a:rPr lang="he-IL" smtClean="0"/>
              <a:t>‹#›</a:t>
            </a:fld>
            <a:endParaRPr lang="he-IL"/>
          </a:p>
        </p:txBody>
      </p:sp>
      <p:cxnSp>
        <p:nvCxnSpPr>
          <p:cNvPr id="8" name="מחבר ישר 7"/>
          <p:cNvCxnSpPr/>
          <p:nvPr userDrawn="1"/>
        </p:nvCxnSpPr>
        <p:spPr>
          <a:xfrm>
            <a:off x="5041626" y="981311"/>
            <a:ext cx="0" cy="3600400"/>
          </a:xfrm>
          <a:prstGeom prst="line">
            <a:avLst/>
          </a:pr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629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Pros &amp; Cons 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 hasCustomPrompt="1"/>
          </p:nvPr>
        </p:nvSpPr>
        <p:spPr>
          <a:xfrm>
            <a:off x="1043608" y="987574"/>
            <a:ext cx="3960440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Pros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 hasCustomPrompt="1"/>
          </p:nvPr>
        </p:nvSpPr>
        <p:spPr>
          <a:xfrm>
            <a:off x="1043608" y="1491630"/>
            <a:ext cx="3960440" cy="310299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base text styles</a:t>
            </a:r>
            <a:endParaRPr lang="he-IL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Level Five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 hasCustomPrompt="1"/>
          </p:nvPr>
        </p:nvSpPr>
        <p:spPr>
          <a:xfrm>
            <a:off x="5074501" y="987574"/>
            <a:ext cx="3961995" cy="479822"/>
          </a:xfrm>
        </p:spPr>
        <p:txBody>
          <a:bodyPr anchor="b"/>
          <a:lstStyle>
            <a:lvl1pPr marL="0" indent="0">
              <a:buNone/>
              <a:defRPr sz="24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Con </a:t>
            </a:r>
            <a:endParaRPr lang="he-IL" dirty="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 hasCustomPrompt="1"/>
          </p:nvPr>
        </p:nvSpPr>
        <p:spPr>
          <a:xfrm>
            <a:off x="5074501" y="1491630"/>
            <a:ext cx="3961995" cy="310299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base text styles</a:t>
            </a:r>
            <a:endParaRPr lang="he-IL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Level Five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93C03-3224-4D15-92B6-B90ED48DAFFC}" type="datetime13">
              <a:rPr lang="he-IL" smtClean="0"/>
              <a:t>07.04.2021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96E-20F9-4A33-A5A8-B5E899F899D4}" type="slidenum">
              <a:rPr lang="he-IL" smtClean="0"/>
              <a:t>‹#›</a:t>
            </a:fld>
            <a:endParaRPr lang="he-IL"/>
          </a:p>
        </p:txBody>
      </p:sp>
      <p:cxnSp>
        <p:nvCxnSpPr>
          <p:cNvPr id="10" name="מחבר ישר 9"/>
          <p:cNvCxnSpPr/>
          <p:nvPr userDrawn="1"/>
        </p:nvCxnSpPr>
        <p:spPr>
          <a:xfrm>
            <a:off x="5041626" y="981311"/>
            <a:ext cx="0" cy="3600400"/>
          </a:xfrm>
          <a:prstGeom prst="line">
            <a:avLst/>
          </a:pr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3414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  <a:endParaRPr lang="he-IL" dirty="0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0CB03-629A-4CF6-9B6F-71147286F93D}" type="datetime13">
              <a:rPr lang="he-IL" smtClean="0"/>
              <a:t>07.04.2021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96E-20F9-4A33-A5A8-B5E899F899D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2920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DB0C-AC56-4E42-9B68-453B4FE4D109}" type="datetime13">
              <a:rPr lang="he-IL" smtClean="0"/>
              <a:t>07.04.2021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96E-20F9-4A33-A5A8-B5E899F899D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939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 hasCustomPrompt="1"/>
          </p:nvPr>
        </p:nvSpPr>
        <p:spPr>
          <a:xfrm>
            <a:off x="6028183" y="204787"/>
            <a:ext cx="3008313" cy="871538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dirty="0"/>
              <a:t>Click to Edit Title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 hasCustomPrompt="1"/>
          </p:nvPr>
        </p:nvSpPr>
        <p:spPr>
          <a:xfrm>
            <a:off x="1043608" y="204788"/>
            <a:ext cx="4833293" cy="452720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base text styles</a:t>
            </a:r>
            <a:endParaRPr lang="he-IL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Level Five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 hasCustomPrompt="1"/>
          </p:nvPr>
        </p:nvSpPr>
        <p:spPr>
          <a:xfrm>
            <a:off x="6028183" y="1076326"/>
            <a:ext cx="3008313" cy="36556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base text styles</a:t>
            </a:r>
            <a:endParaRPr lang="he-IL" dirty="0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477E-9B6A-4AC1-8C98-0237F85A02D6}" type="datetime13">
              <a:rPr lang="he-IL" smtClean="0"/>
              <a:t>07.04.2021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96E-20F9-4A33-A5A8-B5E899F899D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59274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 hasCustomPrompt="1"/>
          </p:nvPr>
        </p:nvSpPr>
        <p:spPr>
          <a:xfrm>
            <a:off x="1937320" y="3723878"/>
            <a:ext cx="6163072" cy="432048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 baseline="0"/>
            </a:lvl1pPr>
          </a:lstStyle>
          <a:p>
            <a:r>
              <a:rPr lang="en-US" dirty="0"/>
              <a:t>Click to Edit Image Title</a:t>
            </a:r>
            <a:endParaRPr lang="he-IL" dirty="0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1937320" y="459580"/>
            <a:ext cx="6163072" cy="319228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Image</a:t>
            </a:r>
            <a:endParaRPr lang="he-IL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 hasCustomPrompt="1"/>
          </p:nvPr>
        </p:nvSpPr>
        <p:spPr>
          <a:xfrm>
            <a:off x="1937320" y="4155926"/>
            <a:ext cx="6163072" cy="5760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base text styles</a:t>
            </a:r>
            <a:endParaRPr lang="he-IL" dirty="0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A103-ECF8-46BD-84A9-5DCB402F060C}" type="datetime13">
              <a:rPr lang="he-IL" smtClean="0"/>
              <a:t>07.04.2021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8996E-20F9-4A33-A5A8-B5E899F899D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78304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10"/>
          <p:cNvSpPr/>
          <p:nvPr userDrawn="1"/>
        </p:nvSpPr>
        <p:spPr>
          <a:xfrm>
            <a:off x="0" y="0"/>
            <a:ext cx="899592" cy="5143500"/>
          </a:xfrm>
          <a:prstGeom prst="rect">
            <a:avLst/>
          </a:prstGeom>
          <a:gradFill>
            <a:gsLst>
              <a:gs pos="0">
                <a:srgbClr val="141E38"/>
              </a:gs>
              <a:gs pos="83000">
                <a:srgbClr val="1D2C53"/>
              </a:gs>
              <a:gs pos="100000">
                <a:srgbClr val="233563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1043608" y="205978"/>
            <a:ext cx="7992888" cy="63758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en-US" dirty="0"/>
              <a:t>Click to Edit Title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043608" y="987574"/>
            <a:ext cx="7992888" cy="3744416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dirty="0"/>
              <a:t>Click to edit base text styles</a:t>
            </a:r>
            <a:endParaRPr lang="he-IL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Level Five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0" y="4774034"/>
            <a:ext cx="899592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100">
                <a:solidFill>
                  <a:schemeClr val="bg1"/>
                </a:solidFill>
                <a:latin typeface="+mn-lt"/>
              </a:defRPr>
            </a:lvl1pPr>
          </a:lstStyle>
          <a:p>
            <a:fld id="{D771C6AF-AE30-4A79-8169-30E6C99ED898}" type="datetime13">
              <a:rPr lang="he-IL" smtClean="0"/>
              <a:t>07.04.2021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5004048" y="4774034"/>
            <a:ext cx="4032448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0" y="4530154"/>
            <a:ext cx="899592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100">
                <a:solidFill>
                  <a:schemeClr val="bg1"/>
                </a:solidFill>
                <a:latin typeface="+mn-lt"/>
              </a:defRPr>
            </a:lvl1pPr>
          </a:lstStyle>
          <a:p>
            <a:fld id="{2728996E-20F9-4A33-A5A8-B5E899F899D4}" type="slidenum">
              <a:rPr lang="he-IL" smtClean="0"/>
              <a:pPr/>
              <a:t>‹#›</a:t>
            </a:fld>
            <a:endParaRPr lang="he-IL" dirty="0"/>
          </a:p>
        </p:txBody>
      </p:sp>
      <p:cxnSp>
        <p:nvCxnSpPr>
          <p:cNvPr id="14" name="מחבר ישר 13"/>
          <p:cNvCxnSpPr/>
          <p:nvPr userDrawn="1"/>
        </p:nvCxnSpPr>
        <p:spPr>
          <a:xfrm flipH="1">
            <a:off x="118964" y="4791471"/>
            <a:ext cx="648072" cy="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C:\Users\matana\Desktop\לוגו\idi-logo-EN-W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665" y="381236"/>
            <a:ext cx="422429" cy="481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35853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ssistant" panose="00000500000000000000" pitchFamily="2" charset="-79"/>
        <a:buChar char="—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כותרת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2021 Elections: </a:t>
            </a:r>
            <a:br>
              <a:rPr lang="en-US" dirty="0"/>
            </a:br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11" name="כותרת משנה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FINAL OFFICIAL RESULTS</a:t>
            </a:r>
            <a:endParaRPr lang="en-US" sz="1600" dirty="0"/>
          </a:p>
        </p:txBody>
      </p:sp>
      <p:sp>
        <p:nvSpPr>
          <p:cNvPr id="12" name="מציין מיקום תוכן 1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PROF. OFER KENIG</a:t>
            </a:r>
          </a:p>
          <a:p>
            <a:endParaRPr lang="he-IL" dirty="0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en-US" dirty="0"/>
              <a:t>The Israel Democracy Institute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26155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sz="2700" dirty="0">
                <a:cs typeface="+mn-cs"/>
              </a:rPr>
              <a:t>New MKs</a:t>
            </a:r>
            <a:endParaRPr lang="he-IL" sz="2700" dirty="0">
              <a:cs typeface="+mn-cs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408812" y="1811660"/>
            <a:ext cx="1257300" cy="68580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050" b="1" dirty="0"/>
              <a:t>Religious Zionism</a:t>
            </a:r>
          </a:p>
          <a:p>
            <a:pPr algn="ctr"/>
            <a:r>
              <a:rPr lang="he-IL" sz="1050" b="1" dirty="0"/>
              <a:t>4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408562" y="1220282"/>
            <a:ext cx="1257300" cy="685800"/>
          </a:xfrm>
          <a:prstGeom prst="roundRect">
            <a:avLst/>
          </a:prstGeom>
          <a:solidFill>
            <a:srgbClr val="EDA7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Yamina</a:t>
            </a:r>
          </a:p>
          <a:p>
            <a:pPr algn="ctr"/>
            <a:r>
              <a:rPr lang="en-US" sz="1050" b="1" dirty="0" smtClean="0">
                <a:solidFill>
                  <a:schemeClr val="tx1"/>
                </a:solidFill>
              </a:rPr>
              <a:t>3</a:t>
            </a:r>
            <a:endParaRPr lang="en-US" sz="1050" b="1" dirty="0">
              <a:solidFill>
                <a:schemeClr val="tx1"/>
              </a:solidFill>
            </a:endParaRPr>
          </a:p>
        </p:txBody>
      </p:sp>
      <p:sp>
        <p:nvSpPr>
          <p:cNvPr id="17" name="Up Ribbon 16"/>
          <p:cNvSpPr/>
          <p:nvPr/>
        </p:nvSpPr>
        <p:spPr>
          <a:xfrm>
            <a:off x="3779912" y="2211710"/>
            <a:ext cx="2571750" cy="1314450"/>
          </a:xfrm>
          <a:prstGeom prst="ribbon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en-US" sz="2100" dirty="0" smtClean="0">
                <a:solidFill>
                  <a:schemeClr val="tx1"/>
                </a:solidFill>
              </a:rPr>
              <a:t>19 </a:t>
            </a:r>
            <a:r>
              <a:rPr lang="en-US" sz="2100" dirty="0">
                <a:solidFill>
                  <a:schemeClr val="tx1"/>
                </a:solidFill>
              </a:rPr>
              <a:t>New MKs</a:t>
            </a:r>
            <a:endParaRPr lang="he-IL" sz="2100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408812" y="3454847"/>
            <a:ext cx="1257300" cy="6858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 rtl="1"/>
            <a:r>
              <a:rPr lang="en-US" sz="1050" b="1" dirty="0">
                <a:solidFill>
                  <a:schemeClr val="bg1"/>
                </a:solidFill>
              </a:rPr>
              <a:t>Likud, Shas, Blue &amp; White, Meretz and </a:t>
            </a:r>
            <a:r>
              <a:rPr lang="en-US" sz="1050" b="1" dirty="0" err="1">
                <a:solidFill>
                  <a:schemeClr val="bg1"/>
                </a:solidFill>
              </a:rPr>
              <a:t>Ra’am</a:t>
            </a:r>
            <a:endParaRPr lang="en-US" sz="1050" b="1" dirty="0">
              <a:solidFill>
                <a:schemeClr val="bg1"/>
              </a:solidFill>
            </a:endParaRPr>
          </a:p>
          <a:p>
            <a:pPr algn="ctr" rtl="1"/>
            <a:r>
              <a:rPr lang="en-US" sz="1050" b="1" dirty="0">
                <a:solidFill>
                  <a:schemeClr val="bg1"/>
                </a:solidFill>
              </a:rPr>
              <a:t>1 each</a:t>
            </a:r>
            <a:endParaRPr lang="he-IL" sz="1050" b="1" dirty="0">
              <a:solidFill>
                <a:schemeClr val="bg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465462" y="1808652"/>
            <a:ext cx="1257300" cy="6858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Labor Party</a:t>
            </a:r>
            <a:endParaRPr lang="he-IL" sz="1050" b="1" dirty="0">
              <a:solidFill>
                <a:schemeClr val="bg1"/>
              </a:solidFill>
            </a:endParaRPr>
          </a:p>
          <a:p>
            <a:pPr algn="ctr"/>
            <a:r>
              <a:rPr lang="he-IL" sz="105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474486" y="3454847"/>
            <a:ext cx="1257300" cy="685800"/>
          </a:xfrm>
          <a:prstGeom prst="roundRect">
            <a:avLst/>
          </a:prstGeom>
          <a:solidFill>
            <a:srgbClr val="EB9C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050" b="1" dirty="0" err="1">
                <a:solidFill>
                  <a:schemeClr val="tx1"/>
                </a:solidFill>
              </a:rPr>
              <a:t>Yesh</a:t>
            </a:r>
            <a:r>
              <a:rPr lang="en-US" sz="1050" b="1" dirty="0">
                <a:solidFill>
                  <a:schemeClr val="tx1"/>
                </a:solidFill>
              </a:rPr>
              <a:t> </a:t>
            </a:r>
            <a:r>
              <a:rPr lang="en-US" sz="1050" b="1" dirty="0" err="1">
                <a:solidFill>
                  <a:schemeClr val="tx1"/>
                </a:solidFill>
              </a:rPr>
              <a:t>Atid</a:t>
            </a:r>
            <a:endParaRPr lang="he-IL" sz="1050" b="1" dirty="0">
              <a:solidFill>
                <a:schemeClr val="tx1"/>
              </a:solidFill>
            </a:endParaRPr>
          </a:p>
          <a:p>
            <a:pPr algn="ctr"/>
            <a:r>
              <a:rPr lang="he-IL" sz="105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" name="Rounded Rectangle 21">
            <a:extLst>
              <a:ext uri="{FF2B5EF4-FFF2-40B4-BE49-F238E27FC236}">
                <a16:creationId xmlns:a16="http://schemas.microsoft.com/office/drawing/2014/main" xmlns="" id="{059BC6E9-B761-40D2-8B58-52E33BA19D48}"/>
              </a:ext>
            </a:extLst>
          </p:cNvPr>
          <p:cNvSpPr/>
          <p:nvPr/>
        </p:nvSpPr>
        <p:spPr>
          <a:xfrm>
            <a:off x="4408562" y="3797747"/>
            <a:ext cx="1257300" cy="685800"/>
          </a:xfrm>
          <a:prstGeom prst="roundRect">
            <a:avLst/>
          </a:prstGeom>
          <a:solidFill>
            <a:srgbClr val="99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en-US" sz="900" b="1" dirty="0">
                <a:solidFill>
                  <a:schemeClr val="tx1"/>
                </a:solidFill>
              </a:rPr>
              <a:t>Yisrael Beitenu, UTJ, New Hope and The Joint List</a:t>
            </a:r>
          </a:p>
          <a:p>
            <a:pPr algn="ctr" rtl="1"/>
            <a:r>
              <a:rPr lang="en-US" sz="900" b="1" dirty="0">
                <a:solidFill>
                  <a:schemeClr val="tx1"/>
                </a:solidFill>
              </a:rPr>
              <a:t>none</a:t>
            </a:r>
            <a:endParaRPr lang="he-IL" sz="9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8E09781D-41E9-49B8-B312-FEDA687A2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Incumbent, Newcomers and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Returnees”</a:t>
            </a:r>
            <a:endParaRPr lang="he-IL" dirty="0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E1722637-9ACD-4360-9339-808DE13DF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000A-F295-4393-8C71-EA997B809CD5}" type="datetime13">
              <a:rPr lang="he-IL" smtClean="0"/>
              <a:t>07.04.2021</a:t>
            </a:fld>
            <a:endParaRPr lang="he-IL"/>
          </a:p>
        </p:txBody>
      </p:sp>
      <p:graphicFrame>
        <p:nvGraphicFramePr>
          <p:cNvPr id="5" name="Content Placeholder 5">
            <a:extLst>
              <a:ext uri="{FF2B5EF4-FFF2-40B4-BE49-F238E27FC236}">
                <a16:creationId xmlns:a16="http://schemas.microsoft.com/office/drawing/2014/main" xmlns="" id="{E44D5E6D-82D0-42D6-A7BB-729987F2B6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9179259"/>
              </p:ext>
            </p:extLst>
          </p:nvPr>
        </p:nvGraphicFramePr>
        <p:xfrm>
          <a:off x="1042988" y="987425"/>
          <a:ext cx="7993062" cy="3744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0973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C4C3D628-ABC6-4ED2-B873-50CB1A472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Women MKs</a:t>
            </a:r>
            <a:endParaRPr lang="he-IL" dirty="0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F3639125-1D8B-4C41-B12B-60CCAEB0D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000A-F295-4393-8C71-EA997B809CD5}" type="datetime13">
              <a:rPr lang="he-IL" smtClean="0"/>
              <a:t>07.04.2021</a:t>
            </a:fld>
            <a:endParaRPr lang="he-IL"/>
          </a:p>
        </p:txBody>
      </p:sp>
      <p:graphicFrame>
        <p:nvGraphicFramePr>
          <p:cNvPr id="5" name="Content Placeholder 5">
            <a:extLst>
              <a:ext uri="{FF2B5EF4-FFF2-40B4-BE49-F238E27FC236}">
                <a16:creationId xmlns:a16="http://schemas.microsoft.com/office/drawing/2014/main" xmlns="" id="{E2E3367B-D7A8-4409-8B29-9413D1DB2B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7316685"/>
              </p:ext>
            </p:extLst>
          </p:nvPr>
        </p:nvGraphicFramePr>
        <p:xfrm>
          <a:off x="1042988" y="987425"/>
          <a:ext cx="7993062" cy="3744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9521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69115017-5966-4769-827E-BA47160FF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MKs, by Gender</a:t>
            </a:r>
            <a:endParaRPr lang="he-IL" dirty="0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AAD3231B-3DA8-4D38-A240-3C1EC591C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000A-F295-4393-8C71-EA997B809CD5}" type="datetime13">
              <a:rPr lang="he-IL" smtClean="0"/>
              <a:t>07.04.2021</a:t>
            </a:fld>
            <a:endParaRPr lang="he-IL"/>
          </a:p>
        </p:txBody>
      </p:sp>
      <p:graphicFrame>
        <p:nvGraphicFramePr>
          <p:cNvPr id="5" name="Content Placeholder 5">
            <a:extLst>
              <a:ext uri="{FF2B5EF4-FFF2-40B4-BE49-F238E27FC236}">
                <a16:creationId xmlns:a16="http://schemas.microsoft.com/office/drawing/2014/main" xmlns="" id="{F7A63AC2-45B9-4905-B79D-8E39CD6A2F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7975188"/>
              </p:ext>
            </p:extLst>
          </p:nvPr>
        </p:nvGraphicFramePr>
        <p:xfrm>
          <a:off x="1042988" y="987425"/>
          <a:ext cx="7993062" cy="3744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76889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B8908CC1-CAC0-4E7E-9554-671A115C2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Non-Jewish MKs</a:t>
            </a:r>
            <a:endParaRPr lang="he-IL" dirty="0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05072197-F28D-4E20-AE97-818AF7CB5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000A-F295-4393-8C71-EA997B809CD5}" type="datetime13">
              <a:rPr lang="he-IL" smtClean="0"/>
              <a:t>07.04.2021</a:t>
            </a:fld>
            <a:endParaRPr lang="he-IL"/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xmlns="" id="{FCF92D4C-4F0F-42BB-8EE1-F4A5F53CD4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4164915"/>
              </p:ext>
            </p:extLst>
          </p:nvPr>
        </p:nvGraphicFramePr>
        <p:xfrm>
          <a:off x="1043092" y="1012461"/>
          <a:ext cx="7993404" cy="3719529"/>
        </p:xfrm>
        <a:graphic>
          <a:graphicData uri="http://schemas.openxmlformats.org/drawingml/2006/table">
            <a:tbl>
              <a:tblPr rtl="1" firstRow="1" lastRow="1">
                <a:tableStyleId>{BC89EF96-8CEA-46FF-86C4-4CE0E7609802}</a:tableStyleId>
              </a:tblPr>
              <a:tblGrid>
                <a:gridCol w="15302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26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26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926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92637">
                  <a:extLst>
                    <a:ext uri="{9D8B030D-6E8A-4147-A177-3AD203B41FA5}">
                      <a16:colId xmlns:a16="http://schemas.microsoft.com/office/drawing/2014/main" xmlns="" val="2527824231"/>
                    </a:ext>
                  </a:extLst>
                </a:gridCol>
                <a:gridCol w="1292637">
                  <a:extLst>
                    <a:ext uri="{9D8B030D-6E8A-4147-A177-3AD203B41FA5}">
                      <a16:colId xmlns:a16="http://schemas.microsoft.com/office/drawing/2014/main" xmlns="" val="3512520469"/>
                    </a:ext>
                  </a:extLst>
                </a:gridCol>
              </a:tblGrid>
              <a:tr h="260244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2021</a:t>
                      </a:r>
                    </a:p>
                  </a:txBody>
                  <a:tcPr marL="67772" marR="67772" marT="34290" marB="3429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September 2019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April 2019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2015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7845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l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Ra’am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7845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l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Joint List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7845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l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Hadash-Ta’al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0244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l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Ra’am-Balad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7845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l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Zionist Union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87845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l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Labor Party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87845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l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Likud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87845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l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Yisrael Beitenu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7845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l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Meretz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7845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tc>
                  <a:txBody>
                    <a:bodyPr/>
                    <a:lstStyle/>
                    <a:p>
                      <a:pPr marL="0" algn="l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Blue and White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87845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67772" marR="67772" marT="34290" marB="3429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67772" marR="67772" marT="34290" marB="3429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he-I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772" marR="67772" marT="34290" marB="3429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584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 rtl="1"/>
            <a:r>
              <a:rPr lang="en-US" sz="2700" dirty="0" smtClean="0">
                <a:cs typeface="+mn-cs"/>
              </a:rPr>
              <a:t>Non-Jewish </a:t>
            </a:r>
            <a:r>
              <a:rPr lang="en-US" sz="2700" dirty="0">
                <a:cs typeface="+mn-cs"/>
              </a:rPr>
              <a:t>MKs</a:t>
            </a:r>
            <a:endParaRPr lang="he-IL" sz="2700" dirty="0">
              <a:cs typeface="+mn-cs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5077564"/>
              </p:ext>
            </p:extLst>
          </p:nvPr>
        </p:nvGraphicFramePr>
        <p:xfrm>
          <a:off x="1042988" y="987425"/>
          <a:ext cx="7993062" cy="3744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19324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0EC257F6-D084-4501-9D61-23613A320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Non-Jewish </a:t>
            </a:r>
            <a:r>
              <a:rPr lang="en-US" dirty="0"/>
              <a:t>MKs</a:t>
            </a:r>
            <a:endParaRPr lang="he-IL" dirty="0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136462E0-254E-41DE-BA99-A6F655D18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000A-F295-4393-8C71-EA997B809CD5}" type="datetime13">
              <a:rPr lang="he-IL" smtClean="0"/>
              <a:t>07.04.2021</a:t>
            </a:fld>
            <a:endParaRPr lang="he-IL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BF05916E-1CC7-4771-9091-F15CBAEEED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0427055"/>
              </p:ext>
            </p:extLst>
          </p:nvPr>
        </p:nvGraphicFramePr>
        <p:xfrm>
          <a:off x="1042988" y="987425"/>
          <a:ext cx="7993062" cy="3744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4186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cs typeface="+mn-cs"/>
              </a:rPr>
              <a:t>Frequency of Elections, </a:t>
            </a:r>
            <a:r>
              <a:rPr lang="en-US" sz="1800" dirty="0">
                <a:cs typeface="+mn-cs"/>
              </a:rPr>
              <a:t>in years</a:t>
            </a:r>
            <a:r>
              <a:rPr lang="en-US" dirty="0">
                <a:cs typeface="+mn-cs"/>
              </a:rPr>
              <a:t/>
            </a:r>
            <a:br>
              <a:rPr lang="en-US" dirty="0">
                <a:cs typeface="+mn-cs"/>
              </a:rPr>
            </a:br>
            <a:r>
              <a:rPr lang="en-US" sz="2100" dirty="0">
                <a:cs typeface="+mn-cs"/>
              </a:rPr>
              <a:t>averages since 1996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1030079"/>
              </p:ext>
            </p:extLst>
          </p:nvPr>
        </p:nvGraphicFramePr>
        <p:xfrm>
          <a:off x="1042988" y="987425"/>
          <a:ext cx="7993062" cy="3744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3404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sz="2700" dirty="0">
                <a:cs typeface="+mn-cs"/>
              </a:rPr>
              <a:t>The Party Map Following the 2021 Elections</a:t>
            </a:r>
            <a:endParaRPr lang="he-IL" sz="2700" dirty="0">
              <a:cs typeface="+mn-cs"/>
            </a:endParaRPr>
          </a:p>
        </p:txBody>
      </p:sp>
      <p:grpSp>
        <p:nvGrpSpPr>
          <p:cNvPr id="5" name="קבוצה 4">
            <a:extLst>
              <a:ext uri="{FF2B5EF4-FFF2-40B4-BE49-F238E27FC236}">
                <a16:creationId xmlns:a16="http://schemas.microsoft.com/office/drawing/2014/main" xmlns="" id="{9A53C87F-C8C3-4F74-831E-763517083902}"/>
              </a:ext>
            </a:extLst>
          </p:cNvPr>
          <p:cNvGrpSpPr/>
          <p:nvPr/>
        </p:nvGrpSpPr>
        <p:grpSpPr>
          <a:xfrm>
            <a:off x="971599" y="1440051"/>
            <a:ext cx="8058101" cy="2617599"/>
            <a:chOff x="57151" y="1143001"/>
            <a:chExt cx="8972550" cy="2914649"/>
          </a:xfrm>
        </p:grpSpPr>
        <p:sp>
          <p:nvSpPr>
            <p:cNvPr id="4" name="Oval 3"/>
            <p:cNvSpPr/>
            <p:nvPr/>
          </p:nvSpPr>
          <p:spPr>
            <a:xfrm>
              <a:off x="5229674" y="1443813"/>
              <a:ext cx="2193180" cy="2155621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Likud</a:t>
              </a:r>
            </a:p>
            <a:p>
              <a:pPr algn="ctr"/>
              <a:r>
                <a:rPr lang="en-US" dirty="0"/>
                <a:t>30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xmlns="" id="{8265EA7D-470F-4BB9-B946-9BA18CF08ED5}"/>
                </a:ext>
              </a:extLst>
            </p:cNvPr>
            <p:cNvSpPr/>
            <p:nvPr/>
          </p:nvSpPr>
          <p:spPr>
            <a:xfrm>
              <a:off x="2325210" y="1768625"/>
              <a:ext cx="1456987" cy="1505997"/>
            </a:xfrm>
            <a:prstGeom prst="ellipse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>
                  <a:solidFill>
                    <a:schemeClr val="tx1"/>
                  </a:solidFill>
                </a:rPr>
                <a:t>Yesh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  <a:r>
                <a:rPr lang="en-US" dirty="0" err="1">
                  <a:solidFill>
                    <a:schemeClr val="tx1"/>
                  </a:solidFill>
                </a:rPr>
                <a:t>Atid</a:t>
              </a:r>
              <a:endParaRPr lang="en-US" dirty="0">
                <a:solidFill>
                  <a:schemeClr val="tx1"/>
                </a:solidFill>
              </a:endParaRPr>
            </a:p>
            <a:p>
              <a:pPr algn="ctr"/>
              <a:r>
                <a:rPr lang="en-US" dirty="0">
                  <a:solidFill>
                    <a:schemeClr val="tx1"/>
                  </a:solidFill>
                </a:rPr>
                <a:t>17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xmlns="" id="{A2B12141-C0B7-4712-AE7A-4B89983369A2}"/>
                </a:ext>
              </a:extLst>
            </p:cNvPr>
            <p:cNvSpPr/>
            <p:nvPr/>
          </p:nvSpPr>
          <p:spPr>
            <a:xfrm>
              <a:off x="7534008" y="2200390"/>
              <a:ext cx="757514" cy="74878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1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Yamina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xmlns="" id="{0DB0C620-5703-4DC9-8F6E-AE121B483750}"/>
                </a:ext>
              </a:extLst>
            </p:cNvPr>
            <p:cNvSpPr/>
            <p:nvPr/>
          </p:nvSpPr>
          <p:spPr>
            <a:xfrm>
              <a:off x="7429500" y="3249333"/>
              <a:ext cx="784594" cy="808317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1350" dirty="0">
                  <a:solidFill>
                    <a:schemeClr val="tx1"/>
                  </a:solidFill>
                </a:rPr>
                <a:t>Shas</a:t>
              </a:r>
              <a:endParaRPr lang="he-IL" sz="1350" dirty="0">
                <a:solidFill>
                  <a:schemeClr val="tx1"/>
                </a:solidFill>
              </a:endParaRPr>
            </a:p>
            <a:p>
              <a:pPr algn="ctr"/>
              <a:r>
                <a:rPr lang="he-IL" sz="1350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4531078" y="2233173"/>
              <a:ext cx="659273" cy="66043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New Hope</a:t>
              </a:r>
            </a:p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6</a:t>
              </a:r>
              <a:endParaRPr lang="he-IL" sz="1050" dirty="0">
                <a:solidFill>
                  <a:schemeClr val="tx1"/>
                </a:solidFill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8402676" y="2263072"/>
              <a:ext cx="627025" cy="62341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</a:rPr>
                <a:t>Rel. Zionism</a:t>
              </a:r>
            </a:p>
            <a:p>
              <a:pPr algn="ctr"/>
              <a:r>
                <a:rPr lang="en-US" sz="900" dirty="0">
                  <a:solidFill>
                    <a:schemeClr val="tx1"/>
                  </a:solidFill>
                </a:rPr>
                <a:t>6</a:t>
              </a:r>
              <a:endParaRPr lang="he-IL" sz="900" dirty="0">
                <a:solidFill>
                  <a:schemeClr val="tx1"/>
                </a:solidFill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xmlns="" id="{7F6387DB-CDF4-454D-874B-10D2641C3FE4}"/>
                </a:ext>
              </a:extLst>
            </p:cNvPr>
            <p:cNvSpPr/>
            <p:nvPr/>
          </p:nvSpPr>
          <p:spPr>
            <a:xfrm>
              <a:off x="3706667" y="2657341"/>
              <a:ext cx="845453" cy="885959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1350" dirty="0">
                  <a:solidFill>
                    <a:schemeClr val="tx1"/>
                  </a:solidFill>
                </a:rPr>
                <a:t>Blue &amp; White</a:t>
              </a:r>
            </a:p>
            <a:p>
              <a:pPr algn="ctr"/>
              <a:r>
                <a:rPr lang="en-US" sz="1350" dirty="0">
                  <a:solidFill>
                    <a:schemeClr val="tx1"/>
                  </a:solidFill>
                </a:rPr>
                <a:t>8</a:t>
              </a:r>
              <a:endParaRPr lang="he-IL" sz="1350" dirty="0">
                <a:solidFill>
                  <a:schemeClr val="tx1"/>
                </a:solidFill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xmlns="" id="{3F7B66AD-6AF3-4D94-B415-9AEE8A709EEC}"/>
                </a:ext>
              </a:extLst>
            </p:cNvPr>
            <p:cNvSpPr/>
            <p:nvPr/>
          </p:nvSpPr>
          <p:spPr>
            <a:xfrm>
              <a:off x="7279388" y="1143001"/>
              <a:ext cx="664462" cy="6886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1050" dirty="0">
                  <a:solidFill>
                    <a:schemeClr val="bg1"/>
                  </a:solidFill>
                </a:rPr>
                <a:t>UTJ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</a:rPr>
                <a:t>7</a:t>
              </a:r>
              <a:endParaRPr lang="he-IL" sz="1050" dirty="0">
                <a:solidFill>
                  <a:schemeClr val="bg1"/>
                </a:solidFill>
              </a:endParaRP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xmlns="" id="{E3697599-373A-45EF-9692-59B5AC5A993B}"/>
                </a:ext>
              </a:extLst>
            </p:cNvPr>
            <p:cNvSpPr/>
            <p:nvPr/>
          </p:nvSpPr>
          <p:spPr>
            <a:xfrm>
              <a:off x="1559432" y="2153559"/>
              <a:ext cx="731768" cy="73613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1050" dirty="0">
                  <a:solidFill>
                    <a:schemeClr val="bg1"/>
                  </a:solidFill>
                </a:rPr>
                <a:t>Labor Party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</a:rPr>
                <a:t>7</a:t>
              </a:r>
              <a:endParaRPr lang="he-IL" sz="1050" dirty="0">
                <a:solidFill>
                  <a:schemeClr val="bg1"/>
                </a:solidFill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xmlns="" id="{71F9FFFE-F326-4F90-9A38-750BBD3B75D5}"/>
                </a:ext>
              </a:extLst>
            </p:cNvPr>
            <p:cNvSpPr/>
            <p:nvPr/>
          </p:nvSpPr>
          <p:spPr>
            <a:xfrm>
              <a:off x="793656" y="2235875"/>
              <a:ext cx="765776" cy="65061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</a:rPr>
                <a:t>Meretz</a:t>
              </a:r>
            </a:p>
            <a:p>
              <a:pPr algn="ctr"/>
              <a:r>
                <a:rPr lang="en-US" sz="900" dirty="0" smtClean="0">
                  <a:solidFill>
                    <a:schemeClr val="tx1"/>
                  </a:solidFill>
                </a:rPr>
                <a:t>6</a:t>
              </a:r>
              <a:endParaRPr lang="he-IL" sz="900" dirty="0">
                <a:solidFill>
                  <a:schemeClr val="tx1"/>
                </a:solidFill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xmlns="" id="{2538CB77-C6E3-46ED-B46F-521B5F68F841}"/>
                </a:ext>
              </a:extLst>
            </p:cNvPr>
            <p:cNvSpPr/>
            <p:nvPr/>
          </p:nvSpPr>
          <p:spPr>
            <a:xfrm>
              <a:off x="57151" y="2628901"/>
              <a:ext cx="571499" cy="571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900" dirty="0" err="1">
                  <a:solidFill>
                    <a:schemeClr val="tx1"/>
                  </a:solidFill>
                </a:rPr>
                <a:t>Ra’am</a:t>
              </a:r>
              <a:endParaRPr lang="en-US" sz="900" dirty="0">
                <a:solidFill>
                  <a:schemeClr val="tx1"/>
                </a:solidFill>
              </a:endParaRPr>
            </a:p>
            <a:p>
              <a:pPr algn="ctr"/>
              <a:r>
                <a:rPr lang="en-US" sz="900" dirty="0" smtClean="0">
                  <a:solidFill>
                    <a:schemeClr val="tx1"/>
                  </a:solidFill>
                </a:rPr>
                <a:t>4</a:t>
              </a:r>
              <a:endParaRPr lang="he-IL" sz="900" dirty="0">
                <a:solidFill>
                  <a:schemeClr val="tx1"/>
                </a:solidFill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xmlns="" id="{71F9FFFE-F326-4F90-9A38-750BBD3B75D5}"/>
                </a:ext>
              </a:extLst>
            </p:cNvPr>
            <p:cNvSpPr/>
            <p:nvPr/>
          </p:nvSpPr>
          <p:spPr>
            <a:xfrm>
              <a:off x="3940987" y="1608365"/>
              <a:ext cx="677957" cy="711149"/>
            </a:xfrm>
            <a:prstGeom prst="ellipse">
              <a:avLst/>
            </a:prstGeom>
            <a:solidFill>
              <a:srgbClr val="DE5C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Yisrael </a:t>
              </a:r>
            </a:p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Beitenu</a:t>
              </a:r>
            </a:p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7</a:t>
              </a:r>
              <a:endParaRPr lang="he-IL" sz="1000" dirty="0">
                <a:solidFill>
                  <a:schemeClr val="tx1"/>
                </a:solidFill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134383" y="1830479"/>
              <a:ext cx="659273" cy="660434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Joint List</a:t>
              </a:r>
            </a:p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6</a:t>
              </a:r>
              <a:endParaRPr lang="he-IL" sz="105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C75F8DFC-3BC8-4B59-8967-C10F1B481855}"/>
              </a:ext>
            </a:extLst>
          </p:cNvPr>
          <p:cNvCxnSpPr/>
          <p:nvPr/>
        </p:nvCxnSpPr>
        <p:spPr>
          <a:xfrm>
            <a:off x="5300955" y="843558"/>
            <a:ext cx="0" cy="42291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E51A0F-6EB5-4197-8EF3-FABFA96CB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000" dirty="0">
                <a:cs typeface="+mn-cs"/>
              </a:rPr>
              <a:t>Evolution of the Party System 2009-2021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0DDA70D9-3C78-456B-ACDF-2DA088E987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6518581"/>
              </p:ext>
            </p:extLst>
          </p:nvPr>
        </p:nvGraphicFramePr>
        <p:xfrm>
          <a:off x="1042988" y="987425"/>
          <a:ext cx="7993062" cy="3744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EFBBFEA-2BC3-4942-BB24-489B9D80F5C3}"/>
              </a:ext>
            </a:extLst>
          </p:cNvPr>
          <p:cNvSpPr txBox="1"/>
          <p:nvPr/>
        </p:nvSpPr>
        <p:spPr>
          <a:xfrm>
            <a:off x="3756182" y="1059582"/>
            <a:ext cx="68579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Kadima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97D6E29-50C6-445F-97D9-EFDF4E3617CB}"/>
              </a:ext>
            </a:extLst>
          </p:cNvPr>
          <p:cNvSpPr txBox="1"/>
          <p:nvPr/>
        </p:nvSpPr>
        <p:spPr>
          <a:xfrm>
            <a:off x="5565127" y="1059582"/>
            <a:ext cx="68579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Likud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07B3B3B9-3D71-4B97-884C-3DFF8800D470}"/>
              </a:ext>
            </a:extLst>
          </p:cNvPr>
          <p:cNvSpPr txBox="1"/>
          <p:nvPr/>
        </p:nvSpPr>
        <p:spPr>
          <a:xfrm>
            <a:off x="6478795" y="1059582"/>
            <a:ext cx="12463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Yisrael Beitenu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1B1B331-4B34-4992-84F3-B59FB044224D}"/>
              </a:ext>
            </a:extLst>
          </p:cNvPr>
          <p:cNvSpPr txBox="1"/>
          <p:nvPr/>
        </p:nvSpPr>
        <p:spPr>
          <a:xfrm>
            <a:off x="2416910" y="1059582"/>
            <a:ext cx="68579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Labor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D5AB4E4-F99C-4F81-887B-C0DD52A69FEC}"/>
              </a:ext>
            </a:extLst>
          </p:cNvPr>
          <p:cNvSpPr txBox="1"/>
          <p:nvPr/>
        </p:nvSpPr>
        <p:spPr>
          <a:xfrm>
            <a:off x="8134675" y="1059582"/>
            <a:ext cx="68579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Shas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EE267551-92EA-4492-8812-55A9E6F29F8B}"/>
              </a:ext>
            </a:extLst>
          </p:cNvPr>
          <p:cNvSpPr txBox="1"/>
          <p:nvPr/>
        </p:nvSpPr>
        <p:spPr>
          <a:xfrm>
            <a:off x="7992060" y="1514776"/>
            <a:ext cx="115193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Jewish Home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D8A94B1B-53AA-44F5-A7FA-311CF285D576}"/>
              </a:ext>
            </a:extLst>
          </p:cNvPr>
          <p:cNvSpPr txBox="1"/>
          <p:nvPr/>
        </p:nvSpPr>
        <p:spPr>
          <a:xfrm>
            <a:off x="3838888" y="1514776"/>
            <a:ext cx="13296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 err="1"/>
              <a:t>Yesh</a:t>
            </a:r>
            <a:r>
              <a:rPr lang="en-US" sz="1050" dirty="0"/>
              <a:t> </a:t>
            </a:r>
            <a:r>
              <a:rPr lang="en-US" sz="1050" dirty="0" err="1"/>
              <a:t>Atid</a:t>
            </a:r>
            <a:endParaRPr lang="en-US" sz="105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B8EB6A14-D6C0-4DEE-B698-E3D683874E4B}"/>
              </a:ext>
            </a:extLst>
          </p:cNvPr>
          <p:cNvSpPr txBox="1"/>
          <p:nvPr/>
        </p:nvSpPr>
        <p:spPr>
          <a:xfrm>
            <a:off x="3243183" y="1500221"/>
            <a:ext cx="92290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 err="1"/>
              <a:t>HaTnua</a:t>
            </a:r>
            <a:endParaRPr lang="en-US" sz="105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0A53875E-7BC5-417E-B8BF-D90374AA1AEB}"/>
              </a:ext>
            </a:extLst>
          </p:cNvPr>
          <p:cNvSpPr txBox="1"/>
          <p:nvPr/>
        </p:nvSpPr>
        <p:spPr>
          <a:xfrm>
            <a:off x="2049912" y="1491631"/>
            <a:ext cx="7330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Meretz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B62D3DB0-84D8-4A19-9C7E-86ACD2C1F642}"/>
              </a:ext>
            </a:extLst>
          </p:cNvPr>
          <p:cNvSpPr txBox="1"/>
          <p:nvPr/>
        </p:nvSpPr>
        <p:spPr>
          <a:xfrm>
            <a:off x="2049911" y="2029802"/>
            <a:ext cx="277773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Zionist Union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4174D672-99E1-4803-ADCF-8D59FD1BAF77}"/>
              </a:ext>
            </a:extLst>
          </p:cNvPr>
          <p:cNvSpPr txBox="1"/>
          <p:nvPr/>
        </p:nvSpPr>
        <p:spPr>
          <a:xfrm>
            <a:off x="1487387" y="1059582"/>
            <a:ext cx="9229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Arab Parties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27FF329B-DA36-4099-98AE-D354433BB4E5}"/>
              </a:ext>
            </a:extLst>
          </p:cNvPr>
          <p:cNvSpPr txBox="1"/>
          <p:nvPr/>
        </p:nvSpPr>
        <p:spPr>
          <a:xfrm>
            <a:off x="3300478" y="2499742"/>
            <a:ext cx="12588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Blue &amp; White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E9F01149-BDFD-4E0E-B48B-2AA456AAC67E}"/>
              </a:ext>
            </a:extLst>
          </p:cNvPr>
          <p:cNvSpPr txBox="1"/>
          <p:nvPr/>
        </p:nvSpPr>
        <p:spPr>
          <a:xfrm>
            <a:off x="4572000" y="2021756"/>
            <a:ext cx="95965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 err="1"/>
              <a:t>Kulanu</a:t>
            </a:r>
            <a:endParaRPr lang="en-US" sz="105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D4DBF317-8C7B-4099-B6C3-51CBA8C89186}"/>
              </a:ext>
            </a:extLst>
          </p:cNvPr>
          <p:cNvSpPr txBox="1"/>
          <p:nvPr/>
        </p:nvSpPr>
        <p:spPr>
          <a:xfrm>
            <a:off x="8270681" y="3037914"/>
            <a:ext cx="97231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Yamina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A6FA8FDE-8AF5-41DD-B35F-5FA815895C89}"/>
              </a:ext>
            </a:extLst>
          </p:cNvPr>
          <p:cNvSpPr txBox="1"/>
          <p:nvPr/>
        </p:nvSpPr>
        <p:spPr>
          <a:xfrm>
            <a:off x="2467236" y="2899566"/>
            <a:ext cx="8510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Labor-Gesher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DDA1ECD8-B53F-4076-9178-4E465772298B}"/>
              </a:ext>
            </a:extLst>
          </p:cNvPr>
          <p:cNvSpPr txBox="1"/>
          <p:nvPr/>
        </p:nvSpPr>
        <p:spPr>
          <a:xfrm>
            <a:off x="5356329" y="1514103"/>
            <a:ext cx="150086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Likud Beitenu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A6ECCCB5-B2DA-440B-A8E6-D845D5AA1150}"/>
              </a:ext>
            </a:extLst>
          </p:cNvPr>
          <p:cNvSpPr txBox="1"/>
          <p:nvPr/>
        </p:nvSpPr>
        <p:spPr>
          <a:xfrm>
            <a:off x="5427917" y="2029802"/>
            <a:ext cx="181846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Likud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1ACF3427-9F24-4CF4-A4BA-338006AF2297}"/>
              </a:ext>
            </a:extLst>
          </p:cNvPr>
          <p:cNvSpPr txBox="1"/>
          <p:nvPr/>
        </p:nvSpPr>
        <p:spPr>
          <a:xfrm>
            <a:off x="4471377" y="3037914"/>
            <a:ext cx="161279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Yisrael Beitenu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A19499CA-C2D6-43E0-A1FE-17D01FF345B6}"/>
              </a:ext>
            </a:extLst>
          </p:cNvPr>
          <p:cNvSpPr txBox="1"/>
          <p:nvPr/>
        </p:nvSpPr>
        <p:spPr>
          <a:xfrm>
            <a:off x="2109863" y="3405975"/>
            <a:ext cx="116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900" dirty="0"/>
              <a:t>Labor-Gesher-Meretz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B67F352B-A463-4701-A0BF-993E590A8B43}"/>
              </a:ext>
            </a:extLst>
          </p:cNvPr>
          <p:cNvSpPr txBox="1"/>
          <p:nvPr/>
        </p:nvSpPr>
        <p:spPr>
          <a:xfrm>
            <a:off x="1308183" y="2018771"/>
            <a:ext cx="132527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Joint List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51B1B331-4B34-4992-84F3-B59FB044224D}"/>
              </a:ext>
            </a:extLst>
          </p:cNvPr>
          <p:cNvSpPr txBox="1"/>
          <p:nvPr/>
        </p:nvSpPr>
        <p:spPr>
          <a:xfrm>
            <a:off x="2235590" y="4020692"/>
            <a:ext cx="118428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Labor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D8A94B1B-53AA-44F5-A7FA-311CF285D576}"/>
              </a:ext>
            </a:extLst>
          </p:cNvPr>
          <p:cNvSpPr txBox="1"/>
          <p:nvPr/>
        </p:nvSpPr>
        <p:spPr>
          <a:xfrm>
            <a:off x="2633454" y="4022340"/>
            <a:ext cx="172252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 err="1"/>
              <a:t>Yesh</a:t>
            </a:r>
            <a:r>
              <a:rPr lang="en-US" sz="1050" dirty="0"/>
              <a:t> </a:t>
            </a:r>
            <a:r>
              <a:rPr lang="en-US" sz="1050" dirty="0" err="1"/>
              <a:t>Atid</a:t>
            </a:r>
            <a:endParaRPr lang="en-US" sz="105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5D5AB4E4-F99C-4F81-887B-C0DD52A69FEC}"/>
              </a:ext>
            </a:extLst>
          </p:cNvPr>
          <p:cNvSpPr txBox="1"/>
          <p:nvPr/>
        </p:nvSpPr>
        <p:spPr>
          <a:xfrm>
            <a:off x="8140246" y="3939902"/>
            <a:ext cx="1184282" cy="334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788" dirty="0"/>
              <a:t>Religious</a:t>
            </a:r>
          </a:p>
          <a:p>
            <a:pPr algn="ctr" rtl="1"/>
            <a:r>
              <a:rPr lang="en-US" sz="788" dirty="0"/>
              <a:t>Zionism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D8A94B1B-53AA-44F5-A7FA-311CF285D576}"/>
              </a:ext>
            </a:extLst>
          </p:cNvPr>
          <p:cNvSpPr txBox="1"/>
          <p:nvPr/>
        </p:nvSpPr>
        <p:spPr>
          <a:xfrm>
            <a:off x="4298484" y="4022237"/>
            <a:ext cx="14757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New Hope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0A53875E-7BC5-417E-B8BF-D90374AA1AEB}"/>
              </a:ext>
            </a:extLst>
          </p:cNvPr>
          <p:cNvSpPr txBox="1"/>
          <p:nvPr/>
        </p:nvSpPr>
        <p:spPr>
          <a:xfrm>
            <a:off x="1898346" y="4020692"/>
            <a:ext cx="91758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Meretz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5D5AB4E4-F99C-4F81-887B-C0DD52A69FEC}"/>
              </a:ext>
            </a:extLst>
          </p:cNvPr>
          <p:cNvSpPr txBox="1"/>
          <p:nvPr/>
        </p:nvSpPr>
        <p:spPr>
          <a:xfrm>
            <a:off x="7340937" y="1025709"/>
            <a:ext cx="68579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UTJ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499AFE1-BB6B-4F4A-9660-E47FF09DEC3C}"/>
              </a:ext>
            </a:extLst>
          </p:cNvPr>
          <p:cNvSpPr txBox="1"/>
          <p:nvPr/>
        </p:nvSpPr>
        <p:spPr>
          <a:xfrm>
            <a:off x="2135244" y="2485187"/>
            <a:ext cx="99641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050" dirty="0"/>
              <a:t>Labor</a:t>
            </a:r>
          </a:p>
        </p:txBody>
      </p:sp>
    </p:spTree>
    <p:extLst>
      <p:ext uri="{BB962C8B-B14F-4D97-AF65-F5344CB8AC3E}">
        <p14:creationId xmlns:p14="http://schemas.microsoft.com/office/powerpoint/2010/main" val="2478618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r>
              <a:rPr lang="en-US" dirty="0">
                <a:cs typeface="+mn-cs"/>
              </a:rPr>
              <a:t>Fragmentation: the Effective Number of Parties</a:t>
            </a:r>
            <a:endParaRPr lang="he-IL" dirty="0">
              <a:cs typeface="+mn-cs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9443937"/>
              </p:ext>
            </p:extLst>
          </p:nvPr>
        </p:nvGraphicFramePr>
        <p:xfrm>
          <a:off x="1042988" y="987425"/>
          <a:ext cx="7993062" cy="3744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7BF2AF-6CE3-4E1E-BF18-77102E879A7C}"/>
              </a:ext>
            </a:extLst>
          </p:cNvPr>
          <p:cNvSpPr txBox="1"/>
          <p:nvPr/>
        </p:nvSpPr>
        <p:spPr>
          <a:xfrm>
            <a:off x="-1" y="4693935"/>
            <a:ext cx="80675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effective number of parties is an index that reflects the fragmentation level in parliament. It takes into account not only the number of parties but also their proportional size.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 anchor="ctr"/>
          <a:lstStyle/>
          <a:p>
            <a:pPr rtl="1"/>
            <a:r>
              <a:rPr lang="en-US" sz="2700" dirty="0">
                <a:cs typeface="+mn-cs"/>
              </a:rPr>
              <a:t>Voter </a:t>
            </a:r>
            <a:r>
              <a:rPr lang="en-US" dirty="0">
                <a:cs typeface="+mn-cs"/>
              </a:rPr>
              <a:t>Turnout</a:t>
            </a:r>
            <a:endParaRPr lang="en-US" sz="2700" dirty="0">
              <a:cs typeface="+mn-cs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1044264"/>
              </p:ext>
            </p:extLst>
          </p:nvPr>
        </p:nvGraphicFramePr>
        <p:xfrm>
          <a:off x="1042988" y="987425"/>
          <a:ext cx="7993062" cy="3744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cs typeface="+mn-cs"/>
              </a:rPr>
              <a:t>Turnout: Israel Compared to Other Democracies</a:t>
            </a:r>
            <a:r>
              <a:rPr lang="he-IL" sz="2800" dirty="0">
                <a:cs typeface="+mn-cs"/>
              </a:rPr>
              <a:t/>
            </a:r>
            <a:br>
              <a:rPr lang="he-IL" sz="2800" dirty="0">
                <a:cs typeface="+mn-cs"/>
              </a:rPr>
            </a:br>
            <a:r>
              <a:rPr lang="en-US" sz="1400" dirty="0">
                <a:cs typeface="+mn-cs"/>
              </a:rPr>
              <a:t>(last elections)</a:t>
            </a:r>
            <a:endParaRPr lang="he-IL" sz="1400" dirty="0">
              <a:cs typeface="+mn-cs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242543"/>
              </p:ext>
            </p:extLst>
          </p:nvPr>
        </p:nvGraphicFramePr>
        <p:xfrm>
          <a:off x="1042988" y="987425"/>
          <a:ext cx="7993062" cy="3744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62854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079B1C9A-B331-466B-AC59-F2AD4D497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Number of Lists Running for Elections</a:t>
            </a:r>
            <a:endParaRPr lang="he-IL" dirty="0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DE9C037B-4041-49F2-8FBA-0054C39FA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000A-F295-4393-8C71-EA997B809CD5}" type="datetime13">
              <a:rPr lang="he-IL" smtClean="0"/>
              <a:t>07.04.2021</a:t>
            </a:fld>
            <a:endParaRPr lang="he-IL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EE50F131-9AF4-4035-98FE-662DCBD023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8908030"/>
              </p:ext>
            </p:extLst>
          </p:nvPr>
        </p:nvGraphicFramePr>
        <p:xfrm>
          <a:off x="1042988" y="987425"/>
          <a:ext cx="7993062" cy="3744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88265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298EDF92-249B-4C73-81F7-0BA172184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1" anchor="ctr">
            <a:noAutofit/>
          </a:bodyPr>
          <a:lstStyle/>
          <a:p>
            <a:r>
              <a:rPr lang="en-US" dirty="0"/>
              <a:t>Wasted Votes </a:t>
            </a:r>
            <a:br>
              <a:rPr lang="en-US" dirty="0"/>
            </a:br>
            <a:r>
              <a:rPr lang="en-US" sz="1600" dirty="0"/>
              <a:t>(votes given to parties which did not pass the electoral threshold)</a:t>
            </a:r>
            <a:endParaRPr lang="he-IL" dirty="0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2E465DEB-0EC1-4FD9-A648-CF445B1B3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000A-F295-4393-8C71-EA997B809CD5}" type="datetime13">
              <a:rPr lang="he-IL" smtClean="0"/>
              <a:t>07.04.2021</a:t>
            </a:fld>
            <a:endParaRPr lang="he-IL"/>
          </a:p>
        </p:txBody>
      </p:sp>
      <p:graphicFrame>
        <p:nvGraphicFramePr>
          <p:cNvPr id="5" name="Table 8">
            <a:extLst>
              <a:ext uri="{FF2B5EF4-FFF2-40B4-BE49-F238E27FC236}">
                <a16:creationId xmlns:a16="http://schemas.microsoft.com/office/drawing/2014/main" xmlns="" id="{08EB7E85-930C-450E-9D4D-FBDCC69724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965837"/>
              </p:ext>
            </p:extLst>
          </p:nvPr>
        </p:nvGraphicFramePr>
        <p:xfrm>
          <a:off x="1187624" y="885532"/>
          <a:ext cx="7560840" cy="4146682"/>
        </p:xfrm>
        <a:graphic>
          <a:graphicData uri="http://schemas.openxmlformats.org/drawingml/2006/table">
            <a:tbl>
              <a:tblPr rtl="1" firstRow="1">
                <a:tableStyleId>{3B4B98B0-60AC-42C2-AFA5-B58CD77FA1E5}</a:tableStyleId>
              </a:tblPr>
              <a:tblGrid>
                <a:gridCol w="13034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515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0196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0196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601961">
                  <a:extLst>
                    <a:ext uri="{9D8B030D-6E8A-4147-A177-3AD203B41FA5}">
                      <a16:colId xmlns:a16="http://schemas.microsoft.com/office/drawing/2014/main" xmlns="" val="2605642331"/>
                    </a:ext>
                  </a:extLst>
                </a:gridCol>
              </a:tblGrid>
              <a:tr h="4084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Share of wasted votes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Number of wasted votes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Electoral</a:t>
                      </a:r>
                      <a:b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</a:b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Threshold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Number of competing parties</a:t>
                      </a:r>
                    </a:p>
                  </a:txBody>
                  <a:tcPr marL="51435" marR="51435" marT="0" marB="0" anchor="ctr"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Election Year</a:t>
                      </a:r>
                    </a:p>
                  </a:txBody>
                  <a:tcPr marL="51435" marR="51435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6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2.8%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58,978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1%</a:t>
                      </a:r>
                      <a:endParaRPr lang="en-US" sz="1200" dirty="0">
                        <a:latin typeface="Arial" pitchFamily="34" charset="0"/>
                        <a:ea typeface="SimSun"/>
                        <a:cs typeface="Arial" pitchFamily="34" charset="0"/>
                      </a:endParaRP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SA" sz="1200" dirty="0">
                          <a:latin typeface="Calibri"/>
                          <a:ea typeface="SimSun"/>
                          <a:cs typeface="Arial"/>
                        </a:rPr>
                        <a:t>26</a:t>
                      </a:r>
                      <a:endParaRPr lang="en-US" sz="1200" dirty="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SimSun"/>
                          <a:cs typeface="Arial" pitchFamily="34" charset="0"/>
                        </a:rPr>
                        <a:t>1984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6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2.4%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55,505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he-IL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1%</a:t>
                      </a:r>
                      <a:endParaRPr lang="en-US" sz="1200" dirty="0">
                        <a:latin typeface="Arial" pitchFamily="34" charset="0"/>
                        <a:ea typeface="SimSun"/>
                        <a:cs typeface="Arial" pitchFamily="34" charset="0"/>
                      </a:endParaRP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SA" sz="1200" dirty="0">
                          <a:latin typeface="Calibri"/>
                          <a:ea typeface="SimSun"/>
                          <a:cs typeface="Arial"/>
                        </a:rPr>
                        <a:t>27</a:t>
                      </a:r>
                      <a:endParaRPr lang="en-US" sz="1200" dirty="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SimSun"/>
                          <a:cs typeface="Arial" pitchFamily="34" charset="0"/>
                        </a:rPr>
                        <a:t>1988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6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5.0%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130,989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1.5%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SA" sz="1200" dirty="0">
                          <a:latin typeface="Calibri"/>
                          <a:ea typeface="SimSun"/>
                          <a:cs typeface="Arial"/>
                        </a:rPr>
                        <a:t>25</a:t>
                      </a:r>
                      <a:endParaRPr lang="en-US" sz="1200" dirty="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SimSun"/>
                          <a:cs typeface="Arial" pitchFamily="34" charset="0"/>
                        </a:rPr>
                        <a:t>1992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6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2.6%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78,550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1.5%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SA" sz="1200" dirty="0">
                          <a:latin typeface="Calibri"/>
                          <a:ea typeface="SimSun"/>
                          <a:cs typeface="Arial"/>
                        </a:rPr>
                        <a:t>20</a:t>
                      </a:r>
                      <a:endParaRPr lang="en-US" sz="1200" dirty="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SimSun"/>
                          <a:cs typeface="Arial" pitchFamily="34" charset="0"/>
                        </a:rPr>
                        <a:t>1996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66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6.0%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197,093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1.5%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SA" sz="1200" dirty="0">
                          <a:latin typeface="Calibri"/>
                          <a:ea typeface="SimSun"/>
                          <a:cs typeface="Arial"/>
                        </a:rPr>
                        <a:t>31</a:t>
                      </a:r>
                      <a:endParaRPr lang="en-US" sz="1200" dirty="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SimSun"/>
                          <a:cs typeface="Arial" pitchFamily="34" charset="0"/>
                        </a:rPr>
                        <a:t>1999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66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4.2%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 131,740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1.5%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SA" sz="1200" dirty="0">
                          <a:latin typeface="Calibri"/>
                          <a:ea typeface="SimSun"/>
                          <a:cs typeface="Arial"/>
                        </a:rPr>
                        <a:t>27</a:t>
                      </a:r>
                      <a:endParaRPr lang="en-US" sz="1200" dirty="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SimSun"/>
                          <a:cs typeface="Arial" pitchFamily="34" charset="0"/>
                        </a:rPr>
                        <a:t>2003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66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5.8%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 182,688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2%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SA" sz="1200" dirty="0">
                          <a:latin typeface="Calibri"/>
                          <a:ea typeface="SimSun"/>
                          <a:cs typeface="Arial"/>
                        </a:rPr>
                        <a:t>31</a:t>
                      </a:r>
                      <a:endParaRPr lang="en-US" sz="1200" dirty="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SimSun"/>
                          <a:cs typeface="Arial" pitchFamily="34" charset="0"/>
                        </a:rPr>
                        <a:t>2006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66147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3.1%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SA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103,904</a:t>
                      </a:r>
                      <a:endParaRPr lang="en-US" sz="1200" dirty="0">
                        <a:latin typeface="Arial" pitchFamily="34" charset="0"/>
                        <a:ea typeface="SimSun"/>
                        <a:cs typeface="Arial" pitchFamily="34" charset="0"/>
                      </a:endParaRP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2%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SA" sz="1200" dirty="0">
                          <a:latin typeface="Calibri"/>
                          <a:ea typeface="SimSun"/>
                          <a:cs typeface="Arial"/>
                        </a:rPr>
                        <a:t>33</a:t>
                      </a:r>
                      <a:endParaRPr lang="en-US" sz="1200" dirty="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SimSun"/>
                          <a:cs typeface="Arial" pitchFamily="34" charset="0"/>
                        </a:rPr>
                        <a:t>2009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66147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7.1%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SA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268,795</a:t>
                      </a:r>
                      <a:endParaRPr lang="en-US" sz="1200" dirty="0">
                        <a:latin typeface="Arial" pitchFamily="34" charset="0"/>
                        <a:ea typeface="SimSun"/>
                        <a:cs typeface="Arial" pitchFamily="34" charset="0"/>
                      </a:endParaRP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2%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SA" sz="1200" dirty="0">
                          <a:latin typeface="Calibri"/>
                          <a:ea typeface="SimSun"/>
                          <a:cs typeface="Arial"/>
                        </a:rPr>
                        <a:t>32</a:t>
                      </a:r>
                      <a:endParaRPr lang="en-US" sz="1200" dirty="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SimSun"/>
                          <a:cs typeface="Arial" pitchFamily="34" charset="0"/>
                        </a:rPr>
                        <a:t>2013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835645034"/>
                  </a:ext>
                </a:extLst>
              </a:tr>
              <a:tr h="266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4.5%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189,517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3.25%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25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SimSun"/>
                          <a:cs typeface="Arial" pitchFamily="34" charset="0"/>
                        </a:rPr>
                        <a:t>2015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61403890"/>
                  </a:ext>
                </a:extLst>
              </a:tr>
              <a:tr h="266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8.5%</a:t>
                      </a:r>
                      <a:endParaRPr lang="en-US" sz="1200" dirty="0">
                        <a:latin typeface="Arial" pitchFamily="34" charset="0"/>
                        <a:ea typeface="SimSun"/>
                        <a:cs typeface="Arial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366,016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3.25%</a:t>
                      </a:r>
                      <a:endParaRPr lang="en-US" sz="1200" dirty="0">
                        <a:latin typeface="Arial" pitchFamily="34" charset="0"/>
                        <a:ea typeface="SimSun"/>
                        <a:cs typeface="Arial" pitchFamily="34" charset="0"/>
                      </a:endParaRP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40</a:t>
                      </a:r>
                      <a:endParaRPr lang="en-US" sz="1200" dirty="0">
                        <a:latin typeface="Arial" pitchFamily="34" charset="0"/>
                        <a:ea typeface="SimSun"/>
                        <a:cs typeface="Arial" pitchFamily="34" charset="0"/>
                      </a:endParaRP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SimSun"/>
                          <a:cs typeface="Arial" pitchFamily="34" charset="0"/>
                        </a:rPr>
                        <a:t>April 2019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Arial" pitchFamily="34" charset="0"/>
                        <a:ea typeface="SimSun"/>
                        <a:cs typeface="Arial" pitchFamily="34" charset="0"/>
                      </a:endParaRP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66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2.9%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126,704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3.25%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29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SimSun"/>
                          <a:cs typeface="Arial" pitchFamily="34" charset="0"/>
                        </a:rPr>
                        <a:t>September 2019</a:t>
                      </a:r>
                    </a:p>
                  </a:txBody>
                  <a:tcPr marL="51435" marR="51435" marT="0" marB="0" anchor="ctr">
                    <a:lnL>
                      <a:noFill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66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0.8%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36,901</a:t>
                      </a:r>
                    </a:p>
                  </a:txBody>
                  <a:tcPr marL="51435" marR="51435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3.25%</a:t>
                      </a:r>
                    </a:p>
                  </a:txBody>
                  <a:tcPr marL="51435" marR="51435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29</a:t>
                      </a:r>
                      <a:endParaRPr lang="en-US" sz="1200" dirty="0">
                        <a:latin typeface="Arial" pitchFamily="34" charset="0"/>
                        <a:ea typeface="SimSun"/>
                        <a:cs typeface="Arial" pitchFamily="34" charset="0"/>
                      </a:endParaRPr>
                    </a:p>
                  </a:txBody>
                  <a:tcPr marL="51435" marR="51435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SimSun"/>
                          <a:cs typeface="Arial" pitchFamily="34" charset="0"/>
                        </a:rPr>
                        <a:t>2020</a:t>
                      </a:r>
                    </a:p>
                  </a:txBody>
                  <a:tcPr marL="51435" marR="51435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17716015"/>
                  </a:ext>
                </a:extLst>
              </a:tr>
              <a:tr h="266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1.5%</a:t>
                      </a:r>
                      <a:endParaRPr lang="en-US" sz="1200" dirty="0">
                        <a:latin typeface="Arial" pitchFamily="34" charset="0"/>
                        <a:ea typeface="SimSun"/>
                        <a:cs typeface="Arial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64,752</a:t>
                      </a:r>
                      <a:endParaRPr lang="en-US" sz="1200" dirty="0">
                        <a:latin typeface="Arial" pitchFamily="34" charset="0"/>
                        <a:ea typeface="SimSun"/>
                        <a:cs typeface="Arial" pitchFamily="34" charset="0"/>
                      </a:endParaRPr>
                    </a:p>
                  </a:txBody>
                  <a:tcPr marL="51435" marR="51435" marT="0" marB="0" anchor="ctr"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3.25%</a:t>
                      </a:r>
                      <a:endParaRPr lang="en-US" sz="1200" dirty="0">
                        <a:latin typeface="Arial" pitchFamily="34" charset="0"/>
                        <a:ea typeface="SimSun"/>
                        <a:cs typeface="Arial" pitchFamily="34" charset="0"/>
                      </a:endParaRPr>
                    </a:p>
                  </a:txBody>
                  <a:tcPr marL="51435" marR="51435" marT="0" marB="0" anchor="ctr"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Arial" pitchFamily="34" charset="0"/>
                          <a:ea typeface="SimSun"/>
                          <a:cs typeface="Arial" pitchFamily="34" charset="0"/>
                        </a:rPr>
                        <a:t>38</a:t>
                      </a:r>
                      <a:endParaRPr lang="en-US" sz="1200" dirty="0">
                        <a:latin typeface="Arial" pitchFamily="34" charset="0"/>
                        <a:ea typeface="SimSun"/>
                        <a:cs typeface="Arial" pitchFamily="34" charset="0"/>
                      </a:endParaRPr>
                    </a:p>
                  </a:txBody>
                  <a:tcPr marL="51435" marR="51435" marT="0" marB="0" anchor="ctr"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SimSun"/>
                          <a:cs typeface="Arial" pitchFamily="34" charset="0"/>
                        </a:rPr>
                        <a:t>2021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Arial" pitchFamily="34" charset="0"/>
                        <a:ea typeface="SimSun"/>
                        <a:cs typeface="Arial" pitchFamily="34" charset="0"/>
                      </a:endParaRPr>
                    </a:p>
                  </a:txBody>
                  <a:tcPr marL="51435" marR="51435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37700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המכון הישראלי לדמוקרטיה 6/2020">
      <a:dk1>
        <a:srgbClr val="FFFFFF"/>
      </a:dk1>
      <a:lt1>
        <a:srgbClr val="141E38"/>
      </a:lt1>
      <a:dk2>
        <a:srgbClr val="DBE3D8"/>
      </a:dk2>
      <a:lt2>
        <a:srgbClr val="141E38"/>
      </a:lt2>
      <a:accent1>
        <a:srgbClr val="AFD5CE"/>
      </a:accent1>
      <a:accent2>
        <a:srgbClr val="457B9D"/>
      </a:accent2>
      <a:accent3>
        <a:srgbClr val="1E385F"/>
      </a:accent3>
      <a:accent4>
        <a:srgbClr val="9C8CA6"/>
      </a:accent4>
      <a:accent5>
        <a:srgbClr val="5A4865"/>
      </a:accent5>
      <a:accent6>
        <a:srgbClr val="3C122F"/>
      </a:accent6>
      <a:hlink>
        <a:srgbClr val="076DDA"/>
      </a:hlink>
      <a:folHlink>
        <a:srgbClr val="757070"/>
      </a:folHlink>
    </a:clrScheme>
    <a:fontScheme name="Tahoma המכון הישראלי לדמוקריה">
      <a:majorFont>
        <a:latin typeface="Tahoma"/>
        <a:ea typeface=""/>
        <a:cs typeface="Tahoma"/>
      </a:majorFont>
      <a:minorFont>
        <a:latin typeface="Tahoma"/>
        <a:ea typeface=""/>
        <a:cs typeface="Tahoma"/>
      </a:minorFont>
    </a:fontScheme>
    <a:fmtScheme name="אופק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IDI EN 2020" id="{642B6251-F687-4F1C-B5F8-22B80B676606}" vid="{E242B07B-3013-43AB-BA91-F1ECB0E4F93E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ערכת נושא Office">
  <a:themeElements>
    <a:clrScheme name="המכון הישראלי לדמוקרטיה">
      <a:dk1>
        <a:srgbClr val="141E38"/>
      </a:dk1>
      <a:lt1>
        <a:sysClr val="window" lastClr="FFFFFF"/>
      </a:lt1>
      <a:dk2>
        <a:srgbClr val="141E38"/>
      </a:dk2>
      <a:lt2>
        <a:srgbClr val="E7E6E6"/>
      </a:lt2>
      <a:accent1>
        <a:srgbClr val="141E38"/>
      </a:accent1>
      <a:accent2>
        <a:srgbClr val="44546A"/>
      </a:accent2>
      <a:accent3>
        <a:srgbClr val="A5A5A5"/>
      </a:accent3>
      <a:accent4>
        <a:srgbClr val="D0CECE"/>
      </a:accent4>
      <a:accent5>
        <a:srgbClr val="8BB9E2"/>
      </a:accent5>
      <a:accent6>
        <a:srgbClr val="C2DFFD"/>
      </a:accent6>
      <a:hlink>
        <a:srgbClr val="034A90"/>
      </a:hlink>
      <a:folHlink>
        <a:srgbClr val="75707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hapter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chapter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19258</TotalTime>
  <Words>433</Words>
  <Application>Microsoft Office PowerPoint</Application>
  <PresentationFormat>On-screen Show (16:9)</PresentationFormat>
  <Paragraphs>248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ערכת נושא Office</vt:lpstr>
      <vt:lpstr>The 2021 Elections:  Analysis</vt:lpstr>
      <vt:lpstr>Frequency of Elections, in years averages since 1996</vt:lpstr>
      <vt:lpstr>The Party Map Following the 2021 Elections</vt:lpstr>
      <vt:lpstr>Evolution of the Party System 2009-2021</vt:lpstr>
      <vt:lpstr>Fragmentation: the Effective Number of Parties</vt:lpstr>
      <vt:lpstr>Voter Turnout</vt:lpstr>
      <vt:lpstr>Turnout: Israel Compared to Other Democracies (last elections)</vt:lpstr>
      <vt:lpstr> Number of Lists Running for Elections</vt:lpstr>
      <vt:lpstr>Wasted Votes  (votes given to parties which did not pass the electoral threshold)</vt:lpstr>
      <vt:lpstr>New MKs</vt:lpstr>
      <vt:lpstr>Incumbent, Newcomers and “Returnees”</vt:lpstr>
      <vt:lpstr>Women MKs</vt:lpstr>
      <vt:lpstr>MKs, by Gender</vt:lpstr>
      <vt:lpstr>Non-Jewish MKs</vt:lpstr>
      <vt:lpstr>Non-Jewish MKs</vt:lpstr>
      <vt:lpstr>Non-Jewish MKs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המכון הישראלי לדמוקרטיה | Israel Democracy Institute</dc:creator>
  <cp:lastModifiedBy>Danae Marx</cp:lastModifiedBy>
  <cp:revision>38</cp:revision>
  <dcterms:created xsi:type="dcterms:W3CDTF">2019-03-13T07:19:22Z</dcterms:created>
  <dcterms:modified xsi:type="dcterms:W3CDTF">2021-04-07T09:44:09Z</dcterms:modified>
</cp:coreProperties>
</file>