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159" r:id="rId2"/>
    <p:sldId id="343" r:id="rId3"/>
    <p:sldId id="4168" r:id="rId4"/>
    <p:sldId id="4079" r:id="rId5"/>
    <p:sldId id="4150" r:id="rId6"/>
    <p:sldId id="340" r:id="rId7"/>
    <p:sldId id="4165" r:id="rId8"/>
    <p:sldId id="4153" r:id="rId9"/>
    <p:sldId id="4154" r:id="rId10"/>
    <p:sldId id="4155" r:id="rId11"/>
    <p:sldId id="4152" r:id="rId12"/>
    <p:sldId id="4160" r:id="rId13"/>
    <p:sldId id="4162" r:id="rId14"/>
    <p:sldId id="4164" r:id="rId15"/>
    <p:sldId id="4167" r:id="rId16"/>
    <p:sldId id="4166" r:id="rId1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DI-BROKER\IDI_Profiles\RoeK\Downloads\007-j23aws-j23aw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i-files\shared\&#1502;&#1512;&#1499;&#1494;%20&#1500;&#1502;&#1502;&#1513;&#1500;%20&#1493;&#1499;&#1500;&#1499;&#1500;&#1492;\&#1502;&#1510;&#1490;&#1493;&#1514;%20&#1499;&#1500;&#1499;&#1500;&#1497;&#1493;&#1514;\&#1499;&#1500;&#1499;&#1500;&#1514;%20&#1497;&#1513;&#1512;&#1488;&#1500;%20&#1489;&#1502;&#1506;&#1493;&#1507;%20&#1492;&#1510;&#1497;&#1489;&#1493;&#1512;\&#1488;&#1511;&#1505;&#1500;&#1497;&#1501;%20&#1493;&#1502;&#1505;&#1502;&#1499;&#1497;&#1501;\&#1508;&#1497;&#1488;&#1488;&#1511;%20&#1508;&#1506;&#1512;&#1497;&#1501;%20&#1489;&#1510;&#1497;&#1493;&#1504;&#1497;&#1501;%20&#1496;&#1499;&#1504;&#1493;&#1500;&#1493;&#1490;&#1497;&#1497;&#1501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IDI-BROKER\IDI_Profiles\RoeK\Downloads\059-gjny8o-gjny8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Gap in education and cognitive skills point to large upskilling needs</a:t>
            </a:r>
          </a:p>
          <a:p>
            <a:pPr>
              <a:defRPr/>
            </a:pPr>
            <a:r>
              <a:rPr lang="en-US" sz="1600" b="0" dirty="0"/>
              <a:t>Adults aged 25-64, 2019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255416140671737E-3"/>
          <c:y val="0.21444114266522799"/>
          <c:w val="0.93939730522300602"/>
          <c:h val="0.646811059939206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skills!$D$26</c:f>
              <c:strCache>
                <c:ptCount val="1"/>
                <c:pt idx="0">
                  <c:v>Percentage of adults with low cognitive skills</c:v>
                </c:pt>
              </c:strCache>
            </c:strRef>
          </c:tx>
          <c:spPr>
            <a:solidFill>
              <a:srgbClr val="FF9933"/>
            </a:solidFill>
            <a:ln w="6350" cap="rnd" cmpd="sng">
              <a:noFill/>
              <a:round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 w="6350" cap="rnd" cmpd="sng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81-4C02-A370-C19E1FCF27C4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 w="6350" cap="rnd" cmpd="sng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81-4C02-A370-C19E1FCF27C4}"/>
              </c:ext>
            </c:extLst>
          </c:dPt>
          <c:cat>
            <c:strRef>
              <c:f>skills!$B$27:$B$67</c:f>
              <c:strCache>
                <c:ptCount val="32"/>
                <c:pt idx="0">
                  <c:v>CHL</c:v>
                </c:pt>
                <c:pt idx="1">
                  <c:v>MEX</c:v>
                </c:pt>
                <c:pt idx="2">
                  <c:v>TUR</c:v>
                </c:pt>
                <c:pt idx="3">
                  <c:v>ITA</c:v>
                </c:pt>
                <c:pt idx="4">
                  <c:v>ISR</c:v>
                </c:pt>
                <c:pt idx="5">
                  <c:v>ESP</c:v>
                </c:pt>
                <c:pt idx="6">
                  <c:v>GRC</c:v>
                </c:pt>
                <c:pt idx="7">
                  <c:v>FRA</c:v>
                </c:pt>
                <c:pt idx="8">
                  <c:v>USA</c:v>
                </c:pt>
                <c:pt idx="9">
                  <c:v>SVN</c:v>
                </c:pt>
                <c:pt idx="10">
                  <c:v>IRL</c:v>
                </c:pt>
                <c:pt idx="11">
                  <c:v>GBR</c:v>
                </c:pt>
                <c:pt idx="12">
                  <c:v>OECD</c:v>
                </c:pt>
                <c:pt idx="13">
                  <c:v>POL</c:v>
                </c:pt>
                <c:pt idx="14">
                  <c:v>CAN</c:v>
                </c:pt>
                <c:pt idx="15">
                  <c:v>AUS</c:v>
                </c:pt>
                <c:pt idx="16">
                  <c:v>NZL</c:v>
                </c:pt>
                <c:pt idx="17">
                  <c:v>KOR</c:v>
                </c:pt>
                <c:pt idx="18">
                  <c:v>DEU</c:v>
                </c:pt>
                <c:pt idx="19">
                  <c:v>HUN</c:v>
                </c:pt>
                <c:pt idx="20">
                  <c:v>LTU</c:v>
                </c:pt>
                <c:pt idx="21">
                  <c:v>SWE</c:v>
                </c:pt>
                <c:pt idx="22">
                  <c:v>NOR</c:v>
                </c:pt>
                <c:pt idx="23">
                  <c:v>EST</c:v>
                </c:pt>
                <c:pt idx="24">
                  <c:v>AUT</c:v>
                </c:pt>
                <c:pt idx="25">
                  <c:v>DNK</c:v>
                </c:pt>
                <c:pt idx="26">
                  <c:v>SVK</c:v>
                </c:pt>
                <c:pt idx="27">
                  <c:v>BEL</c:v>
                </c:pt>
                <c:pt idx="28">
                  <c:v>NLD</c:v>
                </c:pt>
                <c:pt idx="29">
                  <c:v>CZE</c:v>
                </c:pt>
                <c:pt idx="30">
                  <c:v>FIN</c:v>
                </c:pt>
                <c:pt idx="31">
                  <c:v>JPN</c:v>
                </c:pt>
              </c:strCache>
            </c:strRef>
          </c:cat>
          <c:val>
            <c:numRef>
              <c:f>skills!$D$27:$D$67</c:f>
              <c:numCache>
                <c:formatCode>0.0</c:formatCode>
                <c:ptCount val="32"/>
                <c:pt idx="0">
                  <c:v>61.934241</c:v>
                </c:pt>
                <c:pt idx="1">
                  <c:v>60.144499000000003</c:v>
                </c:pt>
                <c:pt idx="2">
                  <c:v>50.192830000000001</c:v>
                </c:pt>
                <c:pt idx="3">
                  <c:v>31.680566800000001</c:v>
                </c:pt>
                <c:pt idx="4">
                  <c:v>30.904968</c:v>
                </c:pt>
                <c:pt idx="5">
                  <c:v>30.6431757</c:v>
                </c:pt>
                <c:pt idx="6">
                  <c:v>28.547878099999998</c:v>
                </c:pt>
                <c:pt idx="7">
                  <c:v>28.027435000000001</c:v>
                </c:pt>
                <c:pt idx="8">
                  <c:v>27.645682699999998</c:v>
                </c:pt>
                <c:pt idx="9">
                  <c:v>25.7735354</c:v>
                </c:pt>
                <c:pt idx="10">
                  <c:v>25.177424599999998</c:v>
                </c:pt>
                <c:pt idx="11">
                  <c:v>24.24633025</c:v>
                </c:pt>
                <c:pt idx="12">
                  <c:v>23.501913999999999</c:v>
                </c:pt>
                <c:pt idx="13">
                  <c:v>23.477337800000001</c:v>
                </c:pt>
                <c:pt idx="14">
                  <c:v>22.3522654</c:v>
                </c:pt>
                <c:pt idx="15">
                  <c:v>20.0929182</c:v>
                </c:pt>
                <c:pt idx="16">
                  <c:v>18.944064999999998</c:v>
                </c:pt>
                <c:pt idx="17">
                  <c:v>18.909028200000002</c:v>
                </c:pt>
                <c:pt idx="18">
                  <c:v>18.3939393</c:v>
                </c:pt>
                <c:pt idx="19">
                  <c:v>17.675720900000002</c:v>
                </c:pt>
                <c:pt idx="20">
                  <c:v>17.411370099999999</c:v>
                </c:pt>
                <c:pt idx="21">
                  <c:v>14.703454199999999</c:v>
                </c:pt>
                <c:pt idx="22">
                  <c:v>14.5723863</c:v>
                </c:pt>
                <c:pt idx="23">
                  <c:v>14.294520800000001</c:v>
                </c:pt>
                <c:pt idx="24">
                  <c:v>14.264953200000001</c:v>
                </c:pt>
                <c:pt idx="25">
                  <c:v>14.235685800000001</c:v>
                </c:pt>
                <c:pt idx="26">
                  <c:v>13.7699873</c:v>
                </c:pt>
                <c:pt idx="27">
                  <c:v>13.355555300000001</c:v>
                </c:pt>
                <c:pt idx="28">
                  <c:v>13.196544899999999</c:v>
                </c:pt>
                <c:pt idx="29">
                  <c:v>12.8539537</c:v>
                </c:pt>
                <c:pt idx="30">
                  <c:v>12.8323736</c:v>
                </c:pt>
                <c:pt idx="31">
                  <c:v>8.1499147999999995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81-4C02-A370-C19E1FCF2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7279344"/>
        <c:axId val="1"/>
      </c:barChart>
      <c:barChart>
        <c:barDir val="col"/>
        <c:grouping val="stacked"/>
        <c:varyColors val="0"/>
        <c:ser>
          <c:idx val="2"/>
          <c:order val="2"/>
          <c:tx>
            <c:v>OECDGraphFakeSeries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3-5A81-4C02-A370-C19E1FCF2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"/>
        <c:axId val="4"/>
      </c:barChart>
      <c:lineChart>
        <c:grouping val="standard"/>
        <c:varyColors val="0"/>
        <c:ser>
          <c:idx val="0"/>
          <c:order val="0"/>
          <c:tx>
            <c:strRef>
              <c:f>skills!$C$26</c:f>
              <c:strCache>
                <c:ptCount val="1"/>
                <c:pt idx="0">
                  <c:v>Percentage of adults with low level of education</c:v>
                </c:pt>
              </c:strCache>
            </c:strRef>
          </c:tx>
          <c:spPr>
            <a:ln>
              <a:noFill/>
            </a:ln>
            <a:effectLst/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4-5A81-4C02-A370-C19E1FCF27C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5-5A81-4C02-A370-C19E1FCF27C4}"/>
              </c:ext>
            </c:extLst>
          </c:dPt>
          <c:cat>
            <c:strRef>
              <c:f>skills!$B$27:$B$67</c:f>
              <c:strCache>
                <c:ptCount val="32"/>
                <c:pt idx="0">
                  <c:v>CHL</c:v>
                </c:pt>
                <c:pt idx="1">
                  <c:v>MEX</c:v>
                </c:pt>
                <c:pt idx="2">
                  <c:v>TUR</c:v>
                </c:pt>
                <c:pt idx="3">
                  <c:v>ITA</c:v>
                </c:pt>
                <c:pt idx="4">
                  <c:v>ISR</c:v>
                </c:pt>
                <c:pt idx="5">
                  <c:v>ESP</c:v>
                </c:pt>
                <c:pt idx="6">
                  <c:v>GRC</c:v>
                </c:pt>
                <c:pt idx="7">
                  <c:v>FRA</c:v>
                </c:pt>
                <c:pt idx="8">
                  <c:v>USA</c:v>
                </c:pt>
                <c:pt idx="9">
                  <c:v>SVN</c:v>
                </c:pt>
                <c:pt idx="10">
                  <c:v>IRL</c:v>
                </c:pt>
                <c:pt idx="11">
                  <c:v>GBR</c:v>
                </c:pt>
                <c:pt idx="12">
                  <c:v>OECD</c:v>
                </c:pt>
                <c:pt idx="13">
                  <c:v>POL</c:v>
                </c:pt>
                <c:pt idx="14">
                  <c:v>CAN</c:v>
                </c:pt>
                <c:pt idx="15">
                  <c:v>AUS</c:v>
                </c:pt>
                <c:pt idx="16">
                  <c:v>NZL</c:v>
                </c:pt>
                <c:pt idx="17">
                  <c:v>KOR</c:v>
                </c:pt>
                <c:pt idx="18">
                  <c:v>DEU</c:v>
                </c:pt>
                <c:pt idx="19">
                  <c:v>HUN</c:v>
                </c:pt>
                <c:pt idx="20">
                  <c:v>LTU</c:v>
                </c:pt>
                <c:pt idx="21">
                  <c:v>SWE</c:v>
                </c:pt>
                <c:pt idx="22">
                  <c:v>NOR</c:v>
                </c:pt>
                <c:pt idx="23">
                  <c:v>EST</c:v>
                </c:pt>
                <c:pt idx="24">
                  <c:v>AUT</c:v>
                </c:pt>
                <c:pt idx="25">
                  <c:v>DNK</c:v>
                </c:pt>
                <c:pt idx="26">
                  <c:v>SVK</c:v>
                </c:pt>
                <c:pt idx="27">
                  <c:v>BEL</c:v>
                </c:pt>
                <c:pt idx="28">
                  <c:v>NLD</c:v>
                </c:pt>
                <c:pt idx="29">
                  <c:v>CZE</c:v>
                </c:pt>
                <c:pt idx="30">
                  <c:v>FIN</c:v>
                </c:pt>
                <c:pt idx="31">
                  <c:v>JPN</c:v>
                </c:pt>
              </c:strCache>
            </c:strRef>
          </c:cat>
          <c:val>
            <c:numRef>
              <c:f>skills!$C$27:$C$67</c:f>
              <c:numCache>
                <c:formatCode>0.0</c:formatCode>
                <c:ptCount val="32"/>
                <c:pt idx="0">
                  <c:v>32.552321999999997</c:v>
                </c:pt>
                <c:pt idx="1">
                  <c:v>60.211421999999999</c:v>
                </c:pt>
                <c:pt idx="2">
                  <c:v>58.299869999999999</c:v>
                </c:pt>
                <c:pt idx="3">
                  <c:v>37.837608000000003</c:v>
                </c:pt>
                <c:pt idx="4">
                  <c:v>12.920499</c:v>
                </c:pt>
                <c:pt idx="5">
                  <c:v>38.685893999999998</c:v>
                </c:pt>
                <c:pt idx="6">
                  <c:v>26.043503000000001</c:v>
                </c:pt>
                <c:pt idx="7">
                  <c:v>19.561679999999999</c:v>
                </c:pt>
                <c:pt idx="8">
                  <c:v>9.1898707999999996</c:v>
                </c:pt>
                <c:pt idx="9">
                  <c:v>11.202892</c:v>
                </c:pt>
                <c:pt idx="10">
                  <c:v>16.342725999999999</c:v>
                </c:pt>
                <c:pt idx="11">
                  <c:v>19.939764</c:v>
                </c:pt>
                <c:pt idx="12">
                  <c:v>21.360053000000001</c:v>
                </c:pt>
                <c:pt idx="13">
                  <c:v>7.3676858000000003</c:v>
                </c:pt>
                <c:pt idx="14">
                  <c:v>8.1420355000000004</c:v>
                </c:pt>
                <c:pt idx="15">
                  <c:v>17.132657999999999</c:v>
                </c:pt>
                <c:pt idx="16">
                  <c:v>19.302569999999999</c:v>
                </c:pt>
                <c:pt idx="17">
                  <c:v>11.27041</c:v>
                </c:pt>
                <c:pt idx="18">
                  <c:v>13.277469999999999</c:v>
                </c:pt>
                <c:pt idx="19">
                  <c:v>15.026365</c:v>
                </c:pt>
                <c:pt idx="20">
                  <c:v>6.7358012</c:v>
                </c:pt>
                <c:pt idx="21">
                  <c:v>16.366866999999999</c:v>
                </c:pt>
                <c:pt idx="22">
                  <c:v>17.480187999999998</c:v>
                </c:pt>
                <c:pt idx="23">
                  <c:v>9.9434958000000009</c:v>
                </c:pt>
                <c:pt idx="24">
                  <c:v>14.435862999999999</c:v>
                </c:pt>
                <c:pt idx="25">
                  <c:v>18.410515</c:v>
                </c:pt>
                <c:pt idx="26">
                  <c:v>8.7892141000000006</c:v>
                </c:pt>
                <c:pt idx="27">
                  <c:v>21.313863999999999</c:v>
                </c:pt>
                <c:pt idx="28">
                  <c:v>20.440771000000002</c:v>
                </c:pt>
                <c:pt idx="29">
                  <c:v>6.2475747999999998</c:v>
                </c:pt>
                <c:pt idx="30">
                  <c:v>9.7360916</c:v>
                </c:pt>
                <c:pt idx="31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A81-4C02-A370-C19E1FCF2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279344"/>
        <c:axId val="1"/>
      </c:lineChart>
      <c:catAx>
        <c:axId val="1617279344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he-IL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rgbClr val="C8C8C8"/>
              </a:solidFill>
              <a:prstDash val="solid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617279344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70"/>
          <c:min val="0"/>
        </c:scaling>
        <c:delete val="0"/>
        <c:axPos val="r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595959"/>
                </a:solidFill>
                <a:latin typeface="Arial Narrow"/>
                <a:ea typeface="Arial Narrow"/>
                <a:cs typeface="Arial Narrow"/>
              </a:defRPr>
            </a:pPr>
            <a:endParaRPr lang="he-IL"/>
          </a:p>
        </c:txPr>
        <c:crossAx val="3"/>
        <c:crosses val="max"/>
        <c:crossBetween val="between"/>
        <c:majorUnit val="10"/>
        <c:minorUnit val="2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0199051765172031E-2"/>
          <c:y val="0.14109194717607107"/>
          <c:w val="0.89245297940377533"/>
          <c:h val="7.4332664938621812E-2"/>
        </c:manualLayout>
      </c:layout>
      <c:overlay val="1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he-IL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פער בין</a:t>
            </a:r>
            <a:r>
              <a:rPr lang="he-IL" sz="1600" baseline="0" dirty="0">
                <a:latin typeface="David" panose="020E0502060401010101" pitchFamily="34" charset="-79"/>
                <a:cs typeface="David" panose="020E0502060401010101" pitchFamily="34" charset="-79"/>
              </a:rPr>
              <a:t> בעלי הציונים הגבוהים והנמוכים במבחן</a:t>
            </a:r>
            <a:r>
              <a:rPr lang="en-US" sz="1600" baseline="0" dirty="0" err="1">
                <a:latin typeface="David" panose="020E0502060401010101" pitchFamily="34" charset="-79"/>
                <a:cs typeface="David" panose="020E0502060401010101" pitchFamily="34" charset="-79"/>
              </a:rPr>
              <a:t>Piaac</a:t>
            </a:r>
            <a:r>
              <a:rPr lang="en-US" sz="1600" baseline="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00" baseline="0" dirty="0">
                <a:latin typeface="David" panose="020E0502060401010101" pitchFamily="34" charset="-79"/>
                <a:cs typeface="David" panose="020E0502060401010101" pitchFamily="34" charset="-79"/>
              </a:rPr>
              <a:t> בתחום פתרון הבעיות הטכנולוגיות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7.0314893844376322E-2"/>
          <c:y val="0.16242222222222225"/>
          <c:w val="0.87736878310058575"/>
          <c:h val="0.703710761154855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5-45D6-AC5F-C387507993D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5-45D6-AC5F-C387507993DC}"/>
              </c:ext>
            </c:extLst>
          </c:dPt>
          <c:cat>
            <c:strRef>
              <c:f>Sheet1!$A$75:$A$98</c:f>
              <c:strCache>
                <c:ptCount val="24"/>
                <c:pt idx="0">
                  <c:v>Greece</c:v>
                </c:pt>
                <c:pt idx="1">
                  <c:v>Israel</c:v>
                </c:pt>
                <c:pt idx="2">
                  <c:v>Chile</c:v>
                </c:pt>
                <c:pt idx="3">
                  <c:v>Poland</c:v>
                </c:pt>
                <c:pt idx="4">
                  <c:v>Slovenia</c:v>
                </c:pt>
                <c:pt idx="5">
                  <c:v>New Zealand</c:v>
                </c:pt>
                <c:pt idx="6">
                  <c:v>Japan</c:v>
                </c:pt>
                <c:pt idx="7">
                  <c:v>Czech Republic</c:v>
                </c:pt>
                <c:pt idx="8">
                  <c:v>Canada</c:v>
                </c:pt>
                <c:pt idx="9">
                  <c:v>United States</c:v>
                </c:pt>
                <c:pt idx="10">
                  <c:v>OECD Average</c:v>
                </c:pt>
                <c:pt idx="11">
                  <c:v>Sweden</c:v>
                </c:pt>
                <c:pt idx="12">
                  <c:v>Germany</c:v>
                </c:pt>
                <c:pt idx="13">
                  <c:v>Estonia</c:v>
                </c:pt>
                <c:pt idx="14">
                  <c:v>Denmark</c:v>
                </c:pt>
                <c:pt idx="15">
                  <c:v>Hungary</c:v>
                </c:pt>
                <c:pt idx="16">
                  <c:v>Finland</c:v>
                </c:pt>
                <c:pt idx="17">
                  <c:v>Netherlands</c:v>
                </c:pt>
                <c:pt idx="18">
                  <c:v>Ireland</c:v>
                </c:pt>
                <c:pt idx="19">
                  <c:v>Norway</c:v>
                </c:pt>
                <c:pt idx="20">
                  <c:v>Australia</c:v>
                </c:pt>
                <c:pt idx="21">
                  <c:v>Slovak Republic</c:v>
                </c:pt>
                <c:pt idx="22">
                  <c:v>Korea</c:v>
                </c:pt>
                <c:pt idx="23">
                  <c:v>Austria</c:v>
                </c:pt>
              </c:strCache>
            </c:strRef>
          </c:cat>
          <c:val>
            <c:numRef>
              <c:f>Sheet1!$C$75:$C$98</c:f>
              <c:numCache>
                <c:formatCode>0.0</c:formatCode>
                <c:ptCount val="24"/>
                <c:pt idx="0">
                  <c:v>156.58458374471201</c:v>
                </c:pt>
                <c:pt idx="1">
                  <c:v>154.62918804644599</c:v>
                </c:pt>
                <c:pt idx="2">
                  <c:v>153.52542358124401</c:v>
                </c:pt>
                <c:pt idx="3">
                  <c:v>151.70374073096602</c:v>
                </c:pt>
                <c:pt idx="4">
                  <c:v>150.640980101031</c:v>
                </c:pt>
                <c:pt idx="5">
                  <c:v>146.83329282249403</c:v>
                </c:pt>
                <c:pt idx="6">
                  <c:v>146.03521011026203</c:v>
                </c:pt>
                <c:pt idx="7">
                  <c:v>145.45490184511101</c:v>
                </c:pt>
                <c:pt idx="8">
                  <c:v>144.83130441185503</c:v>
                </c:pt>
                <c:pt idx="9">
                  <c:v>144.65917666395302</c:v>
                </c:pt>
                <c:pt idx="10">
                  <c:v>144.21100389077</c:v>
                </c:pt>
                <c:pt idx="11">
                  <c:v>143.62932085505497</c:v>
                </c:pt>
                <c:pt idx="12">
                  <c:v>142.18360532108198</c:v>
                </c:pt>
                <c:pt idx="13">
                  <c:v>142.03135722152197</c:v>
                </c:pt>
                <c:pt idx="14">
                  <c:v>141.58738386676802</c:v>
                </c:pt>
                <c:pt idx="15">
                  <c:v>141.21514358740797</c:v>
                </c:pt>
                <c:pt idx="16">
                  <c:v>140.638833332084</c:v>
                </c:pt>
                <c:pt idx="17">
                  <c:v>140.29806344002401</c:v>
                </c:pt>
                <c:pt idx="18">
                  <c:v>138.69396362127597</c:v>
                </c:pt>
                <c:pt idx="19">
                  <c:v>138.20776956976599</c:v>
                </c:pt>
                <c:pt idx="20">
                  <c:v>136.871836907805</c:v>
                </c:pt>
                <c:pt idx="21">
                  <c:v>135.99892094755199</c:v>
                </c:pt>
                <c:pt idx="22">
                  <c:v>134.697374571632</c:v>
                </c:pt>
                <c:pt idx="23">
                  <c:v>134.69540994735698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C5-45D6-AC5F-C38750799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34492032"/>
        <c:axId val="935307856"/>
      </c:barChart>
      <c:catAx>
        <c:axId val="93449203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35307856"/>
        <c:crosses val="autoZero"/>
        <c:auto val="1"/>
        <c:lblAlgn val="ctr"/>
        <c:lblOffset val="100"/>
        <c:noMultiLvlLbl val="0"/>
      </c:catAx>
      <c:valAx>
        <c:axId val="935307856"/>
        <c:scaling>
          <c:orientation val="minMax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3449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e-I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 b="0" i="0" u="none" strike="noStrike" baseline="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הפער בגישה לאמצעים טכנולוגיים בבתי הספר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r>
              <a:rPr lang="he-IL" sz="12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פער</a:t>
            </a:r>
            <a:r>
              <a:rPr lang="he-IL" sz="1200" baseline="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בגישה למחשב  לשיעורי בית בין תלמידים מבית ספר חזקים וחלשים, באחוזים</a:t>
            </a:r>
            <a:endParaRPr lang="he-IL" sz="12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0500625077234046E-2"/>
          <c:y val="0.24329189389765873"/>
          <c:w val="0.8783880910887959"/>
          <c:h val="0.559253270950796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08BB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04-4C95-A1FD-F33515026D1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04-4C95-A1FD-F33515026D16}"/>
              </c:ext>
            </c:extLst>
          </c:dPt>
          <c:cat>
            <c:strRef>
              <c:f>Sheet1!$A$102:$A$125</c:f>
              <c:strCache>
                <c:ptCount val="24"/>
                <c:pt idx="0">
                  <c:v>Japan</c:v>
                </c:pt>
                <c:pt idx="1">
                  <c:v>United States</c:v>
                </c:pt>
                <c:pt idx="2">
                  <c:v>Chile</c:v>
                </c:pt>
                <c:pt idx="3">
                  <c:v>Slovak Republic</c:v>
                </c:pt>
                <c:pt idx="4">
                  <c:v>Hungary</c:v>
                </c:pt>
                <c:pt idx="5">
                  <c:v>Germany</c:v>
                </c:pt>
                <c:pt idx="6">
                  <c:v>Greece</c:v>
                </c:pt>
                <c:pt idx="7">
                  <c:v>New Zealand</c:v>
                </c:pt>
                <c:pt idx="8">
                  <c:v>Israel</c:v>
                </c:pt>
                <c:pt idx="9">
                  <c:v>OECD Average</c:v>
                </c:pt>
                <c:pt idx="10">
                  <c:v>Australia</c:v>
                </c:pt>
                <c:pt idx="11">
                  <c:v>Ireland</c:v>
                </c:pt>
                <c:pt idx="12">
                  <c:v>Netherlands</c:v>
                </c:pt>
                <c:pt idx="13">
                  <c:v>Korea</c:v>
                </c:pt>
                <c:pt idx="14">
                  <c:v>Canada</c:v>
                </c:pt>
                <c:pt idx="15">
                  <c:v>Czech Republic</c:v>
                </c:pt>
                <c:pt idx="16">
                  <c:v>Austria</c:v>
                </c:pt>
                <c:pt idx="17">
                  <c:v>Finland</c:v>
                </c:pt>
                <c:pt idx="18">
                  <c:v>Sweden</c:v>
                </c:pt>
                <c:pt idx="19">
                  <c:v>Slovenia</c:v>
                </c:pt>
                <c:pt idx="20">
                  <c:v>Norway</c:v>
                </c:pt>
                <c:pt idx="21">
                  <c:v>Denmark</c:v>
                </c:pt>
                <c:pt idx="22">
                  <c:v>Estonia</c:v>
                </c:pt>
                <c:pt idx="23">
                  <c:v>Poland</c:v>
                </c:pt>
              </c:strCache>
            </c:strRef>
          </c:cat>
          <c:val>
            <c:numRef>
              <c:f>Sheet1!$D$102:$D$125</c:f>
              <c:numCache>
                <c:formatCode>0.00</c:formatCode>
                <c:ptCount val="24"/>
                <c:pt idx="0">
                  <c:v>0.22739734624500102</c:v>
                </c:pt>
                <c:pt idx="1">
                  <c:v>0.22151499056163199</c:v>
                </c:pt>
                <c:pt idx="2">
                  <c:v>0.185371545336735</c:v>
                </c:pt>
                <c:pt idx="3">
                  <c:v>0.16735813839140198</c:v>
                </c:pt>
                <c:pt idx="4">
                  <c:v>0.158357598099023</c:v>
                </c:pt>
                <c:pt idx="5">
                  <c:v>0.151154922537447</c:v>
                </c:pt>
                <c:pt idx="6">
                  <c:v>0.145106168740468</c:v>
                </c:pt>
                <c:pt idx="7">
                  <c:v>0.14445454845842401</c:v>
                </c:pt>
                <c:pt idx="8">
                  <c:v>0.139740646859359</c:v>
                </c:pt>
                <c:pt idx="9">
                  <c:v>0.13536711635699999</c:v>
                </c:pt>
                <c:pt idx="10">
                  <c:v>0.11819385102710299</c:v>
                </c:pt>
                <c:pt idx="11">
                  <c:v>9.8946046324360493E-2</c:v>
                </c:pt>
                <c:pt idx="12">
                  <c:v>9.69314902163948E-2</c:v>
                </c:pt>
                <c:pt idx="13">
                  <c:v>9.5079641806182696E-2</c:v>
                </c:pt>
                <c:pt idx="14">
                  <c:v>9.3109241601674289E-2</c:v>
                </c:pt>
                <c:pt idx="15">
                  <c:v>8.641587802713159E-2</c:v>
                </c:pt>
                <c:pt idx="16">
                  <c:v>7.3671211834582792E-2</c:v>
                </c:pt>
                <c:pt idx="17">
                  <c:v>4.8750893712124405E-2</c:v>
                </c:pt>
                <c:pt idx="18">
                  <c:v>4.80348157619419E-2</c:v>
                </c:pt>
                <c:pt idx="19">
                  <c:v>4.4100885954419501E-2</c:v>
                </c:pt>
                <c:pt idx="20">
                  <c:v>3.93553728053661E-2</c:v>
                </c:pt>
                <c:pt idx="21">
                  <c:v>2.77081715414004E-2</c:v>
                </c:pt>
                <c:pt idx="22">
                  <c:v>2.2063749635605898E-2</c:v>
                </c:pt>
                <c:pt idx="23">
                  <c:v>1.3995183522122801E-2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4-4C95-A1FD-F33515026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7415328"/>
        <c:axId val="1221089968"/>
      </c:barChart>
      <c:catAx>
        <c:axId val="10374153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221089968"/>
        <c:crosses val="autoZero"/>
        <c:auto val="1"/>
        <c:lblAlgn val="ctr"/>
        <c:lblOffset val="100"/>
        <c:noMultiLvlLbl val="0"/>
      </c:catAx>
      <c:valAx>
        <c:axId val="122108996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3741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871252422807538E-2"/>
          <c:y val="0.21312915473481461"/>
          <c:w val="0.84931833637053822"/>
          <c:h val="0.5948822220207323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ISR!$E$33</c:f>
              <c:strCache>
                <c:ptCount val="1"/>
                <c:pt idx="0">
                  <c:v>Non-Haredi Jews</c:v>
                </c:pt>
              </c:strCache>
            </c:strRef>
          </c:tx>
          <c:spPr>
            <a:solidFill>
              <a:srgbClr val="3399FF"/>
            </a:solidFill>
            <a:ln w="25400">
              <a:noFill/>
            </a:ln>
          </c:spPr>
          <c:invertIfNegative val="0"/>
          <c:cat>
            <c:strRef>
              <c:f>ISR!$D$34:$D$43</c:f>
              <c:strCache>
                <c:ptCount val="10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</c:strCache>
            </c:strRef>
          </c:cat>
          <c:val>
            <c:numRef>
              <c:f>ISR!$E$34:$E$43</c:f>
              <c:numCache>
                <c:formatCode>0.000</c:formatCode>
                <c:ptCount val="10"/>
                <c:pt idx="0">
                  <c:v>8.3183633951553393</c:v>
                </c:pt>
                <c:pt idx="1">
                  <c:v>7.9112186510024198</c:v>
                </c:pt>
                <c:pt idx="2">
                  <c:v>7.8714992120671701</c:v>
                </c:pt>
                <c:pt idx="3">
                  <c:v>6.8078052591570399</c:v>
                </c:pt>
                <c:pt idx="4">
                  <c:v>6.0789494556817703</c:v>
                </c:pt>
                <c:pt idx="5">
                  <c:v>6.34080467320309</c:v>
                </c:pt>
                <c:pt idx="6">
                  <c:v>6.8977683536907399</c:v>
                </c:pt>
                <c:pt idx="7">
                  <c:v>6.54936247021298</c:v>
                </c:pt>
                <c:pt idx="8">
                  <c:v>7.4390635558161602</c:v>
                </c:pt>
                <c:pt idx="9">
                  <c:v>6.8628857504565799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1-4303-A034-332FB2271C85}"/>
            </c:ext>
          </c:extLst>
        </c:ser>
        <c:ser>
          <c:idx val="0"/>
          <c:order val="1"/>
          <c:tx>
            <c:strRef>
              <c:f>ISR!$F$33</c:f>
              <c:strCache>
                <c:ptCount val="1"/>
                <c:pt idx="0">
                  <c:v>Haredi</c:v>
                </c:pt>
              </c:strCache>
            </c:strRef>
          </c:tx>
          <c:spPr>
            <a:solidFill>
              <a:srgbClr val="F47920"/>
            </a:solidFill>
            <a:ln w="25400">
              <a:noFill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F4792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BB1-4303-A034-332FB2271C85}"/>
              </c:ext>
            </c:extLst>
          </c:dPt>
          <c:cat>
            <c:strRef>
              <c:f>ISR!$D$34:$D$43</c:f>
              <c:strCache>
                <c:ptCount val="10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</c:strCache>
            </c:strRef>
          </c:cat>
          <c:val>
            <c:numRef>
              <c:f>ISR!$F$34:$F$43</c:f>
              <c:numCache>
                <c:formatCode>0.000</c:formatCode>
                <c:ptCount val="10"/>
                <c:pt idx="0">
                  <c:v>0.85088342959524499</c:v>
                </c:pt>
                <c:pt idx="1">
                  <c:v>1.1091520104738</c:v>
                </c:pt>
                <c:pt idx="2">
                  <c:v>1.1016918062568599</c:v>
                </c:pt>
                <c:pt idx="3">
                  <c:v>0.95760124101726796</c:v>
                </c:pt>
                <c:pt idx="4">
                  <c:v>0.91282976818235195</c:v>
                </c:pt>
                <c:pt idx="5">
                  <c:v>1.10895730734176</c:v>
                </c:pt>
                <c:pt idx="6">
                  <c:v>0.69482374550210102</c:v>
                </c:pt>
                <c:pt idx="7">
                  <c:v>0.71690717968824103</c:v>
                </c:pt>
                <c:pt idx="8">
                  <c:v>0.54409277870677397</c:v>
                </c:pt>
                <c:pt idx="9">
                  <c:v>0.35095751926075103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B1-4303-A034-332FB2271C85}"/>
            </c:ext>
          </c:extLst>
        </c:ser>
        <c:ser>
          <c:idx val="2"/>
          <c:order val="2"/>
          <c:tx>
            <c:strRef>
              <c:f>ISR!$G$33</c:f>
              <c:strCache>
                <c:ptCount val="1"/>
                <c:pt idx="0">
                  <c:v>Arab-Israelis</c:v>
                </c:pt>
              </c:strCache>
            </c:strRef>
          </c:tx>
          <c:spPr>
            <a:solidFill>
              <a:srgbClr val="A154A1"/>
            </a:solidFill>
            <a:ln w="25400">
              <a:noFill/>
            </a:ln>
          </c:spPr>
          <c:invertIfNegative val="0"/>
          <c:cat>
            <c:strRef>
              <c:f>ISR!$D$34:$D$43</c:f>
              <c:strCache>
                <c:ptCount val="10"/>
                <c:pt idx="0">
                  <c:v>Lowest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Highest</c:v>
                </c:pt>
              </c:strCache>
            </c:strRef>
          </c:cat>
          <c:val>
            <c:numRef>
              <c:f>ISR!$G$34:$G$43</c:f>
              <c:numCache>
                <c:formatCode>0.000</c:formatCode>
                <c:ptCount val="10"/>
                <c:pt idx="0">
                  <c:v>7.1245770074456498</c:v>
                </c:pt>
                <c:pt idx="1">
                  <c:v>4.0419038031260301</c:v>
                </c:pt>
                <c:pt idx="2">
                  <c:v>2.9123182113217601</c:v>
                </c:pt>
                <c:pt idx="3">
                  <c:v>2.2219726378564801</c:v>
                </c:pt>
                <c:pt idx="4">
                  <c:v>1.6873075897535299</c:v>
                </c:pt>
                <c:pt idx="5">
                  <c:v>1.1333566840458</c:v>
                </c:pt>
                <c:pt idx="6">
                  <c:v>0.76063340413012503</c:v>
                </c:pt>
                <c:pt idx="7">
                  <c:v>0.46774865588229902</c:v>
                </c:pt>
                <c:pt idx="8">
                  <c:v>0.13831095647811101</c:v>
                </c:pt>
                <c:pt idx="9">
                  <c:v>8.6253487491758402E-2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B1-4303-A034-332FB2271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0973240"/>
        <c:axId val="1"/>
      </c:barChart>
      <c:catAx>
        <c:axId val="700973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layout>
            <c:manualLayout>
              <c:xMode val="edge"/>
              <c:yMode val="edge"/>
              <c:x val="0.89477266954533907"/>
              <c:y val="0.1304443587908154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e-I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e-IL"/>
          </a:p>
        </c:txPr>
        <c:crossAx val="700973240"/>
        <c:crosses val="max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0823183896367796"/>
          <c:y val="0.21522162876493584"/>
          <c:w val="0.37223901447802898"/>
          <c:h val="0.14875575867701851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>
          <a:solidFill>
            <a:sysClr val="windowText" lastClr="000000"/>
          </a:solidFill>
          <a:latin typeface="Arial Narrow" panose="020B060602020203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0.05284</cdr:x>
      <cdr:y>0.09922</cdr:y>
    </cdr:from>
    <cdr:to>
      <cdr:x>0.75342</cdr:x>
      <cdr:y>0.16783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58D56FB-247C-4EBE-9DA9-A7E5617FD2BF}"/>
            </a:ext>
          </a:extLst>
        </cdr:cNvPr>
        <cdr:cNvSpPr txBox="1"/>
      </cdr:nvSpPr>
      <cdr:spPr>
        <a:xfrm xmlns:a="http://schemas.openxmlformats.org/drawingml/2006/main">
          <a:off x="293915" y="435430"/>
          <a:ext cx="3897086" cy="301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he-IL" sz="1100" dirty="0">
              <a:latin typeface="David" panose="020E0502060401010101" pitchFamily="34" charset="-79"/>
              <a:cs typeface="David" panose="020E0502060401010101" pitchFamily="34" charset="-79"/>
            </a:rPr>
            <a:t>פער בציון</a:t>
          </a:r>
          <a:r>
            <a:rPr lang="he-IL" sz="1100" baseline="0" dirty="0">
              <a:latin typeface="David" panose="020E0502060401010101" pitchFamily="34" charset="-79"/>
              <a:cs typeface="David" panose="020E0502060401010101" pitchFamily="34" charset="-79"/>
            </a:rPr>
            <a:t> פתרון בעיות טכנולוגיות </a:t>
          </a:r>
          <a:r>
            <a:rPr lang="he-IL" sz="11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100" baseline="0" dirty="0">
              <a:latin typeface="David" panose="020E0502060401010101" pitchFamily="34" charset="-79"/>
              <a:cs typeface="David" panose="020E0502060401010101" pitchFamily="34" charset="-79"/>
            </a:rPr>
            <a:t>בין רמה 3 לרמה 1</a:t>
          </a:r>
          <a:endParaRPr lang="he-IL" sz="11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0.01978</cdr:x>
      <cdr:y>0.1122</cdr:y>
    </cdr:from>
    <cdr:to>
      <cdr:x>0.97649</cdr:x>
      <cdr:y>0.29931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E7A4E49-2407-48D0-BBF5-AFB5C6AD5C96}"/>
            </a:ext>
          </a:extLst>
        </cdr:cNvPr>
        <cdr:cNvSpPr txBox="1"/>
      </cdr:nvSpPr>
      <cdr:spPr>
        <a:xfrm xmlns:a="http://schemas.openxmlformats.org/drawingml/2006/main">
          <a:off x="90426" y="308099"/>
          <a:ext cx="4374077" cy="513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 sz="11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absSizeAnchor xmlns:cdr="http://schemas.openxmlformats.org/drawingml/2006/chartDrawing">
    <cdr:from>
      <cdr:x>0.27714</cdr:x>
      <cdr:y>0.87596</cdr:y>
    </cdr:from>
    <cdr:ext cx="2785421" cy="318380"/>
    <cdr:sp macro="" textlink="">
      <cdr:nvSpPr>
        <cdr:cNvPr id="8" name="TextBox 18">
          <a:extLst xmlns:a="http://schemas.openxmlformats.org/drawingml/2006/main">
            <a:ext uri="{FF2B5EF4-FFF2-40B4-BE49-F238E27FC236}">
              <a16:creationId xmlns:a16="http://schemas.microsoft.com/office/drawing/2014/main" id="{00000000-0008-0000-0300-000013000000}"/>
            </a:ext>
          </a:extLst>
        </cdr:cNvPr>
        <cdr:cNvSpPr txBox="1"/>
      </cdr:nvSpPr>
      <cdr:spPr>
        <a:xfrm xmlns:a="http://schemas.openxmlformats.org/drawingml/2006/main">
          <a:off x="2519823" y="3805046"/>
          <a:ext cx="2785421" cy="318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Skill</a:t>
          </a:r>
          <a:r>
            <a:rPr lang="en-US" sz="1800" b="0" baseline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 deciles in the OECD</a:t>
          </a:r>
          <a:endParaRPr lang="en-US" sz="1800" b="0" dirty="0">
            <a:solidFill>
              <a:sysClr val="windowText" lastClr="000000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cdr:txBody>
    </cdr:sp>
  </cdr:absSizeAnchor>
  <cdr:absSizeAnchor xmlns:cdr="http://schemas.openxmlformats.org/drawingml/2006/chartDrawing">
    <cdr:from>
      <cdr:x>0.09476</cdr:x>
      <cdr:y>0</cdr:y>
    </cdr:from>
    <cdr:ext cx="6522630" cy="646330"/>
    <cdr:sp macro="" textlink="">
      <cdr:nvSpPr>
        <cdr:cNvPr id="9" name="TextBox 19">
          <a:extLst xmlns:a="http://schemas.openxmlformats.org/drawingml/2006/main">
            <a:ext uri="{FF2B5EF4-FFF2-40B4-BE49-F238E27FC236}">
              <a16:creationId xmlns:a16="http://schemas.microsoft.com/office/drawing/2014/main" id="{00000000-0008-0000-0300-000012000000}"/>
            </a:ext>
          </a:extLst>
        </cdr:cNvPr>
        <cdr:cNvSpPr txBox="1"/>
      </cdr:nvSpPr>
      <cdr:spPr>
        <a:xfrm xmlns:a="http://schemas.openxmlformats.org/drawingml/2006/main">
          <a:off x="861581" y="0"/>
          <a:ext cx="6522630" cy="646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There is room to improve labor market relevant skills</a:t>
          </a:r>
        </a:p>
        <a:p xmlns:a="http://schemas.openxmlformats.org/drawingml/2006/main">
          <a:pPr algn="ctr"/>
          <a:r>
            <a:rPr lang="en-US" sz="1600" b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Distribution of 16-65 years-old by skill</a:t>
          </a:r>
          <a:r>
            <a:rPr lang="en-US" sz="1600" b="0" baseline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 decile, 2012 and 2015</a:t>
          </a:r>
        </a:p>
      </cdr:txBody>
    </cdr:sp>
  </cdr:absSizeAnchor>
  <cdr:relSizeAnchor xmlns:cdr="http://schemas.openxmlformats.org/drawingml/2006/chartDrawing">
    <cdr:from>
      <cdr:x>0.74588</cdr:x>
      <cdr:y>0.37657</cdr:y>
    </cdr:from>
    <cdr:to>
      <cdr:x>0.94492</cdr:x>
      <cdr:y>0.48285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1F53B6FE-FAF7-44E2-8183-8848DE151596}"/>
            </a:ext>
          </a:extLst>
        </cdr:cNvPr>
        <cdr:cNvSpPr txBox="1"/>
      </cdr:nvSpPr>
      <cdr:spPr>
        <a:xfrm xmlns:a="http://schemas.openxmlformats.org/drawingml/2006/main">
          <a:off x="6781680" y="1635785"/>
          <a:ext cx="180975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200" dirty="0"/>
            <a:t>ייצוג ייתר בעשרוני הכישורים הגבוהים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42052BA-AB69-4AAF-82CF-35299FEC6EE3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EEC6455-A596-474C-B113-59E6D985AD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237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64D9D-65BD-424E-AC0D-2CAF91BFF44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7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64D9D-65BD-424E-AC0D-2CAF91BFF44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517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64D9D-65BD-424E-AC0D-2CAF91BFF44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2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64D9D-65BD-424E-AC0D-2CAF91BFF44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0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41E38"/>
              </a:gs>
              <a:gs pos="83000">
                <a:srgbClr val="1D2C53"/>
              </a:gs>
              <a:gs pos="100000">
                <a:srgbClr val="23356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17" name="מציין מיקום תוכן 15"/>
          <p:cNvSpPr>
            <a:spLocks noGrp="1"/>
          </p:cNvSpPr>
          <p:nvPr>
            <p:ph sz="quarter" idx="14" hasCustomPrompt="1"/>
          </p:nvPr>
        </p:nvSpPr>
        <p:spPr>
          <a:xfrm>
            <a:off x="527382" y="4742918"/>
            <a:ext cx="8448937" cy="492145"/>
          </a:xfrm>
        </p:spPr>
        <p:txBody>
          <a:bodyPr>
            <a:normAutofit/>
          </a:bodyPr>
          <a:lstStyle>
            <a:lvl1pPr marL="0" marR="0" indent="0" algn="r" defTabSz="121917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121917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המכון</a:t>
            </a:r>
            <a:r>
              <a:rPr lang="he-IL" baseline="0" dirty="0"/>
              <a:t> הישראלי לדמוקרטיה אם זה רלוונטי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530357" y="1268761"/>
            <a:ext cx="8445963" cy="1470025"/>
          </a:xfrm>
        </p:spPr>
        <p:txBody>
          <a:bodyPr/>
          <a:lstStyle>
            <a:lvl1pPr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שם ההרצאה עד 4 מילים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527381" y="2738785"/>
            <a:ext cx="8448939" cy="1440160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כותרת משנה להרצאה / שאלת המחקר שלכם מקסימום עד 2 שורות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1FB4-080B-41EC-8244-F57B65E4D380}" type="datetime13">
              <a:rPr lang="he-IL" smtClean="0"/>
              <a:t>29.06.2021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7" name="Picture 3" descr="C:\Users\matana\Desktop\לוגו\idi-logo-he 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153" y="2948947"/>
            <a:ext cx="851272" cy="84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מחבר ישר 7"/>
          <p:cNvCxnSpPr/>
          <p:nvPr userDrawn="1"/>
        </p:nvCxnSpPr>
        <p:spPr>
          <a:xfrm flipV="1">
            <a:off x="9168341" y="1316763"/>
            <a:ext cx="0" cy="393644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ציין מיקום תוכן 15"/>
          <p:cNvSpPr>
            <a:spLocks noGrp="1"/>
          </p:cNvSpPr>
          <p:nvPr>
            <p:ph sz="quarter" idx="13" hasCustomPrompt="1"/>
          </p:nvPr>
        </p:nvSpPr>
        <p:spPr>
          <a:xfrm>
            <a:off x="528243" y="4275254"/>
            <a:ext cx="8448077" cy="492145"/>
          </a:xfrm>
        </p:spPr>
        <p:txBody>
          <a:bodyPr>
            <a:normAutofit/>
          </a:bodyPr>
          <a:lstStyle>
            <a:lvl1pPr marL="0" indent="0">
              <a:buNone/>
              <a:defRPr sz="26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e-IL" dirty="0"/>
              <a:t>שם החוקר / החוקרים</a:t>
            </a:r>
          </a:p>
        </p:txBody>
      </p:sp>
    </p:spTree>
    <p:extLst>
      <p:ext uri="{BB962C8B-B14F-4D97-AF65-F5344CB8AC3E}">
        <p14:creationId xmlns:p14="http://schemas.microsoft.com/office/powerpoint/2010/main" val="82528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B9EA-51F2-4F76-857F-D48148AD631B}" type="datetime13">
              <a:rPr lang="he-IL" smtClean="0"/>
              <a:t>29.06.2021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רשים / גרפ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e-IL" dirty="0"/>
              <a:t>לחץ כדי לערוך כותרת לתרשים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F016-7EEF-4A12-BDF0-B3A15A6CDC13}" type="datetime13">
              <a:rPr lang="he-IL" smtClean="0"/>
              <a:t>29.06.2021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7" name="מציין מיקום תרשים 6"/>
          <p:cNvSpPr>
            <a:spLocks noGrp="1"/>
          </p:cNvSpPr>
          <p:nvPr>
            <p:ph type="chart" sz="quarter" idx="13"/>
          </p:nvPr>
        </p:nvSpPr>
        <p:spPr>
          <a:xfrm>
            <a:off x="239349" y="1316765"/>
            <a:ext cx="10657416" cy="46085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he-IL" dirty="0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4" hasCustomPrompt="1"/>
          </p:nvPr>
        </p:nvSpPr>
        <p:spPr>
          <a:xfrm>
            <a:off x="239349" y="5925277"/>
            <a:ext cx="10657416" cy="384043"/>
          </a:xfrm>
        </p:spPr>
        <p:txBody>
          <a:bodyPr>
            <a:normAutofit/>
          </a:bodyPr>
          <a:lstStyle>
            <a:lvl1pPr marL="0" indent="0" algn="l" rtl="0">
              <a:buNone/>
              <a:defRPr sz="1600" b="0" i="1" baseline="0">
                <a:latin typeface="+mn-lt"/>
              </a:defRPr>
            </a:lvl1pPr>
          </a:lstStyle>
          <a:p>
            <a:pPr lvl="0"/>
            <a:r>
              <a:rPr lang="he-IL" dirty="0"/>
              <a:t>מקור לתרשים</a:t>
            </a:r>
          </a:p>
        </p:txBody>
      </p:sp>
    </p:spTree>
    <p:extLst>
      <p:ext uri="{BB962C8B-B14F-4D97-AF65-F5344CB8AC3E}">
        <p14:creationId xmlns:p14="http://schemas.microsoft.com/office/powerpoint/2010/main" val="123820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21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6BB4-78D9-4EF8-BE5E-898E4F2D2B63}" type="datetime13">
              <a:rPr lang="he-IL" smtClean="0"/>
              <a:t>29.06.2021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043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239351" y="4406901"/>
            <a:ext cx="10657184" cy="1362075"/>
          </a:xfrm>
        </p:spPr>
        <p:txBody>
          <a:bodyPr anchor="t"/>
          <a:lstStyle>
            <a:lvl1pPr algn="r">
              <a:defRPr sz="5333" b="1" cap="all" baseline="0"/>
            </a:lvl1pPr>
          </a:lstStyle>
          <a:p>
            <a:r>
              <a:rPr lang="he-IL" dirty="0"/>
              <a:t>כותרת תת נושא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39351" y="2906713"/>
            <a:ext cx="10657184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2DF-49CD-467E-97B2-7EEF6EEE0754}" type="datetime13">
              <a:rPr lang="he-IL" smtClean="0"/>
              <a:t>29.06.2021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635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>
            <a:off x="239349" y="1316766"/>
            <a:ext cx="5280587" cy="4809399"/>
          </a:xfrm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 dirty="0"/>
              <a:t>חסרונות / נגד</a:t>
            </a:r>
          </a:p>
          <a:p>
            <a:pPr lvl="1"/>
            <a:r>
              <a:rPr lang="he-IL" dirty="0"/>
              <a:t>הוסף 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>
            <a:off x="5615947" y="1316766"/>
            <a:ext cx="5280587" cy="48093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733" baseline="0"/>
            </a:lvl1pPr>
            <a:lvl2pPr>
              <a:defRPr sz="3200" baseline="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 dirty="0"/>
              <a:t>יתרונות / בעד</a:t>
            </a:r>
          </a:p>
          <a:p>
            <a:pPr lvl="1"/>
            <a:r>
              <a:rPr lang="he-IL" dirty="0"/>
              <a:t>הוסף נקודות</a:t>
            </a:r>
          </a:p>
          <a:p>
            <a:pPr lvl="1"/>
            <a:r>
              <a:rPr lang="he-IL" dirty="0"/>
              <a:t>הוסף 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9AEC-8A9F-4386-AD0B-98EFFC07A792}" type="datetime13">
              <a:rPr lang="he-IL" smtClean="0"/>
              <a:t>29.06.2021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מחבר ישר 7"/>
          <p:cNvCxnSpPr/>
          <p:nvPr userDrawn="1"/>
        </p:nvCxnSpPr>
        <p:spPr>
          <a:xfrm>
            <a:off x="5570040" y="1308415"/>
            <a:ext cx="0" cy="4800533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7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e-IL" dirty="0"/>
              <a:t>חסרונות / נגד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>
            <a:off x="239349" y="1316765"/>
            <a:ext cx="528058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e-IL" dirty="0"/>
              <a:t>חסרונות / נגד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239349" y="1988840"/>
            <a:ext cx="5280587" cy="413732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>
            <a:off x="5613874" y="1316765"/>
            <a:ext cx="528266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e-IL" dirty="0"/>
              <a:t>יתרונות / בעד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613874" y="1988840"/>
            <a:ext cx="5282660" cy="413732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6E8C-B455-4DC8-B701-3D98D3914738}" type="datetime13">
              <a:rPr lang="he-IL" smtClean="0"/>
              <a:t>29.06.2021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מחבר ישר 9"/>
          <p:cNvCxnSpPr/>
          <p:nvPr userDrawn="1"/>
        </p:nvCxnSpPr>
        <p:spPr>
          <a:xfrm>
            <a:off x="5570040" y="1308415"/>
            <a:ext cx="0" cy="4800533"/>
          </a:xfrm>
          <a:prstGeom prst="line">
            <a:avLst/>
          </a:pr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7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72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C5F3-C99E-4FF6-9839-4979DBE8289E}" type="datetime13">
              <a:rPr lang="he-IL" smtClean="0"/>
              <a:t>29.06.2021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93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7778" y="273049"/>
            <a:ext cx="4011084" cy="1162051"/>
          </a:xfrm>
        </p:spPr>
        <p:txBody>
          <a:bodyPr anchor="b"/>
          <a:lstStyle>
            <a:lvl1pPr algn="r">
              <a:defRPr sz="2667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64910" y="273051"/>
            <a:ext cx="6444391" cy="603626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7778" y="1435101"/>
            <a:ext cx="4011084" cy="487421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5A242-0579-4DF0-AFB8-7EDB7F476E8C}" type="datetime13">
              <a:rPr lang="he-IL" smtClean="0"/>
              <a:t>29.06.2021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133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87488" y="4965171"/>
            <a:ext cx="8217429" cy="576064"/>
          </a:xfrm>
        </p:spPr>
        <p:txBody>
          <a:bodyPr anchor="b"/>
          <a:lstStyle>
            <a:lvl1pPr algn="r">
              <a:defRPr sz="2667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487488" y="612774"/>
            <a:ext cx="8217429" cy="425638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487488" y="5541235"/>
            <a:ext cx="8217429" cy="76808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A289-2172-457B-9532-FDB54F318AC3}" type="datetime13">
              <a:rPr lang="he-IL" smtClean="0"/>
              <a:t>29.06.2021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797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 userDrawn="1"/>
        </p:nvSpPr>
        <p:spPr>
          <a:xfrm>
            <a:off x="10992544" y="0"/>
            <a:ext cx="1199456" cy="6858000"/>
          </a:xfrm>
          <a:prstGeom prst="rect">
            <a:avLst/>
          </a:prstGeom>
          <a:gradFill>
            <a:gsLst>
              <a:gs pos="0">
                <a:srgbClr val="141E38"/>
              </a:gs>
              <a:gs pos="83000">
                <a:srgbClr val="1D2C53"/>
              </a:gs>
              <a:gs pos="100000">
                <a:srgbClr val="23356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/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39349" y="274637"/>
            <a:ext cx="10657184" cy="85010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39349" y="1316765"/>
            <a:ext cx="10657184" cy="499255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10992544" y="6365379"/>
            <a:ext cx="119945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fld id="{F7A43319-CBB4-4C6F-B482-7A4FEAB559E4}" type="datetime13">
              <a:rPr lang="he-IL" smtClean="0"/>
              <a:t>29.06.2021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9350" y="6365379"/>
            <a:ext cx="53765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0992544" y="6040206"/>
            <a:ext cx="119945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467">
                <a:solidFill>
                  <a:schemeClr val="bg1"/>
                </a:solidFill>
                <a:latin typeface="+mn-lt"/>
              </a:defRPr>
            </a:lvl1pPr>
          </a:lstStyle>
          <a:p>
            <a:fld id="{2728996E-20F9-4A33-A5A8-B5E899F899D4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1027" name="Picture 3" descr="C:\Users\matana\Desktop\לוגו\idi-logo-he W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431" y="508315"/>
            <a:ext cx="563239" cy="5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מחבר ישר 13"/>
          <p:cNvCxnSpPr/>
          <p:nvPr userDrawn="1"/>
        </p:nvCxnSpPr>
        <p:spPr>
          <a:xfrm flipH="1">
            <a:off x="11151163" y="6388628"/>
            <a:ext cx="86409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2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r" defTabSz="1219170" rtl="1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ssistant" panose="00000500000000000000" pitchFamily="2" charset="-79"/>
        <a:buChar char="—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conomy/growth/structural-policies-for-stronger-more-resilient-equitable-sustainable-COVID-19-recovery-going-for-growth-2021.pd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/url?sa=t&amp;rct=j&amp;q=&amp;esrc=s&amp;source=web&amp;cd=&amp;ved=2ahUKEwjp8I_iprfxAhUfDmMBHQUpCnYQFnoECAQQAw&amp;url=https%3A%2F%2Fwww.oecd.org%2Feconomy%2Fgrowth%2FSpain-country-note-going-for-growth-2021.pdf&amp;usg=AOvVaw0SvqgPybbrjDy0FWEEr--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www.google.com/url?sa=t&amp;rct=j&amp;q=&amp;esrc=s&amp;source=web&amp;cd=&amp;ved=2ahUKEwjp8I_iprfxAhUfDmMBHQUpCnYQFnoECAQQAw&amp;url=https%3A%2F%2Fwww.oecd.org%2Feconomy%2Fgrowth%2FSpain-country-note-going-for-growth-2021.pdf&amp;usg=AOvVaw0SvqgPybbrjDy0FWEEr--t" TargetMode="Externa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ved=2ahUKEwjp8I_iprfxAhUfDmMBHQUpCnYQFnoECAQQAw&amp;url=https%3A%2F%2Fwww.oecd.org%2Feconomy%2Fgrowth%2FSpain-country-note-going-for-growth-2021.pdf&amp;usg=AOvVaw0SvqgPybbrjDy0FWEEr--t" TargetMode="External"/><Relationship Id="rId2" Type="http://schemas.openxmlformats.org/officeDocument/2006/relationships/hyperlink" Target="https://www.oecd.org/economy/growth/Israel-country-note-going-for-growth-2021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oecd.org/wise/events/covid-and-inequality-webinars.htm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72978-968E-4E83-86EA-D3539D2DB8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המכון לדמוקרטיה והאוניברסיטה העברית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95956B-491F-4B5C-A612-77871FBFB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7" y="313765"/>
            <a:ext cx="8667431" cy="2425021"/>
          </a:xfrm>
        </p:spPr>
        <p:txBody>
          <a:bodyPr/>
          <a:lstStyle/>
          <a:p>
            <a:r>
              <a:rPr lang="he-IL" sz="4800" dirty="0"/>
              <a:t>השפעות המגיפה על קבוצות אוכלוסייה בשוק העבודה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AB146EB-6DBA-41D8-85DE-535E43439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ממצאים מהעולם ומההיסטוריה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149C8-A368-4B2D-AD43-9DF4011F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1FB4-080B-41EC-8244-F57B65E4D380}" type="datetime13">
              <a:rPr lang="he-IL" smtClean="0"/>
              <a:t>29.06.2021</a:t>
            </a:fld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DCF12-55ED-4C24-9F77-F58D10E5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1</a:t>
            </a:fld>
            <a:endParaRPr lang="he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8A7832-52EA-4EEA-A51B-5C44F16127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פרופ' קרנית </a:t>
            </a:r>
            <a:r>
              <a:rPr lang="he-IL" dirty="0" err="1"/>
              <a:t>פלוג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2761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850E-BDFE-4387-9217-A6B25AE3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צעירים, הורים ובעליה הכנסה נמוכה נפגעו יותר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216-EBF3-4741-8863-96C18706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BC69-C2B7-4B7B-9AA1-56093507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10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E4F21-577A-4570-A4C3-EB2FD881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52" y="1657350"/>
            <a:ext cx="9356677" cy="4427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38211-AEFB-4FE8-BA52-58F9CC33E323}"/>
              </a:ext>
            </a:extLst>
          </p:cNvPr>
          <p:cNvSpPr txBox="1"/>
          <p:nvPr/>
        </p:nvSpPr>
        <p:spPr>
          <a:xfrm>
            <a:off x="239349" y="6405331"/>
            <a:ext cx="10141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מקור: ה</a:t>
            </a:r>
            <a:r>
              <a:rPr lang="en-US" sz="1200" dirty="0"/>
              <a:t>OECD</a:t>
            </a:r>
            <a:r>
              <a:rPr lang="he-IL" sz="1200" dirty="0"/>
              <a:t>, אפריל 2021 </a:t>
            </a:r>
            <a:r>
              <a:rPr lang="en-US" sz="1200" dirty="0"/>
              <a:t>"Risks that matter”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73324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0075007-821B-4175-94BC-2E46F77E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rtl="1"/>
            <a:fld id="{C17E5FF9-F51A-491A-A1C7-B4DAF1658198}" type="datetime13">
              <a:rPr lang="he-IL">
                <a:solidFill>
                  <a:srgbClr val="FFFFFF"/>
                </a:solidFill>
                <a:latin typeface="Tahoma"/>
                <a:cs typeface="Tahoma"/>
              </a:rPr>
              <a:pPr defTabSz="1219170" rtl="1"/>
              <a:t>29.06.2021</a:t>
            </a:fld>
            <a:endParaRPr lang="he-IL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E7295F8-CFC9-4DCD-981D-AA800EDB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rtl="1"/>
            <a:fld id="{2728996E-20F9-4A33-A5A8-B5E899F899D4}" type="slidenum">
              <a:rPr lang="he-IL">
                <a:solidFill>
                  <a:srgbClr val="FFFFFF"/>
                </a:solidFill>
                <a:latin typeface="Tahoma"/>
                <a:cs typeface="Tahoma"/>
              </a:rPr>
              <a:pPr defTabSz="1219170" rtl="1"/>
              <a:t>11</a:t>
            </a:fld>
            <a:endParaRPr lang="he-IL">
              <a:solidFill>
                <a:srgbClr val="FFFFFF"/>
              </a:solidFill>
              <a:latin typeface="Tahoma"/>
              <a:cs typeface="Tahoma"/>
            </a:endParaRPr>
          </a:p>
        </p:txBody>
      </p:sp>
      <p:grpSp>
        <p:nvGrpSpPr>
          <p:cNvPr id="396" name="Group 4">
            <a:extLst>
              <a:ext uri="{FF2B5EF4-FFF2-40B4-BE49-F238E27FC236}">
                <a16:creationId xmlns:a16="http://schemas.microsoft.com/office/drawing/2014/main" id="{06E5B805-5BDE-4500-8238-D04CC700BF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839" y="525539"/>
            <a:ext cx="9890441" cy="6184743"/>
            <a:chOff x="381" y="-3"/>
            <a:chExt cx="6918" cy="4326"/>
          </a:xfrm>
        </p:grpSpPr>
        <p:sp>
          <p:nvSpPr>
            <p:cNvPr id="397" name="AutoShape 3">
              <a:extLst>
                <a:ext uri="{FF2B5EF4-FFF2-40B4-BE49-F238E27FC236}">
                  <a16:creationId xmlns:a16="http://schemas.microsoft.com/office/drawing/2014/main" id="{1752BE64-14E2-46E7-ABC9-216CD37A5A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0"/>
              <a:ext cx="691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5">
              <a:extLst>
                <a:ext uri="{FF2B5EF4-FFF2-40B4-BE49-F238E27FC236}">
                  <a16:creationId xmlns:a16="http://schemas.microsoft.com/office/drawing/2014/main" id="{8BB7A0F0-C69D-4774-82A5-DC689D52C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-3"/>
              <a:ext cx="6918" cy="4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6">
              <a:extLst>
                <a:ext uri="{FF2B5EF4-FFF2-40B4-BE49-F238E27FC236}">
                  <a16:creationId xmlns:a16="http://schemas.microsoft.com/office/drawing/2014/main" id="{295BB909-4C23-47B1-8285-12EB6E109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0"/>
              <a:ext cx="6909" cy="431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7">
              <a:extLst>
                <a:ext uri="{FF2B5EF4-FFF2-40B4-BE49-F238E27FC236}">
                  <a16:creationId xmlns:a16="http://schemas.microsoft.com/office/drawing/2014/main" id="{1E0C1DB6-E582-44C6-ABF2-92E7FBE71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775"/>
              <a:ext cx="5798" cy="302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8">
              <a:extLst>
                <a:ext uri="{FF2B5EF4-FFF2-40B4-BE49-F238E27FC236}">
                  <a16:creationId xmlns:a16="http://schemas.microsoft.com/office/drawing/2014/main" id="{CBF475D9-31FE-4BAA-ACA9-EC779DF4D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1308"/>
              <a:ext cx="5611" cy="1200"/>
            </a:xfrm>
            <a:custGeom>
              <a:avLst/>
              <a:gdLst>
                <a:gd name="T0" fmla="*/ 0 w 1948"/>
                <a:gd name="T1" fmla="*/ 1 h 417"/>
                <a:gd name="T2" fmla="*/ 122 w 1948"/>
                <a:gd name="T3" fmla="*/ 75 h 417"/>
                <a:gd name="T4" fmla="*/ 244 w 1948"/>
                <a:gd name="T5" fmla="*/ 208 h 417"/>
                <a:gd name="T6" fmla="*/ 366 w 1948"/>
                <a:gd name="T7" fmla="*/ 0 h 417"/>
                <a:gd name="T8" fmla="*/ 487 w 1948"/>
                <a:gd name="T9" fmla="*/ 12 h 417"/>
                <a:gd name="T10" fmla="*/ 609 w 1948"/>
                <a:gd name="T11" fmla="*/ 141 h 417"/>
                <a:gd name="T12" fmla="*/ 731 w 1948"/>
                <a:gd name="T13" fmla="*/ 232 h 417"/>
                <a:gd name="T14" fmla="*/ 853 w 1948"/>
                <a:gd name="T15" fmla="*/ 28 h 417"/>
                <a:gd name="T16" fmla="*/ 974 w 1948"/>
                <a:gd name="T17" fmla="*/ 12 h 417"/>
                <a:gd name="T18" fmla="*/ 1096 w 1948"/>
                <a:gd name="T19" fmla="*/ 96 h 417"/>
                <a:gd name="T20" fmla="*/ 1218 w 1948"/>
                <a:gd name="T21" fmla="*/ 417 h 417"/>
                <a:gd name="T22" fmla="*/ 1339 w 1948"/>
                <a:gd name="T23" fmla="*/ 295 h 417"/>
                <a:gd name="T24" fmla="*/ 1461 w 1948"/>
                <a:gd name="T25" fmla="*/ 221 h 417"/>
                <a:gd name="T26" fmla="*/ 1583 w 1948"/>
                <a:gd name="T27" fmla="*/ 298 h 417"/>
                <a:gd name="T28" fmla="*/ 1705 w 1948"/>
                <a:gd name="T29" fmla="*/ 218 h 417"/>
                <a:gd name="T30" fmla="*/ 1826 w 1948"/>
                <a:gd name="T31" fmla="*/ 158 h 417"/>
                <a:gd name="T32" fmla="*/ 1948 w 1948"/>
                <a:gd name="T33" fmla="*/ 18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8" h="417">
                  <a:moveTo>
                    <a:pt x="0" y="1"/>
                  </a:moveTo>
                  <a:lnTo>
                    <a:pt x="122" y="75"/>
                  </a:lnTo>
                  <a:lnTo>
                    <a:pt x="244" y="208"/>
                  </a:lnTo>
                  <a:lnTo>
                    <a:pt x="366" y="0"/>
                  </a:lnTo>
                  <a:lnTo>
                    <a:pt x="487" y="12"/>
                  </a:lnTo>
                  <a:lnTo>
                    <a:pt x="609" y="141"/>
                  </a:lnTo>
                  <a:lnTo>
                    <a:pt x="731" y="232"/>
                  </a:lnTo>
                  <a:lnTo>
                    <a:pt x="853" y="28"/>
                  </a:lnTo>
                  <a:lnTo>
                    <a:pt x="974" y="12"/>
                  </a:lnTo>
                  <a:lnTo>
                    <a:pt x="1096" y="96"/>
                  </a:lnTo>
                  <a:lnTo>
                    <a:pt x="1218" y="417"/>
                  </a:lnTo>
                  <a:lnTo>
                    <a:pt x="1339" y="295"/>
                  </a:lnTo>
                  <a:lnTo>
                    <a:pt x="1461" y="221"/>
                  </a:lnTo>
                  <a:lnTo>
                    <a:pt x="1583" y="298"/>
                  </a:lnTo>
                  <a:lnTo>
                    <a:pt x="1705" y="218"/>
                  </a:lnTo>
                  <a:lnTo>
                    <a:pt x="1826" y="158"/>
                  </a:lnTo>
                  <a:lnTo>
                    <a:pt x="1948" y="185"/>
                  </a:lnTo>
                </a:path>
              </a:pathLst>
            </a:custGeom>
            <a:noFill/>
            <a:ln w="31750">
              <a:solidFill>
                <a:srgbClr val="29B6A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Oval 9">
              <a:extLst>
                <a:ext uri="{FF2B5EF4-FFF2-40B4-BE49-F238E27FC236}">
                  <a16:creationId xmlns:a16="http://schemas.microsoft.com/office/drawing/2014/main" id="{741BC930-3B4C-4C13-A4A3-4A24EBAC3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282"/>
              <a:ext cx="54" cy="54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Oval 10">
              <a:extLst>
                <a:ext uri="{FF2B5EF4-FFF2-40B4-BE49-F238E27FC236}">
                  <a16:creationId xmlns:a16="http://schemas.microsoft.com/office/drawing/2014/main" id="{FCA50BD5-81A8-4E62-A5D3-74EA07175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95"/>
              <a:ext cx="58" cy="57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Oval 11">
              <a:extLst>
                <a:ext uri="{FF2B5EF4-FFF2-40B4-BE49-F238E27FC236}">
                  <a16:creationId xmlns:a16="http://schemas.microsoft.com/office/drawing/2014/main" id="{2486B6A2-EBEF-49D4-847E-BF921141C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1878"/>
              <a:ext cx="58" cy="57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Oval 12">
              <a:extLst>
                <a:ext uri="{FF2B5EF4-FFF2-40B4-BE49-F238E27FC236}">
                  <a16:creationId xmlns:a16="http://schemas.microsoft.com/office/drawing/2014/main" id="{110DE528-2D30-463D-8601-4D70B9ECB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1282"/>
              <a:ext cx="54" cy="54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Oval 13">
              <a:extLst>
                <a:ext uri="{FF2B5EF4-FFF2-40B4-BE49-F238E27FC236}">
                  <a16:creationId xmlns:a16="http://schemas.microsoft.com/office/drawing/2014/main" id="{61C3CA50-CC1D-4EE2-AB1F-4246B2B36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1313"/>
              <a:ext cx="58" cy="58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Oval 14">
              <a:extLst>
                <a:ext uri="{FF2B5EF4-FFF2-40B4-BE49-F238E27FC236}">
                  <a16:creationId xmlns:a16="http://schemas.microsoft.com/office/drawing/2014/main" id="{73339658-1EFA-4698-9935-F6967AE85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1685"/>
              <a:ext cx="57" cy="57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Oval 15">
              <a:extLst>
                <a:ext uri="{FF2B5EF4-FFF2-40B4-BE49-F238E27FC236}">
                  <a16:creationId xmlns:a16="http://schemas.microsoft.com/office/drawing/2014/main" id="{F0AD87B6-E9C1-406F-8F0C-364709DA7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1947"/>
              <a:ext cx="58" cy="57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Oval 16">
              <a:extLst>
                <a:ext uri="{FF2B5EF4-FFF2-40B4-BE49-F238E27FC236}">
                  <a16:creationId xmlns:a16="http://schemas.microsoft.com/office/drawing/2014/main" id="{AD27EFD4-C2E1-45D3-BDEF-A8B2AA4AE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359"/>
              <a:ext cx="55" cy="55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Oval 17">
              <a:extLst>
                <a:ext uri="{FF2B5EF4-FFF2-40B4-BE49-F238E27FC236}">
                  <a16:creationId xmlns:a16="http://schemas.microsoft.com/office/drawing/2014/main" id="{BA20296D-E8B1-4ACA-AD9E-1F7AD9DB5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1313"/>
              <a:ext cx="57" cy="58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Oval 18">
              <a:extLst>
                <a:ext uri="{FF2B5EF4-FFF2-40B4-BE49-F238E27FC236}">
                  <a16:creationId xmlns:a16="http://schemas.microsoft.com/office/drawing/2014/main" id="{2C3ADE28-880E-43E2-86FF-2F4BE1B1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" y="1558"/>
              <a:ext cx="58" cy="55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Oval 19">
              <a:extLst>
                <a:ext uri="{FF2B5EF4-FFF2-40B4-BE49-F238E27FC236}">
                  <a16:creationId xmlns:a16="http://schemas.microsoft.com/office/drawing/2014/main" id="{E9EED3B9-5240-45A7-BC24-BF5E29853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2480"/>
              <a:ext cx="58" cy="54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Oval 20">
              <a:extLst>
                <a:ext uri="{FF2B5EF4-FFF2-40B4-BE49-F238E27FC236}">
                  <a16:creationId xmlns:a16="http://schemas.microsoft.com/office/drawing/2014/main" id="{C6D31B9A-3689-49BA-849C-C2CF2EB54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2128"/>
              <a:ext cx="58" cy="58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Oval 21">
              <a:extLst>
                <a:ext uri="{FF2B5EF4-FFF2-40B4-BE49-F238E27FC236}">
                  <a16:creationId xmlns:a16="http://schemas.microsoft.com/office/drawing/2014/main" id="{6F0F20B7-B2D1-4F3E-9FD0-41B7428BC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1915"/>
              <a:ext cx="58" cy="58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Oval 22">
              <a:extLst>
                <a:ext uri="{FF2B5EF4-FFF2-40B4-BE49-F238E27FC236}">
                  <a16:creationId xmlns:a16="http://schemas.microsoft.com/office/drawing/2014/main" id="{3BEC92D2-EC80-42AE-9430-F5A8A324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" y="2137"/>
              <a:ext cx="57" cy="58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Oval 23">
              <a:extLst>
                <a:ext uri="{FF2B5EF4-FFF2-40B4-BE49-F238E27FC236}">
                  <a16:creationId xmlns:a16="http://schemas.microsoft.com/office/drawing/2014/main" id="{58938514-39B8-4702-8FF4-AC5239D8B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" y="1907"/>
              <a:ext cx="55" cy="57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Oval 24">
              <a:extLst>
                <a:ext uri="{FF2B5EF4-FFF2-40B4-BE49-F238E27FC236}">
                  <a16:creationId xmlns:a16="http://schemas.microsoft.com/office/drawing/2014/main" id="{6158B277-DAC3-4E38-9647-E5C350CB1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" y="1734"/>
              <a:ext cx="57" cy="57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Oval 25">
              <a:extLst>
                <a:ext uri="{FF2B5EF4-FFF2-40B4-BE49-F238E27FC236}">
                  <a16:creationId xmlns:a16="http://schemas.microsoft.com/office/drawing/2014/main" id="{7A4C9DDE-C3CF-464A-B601-5899AB503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" y="1812"/>
              <a:ext cx="57" cy="57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6">
              <a:extLst>
                <a:ext uri="{FF2B5EF4-FFF2-40B4-BE49-F238E27FC236}">
                  <a16:creationId xmlns:a16="http://schemas.microsoft.com/office/drawing/2014/main" id="{5BD026E4-9376-41DF-85D7-C61E284DF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1296"/>
              <a:ext cx="5611" cy="2030"/>
            </a:xfrm>
            <a:custGeom>
              <a:avLst/>
              <a:gdLst>
                <a:gd name="T0" fmla="*/ 0 w 1948"/>
                <a:gd name="T1" fmla="*/ 21 h 705"/>
                <a:gd name="T2" fmla="*/ 122 w 1948"/>
                <a:gd name="T3" fmla="*/ 58 h 705"/>
                <a:gd name="T4" fmla="*/ 244 w 1948"/>
                <a:gd name="T5" fmla="*/ 222 h 705"/>
                <a:gd name="T6" fmla="*/ 366 w 1948"/>
                <a:gd name="T7" fmla="*/ 0 h 705"/>
                <a:gd name="T8" fmla="*/ 487 w 1948"/>
                <a:gd name="T9" fmla="*/ 23 h 705"/>
                <a:gd name="T10" fmla="*/ 609 w 1948"/>
                <a:gd name="T11" fmla="*/ 135 h 705"/>
                <a:gd name="T12" fmla="*/ 731 w 1948"/>
                <a:gd name="T13" fmla="*/ 219 h 705"/>
                <a:gd name="T14" fmla="*/ 853 w 1948"/>
                <a:gd name="T15" fmla="*/ 57 h 705"/>
                <a:gd name="T16" fmla="*/ 974 w 1948"/>
                <a:gd name="T17" fmla="*/ 16 h 705"/>
                <a:gd name="T18" fmla="*/ 1096 w 1948"/>
                <a:gd name="T19" fmla="*/ 136 h 705"/>
                <a:gd name="T20" fmla="*/ 1218 w 1948"/>
                <a:gd name="T21" fmla="*/ 705 h 705"/>
                <a:gd name="T22" fmla="*/ 1339 w 1948"/>
                <a:gd name="T23" fmla="*/ 640 h 705"/>
                <a:gd name="T24" fmla="*/ 1461 w 1948"/>
                <a:gd name="T25" fmla="*/ 568 h 705"/>
                <a:gd name="T26" fmla="*/ 1583 w 1948"/>
                <a:gd name="T27" fmla="*/ 596 h 705"/>
                <a:gd name="T28" fmla="*/ 1705 w 1948"/>
                <a:gd name="T29" fmla="*/ 510 h 705"/>
                <a:gd name="T30" fmla="*/ 1826 w 1948"/>
                <a:gd name="T31" fmla="*/ 480 h 705"/>
                <a:gd name="T32" fmla="*/ 1948 w 1948"/>
                <a:gd name="T33" fmla="*/ 51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8" h="705">
                  <a:moveTo>
                    <a:pt x="0" y="21"/>
                  </a:moveTo>
                  <a:lnTo>
                    <a:pt x="122" y="58"/>
                  </a:lnTo>
                  <a:lnTo>
                    <a:pt x="244" y="222"/>
                  </a:lnTo>
                  <a:lnTo>
                    <a:pt x="366" y="0"/>
                  </a:lnTo>
                  <a:lnTo>
                    <a:pt x="487" y="23"/>
                  </a:lnTo>
                  <a:lnTo>
                    <a:pt x="609" y="135"/>
                  </a:lnTo>
                  <a:lnTo>
                    <a:pt x="731" y="219"/>
                  </a:lnTo>
                  <a:lnTo>
                    <a:pt x="853" y="57"/>
                  </a:lnTo>
                  <a:lnTo>
                    <a:pt x="974" y="16"/>
                  </a:lnTo>
                  <a:lnTo>
                    <a:pt x="1096" y="136"/>
                  </a:lnTo>
                  <a:lnTo>
                    <a:pt x="1218" y="705"/>
                  </a:lnTo>
                  <a:lnTo>
                    <a:pt x="1339" y="640"/>
                  </a:lnTo>
                  <a:lnTo>
                    <a:pt x="1461" y="568"/>
                  </a:lnTo>
                  <a:lnTo>
                    <a:pt x="1583" y="596"/>
                  </a:lnTo>
                  <a:lnTo>
                    <a:pt x="1705" y="510"/>
                  </a:lnTo>
                  <a:lnTo>
                    <a:pt x="1826" y="480"/>
                  </a:lnTo>
                  <a:lnTo>
                    <a:pt x="1948" y="517"/>
                  </a:lnTo>
                </a:path>
              </a:pathLst>
            </a:custGeom>
            <a:noFill/>
            <a:ln w="31750">
              <a:solidFill>
                <a:srgbClr val="FAA5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Oval 27">
              <a:extLst>
                <a:ext uri="{FF2B5EF4-FFF2-40B4-BE49-F238E27FC236}">
                  <a16:creationId xmlns:a16="http://schemas.microsoft.com/office/drawing/2014/main" id="{D8A86269-5A86-4C3B-ABC6-44E6E164B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328"/>
              <a:ext cx="54" cy="57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Oval 28">
              <a:extLst>
                <a:ext uri="{FF2B5EF4-FFF2-40B4-BE49-F238E27FC236}">
                  <a16:creationId xmlns:a16="http://schemas.microsoft.com/office/drawing/2014/main" id="{CF08BFCB-1557-4CA3-B052-8C574438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34"/>
              <a:ext cx="58" cy="58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Oval 29">
              <a:extLst>
                <a:ext uri="{FF2B5EF4-FFF2-40B4-BE49-F238E27FC236}">
                  <a16:creationId xmlns:a16="http://schemas.microsoft.com/office/drawing/2014/main" id="{8503E81C-87AB-4542-8AD9-2D0AD4B7D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1907"/>
              <a:ext cx="58" cy="57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Oval 30">
              <a:extLst>
                <a:ext uri="{FF2B5EF4-FFF2-40B4-BE49-F238E27FC236}">
                  <a16:creationId xmlns:a16="http://schemas.microsoft.com/office/drawing/2014/main" id="{F57D34D9-5615-4948-A881-3CF21AF48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1267"/>
              <a:ext cx="54" cy="58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Oval 31">
              <a:extLst>
                <a:ext uri="{FF2B5EF4-FFF2-40B4-BE49-F238E27FC236}">
                  <a16:creationId xmlns:a16="http://schemas.microsoft.com/office/drawing/2014/main" id="{E2A0BCD2-F710-4421-B141-79CB2C481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1333"/>
              <a:ext cx="58" cy="58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Oval 32">
              <a:extLst>
                <a:ext uri="{FF2B5EF4-FFF2-40B4-BE49-F238E27FC236}">
                  <a16:creationId xmlns:a16="http://schemas.microsoft.com/office/drawing/2014/main" id="{2EC8FC01-DFD7-422D-A447-EF6B8FAE8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1656"/>
              <a:ext cx="57" cy="55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Oval 33">
              <a:extLst>
                <a:ext uri="{FF2B5EF4-FFF2-40B4-BE49-F238E27FC236}">
                  <a16:creationId xmlns:a16="http://schemas.microsoft.com/office/drawing/2014/main" id="{715D39E9-75D9-4BB9-AE29-D46437229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1898"/>
              <a:ext cx="58" cy="58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Oval 34">
              <a:extLst>
                <a:ext uri="{FF2B5EF4-FFF2-40B4-BE49-F238E27FC236}">
                  <a16:creationId xmlns:a16="http://schemas.microsoft.com/office/drawing/2014/main" id="{2172CB3A-2766-4783-A9CE-E8B8EE6B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431"/>
              <a:ext cx="55" cy="58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Oval 35">
              <a:extLst>
                <a:ext uri="{FF2B5EF4-FFF2-40B4-BE49-F238E27FC236}">
                  <a16:creationId xmlns:a16="http://schemas.microsoft.com/office/drawing/2014/main" id="{136D8DC8-AE51-4303-9DA7-BC7D6B2D9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1313"/>
              <a:ext cx="57" cy="58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Oval 36">
              <a:extLst>
                <a:ext uri="{FF2B5EF4-FFF2-40B4-BE49-F238E27FC236}">
                  <a16:creationId xmlns:a16="http://schemas.microsoft.com/office/drawing/2014/main" id="{937538FC-33F4-426E-8C0F-4C4D22313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" y="1659"/>
              <a:ext cx="58" cy="57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Oval 37">
              <a:extLst>
                <a:ext uri="{FF2B5EF4-FFF2-40B4-BE49-F238E27FC236}">
                  <a16:creationId xmlns:a16="http://schemas.microsoft.com/office/drawing/2014/main" id="{F61ED522-F1C2-4BD4-8979-1ED1BABAA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298"/>
              <a:ext cx="58" cy="54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Oval 38">
              <a:extLst>
                <a:ext uri="{FF2B5EF4-FFF2-40B4-BE49-F238E27FC236}">
                  <a16:creationId xmlns:a16="http://schemas.microsoft.com/office/drawing/2014/main" id="{3A952C2B-2869-45CB-BAE9-B2B5DC23B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3110"/>
              <a:ext cx="58" cy="58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Oval 39">
              <a:extLst>
                <a:ext uri="{FF2B5EF4-FFF2-40B4-BE49-F238E27FC236}">
                  <a16:creationId xmlns:a16="http://schemas.microsoft.com/office/drawing/2014/main" id="{3BC1DB3A-F3EE-49A9-BD88-43B1EEAB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2906"/>
              <a:ext cx="58" cy="55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Oval 40">
              <a:extLst>
                <a:ext uri="{FF2B5EF4-FFF2-40B4-BE49-F238E27FC236}">
                  <a16:creationId xmlns:a16="http://schemas.microsoft.com/office/drawing/2014/main" id="{69AB9EAA-4EC2-4386-9000-31D1173E8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" y="2987"/>
              <a:ext cx="57" cy="54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Oval 41">
              <a:extLst>
                <a:ext uri="{FF2B5EF4-FFF2-40B4-BE49-F238E27FC236}">
                  <a16:creationId xmlns:a16="http://schemas.microsoft.com/office/drawing/2014/main" id="{5030EC27-674D-47D7-B662-CFF3A30D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" y="2736"/>
              <a:ext cx="55" cy="58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Oval 42">
              <a:extLst>
                <a:ext uri="{FF2B5EF4-FFF2-40B4-BE49-F238E27FC236}">
                  <a16:creationId xmlns:a16="http://schemas.microsoft.com/office/drawing/2014/main" id="{30ADB13D-4B38-4016-A13E-31CE13735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" y="2650"/>
              <a:ext cx="57" cy="54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Oval 43">
              <a:extLst>
                <a:ext uri="{FF2B5EF4-FFF2-40B4-BE49-F238E27FC236}">
                  <a16:creationId xmlns:a16="http://schemas.microsoft.com/office/drawing/2014/main" id="{C9B7CDAA-98B1-464E-ACA3-8226B9018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" y="2756"/>
              <a:ext cx="57" cy="58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4">
              <a:extLst>
                <a:ext uri="{FF2B5EF4-FFF2-40B4-BE49-F238E27FC236}">
                  <a16:creationId xmlns:a16="http://schemas.microsoft.com/office/drawing/2014/main" id="{B3CF5B70-3F33-44A9-B2A1-D56F298B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1224"/>
              <a:ext cx="5611" cy="2448"/>
            </a:xfrm>
            <a:custGeom>
              <a:avLst/>
              <a:gdLst>
                <a:gd name="T0" fmla="*/ 0 w 1948"/>
                <a:gd name="T1" fmla="*/ 60 h 850"/>
                <a:gd name="T2" fmla="*/ 122 w 1948"/>
                <a:gd name="T3" fmla="*/ 71 h 850"/>
                <a:gd name="T4" fmla="*/ 244 w 1948"/>
                <a:gd name="T5" fmla="*/ 228 h 850"/>
                <a:gd name="T6" fmla="*/ 366 w 1948"/>
                <a:gd name="T7" fmla="*/ 0 h 850"/>
                <a:gd name="T8" fmla="*/ 487 w 1948"/>
                <a:gd name="T9" fmla="*/ 6 h 850"/>
                <a:gd name="T10" fmla="*/ 609 w 1948"/>
                <a:gd name="T11" fmla="*/ 124 h 850"/>
                <a:gd name="T12" fmla="*/ 731 w 1948"/>
                <a:gd name="T13" fmla="*/ 251 h 850"/>
                <a:gd name="T14" fmla="*/ 853 w 1948"/>
                <a:gd name="T15" fmla="*/ 49 h 850"/>
                <a:gd name="T16" fmla="*/ 974 w 1948"/>
                <a:gd name="T17" fmla="*/ 42 h 850"/>
                <a:gd name="T18" fmla="*/ 1096 w 1948"/>
                <a:gd name="T19" fmla="*/ 172 h 850"/>
                <a:gd name="T20" fmla="*/ 1218 w 1948"/>
                <a:gd name="T21" fmla="*/ 850 h 850"/>
                <a:gd name="T22" fmla="*/ 1339 w 1948"/>
                <a:gd name="T23" fmla="*/ 798 h 850"/>
                <a:gd name="T24" fmla="*/ 1461 w 1948"/>
                <a:gd name="T25" fmla="*/ 754 h 850"/>
                <a:gd name="T26" fmla="*/ 1583 w 1948"/>
                <a:gd name="T27" fmla="*/ 761 h 850"/>
                <a:gd name="T28" fmla="*/ 1705 w 1948"/>
                <a:gd name="T29" fmla="*/ 675 h 850"/>
                <a:gd name="T30" fmla="*/ 1826 w 1948"/>
                <a:gd name="T31" fmla="*/ 625 h 850"/>
                <a:gd name="T32" fmla="*/ 1948 w 1948"/>
                <a:gd name="T33" fmla="*/ 637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48" h="850">
                  <a:moveTo>
                    <a:pt x="0" y="60"/>
                  </a:moveTo>
                  <a:lnTo>
                    <a:pt x="122" y="71"/>
                  </a:lnTo>
                  <a:lnTo>
                    <a:pt x="244" y="228"/>
                  </a:lnTo>
                  <a:lnTo>
                    <a:pt x="366" y="0"/>
                  </a:lnTo>
                  <a:lnTo>
                    <a:pt x="487" y="6"/>
                  </a:lnTo>
                  <a:lnTo>
                    <a:pt x="609" y="124"/>
                  </a:lnTo>
                  <a:lnTo>
                    <a:pt x="731" y="251"/>
                  </a:lnTo>
                  <a:lnTo>
                    <a:pt x="853" y="49"/>
                  </a:lnTo>
                  <a:lnTo>
                    <a:pt x="974" y="42"/>
                  </a:lnTo>
                  <a:lnTo>
                    <a:pt x="1096" y="172"/>
                  </a:lnTo>
                  <a:lnTo>
                    <a:pt x="1218" y="850"/>
                  </a:lnTo>
                  <a:lnTo>
                    <a:pt x="1339" y="798"/>
                  </a:lnTo>
                  <a:lnTo>
                    <a:pt x="1461" y="754"/>
                  </a:lnTo>
                  <a:lnTo>
                    <a:pt x="1583" y="761"/>
                  </a:lnTo>
                  <a:lnTo>
                    <a:pt x="1705" y="675"/>
                  </a:lnTo>
                  <a:lnTo>
                    <a:pt x="1826" y="625"/>
                  </a:lnTo>
                  <a:lnTo>
                    <a:pt x="1948" y="637"/>
                  </a:lnTo>
                </a:path>
              </a:pathLst>
            </a:custGeom>
            <a:noFill/>
            <a:ln w="31750">
              <a:solidFill>
                <a:srgbClr val="003A4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Oval 45">
              <a:extLst>
                <a:ext uri="{FF2B5EF4-FFF2-40B4-BE49-F238E27FC236}">
                  <a16:creationId xmlns:a16="http://schemas.microsoft.com/office/drawing/2014/main" id="{634F3956-1A04-46AF-B8FB-8F7561784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368"/>
              <a:ext cx="54" cy="55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Oval 46">
              <a:extLst>
                <a:ext uri="{FF2B5EF4-FFF2-40B4-BE49-F238E27FC236}">
                  <a16:creationId xmlns:a16="http://schemas.microsoft.com/office/drawing/2014/main" id="{5AA6C2E1-BD7C-4514-BD3B-4BDB6CEAD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03"/>
              <a:ext cx="58" cy="54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Oval 47">
              <a:extLst>
                <a:ext uri="{FF2B5EF4-FFF2-40B4-BE49-F238E27FC236}">
                  <a16:creationId xmlns:a16="http://schemas.microsoft.com/office/drawing/2014/main" id="{28262002-B4D9-423F-AEB9-470B3A025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1855"/>
              <a:ext cx="58" cy="54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Oval 48">
              <a:extLst>
                <a:ext uri="{FF2B5EF4-FFF2-40B4-BE49-F238E27FC236}">
                  <a16:creationId xmlns:a16="http://schemas.microsoft.com/office/drawing/2014/main" id="{3AF31ADA-035D-4B6F-83AF-7256E538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1195"/>
              <a:ext cx="54" cy="58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Oval 49">
              <a:extLst>
                <a:ext uri="{FF2B5EF4-FFF2-40B4-BE49-F238E27FC236}">
                  <a16:creationId xmlns:a16="http://schemas.microsoft.com/office/drawing/2014/main" id="{56BA0E4A-88CD-409F-8684-5A05D75DD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5" y="1212"/>
              <a:ext cx="58" cy="58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Oval 50">
              <a:extLst>
                <a:ext uri="{FF2B5EF4-FFF2-40B4-BE49-F238E27FC236}">
                  <a16:creationId xmlns:a16="http://schemas.microsoft.com/office/drawing/2014/main" id="{5C4C32CD-4665-4FAA-A7D8-5B2CBEF4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1555"/>
              <a:ext cx="57" cy="55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51">
              <a:extLst>
                <a:ext uri="{FF2B5EF4-FFF2-40B4-BE49-F238E27FC236}">
                  <a16:creationId xmlns:a16="http://schemas.microsoft.com/office/drawing/2014/main" id="{C11AD02B-4E18-4ACA-8231-BC5AF059B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1918"/>
              <a:ext cx="58" cy="58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Oval 52">
              <a:extLst>
                <a:ext uri="{FF2B5EF4-FFF2-40B4-BE49-F238E27FC236}">
                  <a16:creationId xmlns:a16="http://schemas.microsoft.com/office/drawing/2014/main" id="{C0C1023F-E5A8-4AB6-A885-213E5EF7C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339"/>
              <a:ext cx="55" cy="55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Oval 53">
              <a:extLst>
                <a:ext uri="{FF2B5EF4-FFF2-40B4-BE49-F238E27FC236}">
                  <a16:creationId xmlns:a16="http://schemas.microsoft.com/office/drawing/2014/main" id="{6DF7F1F5-B52D-422D-8DD5-9F6D10254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1316"/>
              <a:ext cx="57" cy="58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Oval 54">
              <a:extLst>
                <a:ext uri="{FF2B5EF4-FFF2-40B4-BE49-F238E27FC236}">
                  <a16:creationId xmlns:a16="http://schemas.microsoft.com/office/drawing/2014/main" id="{2F87CC91-1C62-4AF9-AA01-31EB9193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" y="1691"/>
              <a:ext cx="58" cy="57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Oval 55">
              <a:extLst>
                <a:ext uri="{FF2B5EF4-FFF2-40B4-BE49-F238E27FC236}">
                  <a16:creationId xmlns:a16="http://schemas.microsoft.com/office/drawing/2014/main" id="{653B4B5F-6669-42B5-AF35-95FF76FD9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643"/>
              <a:ext cx="58" cy="58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Oval 56">
              <a:extLst>
                <a:ext uri="{FF2B5EF4-FFF2-40B4-BE49-F238E27FC236}">
                  <a16:creationId xmlns:a16="http://schemas.microsoft.com/office/drawing/2014/main" id="{55138D31-5222-400A-B14D-6B365F709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3493"/>
              <a:ext cx="58" cy="55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Oval 57">
              <a:extLst>
                <a:ext uri="{FF2B5EF4-FFF2-40B4-BE49-F238E27FC236}">
                  <a16:creationId xmlns:a16="http://schemas.microsoft.com/office/drawing/2014/main" id="{43439E68-0F66-42EA-A49A-B03648D08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3370"/>
              <a:ext cx="58" cy="54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Oval 58">
              <a:extLst>
                <a:ext uri="{FF2B5EF4-FFF2-40B4-BE49-F238E27FC236}">
                  <a16:creationId xmlns:a16="http://schemas.microsoft.com/office/drawing/2014/main" id="{444EEBFF-DE8D-4E2A-B74A-AB560C949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" y="3387"/>
              <a:ext cx="57" cy="57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Oval 59">
              <a:extLst>
                <a:ext uri="{FF2B5EF4-FFF2-40B4-BE49-F238E27FC236}">
                  <a16:creationId xmlns:a16="http://schemas.microsoft.com/office/drawing/2014/main" id="{B6198D71-6A4E-491D-9C54-95E3B53FA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" y="3139"/>
              <a:ext cx="55" cy="58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Oval 60">
              <a:extLst>
                <a:ext uri="{FF2B5EF4-FFF2-40B4-BE49-F238E27FC236}">
                  <a16:creationId xmlns:a16="http://schemas.microsoft.com/office/drawing/2014/main" id="{961B8494-094B-4277-A8A5-59E35FD64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" y="2995"/>
              <a:ext cx="57" cy="58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Oval 61">
              <a:extLst>
                <a:ext uri="{FF2B5EF4-FFF2-40B4-BE49-F238E27FC236}">
                  <a16:creationId xmlns:a16="http://schemas.microsoft.com/office/drawing/2014/main" id="{16DE8813-6CD6-4B8E-858D-AB0488E81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" y="3030"/>
              <a:ext cx="57" cy="57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62">
              <a:extLst>
                <a:ext uri="{FF2B5EF4-FFF2-40B4-BE49-F238E27FC236}">
                  <a16:creationId xmlns:a16="http://schemas.microsoft.com/office/drawing/2014/main" id="{FE86A322-CFD8-4D11-A48D-DF1B30C4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" y="775"/>
              <a:ext cx="0" cy="3027"/>
            </a:xfrm>
            <a:prstGeom prst="line">
              <a:avLst/>
            </a:prstGeom>
            <a:noFill/>
            <a:ln w="19050">
              <a:solidFill>
                <a:srgbClr val="7070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63">
              <a:extLst>
                <a:ext uri="{FF2B5EF4-FFF2-40B4-BE49-F238E27FC236}">
                  <a16:creationId xmlns:a16="http://schemas.microsoft.com/office/drawing/2014/main" id="{31E8379F-454A-47F3-905F-046DDD573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3540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64">
              <a:extLst>
                <a:ext uri="{FF2B5EF4-FFF2-40B4-BE49-F238E27FC236}">
                  <a16:creationId xmlns:a16="http://schemas.microsoft.com/office/drawing/2014/main" id="{B00C34CA-341A-4A10-92A2-AAB95621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3453"/>
              <a:ext cx="44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-60%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8" name="Line 65">
              <a:extLst>
                <a:ext uri="{FF2B5EF4-FFF2-40B4-BE49-F238E27FC236}">
                  <a16:creationId xmlns:a16="http://schemas.microsoft.com/office/drawing/2014/main" id="{A71CA008-037A-44FB-AA86-781A86094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2871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66">
              <a:extLst>
                <a:ext uri="{FF2B5EF4-FFF2-40B4-BE49-F238E27FC236}">
                  <a16:creationId xmlns:a16="http://schemas.microsoft.com/office/drawing/2014/main" id="{03DA3AD2-D2A5-4F07-9BA5-FF807301A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2788"/>
              <a:ext cx="44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-40%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0" name="Line 67">
              <a:extLst>
                <a:ext uri="{FF2B5EF4-FFF2-40B4-BE49-F238E27FC236}">
                  <a16:creationId xmlns:a16="http://schemas.microsoft.com/office/drawing/2014/main" id="{B8F014AF-5D60-4908-A93C-CEB945595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2203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68">
              <a:extLst>
                <a:ext uri="{FF2B5EF4-FFF2-40B4-BE49-F238E27FC236}">
                  <a16:creationId xmlns:a16="http://schemas.microsoft.com/office/drawing/2014/main" id="{3A5B2518-F22D-42B2-8AB2-272CA3877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2120"/>
              <a:ext cx="44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-20%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2" name="Line 69">
              <a:extLst>
                <a:ext uri="{FF2B5EF4-FFF2-40B4-BE49-F238E27FC236}">
                  <a16:creationId xmlns:a16="http://schemas.microsoft.com/office/drawing/2014/main" id="{FBAC16B8-E898-4395-8FD0-25BA47C198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1535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70">
              <a:extLst>
                <a:ext uri="{FF2B5EF4-FFF2-40B4-BE49-F238E27FC236}">
                  <a16:creationId xmlns:a16="http://schemas.microsoft.com/office/drawing/2014/main" id="{837C6088-40ED-442C-BEBB-5DDCB94D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452"/>
              <a:ext cx="30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4" name="Line 71">
              <a:extLst>
                <a:ext uri="{FF2B5EF4-FFF2-40B4-BE49-F238E27FC236}">
                  <a16:creationId xmlns:a16="http://schemas.microsoft.com/office/drawing/2014/main" id="{9F46BA97-55B5-4578-A27C-2460D2E68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870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72">
              <a:extLst>
                <a:ext uri="{FF2B5EF4-FFF2-40B4-BE49-F238E27FC236}">
                  <a16:creationId xmlns:a16="http://schemas.microsoft.com/office/drawing/2014/main" id="{5EE60D44-65FA-4F54-B9C8-9BF43E8BA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783"/>
              <a:ext cx="39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20%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6" name="Rectangle 73">
              <a:extLst>
                <a:ext uri="{FF2B5EF4-FFF2-40B4-BE49-F238E27FC236}">
                  <a16:creationId xmlns:a16="http://schemas.microsoft.com/office/drawing/2014/main" id="{4DCA5072-95F3-4C55-939D-5FEB6B351E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901" y="2122"/>
              <a:ext cx="297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Change in Math Lessons Completed (%)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7" name="Rectangle 74">
              <a:extLst>
                <a:ext uri="{FF2B5EF4-FFF2-40B4-BE49-F238E27FC236}">
                  <a16:creationId xmlns:a16="http://schemas.microsoft.com/office/drawing/2014/main" id="{C425C0EB-DFEE-43AA-BB27-13E49FAA35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81" y="2130"/>
              <a:ext cx="185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Relative to January 2020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8" name="Line 75">
              <a:extLst>
                <a:ext uri="{FF2B5EF4-FFF2-40B4-BE49-F238E27FC236}">
                  <a16:creationId xmlns:a16="http://schemas.microsoft.com/office/drawing/2014/main" id="{D3E2A433-6FFA-4366-B029-4125C5A50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3802"/>
              <a:ext cx="5798" cy="0"/>
            </a:xfrm>
            <a:prstGeom prst="line">
              <a:avLst/>
            </a:prstGeom>
            <a:noFill/>
            <a:ln w="19050">
              <a:solidFill>
                <a:srgbClr val="7070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Line 76">
              <a:extLst>
                <a:ext uri="{FF2B5EF4-FFF2-40B4-BE49-F238E27FC236}">
                  <a16:creationId xmlns:a16="http://schemas.microsoft.com/office/drawing/2014/main" id="{E38A13C0-0E2A-456D-A74C-DA5EA2092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1" y="3802"/>
              <a:ext cx="0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77">
              <a:extLst>
                <a:ext uri="{FF2B5EF4-FFF2-40B4-BE49-F238E27FC236}">
                  <a16:creationId xmlns:a16="http://schemas.microsoft.com/office/drawing/2014/main" id="{4C2F2A4D-3185-4D62-B906-14B384F4B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3891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Jan 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" name="Line 78">
              <a:extLst>
                <a:ext uri="{FF2B5EF4-FFF2-40B4-BE49-F238E27FC236}">
                  <a16:creationId xmlns:a16="http://schemas.microsoft.com/office/drawing/2014/main" id="{4B828226-6E1D-4706-94BE-9A13E09C4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4" y="3802"/>
              <a:ext cx="0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79">
              <a:extLst>
                <a:ext uri="{FF2B5EF4-FFF2-40B4-BE49-F238E27FC236}">
                  <a16:creationId xmlns:a16="http://schemas.microsoft.com/office/drawing/2014/main" id="{B3876319-40A1-4592-9CF1-CF367A884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" y="3891"/>
              <a:ext cx="42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Jan 22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3" name="Line 80">
              <a:extLst>
                <a:ext uri="{FF2B5EF4-FFF2-40B4-BE49-F238E27FC236}">
                  <a16:creationId xmlns:a16="http://schemas.microsoft.com/office/drawing/2014/main" id="{9D2E4C32-422A-4DF7-BC2C-18D373E84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3802"/>
              <a:ext cx="0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81">
              <a:extLst>
                <a:ext uri="{FF2B5EF4-FFF2-40B4-BE49-F238E27FC236}">
                  <a16:creationId xmlns:a16="http://schemas.microsoft.com/office/drawing/2014/main" id="{2B5BF1D3-4EEB-465B-8CAE-D36B920C8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3891"/>
              <a:ext cx="3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Feb 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5" name="Line 82">
              <a:extLst>
                <a:ext uri="{FF2B5EF4-FFF2-40B4-BE49-F238E27FC236}">
                  <a16:creationId xmlns:a16="http://schemas.microsoft.com/office/drawing/2014/main" id="{5E7F5469-FDEB-4BA8-8534-70316F4EF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" y="3802"/>
              <a:ext cx="0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83">
              <a:extLst>
                <a:ext uri="{FF2B5EF4-FFF2-40B4-BE49-F238E27FC236}">
                  <a16:creationId xmlns:a16="http://schemas.microsoft.com/office/drawing/2014/main" id="{9DD951FB-D94A-482B-9C8C-1ED470A8E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3891"/>
              <a:ext cx="4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Feb 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7" name="Line 84">
              <a:extLst>
                <a:ext uri="{FF2B5EF4-FFF2-40B4-BE49-F238E27FC236}">
                  <a16:creationId xmlns:a16="http://schemas.microsoft.com/office/drawing/2014/main" id="{BAFFCAF6-0BA1-4B4C-930A-468E42ADE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7" y="3802"/>
              <a:ext cx="0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85">
              <a:extLst>
                <a:ext uri="{FF2B5EF4-FFF2-40B4-BE49-F238E27FC236}">
                  <a16:creationId xmlns:a16="http://schemas.microsoft.com/office/drawing/2014/main" id="{6938C894-F795-450B-B88D-D56A7CD5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3891"/>
              <a:ext cx="3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Mar 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9" name="Line 86">
              <a:extLst>
                <a:ext uri="{FF2B5EF4-FFF2-40B4-BE49-F238E27FC236}">
                  <a16:creationId xmlns:a16="http://schemas.microsoft.com/office/drawing/2014/main" id="{315AF7C7-5886-417C-82B6-8C46274AD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9" y="3802"/>
              <a:ext cx="0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87">
              <a:extLst>
                <a:ext uri="{FF2B5EF4-FFF2-40B4-BE49-F238E27FC236}">
                  <a16:creationId xmlns:a16="http://schemas.microsoft.com/office/drawing/2014/main" id="{062F16A2-0704-475B-BD67-50F9FC17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3891"/>
              <a:ext cx="4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Mar 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1" name="Line 88">
              <a:extLst>
                <a:ext uri="{FF2B5EF4-FFF2-40B4-BE49-F238E27FC236}">
                  <a16:creationId xmlns:a16="http://schemas.microsoft.com/office/drawing/2014/main" id="{33885A92-DD6A-43DB-920F-21989A1B0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9" y="3802"/>
              <a:ext cx="0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89">
              <a:extLst>
                <a:ext uri="{FF2B5EF4-FFF2-40B4-BE49-F238E27FC236}">
                  <a16:creationId xmlns:a16="http://schemas.microsoft.com/office/drawing/2014/main" id="{AEF51157-C615-42AC-9F92-DE1E0BB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" y="3891"/>
              <a:ext cx="3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Apr 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3" name="Line 90">
              <a:extLst>
                <a:ext uri="{FF2B5EF4-FFF2-40B4-BE49-F238E27FC236}">
                  <a16:creationId xmlns:a16="http://schemas.microsoft.com/office/drawing/2014/main" id="{4423402D-4017-438F-A1C9-CB1B8F224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2" y="3802"/>
              <a:ext cx="0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91">
              <a:extLst>
                <a:ext uri="{FF2B5EF4-FFF2-40B4-BE49-F238E27FC236}">
                  <a16:creationId xmlns:a16="http://schemas.microsoft.com/office/drawing/2014/main" id="{0905E6A0-D146-4DC6-AAEA-642C9BBB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" y="3891"/>
              <a:ext cx="4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Apr 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5" name="Line 92">
              <a:extLst>
                <a:ext uri="{FF2B5EF4-FFF2-40B4-BE49-F238E27FC236}">
                  <a16:creationId xmlns:a16="http://schemas.microsoft.com/office/drawing/2014/main" id="{D96B9048-264C-49BB-BC96-4EB634004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2" y="3802"/>
              <a:ext cx="0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93">
              <a:extLst>
                <a:ext uri="{FF2B5EF4-FFF2-40B4-BE49-F238E27FC236}">
                  <a16:creationId xmlns:a16="http://schemas.microsoft.com/office/drawing/2014/main" id="{014DAE17-A9FD-4E6B-B456-083871722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6" y="3891"/>
              <a:ext cx="4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707070"/>
                  </a:solidFill>
                  <a:effectLst/>
                  <a:latin typeface="Arial" panose="020B0604020202020204" pitchFamily="34" charset="0"/>
                </a:rPr>
                <a:t>Apr 29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7" name="Rectangle 94">
              <a:extLst>
                <a:ext uri="{FF2B5EF4-FFF2-40B4-BE49-F238E27FC236}">
                  <a16:creationId xmlns:a16="http://schemas.microsoft.com/office/drawing/2014/main" id="{5B8FDF06-65D6-43FE-972F-4E734F151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3050"/>
              <a:ext cx="2448" cy="700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Line 95">
              <a:extLst>
                <a:ext uri="{FF2B5EF4-FFF2-40B4-BE49-F238E27FC236}">
                  <a16:creationId xmlns:a16="http://schemas.microsoft.com/office/drawing/2014/main" id="{19480B33-8242-454B-83CE-FC8B5209E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3191"/>
              <a:ext cx="562" cy="0"/>
            </a:xfrm>
            <a:prstGeom prst="line">
              <a:avLst/>
            </a:prstGeom>
            <a:noFill/>
            <a:ln w="31750">
              <a:solidFill>
                <a:srgbClr val="29B6A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Oval 96">
              <a:extLst>
                <a:ext uri="{FF2B5EF4-FFF2-40B4-BE49-F238E27FC236}">
                  <a16:creationId xmlns:a16="http://schemas.microsoft.com/office/drawing/2014/main" id="{96E09F0C-E517-4BA6-AA86-969552BAB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3162"/>
              <a:ext cx="55" cy="58"/>
            </a:xfrm>
            <a:prstGeom prst="ellipse">
              <a:avLst/>
            </a:prstGeom>
            <a:solidFill>
              <a:srgbClr val="29B6A4"/>
            </a:solidFill>
            <a:ln w="31750">
              <a:solidFill>
                <a:srgbClr val="29B6A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Line 97">
              <a:extLst>
                <a:ext uri="{FF2B5EF4-FFF2-40B4-BE49-F238E27FC236}">
                  <a16:creationId xmlns:a16="http://schemas.microsoft.com/office/drawing/2014/main" id="{41EEA7ED-4143-4126-8273-8F3005461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3401"/>
              <a:ext cx="562" cy="0"/>
            </a:xfrm>
            <a:prstGeom prst="line">
              <a:avLst/>
            </a:prstGeom>
            <a:noFill/>
            <a:ln w="31750">
              <a:solidFill>
                <a:srgbClr val="FAA5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Oval 98">
              <a:extLst>
                <a:ext uri="{FF2B5EF4-FFF2-40B4-BE49-F238E27FC236}">
                  <a16:creationId xmlns:a16="http://schemas.microsoft.com/office/drawing/2014/main" id="{E1E49160-335B-44D0-AC35-729F08F9A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3372"/>
              <a:ext cx="55" cy="55"/>
            </a:xfrm>
            <a:prstGeom prst="ellipse">
              <a:avLst/>
            </a:prstGeom>
            <a:solidFill>
              <a:srgbClr val="FAA523"/>
            </a:solidFill>
            <a:ln w="31750">
              <a:solidFill>
                <a:srgbClr val="FAA52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Line 99">
              <a:extLst>
                <a:ext uri="{FF2B5EF4-FFF2-40B4-BE49-F238E27FC236}">
                  <a16:creationId xmlns:a16="http://schemas.microsoft.com/office/drawing/2014/main" id="{D3CF333E-C9CE-467E-8435-8215460FA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3609"/>
              <a:ext cx="562" cy="0"/>
            </a:xfrm>
            <a:prstGeom prst="line">
              <a:avLst/>
            </a:prstGeom>
            <a:noFill/>
            <a:ln w="31750">
              <a:solidFill>
                <a:srgbClr val="003A4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Oval 100">
              <a:extLst>
                <a:ext uri="{FF2B5EF4-FFF2-40B4-BE49-F238E27FC236}">
                  <a16:creationId xmlns:a16="http://schemas.microsoft.com/office/drawing/2014/main" id="{6092C2E3-458B-4069-8EBD-43057E9C1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3583"/>
              <a:ext cx="55" cy="54"/>
            </a:xfrm>
            <a:prstGeom prst="ellipse">
              <a:avLst/>
            </a:prstGeom>
            <a:solidFill>
              <a:srgbClr val="003A4F"/>
            </a:solidFill>
            <a:ln w="31750">
              <a:solidFill>
                <a:srgbClr val="003A4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Rectangle 101">
              <a:extLst>
                <a:ext uri="{FF2B5EF4-FFF2-40B4-BE49-F238E27FC236}">
                  <a16:creationId xmlns:a16="http://schemas.microsoft.com/office/drawing/2014/main" id="{C41E41CB-3276-43CF-AED8-48B2F911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3110"/>
              <a:ext cx="143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505050"/>
                  </a:solidFill>
                  <a:effectLst/>
                  <a:latin typeface="Arial" panose="020B0604020202020204" pitchFamily="34" charset="0"/>
                </a:rPr>
                <a:t>Top Income Quartile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5" name="Rectangle 102">
              <a:extLst>
                <a:ext uri="{FF2B5EF4-FFF2-40B4-BE49-F238E27FC236}">
                  <a16:creationId xmlns:a16="http://schemas.microsoft.com/office/drawing/2014/main" id="{692184D5-28DD-4504-8093-F5DEFCC29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3321"/>
              <a:ext cx="169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505050"/>
                  </a:solidFill>
                  <a:effectLst/>
                  <a:latin typeface="Arial" panose="020B0604020202020204" pitchFamily="34" charset="0"/>
                </a:rPr>
                <a:t>Middle Income Quartiles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6" name="Rectangle 103">
              <a:extLst>
                <a:ext uri="{FF2B5EF4-FFF2-40B4-BE49-F238E27FC236}">
                  <a16:creationId xmlns:a16="http://schemas.microsoft.com/office/drawing/2014/main" id="{35A534B4-6CBD-4052-AFF3-DC7586694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3528"/>
              <a:ext cx="16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505050"/>
                  </a:solidFill>
                  <a:effectLst/>
                  <a:latin typeface="Arial" panose="020B0604020202020204" pitchFamily="34" charset="0"/>
                </a:rPr>
                <a:t>Bottom Income Quartile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7" name="Rectangle 104">
              <a:extLst>
                <a:ext uri="{FF2B5EF4-FFF2-40B4-BE49-F238E27FC236}">
                  <a16:creationId xmlns:a16="http://schemas.microsoft.com/office/drawing/2014/main" id="{97CEFCEA-D81E-4D19-9570-8AEC5A6B7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" y="280"/>
              <a:ext cx="30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3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CEAFE485-0DEE-48CC-B846-07FB75E388FA}"/>
              </a:ext>
            </a:extLst>
          </p:cNvPr>
          <p:cNvSpPr txBox="1"/>
          <p:nvPr/>
        </p:nvSpPr>
        <p:spPr>
          <a:xfrm>
            <a:off x="6671525" y="6359899"/>
            <a:ext cx="4143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מקור: </a:t>
            </a:r>
            <a:r>
              <a:rPr lang="en-US" dirty="0"/>
              <a:t>Chetty et al (November 2020) </a:t>
            </a:r>
            <a:endParaRPr lang="he-I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591559-2516-49D4-9358-0D93E92A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213677"/>
            <a:ext cx="10657184" cy="850107"/>
          </a:xfrm>
        </p:spPr>
        <p:txBody>
          <a:bodyPr/>
          <a:lstStyle/>
          <a:p>
            <a:r>
              <a:rPr lang="he-IL" dirty="0"/>
              <a:t>המשבר פגע קשה יותר בלימודיהם של ילדים ממשפחות מוחלשות</a:t>
            </a:r>
          </a:p>
        </p:txBody>
      </p:sp>
    </p:spTree>
    <p:extLst>
      <p:ext uri="{BB962C8B-B14F-4D97-AF65-F5344CB8AC3E}">
        <p14:creationId xmlns:p14="http://schemas.microsoft.com/office/powerpoint/2010/main" val="324876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3054-0986-4AF8-8957-8C630E1F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בישראל שיעור גבוה של בוגרים עם כישורים קוגניטיביים נמוכים ביחס לרוב מדינות ה-</a:t>
            </a:r>
            <a:r>
              <a:rPr lang="en-US" dirty="0"/>
              <a:t>OECD</a:t>
            </a:r>
            <a:endParaRPr lang="he-I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79443-60E7-4A3A-9D31-76A2C6EB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C96F1-21AC-423F-8590-FEF96B6A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12</a:t>
            </a:fld>
            <a:endParaRPr lang="he-IL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8070" y="1633491"/>
          <a:ext cx="9903454" cy="440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460B944-7152-41F9-BF09-2C3F56AD2305}"/>
              </a:ext>
            </a:extLst>
          </p:cNvPr>
          <p:cNvSpPr/>
          <p:nvPr/>
        </p:nvSpPr>
        <p:spPr>
          <a:xfrm>
            <a:off x="1343890" y="5965624"/>
            <a:ext cx="8211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pPr algn="l"/>
            <a:br>
              <a:rPr lang="en-US" sz="1200" dirty="0">
                <a:hlinkClick r:id="rId3"/>
              </a:rPr>
            </a:br>
            <a:r>
              <a:rPr lang="en-US" sz="1200" dirty="0">
                <a:hlinkClick r:id="rId3"/>
              </a:rPr>
              <a:t>Source: Economic Policy Reforms 2021: Going for Growth - OECD</a:t>
            </a:r>
            <a:endParaRPr lang="en-US" sz="1200" dirty="0">
              <a:effectLst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28711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CF35-DDB9-44B9-B123-D00CA613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8" y="392978"/>
            <a:ext cx="10973495" cy="850107"/>
          </a:xfrm>
        </p:spPr>
        <p:txBody>
          <a:bodyPr/>
          <a:lstStyle/>
          <a:p>
            <a:r>
              <a:rPr lang="he-IL" sz="2800" dirty="0"/>
              <a:t>בישראל פערים גבוהים מממוצע ה-</a:t>
            </a:r>
            <a:r>
              <a:rPr lang="en-US" sz="2800" dirty="0"/>
              <a:t>OECD</a:t>
            </a:r>
            <a:r>
              <a:rPr lang="he-IL" sz="2800" dirty="0"/>
              <a:t> בין אוכלוסיות אורייניות טכנולוגית וכאלו שאינן, ופער דומה לממוצע ב-</a:t>
            </a:r>
            <a:r>
              <a:rPr lang="en-US" sz="2800" dirty="0"/>
              <a:t>OECD</a:t>
            </a:r>
            <a:r>
              <a:rPr lang="he-IL" sz="2800" dirty="0"/>
              <a:t> בגישה לטכנולוגיה בין בתי ספר חזקים וחלשים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65C59-D14C-4651-B55A-A117F03A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415C5-F03D-4D2F-ABC8-4A9B3615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13</a:t>
            </a:fld>
            <a:endParaRPr lang="he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D513F-1F86-4FED-8B97-39485570E88D}"/>
              </a:ext>
            </a:extLst>
          </p:cNvPr>
          <p:cNvSpPr/>
          <p:nvPr/>
        </p:nvSpPr>
        <p:spPr>
          <a:xfrm>
            <a:off x="1343890" y="6052712"/>
            <a:ext cx="821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pPr algn="r" rtl="1"/>
            <a:r>
              <a:rPr lang="he-IL" sz="1200" dirty="0"/>
              <a:t>מבחן </a:t>
            </a:r>
            <a:r>
              <a:rPr lang="he-IL" sz="1200" dirty="0" err="1"/>
              <a:t>פיאאק</a:t>
            </a:r>
            <a:r>
              <a:rPr lang="he-IL" sz="1200" dirty="0"/>
              <a:t>, עיבודי המכון הישראלי לדמוקרטיה</a:t>
            </a:r>
            <a:endParaRPr lang="en-US" sz="1200" dirty="0">
              <a:effectLst/>
              <a:hlinkClick r:id="rId2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D1939B-BFC6-441C-84C4-53B3DC597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700905"/>
              </p:ext>
            </p:extLst>
          </p:nvPr>
        </p:nvGraphicFramePr>
        <p:xfrm>
          <a:off x="304801" y="1897810"/>
          <a:ext cx="5562600" cy="438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736AAA-A959-4617-BBF7-2030D2EC2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831972"/>
              </p:ext>
            </p:extLst>
          </p:nvPr>
        </p:nvGraphicFramePr>
        <p:xfrm>
          <a:off x="6095999" y="1926770"/>
          <a:ext cx="4580234" cy="412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654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E17B-D8EE-4459-B5F5-0DB7BE3D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יש לשפר את כישורי הבסיס לשוק העבודה של האוכלוסייה, בייחוד בקרב אוכלוסיות מוחלשות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E3BA7-88A4-407F-B8AC-5F96FAC7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CB518-CC6F-4375-8988-560203EB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14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155F-2DBD-4A20-8953-E76BF3D04E9E}"/>
              </a:ext>
            </a:extLst>
          </p:cNvPr>
          <p:cNvSpPr/>
          <p:nvPr/>
        </p:nvSpPr>
        <p:spPr>
          <a:xfrm>
            <a:off x="1343890" y="5965624"/>
            <a:ext cx="8211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pPr algn="l"/>
            <a:br>
              <a:rPr lang="en-US" sz="1200" dirty="0">
                <a:hlinkClick r:id="rId2"/>
              </a:rPr>
            </a:br>
            <a:r>
              <a:rPr lang="en-US" sz="1200" dirty="0">
                <a:hlinkClick r:id="rId2"/>
              </a:rPr>
              <a:t>Source: Economic Policy Reforms 2021: Going for Growth - OECD</a:t>
            </a:r>
            <a:endParaRPr lang="en-US" sz="1200" dirty="0">
              <a:effectLst/>
              <a:hlinkClick r:id="rId3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6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3167"/>
              </p:ext>
            </p:extLst>
          </p:nvPr>
        </p:nvGraphicFramePr>
        <p:xfrm>
          <a:off x="1035170" y="1621766"/>
          <a:ext cx="9092241" cy="434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53B6FE-FAF7-44E2-8183-8848DE151596}"/>
              </a:ext>
            </a:extLst>
          </p:cNvPr>
          <p:cNvSpPr txBox="1"/>
          <p:nvPr/>
        </p:nvSpPr>
        <p:spPr>
          <a:xfrm>
            <a:off x="1689100" y="2489200"/>
            <a:ext cx="1454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ייצוג ייתר בעשרוני הכישורים הנמוכים</a:t>
            </a:r>
          </a:p>
        </p:txBody>
      </p:sp>
    </p:spTree>
    <p:extLst>
      <p:ext uri="{BB962C8B-B14F-4D97-AF65-F5344CB8AC3E}">
        <p14:creationId xmlns:p14="http://schemas.microsoft.com/office/powerpoint/2010/main" val="3490679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15E2BF-03EE-45FD-A66D-1550AE85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האתגרים בשוק העבודה—ישנים וחדשים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C8B7949-FAA7-42FA-AC89-93612F1D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6BA9947-C841-4305-99E3-C6586799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15</a:t>
            </a:fld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6ED61-7FD3-468F-9BF5-D7D3543396E0}"/>
              </a:ext>
            </a:extLst>
          </p:cNvPr>
          <p:cNvSpPr txBox="1"/>
          <p:nvPr/>
        </p:nvSpPr>
        <p:spPr>
          <a:xfrm>
            <a:off x="163217" y="1449917"/>
            <a:ext cx="10365083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i="1" dirty="0"/>
              <a:t>עוד טרם המשבר, פערים גדולים </a:t>
            </a:r>
            <a:r>
              <a:rPr lang="he-IL" i="1" dirty="0" err="1"/>
              <a:t>בפיריון</a:t>
            </a:r>
            <a:r>
              <a:rPr lang="he-IL" i="1" dirty="0"/>
              <a:t> לעובד ובשכר לשעה בין היתר בגלל פערים גדולים במיומנויות; הפערים מתרחבים בעקבות המשבר </a:t>
            </a:r>
          </a:p>
          <a:p>
            <a:pPr algn="r"/>
            <a:endParaRPr lang="he-IL" i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i="1" dirty="0"/>
              <a:t>הפערים מתרחבים בגלל אוטומציה ושינויים טכנולוגיים אחרים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i="1" dirty="0"/>
              <a:t>אימוץ אוטומציה ודיגיטציה מואץ בגלל המשבר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קיים פער גדול בין כישורים נדרשים וכישורים קיימים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הפגיעה בתעסוקה והיכולת לחזור לתעסוקה שונה בין קבוצות אוכלוסייה</a:t>
            </a:r>
          </a:p>
          <a:p>
            <a:pPr algn="r"/>
            <a:endParaRPr lang="he-IL" dirty="0"/>
          </a:p>
          <a:p>
            <a:pPr algn="r"/>
            <a:r>
              <a:rPr lang="he-IL" i="1" dirty="0"/>
              <a:t>הכיוונים לדרכי ההתמודדות</a:t>
            </a:r>
          </a:p>
          <a:p>
            <a:pPr algn="r"/>
            <a:endParaRPr lang="he-IL" i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שיפור המיומנויות באמצעות הכשרות והסבות בטווח הקצר, מערכת החינוך בטווח הארוך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רשת הביטחון מותאמת (</a:t>
            </a:r>
            <a:r>
              <a:rPr lang="en-US" dirty="0"/>
              <a:t>tailored</a:t>
            </a:r>
            <a:r>
              <a:rPr lang="he-IL" dirty="0"/>
              <a:t>) ; הכוללת הכשרה ודמי קיום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שדרוג מיומנויות על פני החיים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בחינת האפשרות להכווין את השינויים הטכנולוגיים לכיוון של השלמה ולא תחלופה עם עובדים (ברוח ההצעות של </a:t>
            </a:r>
            <a:r>
              <a:rPr lang="en-US" dirty="0"/>
              <a:t>Daron </a:t>
            </a:r>
            <a:r>
              <a:rPr lang="en-US" dirty="0" err="1"/>
              <a:t>Acemuglu</a:t>
            </a:r>
            <a:r>
              <a:rPr lang="he-I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309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E8B23A-C903-40D5-8929-6967D8A6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274637"/>
            <a:ext cx="10657184" cy="5765569"/>
          </a:xfrm>
        </p:spPr>
        <p:txBody>
          <a:bodyPr/>
          <a:lstStyle/>
          <a:p>
            <a:pPr algn="ctr"/>
            <a:r>
              <a:rPr lang="he-IL" dirty="0"/>
              <a:t>תודה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872EFBE-29ED-4443-8324-8DCD5D89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AF7F6A1-BB17-4C83-983E-CE62DD6A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751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מגיפות מגדילות את אי השוויון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2</a:t>
            </a:fld>
            <a:endParaRPr lang="he-IL"/>
          </a:p>
        </p:txBody>
      </p:sp>
      <p:pic>
        <p:nvPicPr>
          <p:cNvPr id="3074" name="Picture 2" descr="https://blogs.imf.org/wp-content/uploads/2020/05/eng-may-5-covid-inequality-1-e1588966727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1173373"/>
            <a:ext cx="7200800" cy="542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96267" y="3236979"/>
            <a:ext cx="249627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/>
              <a:t>We focus on five major events—SARS (2003), H1N1 (2009), MERS (2012), Ebola (2014) and </a:t>
            </a:r>
            <a:r>
              <a:rPr lang="en-US" sz="1600" dirty="0" err="1"/>
              <a:t>Zika</a:t>
            </a:r>
            <a:r>
              <a:rPr lang="en-US" sz="1600" dirty="0"/>
              <a:t> (2016)—and trace out their distributional effects in the five years following each event.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82332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העלמות משרות בעקבות מגיפות פוגעת בבעלי השכלה בסיסית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3</a:t>
            </a:fld>
            <a:endParaRPr lang="he-IL"/>
          </a:p>
        </p:txBody>
      </p:sp>
      <p:pic>
        <p:nvPicPr>
          <p:cNvPr id="6" name="תמונה 4">
            <a:extLst>
              <a:ext uri="{FF2B5EF4-FFF2-40B4-BE49-F238E27FC236}">
                <a16:creationId xmlns:a16="http://schemas.microsoft.com/office/drawing/2014/main" id="{C35C760D-97A4-4868-B847-A7DD42558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19" b="45250"/>
          <a:stretch/>
        </p:blipFill>
        <p:spPr>
          <a:xfrm>
            <a:off x="164166" y="2953787"/>
            <a:ext cx="6915607" cy="290354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t="55557" r="23279" b="6012"/>
          <a:stretch/>
        </p:blipFill>
        <p:spPr>
          <a:xfrm>
            <a:off x="5535927" y="2953788"/>
            <a:ext cx="5305765" cy="2903548"/>
          </a:xfrm>
          <a:prstGeom prst="rect">
            <a:avLst/>
          </a:prstGeom>
        </p:spPr>
      </p:pic>
      <p:pic>
        <p:nvPicPr>
          <p:cNvPr id="7" name="תמונה 4">
            <a:extLst>
              <a:ext uri="{FF2B5EF4-FFF2-40B4-BE49-F238E27FC236}">
                <a16:creationId xmlns:a16="http://schemas.microsoft.com/office/drawing/2014/main" id="{AB3C3AAD-01CE-447F-B9A1-134675B0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79" b="83680"/>
          <a:stretch/>
        </p:blipFill>
        <p:spPr>
          <a:xfrm>
            <a:off x="2910431" y="1690777"/>
            <a:ext cx="5434848" cy="1263010"/>
          </a:xfrm>
          <a:prstGeom prst="rect">
            <a:avLst/>
          </a:prstGeom>
        </p:spPr>
      </p:pic>
      <p:pic>
        <p:nvPicPr>
          <p:cNvPr id="8" name="תמונה 4">
            <a:extLst>
              <a:ext uri="{FF2B5EF4-FFF2-40B4-BE49-F238E27FC236}">
                <a16:creationId xmlns:a16="http://schemas.microsoft.com/office/drawing/2014/main" id="{68C7E1A2-A473-408B-BF71-1A900F714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12" r="23279"/>
          <a:stretch/>
        </p:blipFill>
        <p:spPr>
          <a:xfrm>
            <a:off x="3395749" y="5870883"/>
            <a:ext cx="4344384" cy="3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CB3F55-10C0-404D-B8E8-3FBAB242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דור אבוד: השפעה ארוכת טווח על הכנסת צעירים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4A6FDA7-ACC9-410C-9472-6D40F97D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902E9F5-7C9F-43BA-AE08-55469E79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4</a:t>
            </a:fld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0399A74-7D9F-4298-BAE1-211302B20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1" y="1028733"/>
            <a:ext cx="10483783" cy="58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8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0075007-821B-4175-94BC-2E46F77E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rtl="1"/>
            <a:fld id="{C17E5FF9-F51A-491A-A1C7-B4DAF1658198}" type="datetime13">
              <a:rPr lang="he-IL">
                <a:solidFill>
                  <a:srgbClr val="FFFFFF"/>
                </a:solidFill>
                <a:latin typeface="Tahoma"/>
                <a:cs typeface="Tahoma"/>
              </a:rPr>
              <a:pPr defTabSz="1219170" rtl="1"/>
              <a:t>29.06.2021</a:t>
            </a:fld>
            <a:endParaRPr lang="he-IL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E7295F8-CFC9-4DCD-981D-AA800EDB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rtl="1"/>
            <a:fld id="{2728996E-20F9-4A33-A5A8-B5E899F899D4}" type="slidenum">
              <a:rPr lang="he-IL">
                <a:solidFill>
                  <a:srgbClr val="FFFFFF"/>
                </a:solidFill>
                <a:latin typeface="Tahoma"/>
                <a:cs typeface="Tahoma"/>
              </a:rPr>
              <a:pPr defTabSz="1219170" rtl="1"/>
              <a:t>5</a:t>
            </a:fld>
            <a:endParaRPr lang="he-IL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591559-2516-49D4-9358-0D93E92A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213677"/>
            <a:ext cx="10657184" cy="850107"/>
          </a:xfrm>
        </p:spPr>
        <p:txBody>
          <a:bodyPr/>
          <a:lstStyle/>
          <a:p>
            <a:r>
              <a:rPr lang="he-IL" dirty="0"/>
              <a:t>הפגיעה בתעסוקה בזמן המשבר הייתה (ועודנה) קשה יותר עבור בעלי הכנסות נמוכות </a:t>
            </a:r>
          </a:p>
        </p:txBody>
      </p:sp>
      <p:grpSp>
        <p:nvGrpSpPr>
          <p:cNvPr id="243" name="Group 4">
            <a:extLst>
              <a:ext uri="{FF2B5EF4-FFF2-40B4-BE49-F238E27FC236}">
                <a16:creationId xmlns:a16="http://schemas.microsoft.com/office/drawing/2014/main" id="{B246EF98-181D-4902-A039-35EBE5A8BA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839" y="1271085"/>
            <a:ext cx="9055762" cy="5662797"/>
            <a:chOff x="381" y="-3"/>
            <a:chExt cx="6918" cy="4326"/>
          </a:xfrm>
        </p:grpSpPr>
        <p:sp>
          <p:nvSpPr>
            <p:cNvPr id="244" name="AutoShape 3">
              <a:extLst>
                <a:ext uri="{FF2B5EF4-FFF2-40B4-BE49-F238E27FC236}">
                  <a16:creationId xmlns:a16="http://schemas.microsoft.com/office/drawing/2014/main" id="{E4BC0530-7B4D-444A-8369-77203F2771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0"/>
              <a:ext cx="691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grpSp>
          <p:nvGrpSpPr>
            <p:cNvPr id="245" name="Group 205">
              <a:extLst>
                <a:ext uri="{FF2B5EF4-FFF2-40B4-BE49-F238E27FC236}">
                  <a16:creationId xmlns:a16="http://schemas.microsoft.com/office/drawing/2014/main" id="{D067529E-575C-4721-8537-F6BFFB1D5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" y="-3"/>
              <a:ext cx="6918" cy="4326"/>
              <a:chOff x="381" y="-3"/>
              <a:chExt cx="6918" cy="4326"/>
            </a:xfrm>
          </p:grpSpPr>
          <p:sp>
            <p:nvSpPr>
              <p:cNvPr id="289" name="Rectangle 5">
                <a:extLst>
                  <a:ext uri="{FF2B5EF4-FFF2-40B4-BE49-F238E27FC236}">
                    <a16:creationId xmlns:a16="http://schemas.microsoft.com/office/drawing/2014/main" id="{FB1B009E-E671-47DA-96DE-65ACDEE69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" y="-3"/>
                <a:ext cx="6918" cy="4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0" name="Rectangle 6">
                <a:extLst>
                  <a:ext uri="{FF2B5EF4-FFF2-40B4-BE49-F238E27FC236}">
                    <a16:creationId xmlns:a16="http://schemas.microsoft.com/office/drawing/2014/main" id="{6703B8C6-D332-4BD3-BCDD-396B10176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0"/>
                <a:ext cx="6909" cy="4317"/>
              </a:xfrm>
              <a:prstGeom prst="rect">
                <a:avLst/>
              </a:prstGeom>
              <a:solidFill>
                <a:srgbClr val="FFFFFF"/>
              </a:solidFill>
              <a:ln w="14288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1" name="Rectangle 7">
                <a:extLst>
                  <a:ext uri="{FF2B5EF4-FFF2-40B4-BE49-F238E27FC236}">
                    <a16:creationId xmlns:a16="http://schemas.microsoft.com/office/drawing/2014/main" id="{06163730-D75B-4689-BF25-22ABE7EBD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9" y="775"/>
                <a:ext cx="5798" cy="2865"/>
              </a:xfrm>
              <a:prstGeom prst="rect">
                <a:avLst/>
              </a:prstGeom>
              <a:solidFill>
                <a:srgbClr val="FFFFFF"/>
              </a:solidFill>
              <a:ln w="14288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2" name="Line 8">
                <a:extLst>
                  <a:ext uri="{FF2B5EF4-FFF2-40B4-BE49-F238E27FC236}">
                    <a16:creationId xmlns:a16="http://schemas.microsoft.com/office/drawing/2014/main" id="{B6134289-8EA9-4173-B7B5-FAD578E03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3557"/>
                <a:ext cx="0" cy="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0D149EE5-C4BE-4404-8F07-E82CBDEEC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3427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4" name="Line 10">
                <a:extLst>
                  <a:ext uri="{FF2B5EF4-FFF2-40B4-BE49-F238E27FC236}">
                    <a16:creationId xmlns:a16="http://schemas.microsoft.com/office/drawing/2014/main" id="{4042D7A6-2D14-4D9E-9968-EE901560A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3295"/>
                <a:ext cx="0" cy="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5" name="Line 11">
                <a:extLst>
                  <a:ext uri="{FF2B5EF4-FFF2-40B4-BE49-F238E27FC236}">
                    <a16:creationId xmlns:a16="http://schemas.microsoft.com/office/drawing/2014/main" id="{BE78F3DB-6E63-494E-B2EF-E592D2141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3168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6" name="Line 12">
                <a:extLst>
                  <a:ext uri="{FF2B5EF4-FFF2-40B4-BE49-F238E27FC236}">
                    <a16:creationId xmlns:a16="http://schemas.microsoft.com/office/drawing/2014/main" id="{6251AB61-B9B7-487C-A51F-A46C10AEA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3038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7" name="Line 13">
                <a:extLst>
                  <a:ext uri="{FF2B5EF4-FFF2-40B4-BE49-F238E27FC236}">
                    <a16:creationId xmlns:a16="http://schemas.microsoft.com/office/drawing/2014/main" id="{574075AC-95A3-4335-A642-FF3D00FF2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2909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8" name="Line 14">
                <a:extLst>
                  <a:ext uri="{FF2B5EF4-FFF2-40B4-BE49-F238E27FC236}">
                    <a16:creationId xmlns:a16="http://schemas.microsoft.com/office/drawing/2014/main" id="{EC510E9A-6B26-4393-9C64-BE0EC5794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2779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99" name="Line 15">
                <a:extLst>
                  <a:ext uri="{FF2B5EF4-FFF2-40B4-BE49-F238E27FC236}">
                    <a16:creationId xmlns:a16="http://schemas.microsoft.com/office/drawing/2014/main" id="{CE1DE938-879D-483C-B8B8-5B87E134D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265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0" name="Line 16">
                <a:extLst>
                  <a:ext uri="{FF2B5EF4-FFF2-40B4-BE49-F238E27FC236}">
                    <a16:creationId xmlns:a16="http://schemas.microsoft.com/office/drawing/2014/main" id="{4CC459D2-D02E-4538-BA9A-ECCF254CD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252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1" name="Line 17">
                <a:extLst>
                  <a:ext uri="{FF2B5EF4-FFF2-40B4-BE49-F238E27FC236}">
                    <a16:creationId xmlns:a16="http://schemas.microsoft.com/office/drawing/2014/main" id="{C807C586-F745-4D93-8FAF-43FE4B3C4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2390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2" name="Line 18">
                <a:extLst>
                  <a:ext uri="{FF2B5EF4-FFF2-40B4-BE49-F238E27FC236}">
                    <a16:creationId xmlns:a16="http://schemas.microsoft.com/office/drawing/2014/main" id="{744F38E8-389A-416B-B73D-CAEEF9825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2261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3" name="Line 19">
                <a:extLst>
                  <a:ext uri="{FF2B5EF4-FFF2-40B4-BE49-F238E27FC236}">
                    <a16:creationId xmlns:a16="http://schemas.microsoft.com/office/drawing/2014/main" id="{869BF97A-CBB6-4BEC-A2DC-6158E7358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2131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4" name="Line 20">
                <a:extLst>
                  <a:ext uri="{FF2B5EF4-FFF2-40B4-BE49-F238E27FC236}">
                    <a16:creationId xmlns:a16="http://schemas.microsoft.com/office/drawing/2014/main" id="{112640B8-1D5B-4E47-9FC6-4663D1D0C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2002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5" name="Line 21">
                <a:extLst>
                  <a:ext uri="{FF2B5EF4-FFF2-40B4-BE49-F238E27FC236}">
                    <a16:creationId xmlns:a16="http://schemas.microsoft.com/office/drawing/2014/main" id="{C2AD0D84-CC3C-4D25-BBD8-D04D1FB70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1872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6" name="Line 22">
                <a:extLst>
                  <a:ext uri="{FF2B5EF4-FFF2-40B4-BE49-F238E27FC236}">
                    <a16:creationId xmlns:a16="http://schemas.microsoft.com/office/drawing/2014/main" id="{3FAC46B0-85EA-4374-9E22-D0A360FEC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1742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7" name="Line 23">
                <a:extLst>
                  <a:ext uri="{FF2B5EF4-FFF2-40B4-BE49-F238E27FC236}">
                    <a16:creationId xmlns:a16="http://schemas.microsoft.com/office/drawing/2014/main" id="{7CBCEA18-5321-4FF0-BF70-7244B0540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1613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8" name="Line 24">
                <a:extLst>
                  <a:ext uri="{FF2B5EF4-FFF2-40B4-BE49-F238E27FC236}">
                    <a16:creationId xmlns:a16="http://schemas.microsoft.com/office/drawing/2014/main" id="{40C82979-1269-4DE9-8ACC-7721542B6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1483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09" name="Line 25">
                <a:extLst>
                  <a:ext uri="{FF2B5EF4-FFF2-40B4-BE49-F238E27FC236}">
                    <a16:creationId xmlns:a16="http://schemas.microsoft.com/office/drawing/2014/main" id="{950B5C2E-8870-4F63-8855-E76534746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1354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0" name="Line 26">
                <a:extLst>
                  <a:ext uri="{FF2B5EF4-FFF2-40B4-BE49-F238E27FC236}">
                    <a16:creationId xmlns:a16="http://schemas.microsoft.com/office/drawing/2014/main" id="{40AC1426-717B-4B52-AF4F-9743F0FA5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1224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1" name="Line 27">
                <a:extLst>
                  <a:ext uri="{FF2B5EF4-FFF2-40B4-BE49-F238E27FC236}">
                    <a16:creationId xmlns:a16="http://schemas.microsoft.com/office/drawing/2014/main" id="{AE98CD4B-23DF-4143-A354-15E463425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1094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2" name="Line 28">
                <a:extLst>
                  <a:ext uri="{FF2B5EF4-FFF2-40B4-BE49-F238E27FC236}">
                    <a16:creationId xmlns:a16="http://schemas.microsoft.com/office/drawing/2014/main" id="{5A5CA88D-0EFB-4A47-B19F-610DC8D79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965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3" name="Line 29">
                <a:extLst>
                  <a:ext uri="{FF2B5EF4-FFF2-40B4-BE49-F238E27FC236}">
                    <a16:creationId xmlns:a16="http://schemas.microsoft.com/office/drawing/2014/main" id="{8B743C10-EF1B-49F3-B4DD-662985829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835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4" name="Line 30">
                <a:extLst>
                  <a:ext uri="{FF2B5EF4-FFF2-40B4-BE49-F238E27FC236}">
                    <a16:creationId xmlns:a16="http://schemas.microsoft.com/office/drawing/2014/main" id="{26461421-5695-4D82-B83F-D40488756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4" y="775"/>
                <a:ext cx="0" cy="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5" name="Line 31">
                <a:extLst>
                  <a:ext uri="{FF2B5EF4-FFF2-40B4-BE49-F238E27FC236}">
                    <a16:creationId xmlns:a16="http://schemas.microsoft.com/office/drawing/2014/main" id="{841E47D8-122D-425D-9B5B-72865388D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3557"/>
                <a:ext cx="0" cy="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6" name="Line 32">
                <a:extLst>
                  <a:ext uri="{FF2B5EF4-FFF2-40B4-BE49-F238E27FC236}">
                    <a16:creationId xmlns:a16="http://schemas.microsoft.com/office/drawing/2014/main" id="{296A46F3-842E-4721-9380-0E673C594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3427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7" name="Line 33">
                <a:extLst>
                  <a:ext uri="{FF2B5EF4-FFF2-40B4-BE49-F238E27FC236}">
                    <a16:creationId xmlns:a16="http://schemas.microsoft.com/office/drawing/2014/main" id="{FCCAB20C-AE1A-4287-B9F8-97DA4B61A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3295"/>
                <a:ext cx="0" cy="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8" name="Line 34">
                <a:extLst>
                  <a:ext uri="{FF2B5EF4-FFF2-40B4-BE49-F238E27FC236}">
                    <a16:creationId xmlns:a16="http://schemas.microsoft.com/office/drawing/2014/main" id="{CF49477C-E514-4AB4-BBF8-A02B36584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3168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19" name="Line 35">
                <a:extLst>
                  <a:ext uri="{FF2B5EF4-FFF2-40B4-BE49-F238E27FC236}">
                    <a16:creationId xmlns:a16="http://schemas.microsoft.com/office/drawing/2014/main" id="{02CE6339-84D9-4E03-9B80-79E30D602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3038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0" name="Line 36">
                <a:extLst>
                  <a:ext uri="{FF2B5EF4-FFF2-40B4-BE49-F238E27FC236}">
                    <a16:creationId xmlns:a16="http://schemas.microsoft.com/office/drawing/2014/main" id="{FEB51EA9-AD49-410A-8018-42F0B25E7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2909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1" name="Line 37">
                <a:extLst>
                  <a:ext uri="{FF2B5EF4-FFF2-40B4-BE49-F238E27FC236}">
                    <a16:creationId xmlns:a16="http://schemas.microsoft.com/office/drawing/2014/main" id="{DB6DE0D0-62FE-48A4-9CDE-4B46FE26C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2779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2" name="Line 38">
                <a:extLst>
                  <a:ext uri="{FF2B5EF4-FFF2-40B4-BE49-F238E27FC236}">
                    <a16:creationId xmlns:a16="http://schemas.microsoft.com/office/drawing/2014/main" id="{050454C1-B338-42BF-AB98-B156E0063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265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3" name="Line 39">
                <a:extLst>
                  <a:ext uri="{FF2B5EF4-FFF2-40B4-BE49-F238E27FC236}">
                    <a16:creationId xmlns:a16="http://schemas.microsoft.com/office/drawing/2014/main" id="{5A8CCF96-0717-4801-9C41-C3BC34B32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252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4" name="Line 40">
                <a:extLst>
                  <a:ext uri="{FF2B5EF4-FFF2-40B4-BE49-F238E27FC236}">
                    <a16:creationId xmlns:a16="http://schemas.microsoft.com/office/drawing/2014/main" id="{A97A762A-C2E1-4BC1-A17A-2DCAB2CC2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2390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5" name="Line 41">
                <a:extLst>
                  <a:ext uri="{FF2B5EF4-FFF2-40B4-BE49-F238E27FC236}">
                    <a16:creationId xmlns:a16="http://schemas.microsoft.com/office/drawing/2014/main" id="{0E7E782E-924F-421F-8676-88F40CDFB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2261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6" name="Line 42">
                <a:extLst>
                  <a:ext uri="{FF2B5EF4-FFF2-40B4-BE49-F238E27FC236}">
                    <a16:creationId xmlns:a16="http://schemas.microsoft.com/office/drawing/2014/main" id="{03A7D350-B4FF-4EEC-ACE6-688544D16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2131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7" name="Line 43">
                <a:extLst>
                  <a:ext uri="{FF2B5EF4-FFF2-40B4-BE49-F238E27FC236}">
                    <a16:creationId xmlns:a16="http://schemas.microsoft.com/office/drawing/2014/main" id="{63C4CAAE-4D25-42AF-B5B7-9EF92E1E1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2002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8" name="Line 44">
                <a:extLst>
                  <a:ext uri="{FF2B5EF4-FFF2-40B4-BE49-F238E27FC236}">
                    <a16:creationId xmlns:a16="http://schemas.microsoft.com/office/drawing/2014/main" id="{02632413-3468-4000-8D45-0987E5FF2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1872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29" name="Line 45">
                <a:extLst>
                  <a:ext uri="{FF2B5EF4-FFF2-40B4-BE49-F238E27FC236}">
                    <a16:creationId xmlns:a16="http://schemas.microsoft.com/office/drawing/2014/main" id="{C457B9FA-DFD7-4CDA-A185-DCF417CDC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1742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0" name="Line 46">
                <a:extLst>
                  <a:ext uri="{FF2B5EF4-FFF2-40B4-BE49-F238E27FC236}">
                    <a16:creationId xmlns:a16="http://schemas.microsoft.com/office/drawing/2014/main" id="{33F404CC-E274-4F7B-91E3-773E4D1E2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1613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1" name="Line 47">
                <a:extLst>
                  <a:ext uri="{FF2B5EF4-FFF2-40B4-BE49-F238E27FC236}">
                    <a16:creationId xmlns:a16="http://schemas.microsoft.com/office/drawing/2014/main" id="{681D5EFF-4B71-472A-A516-5AB443102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1483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2" name="Line 48">
                <a:extLst>
                  <a:ext uri="{FF2B5EF4-FFF2-40B4-BE49-F238E27FC236}">
                    <a16:creationId xmlns:a16="http://schemas.microsoft.com/office/drawing/2014/main" id="{A9EAF015-05E1-4F83-B1BA-6B128A04F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1354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3" name="Line 49">
                <a:extLst>
                  <a:ext uri="{FF2B5EF4-FFF2-40B4-BE49-F238E27FC236}">
                    <a16:creationId xmlns:a16="http://schemas.microsoft.com/office/drawing/2014/main" id="{4A955FE2-5CBE-4D4D-AF48-43C55D215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1224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4" name="Line 50">
                <a:extLst>
                  <a:ext uri="{FF2B5EF4-FFF2-40B4-BE49-F238E27FC236}">
                    <a16:creationId xmlns:a16="http://schemas.microsoft.com/office/drawing/2014/main" id="{510ACB6E-3EA1-45E0-AC3B-1830CF365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1094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5" name="Line 51">
                <a:extLst>
                  <a:ext uri="{FF2B5EF4-FFF2-40B4-BE49-F238E27FC236}">
                    <a16:creationId xmlns:a16="http://schemas.microsoft.com/office/drawing/2014/main" id="{300C164D-8BAC-49B8-BDA3-E56F94702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965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6" name="Line 52">
                <a:extLst>
                  <a:ext uri="{FF2B5EF4-FFF2-40B4-BE49-F238E27FC236}">
                    <a16:creationId xmlns:a16="http://schemas.microsoft.com/office/drawing/2014/main" id="{B2116E11-2AB7-45FF-AFBA-7CEED8B19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835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7" name="Line 53">
                <a:extLst>
                  <a:ext uri="{FF2B5EF4-FFF2-40B4-BE49-F238E27FC236}">
                    <a16:creationId xmlns:a16="http://schemas.microsoft.com/office/drawing/2014/main" id="{59CC34E1-2FA0-4669-BA7E-61A53CD57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0" y="775"/>
                <a:ext cx="0" cy="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8" name="Line 54">
                <a:extLst>
                  <a:ext uri="{FF2B5EF4-FFF2-40B4-BE49-F238E27FC236}">
                    <a16:creationId xmlns:a16="http://schemas.microsoft.com/office/drawing/2014/main" id="{29990A6F-6C0A-4745-8DCB-16CB9BA53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3557"/>
                <a:ext cx="0" cy="8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9" name="Line 55">
                <a:extLst>
                  <a:ext uri="{FF2B5EF4-FFF2-40B4-BE49-F238E27FC236}">
                    <a16:creationId xmlns:a16="http://schemas.microsoft.com/office/drawing/2014/main" id="{FD8F277A-DA82-48B3-84A4-284BEB7A4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3427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0" name="Line 56">
                <a:extLst>
                  <a:ext uri="{FF2B5EF4-FFF2-40B4-BE49-F238E27FC236}">
                    <a16:creationId xmlns:a16="http://schemas.microsoft.com/office/drawing/2014/main" id="{48BB6882-72A0-4843-82D3-CDE0250C8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3295"/>
                <a:ext cx="0" cy="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1" name="Line 57">
                <a:extLst>
                  <a:ext uri="{FF2B5EF4-FFF2-40B4-BE49-F238E27FC236}">
                    <a16:creationId xmlns:a16="http://schemas.microsoft.com/office/drawing/2014/main" id="{94ECB2BE-0B18-446E-AD82-765992593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3168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2" name="Line 58">
                <a:extLst>
                  <a:ext uri="{FF2B5EF4-FFF2-40B4-BE49-F238E27FC236}">
                    <a16:creationId xmlns:a16="http://schemas.microsoft.com/office/drawing/2014/main" id="{572C1EB5-DA28-4E81-8D48-1D2669AF1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3038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3" name="Line 59">
                <a:extLst>
                  <a:ext uri="{FF2B5EF4-FFF2-40B4-BE49-F238E27FC236}">
                    <a16:creationId xmlns:a16="http://schemas.microsoft.com/office/drawing/2014/main" id="{F88C771A-60C0-4D31-B386-481B38A1B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2909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4" name="Line 60">
                <a:extLst>
                  <a:ext uri="{FF2B5EF4-FFF2-40B4-BE49-F238E27FC236}">
                    <a16:creationId xmlns:a16="http://schemas.microsoft.com/office/drawing/2014/main" id="{C6A72D17-BDAB-474B-B104-0FF21ABFD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2779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5" name="Line 61">
                <a:extLst>
                  <a:ext uri="{FF2B5EF4-FFF2-40B4-BE49-F238E27FC236}">
                    <a16:creationId xmlns:a16="http://schemas.microsoft.com/office/drawing/2014/main" id="{E0BB1FBD-9372-4843-9F98-2FF162B57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265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6" name="Line 62">
                <a:extLst>
                  <a:ext uri="{FF2B5EF4-FFF2-40B4-BE49-F238E27FC236}">
                    <a16:creationId xmlns:a16="http://schemas.microsoft.com/office/drawing/2014/main" id="{7972D69C-0649-40E2-A327-B6B2DB9EC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2520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7" name="Line 63">
                <a:extLst>
                  <a:ext uri="{FF2B5EF4-FFF2-40B4-BE49-F238E27FC236}">
                    <a16:creationId xmlns:a16="http://schemas.microsoft.com/office/drawing/2014/main" id="{A0D0336F-46FD-45F4-9E81-2519B10F8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2390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8" name="Line 64">
                <a:extLst>
                  <a:ext uri="{FF2B5EF4-FFF2-40B4-BE49-F238E27FC236}">
                    <a16:creationId xmlns:a16="http://schemas.microsoft.com/office/drawing/2014/main" id="{B2202BC2-941B-41B1-BE70-4C119E9B8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2261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9" name="Line 65">
                <a:extLst>
                  <a:ext uri="{FF2B5EF4-FFF2-40B4-BE49-F238E27FC236}">
                    <a16:creationId xmlns:a16="http://schemas.microsoft.com/office/drawing/2014/main" id="{AAF387C1-DF99-46F5-9D37-51B133F92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2131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0" name="Line 66">
                <a:extLst>
                  <a:ext uri="{FF2B5EF4-FFF2-40B4-BE49-F238E27FC236}">
                    <a16:creationId xmlns:a16="http://schemas.microsoft.com/office/drawing/2014/main" id="{B1525994-D9A0-491B-9BB8-6C8F435A6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2002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1" name="Line 67">
                <a:extLst>
                  <a:ext uri="{FF2B5EF4-FFF2-40B4-BE49-F238E27FC236}">
                    <a16:creationId xmlns:a16="http://schemas.microsoft.com/office/drawing/2014/main" id="{90DEBBB2-1528-421F-B671-B9E17FE98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1872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2" name="Line 68">
                <a:extLst>
                  <a:ext uri="{FF2B5EF4-FFF2-40B4-BE49-F238E27FC236}">
                    <a16:creationId xmlns:a16="http://schemas.microsoft.com/office/drawing/2014/main" id="{B5C64CB3-73B5-450B-9C86-902D3D7FA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1742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3" name="Line 69">
                <a:extLst>
                  <a:ext uri="{FF2B5EF4-FFF2-40B4-BE49-F238E27FC236}">
                    <a16:creationId xmlns:a16="http://schemas.microsoft.com/office/drawing/2014/main" id="{CD4F6EBE-E467-4273-9DB1-3A517DFB6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1613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4" name="Line 70">
                <a:extLst>
                  <a:ext uri="{FF2B5EF4-FFF2-40B4-BE49-F238E27FC236}">
                    <a16:creationId xmlns:a16="http://schemas.microsoft.com/office/drawing/2014/main" id="{9BFBDC35-A668-41A8-B478-46F3BCB03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1483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5" name="Line 71">
                <a:extLst>
                  <a:ext uri="{FF2B5EF4-FFF2-40B4-BE49-F238E27FC236}">
                    <a16:creationId xmlns:a16="http://schemas.microsoft.com/office/drawing/2014/main" id="{9F060D18-0BEA-43C6-9257-C4870F385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1354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6" name="Line 72">
                <a:extLst>
                  <a:ext uri="{FF2B5EF4-FFF2-40B4-BE49-F238E27FC236}">
                    <a16:creationId xmlns:a16="http://schemas.microsoft.com/office/drawing/2014/main" id="{3F21B38D-3824-4883-835F-0329A2257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1224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7" name="Line 73">
                <a:extLst>
                  <a:ext uri="{FF2B5EF4-FFF2-40B4-BE49-F238E27FC236}">
                    <a16:creationId xmlns:a16="http://schemas.microsoft.com/office/drawing/2014/main" id="{40E75213-D490-4510-9D6A-D31919004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1094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8" name="Line 74">
                <a:extLst>
                  <a:ext uri="{FF2B5EF4-FFF2-40B4-BE49-F238E27FC236}">
                    <a16:creationId xmlns:a16="http://schemas.microsoft.com/office/drawing/2014/main" id="{A003D5E7-C99B-4470-9C3E-9540684D1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965"/>
                <a:ext cx="0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9" name="Line 75">
                <a:extLst>
                  <a:ext uri="{FF2B5EF4-FFF2-40B4-BE49-F238E27FC236}">
                    <a16:creationId xmlns:a16="http://schemas.microsoft.com/office/drawing/2014/main" id="{17B9ED96-4787-4EC6-88D0-AEB6D52FB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835"/>
                <a:ext cx="0" cy="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0" name="Line 76">
                <a:extLst>
                  <a:ext uri="{FF2B5EF4-FFF2-40B4-BE49-F238E27FC236}">
                    <a16:creationId xmlns:a16="http://schemas.microsoft.com/office/drawing/2014/main" id="{E23E1B7B-D246-4FD9-9FA7-228B6C39C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48" y="775"/>
                <a:ext cx="0" cy="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1" name="Freeform 77">
                <a:extLst>
                  <a:ext uri="{FF2B5EF4-FFF2-40B4-BE49-F238E27FC236}">
                    <a16:creationId xmlns:a16="http://schemas.microsoft.com/office/drawing/2014/main" id="{580F98D8-23B3-4F02-A6E7-38FB95248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873"/>
                <a:ext cx="4562" cy="1019"/>
              </a:xfrm>
              <a:custGeom>
                <a:avLst/>
                <a:gdLst>
                  <a:gd name="T0" fmla="*/ 19 w 1584"/>
                  <a:gd name="T1" fmla="*/ 51 h 354"/>
                  <a:gd name="T2" fmla="*/ 45 w 1584"/>
                  <a:gd name="T3" fmla="*/ 48 h 354"/>
                  <a:gd name="T4" fmla="*/ 71 w 1584"/>
                  <a:gd name="T5" fmla="*/ 45 h 354"/>
                  <a:gd name="T6" fmla="*/ 96 w 1584"/>
                  <a:gd name="T7" fmla="*/ 43 h 354"/>
                  <a:gd name="T8" fmla="*/ 122 w 1584"/>
                  <a:gd name="T9" fmla="*/ 40 h 354"/>
                  <a:gd name="T10" fmla="*/ 147 w 1584"/>
                  <a:gd name="T11" fmla="*/ 37 h 354"/>
                  <a:gd name="T12" fmla="*/ 173 w 1584"/>
                  <a:gd name="T13" fmla="*/ 33 h 354"/>
                  <a:gd name="T14" fmla="*/ 198 w 1584"/>
                  <a:gd name="T15" fmla="*/ 26 h 354"/>
                  <a:gd name="T16" fmla="*/ 224 w 1584"/>
                  <a:gd name="T17" fmla="*/ 19 h 354"/>
                  <a:gd name="T18" fmla="*/ 249 w 1584"/>
                  <a:gd name="T19" fmla="*/ 11 h 354"/>
                  <a:gd name="T20" fmla="*/ 275 w 1584"/>
                  <a:gd name="T21" fmla="*/ 5 h 354"/>
                  <a:gd name="T22" fmla="*/ 300 w 1584"/>
                  <a:gd name="T23" fmla="*/ 1 h 354"/>
                  <a:gd name="T24" fmla="*/ 326 w 1584"/>
                  <a:gd name="T25" fmla="*/ 1 h 354"/>
                  <a:gd name="T26" fmla="*/ 352 w 1584"/>
                  <a:gd name="T27" fmla="*/ 4 h 354"/>
                  <a:gd name="T28" fmla="*/ 377 w 1584"/>
                  <a:gd name="T29" fmla="*/ 11 h 354"/>
                  <a:gd name="T30" fmla="*/ 403 w 1584"/>
                  <a:gd name="T31" fmla="*/ 28 h 354"/>
                  <a:gd name="T32" fmla="*/ 428 w 1584"/>
                  <a:gd name="T33" fmla="*/ 63 h 354"/>
                  <a:gd name="T34" fmla="*/ 454 w 1584"/>
                  <a:gd name="T35" fmla="*/ 116 h 354"/>
                  <a:gd name="T36" fmla="*/ 479 w 1584"/>
                  <a:gd name="T37" fmla="*/ 178 h 354"/>
                  <a:gd name="T38" fmla="*/ 505 w 1584"/>
                  <a:gd name="T39" fmla="*/ 237 h 354"/>
                  <a:gd name="T40" fmla="*/ 530 w 1584"/>
                  <a:gd name="T41" fmla="*/ 286 h 354"/>
                  <a:gd name="T42" fmla="*/ 556 w 1584"/>
                  <a:gd name="T43" fmla="*/ 322 h 354"/>
                  <a:gd name="T44" fmla="*/ 581 w 1584"/>
                  <a:gd name="T45" fmla="*/ 346 h 354"/>
                  <a:gd name="T46" fmla="*/ 607 w 1584"/>
                  <a:gd name="T47" fmla="*/ 354 h 354"/>
                  <a:gd name="T48" fmla="*/ 632 w 1584"/>
                  <a:gd name="T49" fmla="*/ 350 h 354"/>
                  <a:gd name="T50" fmla="*/ 658 w 1584"/>
                  <a:gd name="T51" fmla="*/ 338 h 354"/>
                  <a:gd name="T52" fmla="*/ 684 w 1584"/>
                  <a:gd name="T53" fmla="*/ 321 h 354"/>
                  <a:gd name="T54" fmla="*/ 709 w 1584"/>
                  <a:gd name="T55" fmla="*/ 299 h 354"/>
                  <a:gd name="T56" fmla="*/ 735 w 1584"/>
                  <a:gd name="T57" fmla="*/ 273 h 354"/>
                  <a:gd name="T58" fmla="*/ 760 w 1584"/>
                  <a:gd name="T59" fmla="*/ 243 h 354"/>
                  <a:gd name="T60" fmla="*/ 786 w 1584"/>
                  <a:gd name="T61" fmla="*/ 213 h 354"/>
                  <a:gd name="T62" fmla="*/ 811 w 1584"/>
                  <a:gd name="T63" fmla="*/ 185 h 354"/>
                  <a:gd name="T64" fmla="*/ 837 w 1584"/>
                  <a:gd name="T65" fmla="*/ 161 h 354"/>
                  <a:gd name="T66" fmla="*/ 862 w 1584"/>
                  <a:gd name="T67" fmla="*/ 140 h 354"/>
                  <a:gd name="T68" fmla="*/ 888 w 1584"/>
                  <a:gd name="T69" fmla="*/ 120 h 354"/>
                  <a:gd name="T70" fmla="*/ 913 w 1584"/>
                  <a:gd name="T71" fmla="*/ 106 h 354"/>
                  <a:gd name="T72" fmla="*/ 939 w 1584"/>
                  <a:gd name="T73" fmla="*/ 97 h 354"/>
                  <a:gd name="T74" fmla="*/ 965 w 1584"/>
                  <a:gd name="T75" fmla="*/ 95 h 354"/>
                  <a:gd name="T76" fmla="*/ 990 w 1584"/>
                  <a:gd name="T77" fmla="*/ 95 h 354"/>
                  <a:gd name="T78" fmla="*/ 1016 w 1584"/>
                  <a:gd name="T79" fmla="*/ 95 h 354"/>
                  <a:gd name="T80" fmla="*/ 1041 w 1584"/>
                  <a:gd name="T81" fmla="*/ 94 h 354"/>
                  <a:gd name="T82" fmla="*/ 1067 w 1584"/>
                  <a:gd name="T83" fmla="*/ 93 h 354"/>
                  <a:gd name="T84" fmla="*/ 1092 w 1584"/>
                  <a:gd name="T85" fmla="*/ 93 h 354"/>
                  <a:gd name="T86" fmla="*/ 1118 w 1584"/>
                  <a:gd name="T87" fmla="*/ 94 h 354"/>
                  <a:gd name="T88" fmla="*/ 1143 w 1584"/>
                  <a:gd name="T89" fmla="*/ 95 h 354"/>
                  <a:gd name="T90" fmla="*/ 1169 w 1584"/>
                  <a:gd name="T91" fmla="*/ 97 h 354"/>
                  <a:gd name="T92" fmla="*/ 1194 w 1584"/>
                  <a:gd name="T93" fmla="*/ 100 h 354"/>
                  <a:gd name="T94" fmla="*/ 1220 w 1584"/>
                  <a:gd name="T95" fmla="*/ 101 h 354"/>
                  <a:gd name="T96" fmla="*/ 1245 w 1584"/>
                  <a:gd name="T97" fmla="*/ 100 h 354"/>
                  <a:gd name="T98" fmla="*/ 1271 w 1584"/>
                  <a:gd name="T99" fmla="*/ 98 h 354"/>
                  <a:gd name="T100" fmla="*/ 1297 w 1584"/>
                  <a:gd name="T101" fmla="*/ 95 h 354"/>
                  <a:gd name="T102" fmla="*/ 1322 w 1584"/>
                  <a:gd name="T103" fmla="*/ 90 h 354"/>
                  <a:gd name="T104" fmla="*/ 1348 w 1584"/>
                  <a:gd name="T105" fmla="*/ 85 h 354"/>
                  <a:gd name="T106" fmla="*/ 1373 w 1584"/>
                  <a:gd name="T107" fmla="*/ 79 h 354"/>
                  <a:gd name="T108" fmla="*/ 1399 w 1584"/>
                  <a:gd name="T109" fmla="*/ 76 h 354"/>
                  <a:gd name="T110" fmla="*/ 1424 w 1584"/>
                  <a:gd name="T111" fmla="*/ 74 h 354"/>
                  <a:gd name="T112" fmla="*/ 1450 w 1584"/>
                  <a:gd name="T113" fmla="*/ 71 h 354"/>
                  <a:gd name="T114" fmla="*/ 1475 w 1584"/>
                  <a:gd name="T115" fmla="*/ 67 h 354"/>
                  <a:gd name="T116" fmla="*/ 1501 w 1584"/>
                  <a:gd name="T117" fmla="*/ 63 h 354"/>
                  <a:gd name="T118" fmla="*/ 1526 w 1584"/>
                  <a:gd name="T119" fmla="*/ 59 h 354"/>
                  <a:gd name="T120" fmla="*/ 1552 w 1584"/>
                  <a:gd name="T121" fmla="*/ 56 h 354"/>
                  <a:gd name="T122" fmla="*/ 1577 w 1584"/>
                  <a:gd name="T123" fmla="*/ 5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84" h="354">
                    <a:moveTo>
                      <a:pt x="0" y="55"/>
                    </a:moveTo>
                    <a:lnTo>
                      <a:pt x="7" y="53"/>
                    </a:lnTo>
                    <a:lnTo>
                      <a:pt x="13" y="52"/>
                    </a:lnTo>
                    <a:lnTo>
                      <a:pt x="19" y="51"/>
                    </a:lnTo>
                    <a:lnTo>
                      <a:pt x="26" y="50"/>
                    </a:lnTo>
                    <a:lnTo>
                      <a:pt x="32" y="49"/>
                    </a:lnTo>
                    <a:lnTo>
                      <a:pt x="39" y="48"/>
                    </a:lnTo>
                    <a:lnTo>
                      <a:pt x="45" y="48"/>
                    </a:lnTo>
                    <a:lnTo>
                      <a:pt x="51" y="47"/>
                    </a:lnTo>
                    <a:lnTo>
                      <a:pt x="58" y="46"/>
                    </a:lnTo>
                    <a:lnTo>
                      <a:pt x="64" y="46"/>
                    </a:lnTo>
                    <a:lnTo>
                      <a:pt x="71" y="45"/>
                    </a:lnTo>
                    <a:lnTo>
                      <a:pt x="77" y="44"/>
                    </a:lnTo>
                    <a:lnTo>
                      <a:pt x="83" y="44"/>
                    </a:lnTo>
                    <a:lnTo>
                      <a:pt x="90" y="43"/>
                    </a:lnTo>
                    <a:lnTo>
                      <a:pt x="96" y="43"/>
                    </a:lnTo>
                    <a:lnTo>
                      <a:pt x="102" y="42"/>
                    </a:lnTo>
                    <a:lnTo>
                      <a:pt x="109" y="41"/>
                    </a:lnTo>
                    <a:lnTo>
                      <a:pt x="115" y="41"/>
                    </a:lnTo>
                    <a:lnTo>
                      <a:pt x="122" y="40"/>
                    </a:lnTo>
                    <a:lnTo>
                      <a:pt x="128" y="39"/>
                    </a:lnTo>
                    <a:lnTo>
                      <a:pt x="134" y="39"/>
                    </a:lnTo>
                    <a:lnTo>
                      <a:pt x="141" y="38"/>
                    </a:lnTo>
                    <a:lnTo>
                      <a:pt x="147" y="37"/>
                    </a:lnTo>
                    <a:lnTo>
                      <a:pt x="154" y="36"/>
                    </a:lnTo>
                    <a:lnTo>
                      <a:pt x="160" y="35"/>
                    </a:lnTo>
                    <a:lnTo>
                      <a:pt x="166" y="34"/>
                    </a:lnTo>
                    <a:lnTo>
                      <a:pt x="173" y="33"/>
                    </a:lnTo>
                    <a:lnTo>
                      <a:pt x="179" y="31"/>
                    </a:lnTo>
                    <a:lnTo>
                      <a:pt x="185" y="30"/>
                    </a:lnTo>
                    <a:lnTo>
                      <a:pt x="192" y="28"/>
                    </a:lnTo>
                    <a:lnTo>
                      <a:pt x="198" y="26"/>
                    </a:lnTo>
                    <a:lnTo>
                      <a:pt x="205" y="25"/>
                    </a:lnTo>
                    <a:lnTo>
                      <a:pt x="211" y="23"/>
                    </a:lnTo>
                    <a:lnTo>
                      <a:pt x="217" y="21"/>
                    </a:lnTo>
                    <a:lnTo>
                      <a:pt x="224" y="19"/>
                    </a:lnTo>
                    <a:lnTo>
                      <a:pt x="230" y="17"/>
                    </a:lnTo>
                    <a:lnTo>
                      <a:pt x="237" y="15"/>
                    </a:lnTo>
                    <a:lnTo>
                      <a:pt x="243" y="13"/>
                    </a:lnTo>
                    <a:lnTo>
                      <a:pt x="249" y="11"/>
                    </a:lnTo>
                    <a:lnTo>
                      <a:pt x="256" y="9"/>
                    </a:lnTo>
                    <a:lnTo>
                      <a:pt x="262" y="8"/>
                    </a:lnTo>
                    <a:lnTo>
                      <a:pt x="269" y="6"/>
                    </a:lnTo>
                    <a:lnTo>
                      <a:pt x="275" y="5"/>
                    </a:lnTo>
                    <a:lnTo>
                      <a:pt x="281" y="3"/>
                    </a:lnTo>
                    <a:lnTo>
                      <a:pt x="288" y="2"/>
                    </a:lnTo>
                    <a:lnTo>
                      <a:pt x="294" y="2"/>
                    </a:lnTo>
                    <a:lnTo>
                      <a:pt x="300" y="1"/>
                    </a:lnTo>
                    <a:lnTo>
                      <a:pt x="307" y="1"/>
                    </a:lnTo>
                    <a:lnTo>
                      <a:pt x="313" y="0"/>
                    </a:lnTo>
                    <a:lnTo>
                      <a:pt x="320" y="1"/>
                    </a:lnTo>
                    <a:lnTo>
                      <a:pt x="326" y="1"/>
                    </a:lnTo>
                    <a:lnTo>
                      <a:pt x="332" y="1"/>
                    </a:lnTo>
                    <a:lnTo>
                      <a:pt x="339" y="2"/>
                    </a:lnTo>
                    <a:lnTo>
                      <a:pt x="345" y="3"/>
                    </a:lnTo>
                    <a:lnTo>
                      <a:pt x="352" y="4"/>
                    </a:lnTo>
                    <a:lnTo>
                      <a:pt x="358" y="5"/>
                    </a:lnTo>
                    <a:lnTo>
                      <a:pt x="364" y="6"/>
                    </a:lnTo>
                    <a:lnTo>
                      <a:pt x="371" y="8"/>
                    </a:lnTo>
                    <a:lnTo>
                      <a:pt x="377" y="11"/>
                    </a:lnTo>
                    <a:lnTo>
                      <a:pt x="383" y="14"/>
                    </a:lnTo>
                    <a:lnTo>
                      <a:pt x="390" y="17"/>
                    </a:lnTo>
                    <a:lnTo>
                      <a:pt x="396" y="22"/>
                    </a:lnTo>
                    <a:lnTo>
                      <a:pt x="403" y="28"/>
                    </a:lnTo>
                    <a:lnTo>
                      <a:pt x="409" y="35"/>
                    </a:lnTo>
                    <a:lnTo>
                      <a:pt x="415" y="43"/>
                    </a:lnTo>
                    <a:lnTo>
                      <a:pt x="422" y="52"/>
                    </a:lnTo>
                    <a:lnTo>
                      <a:pt x="428" y="63"/>
                    </a:lnTo>
                    <a:lnTo>
                      <a:pt x="435" y="75"/>
                    </a:lnTo>
                    <a:lnTo>
                      <a:pt x="441" y="88"/>
                    </a:lnTo>
                    <a:lnTo>
                      <a:pt x="447" y="102"/>
                    </a:lnTo>
                    <a:lnTo>
                      <a:pt x="454" y="116"/>
                    </a:lnTo>
                    <a:lnTo>
                      <a:pt x="460" y="131"/>
                    </a:lnTo>
                    <a:lnTo>
                      <a:pt x="466" y="147"/>
                    </a:lnTo>
                    <a:lnTo>
                      <a:pt x="473" y="162"/>
                    </a:lnTo>
                    <a:lnTo>
                      <a:pt x="479" y="178"/>
                    </a:lnTo>
                    <a:lnTo>
                      <a:pt x="486" y="193"/>
                    </a:lnTo>
                    <a:lnTo>
                      <a:pt x="492" y="208"/>
                    </a:lnTo>
                    <a:lnTo>
                      <a:pt x="498" y="223"/>
                    </a:lnTo>
                    <a:lnTo>
                      <a:pt x="505" y="237"/>
                    </a:lnTo>
                    <a:lnTo>
                      <a:pt x="511" y="251"/>
                    </a:lnTo>
                    <a:lnTo>
                      <a:pt x="517" y="263"/>
                    </a:lnTo>
                    <a:lnTo>
                      <a:pt x="524" y="275"/>
                    </a:lnTo>
                    <a:lnTo>
                      <a:pt x="530" y="286"/>
                    </a:lnTo>
                    <a:lnTo>
                      <a:pt x="537" y="297"/>
                    </a:lnTo>
                    <a:lnTo>
                      <a:pt x="543" y="306"/>
                    </a:lnTo>
                    <a:lnTo>
                      <a:pt x="549" y="315"/>
                    </a:lnTo>
                    <a:lnTo>
                      <a:pt x="556" y="322"/>
                    </a:lnTo>
                    <a:lnTo>
                      <a:pt x="562" y="329"/>
                    </a:lnTo>
                    <a:lnTo>
                      <a:pt x="569" y="336"/>
                    </a:lnTo>
                    <a:lnTo>
                      <a:pt x="575" y="341"/>
                    </a:lnTo>
                    <a:lnTo>
                      <a:pt x="581" y="346"/>
                    </a:lnTo>
                    <a:lnTo>
                      <a:pt x="588" y="349"/>
                    </a:lnTo>
                    <a:lnTo>
                      <a:pt x="594" y="352"/>
                    </a:lnTo>
                    <a:lnTo>
                      <a:pt x="601" y="354"/>
                    </a:lnTo>
                    <a:lnTo>
                      <a:pt x="607" y="354"/>
                    </a:lnTo>
                    <a:lnTo>
                      <a:pt x="613" y="354"/>
                    </a:lnTo>
                    <a:lnTo>
                      <a:pt x="620" y="353"/>
                    </a:lnTo>
                    <a:lnTo>
                      <a:pt x="626" y="352"/>
                    </a:lnTo>
                    <a:lnTo>
                      <a:pt x="632" y="350"/>
                    </a:lnTo>
                    <a:lnTo>
                      <a:pt x="639" y="348"/>
                    </a:lnTo>
                    <a:lnTo>
                      <a:pt x="645" y="345"/>
                    </a:lnTo>
                    <a:lnTo>
                      <a:pt x="652" y="342"/>
                    </a:lnTo>
                    <a:lnTo>
                      <a:pt x="658" y="338"/>
                    </a:lnTo>
                    <a:lnTo>
                      <a:pt x="664" y="334"/>
                    </a:lnTo>
                    <a:lnTo>
                      <a:pt x="671" y="330"/>
                    </a:lnTo>
                    <a:lnTo>
                      <a:pt x="677" y="326"/>
                    </a:lnTo>
                    <a:lnTo>
                      <a:pt x="684" y="321"/>
                    </a:lnTo>
                    <a:lnTo>
                      <a:pt x="690" y="316"/>
                    </a:lnTo>
                    <a:lnTo>
                      <a:pt x="696" y="311"/>
                    </a:lnTo>
                    <a:lnTo>
                      <a:pt x="703" y="305"/>
                    </a:lnTo>
                    <a:lnTo>
                      <a:pt x="709" y="299"/>
                    </a:lnTo>
                    <a:lnTo>
                      <a:pt x="715" y="293"/>
                    </a:lnTo>
                    <a:lnTo>
                      <a:pt x="722" y="287"/>
                    </a:lnTo>
                    <a:lnTo>
                      <a:pt x="728" y="280"/>
                    </a:lnTo>
                    <a:lnTo>
                      <a:pt x="735" y="273"/>
                    </a:lnTo>
                    <a:lnTo>
                      <a:pt x="741" y="266"/>
                    </a:lnTo>
                    <a:lnTo>
                      <a:pt x="747" y="259"/>
                    </a:lnTo>
                    <a:lnTo>
                      <a:pt x="754" y="251"/>
                    </a:lnTo>
                    <a:lnTo>
                      <a:pt x="760" y="243"/>
                    </a:lnTo>
                    <a:lnTo>
                      <a:pt x="767" y="235"/>
                    </a:lnTo>
                    <a:lnTo>
                      <a:pt x="773" y="228"/>
                    </a:lnTo>
                    <a:lnTo>
                      <a:pt x="779" y="220"/>
                    </a:lnTo>
                    <a:lnTo>
                      <a:pt x="786" y="213"/>
                    </a:lnTo>
                    <a:lnTo>
                      <a:pt x="792" y="206"/>
                    </a:lnTo>
                    <a:lnTo>
                      <a:pt x="798" y="199"/>
                    </a:lnTo>
                    <a:lnTo>
                      <a:pt x="805" y="192"/>
                    </a:lnTo>
                    <a:lnTo>
                      <a:pt x="811" y="185"/>
                    </a:lnTo>
                    <a:lnTo>
                      <a:pt x="818" y="179"/>
                    </a:lnTo>
                    <a:lnTo>
                      <a:pt x="824" y="173"/>
                    </a:lnTo>
                    <a:lnTo>
                      <a:pt x="830" y="167"/>
                    </a:lnTo>
                    <a:lnTo>
                      <a:pt x="837" y="161"/>
                    </a:lnTo>
                    <a:lnTo>
                      <a:pt x="843" y="156"/>
                    </a:lnTo>
                    <a:lnTo>
                      <a:pt x="850" y="150"/>
                    </a:lnTo>
                    <a:lnTo>
                      <a:pt x="856" y="145"/>
                    </a:lnTo>
                    <a:lnTo>
                      <a:pt x="862" y="140"/>
                    </a:lnTo>
                    <a:lnTo>
                      <a:pt x="869" y="134"/>
                    </a:lnTo>
                    <a:lnTo>
                      <a:pt x="875" y="130"/>
                    </a:lnTo>
                    <a:lnTo>
                      <a:pt x="881" y="125"/>
                    </a:lnTo>
                    <a:lnTo>
                      <a:pt x="888" y="120"/>
                    </a:lnTo>
                    <a:lnTo>
                      <a:pt x="894" y="116"/>
                    </a:lnTo>
                    <a:lnTo>
                      <a:pt x="901" y="112"/>
                    </a:lnTo>
                    <a:lnTo>
                      <a:pt x="907" y="109"/>
                    </a:lnTo>
                    <a:lnTo>
                      <a:pt x="913" y="106"/>
                    </a:lnTo>
                    <a:lnTo>
                      <a:pt x="920" y="103"/>
                    </a:lnTo>
                    <a:lnTo>
                      <a:pt x="926" y="101"/>
                    </a:lnTo>
                    <a:lnTo>
                      <a:pt x="933" y="99"/>
                    </a:lnTo>
                    <a:lnTo>
                      <a:pt x="939" y="97"/>
                    </a:lnTo>
                    <a:lnTo>
                      <a:pt x="945" y="96"/>
                    </a:lnTo>
                    <a:lnTo>
                      <a:pt x="952" y="96"/>
                    </a:lnTo>
                    <a:lnTo>
                      <a:pt x="958" y="95"/>
                    </a:lnTo>
                    <a:lnTo>
                      <a:pt x="965" y="95"/>
                    </a:lnTo>
                    <a:lnTo>
                      <a:pt x="971" y="95"/>
                    </a:lnTo>
                    <a:lnTo>
                      <a:pt x="977" y="95"/>
                    </a:lnTo>
                    <a:lnTo>
                      <a:pt x="984" y="95"/>
                    </a:lnTo>
                    <a:lnTo>
                      <a:pt x="990" y="95"/>
                    </a:lnTo>
                    <a:lnTo>
                      <a:pt x="996" y="95"/>
                    </a:lnTo>
                    <a:lnTo>
                      <a:pt x="1003" y="95"/>
                    </a:lnTo>
                    <a:lnTo>
                      <a:pt x="1009" y="95"/>
                    </a:lnTo>
                    <a:lnTo>
                      <a:pt x="1016" y="95"/>
                    </a:lnTo>
                    <a:lnTo>
                      <a:pt x="1022" y="95"/>
                    </a:lnTo>
                    <a:lnTo>
                      <a:pt x="1028" y="95"/>
                    </a:lnTo>
                    <a:lnTo>
                      <a:pt x="1035" y="94"/>
                    </a:lnTo>
                    <a:lnTo>
                      <a:pt x="1041" y="94"/>
                    </a:lnTo>
                    <a:lnTo>
                      <a:pt x="1048" y="94"/>
                    </a:lnTo>
                    <a:lnTo>
                      <a:pt x="1054" y="94"/>
                    </a:lnTo>
                    <a:lnTo>
                      <a:pt x="1060" y="93"/>
                    </a:lnTo>
                    <a:lnTo>
                      <a:pt x="1067" y="93"/>
                    </a:lnTo>
                    <a:lnTo>
                      <a:pt x="1073" y="93"/>
                    </a:lnTo>
                    <a:lnTo>
                      <a:pt x="1079" y="93"/>
                    </a:lnTo>
                    <a:lnTo>
                      <a:pt x="1086" y="93"/>
                    </a:lnTo>
                    <a:lnTo>
                      <a:pt x="1092" y="93"/>
                    </a:lnTo>
                    <a:lnTo>
                      <a:pt x="1099" y="93"/>
                    </a:lnTo>
                    <a:lnTo>
                      <a:pt x="1105" y="93"/>
                    </a:lnTo>
                    <a:lnTo>
                      <a:pt x="1111" y="93"/>
                    </a:lnTo>
                    <a:lnTo>
                      <a:pt x="1118" y="94"/>
                    </a:lnTo>
                    <a:lnTo>
                      <a:pt x="1124" y="94"/>
                    </a:lnTo>
                    <a:lnTo>
                      <a:pt x="1131" y="94"/>
                    </a:lnTo>
                    <a:lnTo>
                      <a:pt x="1137" y="94"/>
                    </a:lnTo>
                    <a:lnTo>
                      <a:pt x="1143" y="95"/>
                    </a:lnTo>
                    <a:lnTo>
                      <a:pt x="1150" y="95"/>
                    </a:lnTo>
                    <a:lnTo>
                      <a:pt x="1156" y="96"/>
                    </a:lnTo>
                    <a:lnTo>
                      <a:pt x="1162" y="96"/>
                    </a:lnTo>
                    <a:lnTo>
                      <a:pt x="1169" y="97"/>
                    </a:lnTo>
                    <a:lnTo>
                      <a:pt x="1175" y="98"/>
                    </a:lnTo>
                    <a:lnTo>
                      <a:pt x="1182" y="99"/>
                    </a:lnTo>
                    <a:lnTo>
                      <a:pt x="1188" y="99"/>
                    </a:lnTo>
                    <a:lnTo>
                      <a:pt x="1194" y="100"/>
                    </a:lnTo>
                    <a:lnTo>
                      <a:pt x="1201" y="100"/>
                    </a:lnTo>
                    <a:lnTo>
                      <a:pt x="1207" y="101"/>
                    </a:lnTo>
                    <a:lnTo>
                      <a:pt x="1214" y="101"/>
                    </a:lnTo>
                    <a:lnTo>
                      <a:pt x="1220" y="101"/>
                    </a:lnTo>
                    <a:lnTo>
                      <a:pt x="1226" y="101"/>
                    </a:lnTo>
                    <a:lnTo>
                      <a:pt x="1233" y="101"/>
                    </a:lnTo>
                    <a:lnTo>
                      <a:pt x="1239" y="101"/>
                    </a:lnTo>
                    <a:lnTo>
                      <a:pt x="1245" y="100"/>
                    </a:lnTo>
                    <a:lnTo>
                      <a:pt x="1252" y="100"/>
                    </a:lnTo>
                    <a:lnTo>
                      <a:pt x="1258" y="99"/>
                    </a:lnTo>
                    <a:lnTo>
                      <a:pt x="1265" y="99"/>
                    </a:lnTo>
                    <a:lnTo>
                      <a:pt x="1271" y="98"/>
                    </a:lnTo>
                    <a:lnTo>
                      <a:pt x="1277" y="97"/>
                    </a:lnTo>
                    <a:lnTo>
                      <a:pt x="1284" y="96"/>
                    </a:lnTo>
                    <a:lnTo>
                      <a:pt x="1290" y="96"/>
                    </a:lnTo>
                    <a:lnTo>
                      <a:pt x="1297" y="95"/>
                    </a:lnTo>
                    <a:lnTo>
                      <a:pt x="1303" y="94"/>
                    </a:lnTo>
                    <a:lnTo>
                      <a:pt x="1309" y="93"/>
                    </a:lnTo>
                    <a:lnTo>
                      <a:pt x="1316" y="91"/>
                    </a:lnTo>
                    <a:lnTo>
                      <a:pt x="1322" y="90"/>
                    </a:lnTo>
                    <a:lnTo>
                      <a:pt x="1328" y="89"/>
                    </a:lnTo>
                    <a:lnTo>
                      <a:pt x="1335" y="88"/>
                    </a:lnTo>
                    <a:lnTo>
                      <a:pt x="1341" y="86"/>
                    </a:lnTo>
                    <a:lnTo>
                      <a:pt x="1348" y="85"/>
                    </a:lnTo>
                    <a:lnTo>
                      <a:pt x="1354" y="83"/>
                    </a:lnTo>
                    <a:lnTo>
                      <a:pt x="1360" y="82"/>
                    </a:lnTo>
                    <a:lnTo>
                      <a:pt x="1367" y="81"/>
                    </a:lnTo>
                    <a:lnTo>
                      <a:pt x="1373" y="79"/>
                    </a:lnTo>
                    <a:lnTo>
                      <a:pt x="1380" y="78"/>
                    </a:lnTo>
                    <a:lnTo>
                      <a:pt x="1386" y="77"/>
                    </a:lnTo>
                    <a:lnTo>
                      <a:pt x="1392" y="77"/>
                    </a:lnTo>
                    <a:lnTo>
                      <a:pt x="1399" y="76"/>
                    </a:lnTo>
                    <a:lnTo>
                      <a:pt x="1405" y="75"/>
                    </a:lnTo>
                    <a:lnTo>
                      <a:pt x="1411" y="75"/>
                    </a:lnTo>
                    <a:lnTo>
                      <a:pt x="1418" y="74"/>
                    </a:lnTo>
                    <a:lnTo>
                      <a:pt x="1424" y="74"/>
                    </a:lnTo>
                    <a:lnTo>
                      <a:pt x="1431" y="73"/>
                    </a:lnTo>
                    <a:lnTo>
                      <a:pt x="1437" y="73"/>
                    </a:lnTo>
                    <a:lnTo>
                      <a:pt x="1443" y="72"/>
                    </a:lnTo>
                    <a:lnTo>
                      <a:pt x="1450" y="71"/>
                    </a:lnTo>
                    <a:lnTo>
                      <a:pt x="1456" y="70"/>
                    </a:lnTo>
                    <a:lnTo>
                      <a:pt x="1463" y="69"/>
                    </a:lnTo>
                    <a:lnTo>
                      <a:pt x="1469" y="68"/>
                    </a:lnTo>
                    <a:lnTo>
                      <a:pt x="1475" y="67"/>
                    </a:lnTo>
                    <a:lnTo>
                      <a:pt x="1482" y="66"/>
                    </a:lnTo>
                    <a:lnTo>
                      <a:pt x="1488" y="65"/>
                    </a:lnTo>
                    <a:lnTo>
                      <a:pt x="1494" y="64"/>
                    </a:lnTo>
                    <a:lnTo>
                      <a:pt x="1501" y="63"/>
                    </a:lnTo>
                    <a:lnTo>
                      <a:pt x="1507" y="62"/>
                    </a:lnTo>
                    <a:lnTo>
                      <a:pt x="1514" y="61"/>
                    </a:lnTo>
                    <a:lnTo>
                      <a:pt x="1520" y="60"/>
                    </a:lnTo>
                    <a:lnTo>
                      <a:pt x="1526" y="59"/>
                    </a:lnTo>
                    <a:lnTo>
                      <a:pt x="1533" y="59"/>
                    </a:lnTo>
                    <a:lnTo>
                      <a:pt x="1539" y="58"/>
                    </a:lnTo>
                    <a:lnTo>
                      <a:pt x="1546" y="57"/>
                    </a:lnTo>
                    <a:lnTo>
                      <a:pt x="1552" y="56"/>
                    </a:lnTo>
                    <a:lnTo>
                      <a:pt x="1558" y="55"/>
                    </a:lnTo>
                    <a:lnTo>
                      <a:pt x="1565" y="54"/>
                    </a:lnTo>
                    <a:lnTo>
                      <a:pt x="1571" y="53"/>
                    </a:lnTo>
                    <a:lnTo>
                      <a:pt x="1577" y="52"/>
                    </a:lnTo>
                    <a:lnTo>
                      <a:pt x="1584" y="51"/>
                    </a:lnTo>
                  </a:path>
                </a:pathLst>
              </a:cu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2" name="Freeform 78">
                <a:extLst>
                  <a:ext uri="{FF2B5EF4-FFF2-40B4-BE49-F238E27FC236}">
                    <a16:creationId xmlns:a16="http://schemas.microsoft.com/office/drawing/2014/main" id="{611ADA64-19D8-45E9-A79A-47DBFDB21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910"/>
                <a:ext cx="4562" cy="1861"/>
              </a:xfrm>
              <a:custGeom>
                <a:avLst/>
                <a:gdLst>
                  <a:gd name="T0" fmla="*/ 19 w 1584"/>
                  <a:gd name="T1" fmla="*/ 40 h 646"/>
                  <a:gd name="T2" fmla="*/ 45 w 1584"/>
                  <a:gd name="T3" fmla="*/ 33 h 646"/>
                  <a:gd name="T4" fmla="*/ 71 w 1584"/>
                  <a:gd name="T5" fmla="*/ 28 h 646"/>
                  <a:gd name="T6" fmla="*/ 96 w 1584"/>
                  <a:gd name="T7" fmla="*/ 24 h 646"/>
                  <a:gd name="T8" fmla="*/ 122 w 1584"/>
                  <a:gd name="T9" fmla="*/ 21 h 646"/>
                  <a:gd name="T10" fmla="*/ 147 w 1584"/>
                  <a:gd name="T11" fmla="*/ 19 h 646"/>
                  <a:gd name="T12" fmla="*/ 173 w 1584"/>
                  <a:gd name="T13" fmla="*/ 15 h 646"/>
                  <a:gd name="T14" fmla="*/ 198 w 1584"/>
                  <a:gd name="T15" fmla="*/ 12 h 646"/>
                  <a:gd name="T16" fmla="*/ 224 w 1584"/>
                  <a:gd name="T17" fmla="*/ 10 h 646"/>
                  <a:gd name="T18" fmla="*/ 249 w 1584"/>
                  <a:gd name="T19" fmla="*/ 8 h 646"/>
                  <a:gd name="T20" fmla="*/ 275 w 1584"/>
                  <a:gd name="T21" fmla="*/ 5 h 646"/>
                  <a:gd name="T22" fmla="*/ 300 w 1584"/>
                  <a:gd name="T23" fmla="*/ 3 h 646"/>
                  <a:gd name="T24" fmla="*/ 326 w 1584"/>
                  <a:gd name="T25" fmla="*/ 1 h 646"/>
                  <a:gd name="T26" fmla="*/ 352 w 1584"/>
                  <a:gd name="T27" fmla="*/ 0 h 646"/>
                  <a:gd name="T28" fmla="*/ 377 w 1584"/>
                  <a:gd name="T29" fmla="*/ 3 h 646"/>
                  <a:gd name="T30" fmla="*/ 403 w 1584"/>
                  <a:gd name="T31" fmla="*/ 17 h 646"/>
                  <a:gd name="T32" fmla="*/ 428 w 1584"/>
                  <a:gd name="T33" fmla="*/ 57 h 646"/>
                  <a:gd name="T34" fmla="*/ 454 w 1584"/>
                  <a:gd name="T35" fmla="*/ 129 h 646"/>
                  <a:gd name="T36" fmla="*/ 479 w 1584"/>
                  <a:gd name="T37" fmla="*/ 231 h 646"/>
                  <a:gd name="T38" fmla="*/ 505 w 1584"/>
                  <a:gd name="T39" fmla="*/ 345 h 646"/>
                  <a:gd name="T40" fmla="*/ 530 w 1584"/>
                  <a:gd name="T41" fmla="*/ 453 h 646"/>
                  <a:gd name="T42" fmla="*/ 556 w 1584"/>
                  <a:gd name="T43" fmla="*/ 539 h 646"/>
                  <a:gd name="T44" fmla="*/ 581 w 1584"/>
                  <a:gd name="T45" fmla="*/ 598 h 646"/>
                  <a:gd name="T46" fmla="*/ 607 w 1584"/>
                  <a:gd name="T47" fmla="*/ 631 h 646"/>
                  <a:gd name="T48" fmla="*/ 632 w 1584"/>
                  <a:gd name="T49" fmla="*/ 644 h 646"/>
                  <a:gd name="T50" fmla="*/ 658 w 1584"/>
                  <a:gd name="T51" fmla="*/ 645 h 646"/>
                  <a:gd name="T52" fmla="*/ 684 w 1584"/>
                  <a:gd name="T53" fmla="*/ 638 h 646"/>
                  <a:gd name="T54" fmla="*/ 709 w 1584"/>
                  <a:gd name="T55" fmla="*/ 623 h 646"/>
                  <a:gd name="T56" fmla="*/ 735 w 1584"/>
                  <a:gd name="T57" fmla="*/ 601 h 646"/>
                  <a:gd name="T58" fmla="*/ 760 w 1584"/>
                  <a:gd name="T59" fmla="*/ 573 h 646"/>
                  <a:gd name="T60" fmla="*/ 786 w 1584"/>
                  <a:gd name="T61" fmla="*/ 543 h 646"/>
                  <a:gd name="T62" fmla="*/ 811 w 1584"/>
                  <a:gd name="T63" fmla="*/ 511 h 646"/>
                  <a:gd name="T64" fmla="*/ 837 w 1584"/>
                  <a:gd name="T65" fmla="*/ 478 h 646"/>
                  <a:gd name="T66" fmla="*/ 862 w 1584"/>
                  <a:gd name="T67" fmla="*/ 447 h 646"/>
                  <a:gd name="T68" fmla="*/ 888 w 1584"/>
                  <a:gd name="T69" fmla="*/ 418 h 646"/>
                  <a:gd name="T70" fmla="*/ 913 w 1584"/>
                  <a:gd name="T71" fmla="*/ 393 h 646"/>
                  <a:gd name="T72" fmla="*/ 939 w 1584"/>
                  <a:gd name="T73" fmla="*/ 372 h 646"/>
                  <a:gd name="T74" fmla="*/ 965 w 1584"/>
                  <a:gd name="T75" fmla="*/ 353 h 646"/>
                  <a:gd name="T76" fmla="*/ 990 w 1584"/>
                  <a:gd name="T77" fmla="*/ 334 h 646"/>
                  <a:gd name="T78" fmla="*/ 1016 w 1584"/>
                  <a:gd name="T79" fmla="*/ 317 h 646"/>
                  <a:gd name="T80" fmla="*/ 1041 w 1584"/>
                  <a:gd name="T81" fmla="*/ 302 h 646"/>
                  <a:gd name="T82" fmla="*/ 1067 w 1584"/>
                  <a:gd name="T83" fmla="*/ 289 h 646"/>
                  <a:gd name="T84" fmla="*/ 1092 w 1584"/>
                  <a:gd name="T85" fmla="*/ 278 h 646"/>
                  <a:gd name="T86" fmla="*/ 1118 w 1584"/>
                  <a:gd name="T87" fmla="*/ 268 h 646"/>
                  <a:gd name="T88" fmla="*/ 1143 w 1584"/>
                  <a:gd name="T89" fmla="*/ 259 h 646"/>
                  <a:gd name="T90" fmla="*/ 1169 w 1584"/>
                  <a:gd name="T91" fmla="*/ 254 h 646"/>
                  <a:gd name="T92" fmla="*/ 1194 w 1584"/>
                  <a:gd name="T93" fmla="*/ 252 h 646"/>
                  <a:gd name="T94" fmla="*/ 1220 w 1584"/>
                  <a:gd name="T95" fmla="*/ 251 h 646"/>
                  <a:gd name="T96" fmla="*/ 1245 w 1584"/>
                  <a:gd name="T97" fmla="*/ 248 h 646"/>
                  <a:gd name="T98" fmla="*/ 1271 w 1584"/>
                  <a:gd name="T99" fmla="*/ 245 h 646"/>
                  <a:gd name="T100" fmla="*/ 1297 w 1584"/>
                  <a:gd name="T101" fmla="*/ 242 h 646"/>
                  <a:gd name="T102" fmla="*/ 1322 w 1584"/>
                  <a:gd name="T103" fmla="*/ 238 h 646"/>
                  <a:gd name="T104" fmla="*/ 1348 w 1584"/>
                  <a:gd name="T105" fmla="*/ 234 h 646"/>
                  <a:gd name="T106" fmla="*/ 1373 w 1584"/>
                  <a:gd name="T107" fmla="*/ 229 h 646"/>
                  <a:gd name="T108" fmla="*/ 1399 w 1584"/>
                  <a:gd name="T109" fmla="*/ 225 h 646"/>
                  <a:gd name="T110" fmla="*/ 1424 w 1584"/>
                  <a:gd name="T111" fmla="*/ 222 h 646"/>
                  <a:gd name="T112" fmla="*/ 1450 w 1584"/>
                  <a:gd name="T113" fmla="*/ 219 h 646"/>
                  <a:gd name="T114" fmla="*/ 1475 w 1584"/>
                  <a:gd name="T115" fmla="*/ 217 h 646"/>
                  <a:gd name="T116" fmla="*/ 1501 w 1584"/>
                  <a:gd name="T117" fmla="*/ 217 h 646"/>
                  <a:gd name="T118" fmla="*/ 1526 w 1584"/>
                  <a:gd name="T119" fmla="*/ 218 h 646"/>
                  <a:gd name="T120" fmla="*/ 1552 w 1584"/>
                  <a:gd name="T121" fmla="*/ 219 h 646"/>
                  <a:gd name="T122" fmla="*/ 1577 w 1584"/>
                  <a:gd name="T123" fmla="*/ 214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84" h="646">
                    <a:moveTo>
                      <a:pt x="0" y="51"/>
                    </a:moveTo>
                    <a:lnTo>
                      <a:pt x="7" y="46"/>
                    </a:lnTo>
                    <a:lnTo>
                      <a:pt x="13" y="43"/>
                    </a:lnTo>
                    <a:lnTo>
                      <a:pt x="19" y="40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4"/>
                    </a:lnTo>
                    <a:lnTo>
                      <a:pt x="45" y="33"/>
                    </a:lnTo>
                    <a:lnTo>
                      <a:pt x="51" y="31"/>
                    </a:lnTo>
                    <a:lnTo>
                      <a:pt x="58" y="30"/>
                    </a:lnTo>
                    <a:lnTo>
                      <a:pt x="64" y="29"/>
                    </a:lnTo>
                    <a:lnTo>
                      <a:pt x="71" y="28"/>
                    </a:lnTo>
                    <a:lnTo>
                      <a:pt x="77" y="27"/>
                    </a:lnTo>
                    <a:lnTo>
                      <a:pt x="83" y="26"/>
                    </a:lnTo>
                    <a:lnTo>
                      <a:pt x="90" y="25"/>
                    </a:lnTo>
                    <a:lnTo>
                      <a:pt x="96" y="24"/>
                    </a:lnTo>
                    <a:lnTo>
                      <a:pt x="102" y="23"/>
                    </a:lnTo>
                    <a:lnTo>
                      <a:pt x="109" y="23"/>
                    </a:lnTo>
                    <a:lnTo>
                      <a:pt x="115" y="22"/>
                    </a:lnTo>
                    <a:lnTo>
                      <a:pt x="122" y="21"/>
                    </a:lnTo>
                    <a:lnTo>
                      <a:pt x="128" y="21"/>
                    </a:lnTo>
                    <a:lnTo>
                      <a:pt x="134" y="20"/>
                    </a:lnTo>
                    <a:lnTo>
                      <a:pt x="141" y="19"/>
                    </a:lnTo>
                    <a:lnTo>
                      <a:pt x="147" y="19"/>
                    </a:lnTo>
                    <a:lnTo>
                      <a:pt x="154" y="18"/>
                    </a:lnTo>
                    <a:lnTo>
                      <a:pt x="160" y="17"/>
                    </a:lnTo>
                    <a:lnTo>
                      <a:pt x="166" y="16"/>
                    </a:lnTo>
                    <a:lnTo>
                      <a:pt x="173" y="15"/>
                    </a:lnTo>
                    <a:lnTo>
                      <a:pt x="179" y="15"/>
                    </a:lnTo>
                    <a:lnTo>
                      <a:pt x="185" y="14"/>
                    </a:lnTo>
                    <a:lnTo>
                      <a:pt x="192" y="13"/>
                    </a:lnTo>
                    <a:lnTo>
                      <a:pt x="198" y="12"/>
                    </a:lnTo>
                    <a:lnTo>
                      <a:pt x="205" y="12"/>
                    </a:lnTo>
                    <a:lnTo>
                      <a:pt x="211" y="11"/>
                    </a:lnTo>
                    <a:lnTo>
                      <a:pt x="217" y="11"/>
                    </a:lnTo>
                    <a:lnTo>
                      <a:pt x="224" y="10"/>
                    </a:lnTo>
                    <a:lnTo>
                      <a:pt x="230" y="9"/>
                    </a:lnTo>
                    <a:lnTo>
                      <a:pt x="237" y="9"/>
                    </a:lnTo>
                    <a:lnTo>
                      <a:pt x="243" y="8"/>
                    </a:lnTo>
                    <a:lnTo>
                      <a:pt x="249" y="8"/>
                    </a:lnTo>
                    <a:lnTo>
                      <a:pt x="256" y="7"/>
                    </a:lnTo>
                    <a:lnTo>
                      <a:pt x="262" y="6"/>
                    </a:lnTo>
                    <a:lnTo>
                      <a:pt x="269" y="5"/>
                    </a:lnTo>
                    <a:lnTo>
                      <a:pt x="275" y="5"/>
                    </a:lnTo>
                    <a:lnTo>
                      <a:pt x="281" y="4"/>
                    </a:lnTo>
                    <a:lnTo>
                      <a:pt x="288" y="4"/>
                    </a:lnTo>
                    <a:lnTo>
                      <a:pt x="294" y="3"/>
                    </a:lnTo>
                    <a:lnTo>
                      <a:pt x="300" y="3"/>
                    </a:lnTo>
                    <a:lnTo>
                      <a:pt x="307" y="2"/>
                    </a:lnTo>
                    <a:lnTo>
                      <a:pt x="313" y="2"/>
                    </a:lnTo>
                    <a:lnTo>
                      <a:pt x="320" y="1"/>
                    </a:lnTo>
                    <a:lnTo>
                      <a:pt x="326" y="1"/>
                    </a:lnTo>
                    <a:lnTo>
                      <a:pt x="332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2" y="0"/>
                    </a:lnTo>
                    <a:lnTo>
                      <a:pt x="358" y="0"/>
                    </a:lnTo>
                    <a:lnTo>
                      <a:pt x="364" y="0"/>
                    </a:lnTo>
                    <a:lnTo>
                      <a:pt x="371" y="1"/>
                    </a:lnTo>
                    <a:lnTo>
                      <a:pt x="377" y="3"/>
                    </a:lnTo>
                    <a:lnTo>
                      <a:pt x="383" y="5"/>
                    </a:lnTo>
                    <a:lnTo>
                      <a:pt x="390" y="8"/>
                    </a:lnTo>
                    <a:lnTo>
                      <a:pt x="396" y="12"/>
                    </a:lnTo>
                    <a:lnTo>
                      <a:pt x="403" y="17"/>
                    </a:lnTo>
                    <a:lnTo>
                      <a:pt x="409" y="24"/>
                    </a:lnTo>
                    <a:lnTo>
                      <a:pt x="415" y="33"/>
                    </a:lnTo>
                    <a:lnTo>
                      <a:pt x="422" y="44"/>
                    </a:lnTo>
                    <a:lnTo>
                      <a:pt x="428" y="57"/>
                    </a:lnTo>
                    <a:lnTo>
                      <a:pt x="435" y="71"/>
                    </a:lnTo>
                    <a:lnTo>
                      <a:pt x="441" y="89"/>
                    </a:lnTo>
                    <a:lnTo>
                      <a:pt x="447" y="108"/>
                    </a:lnTo>
                    <a:lnTo>
                      <a:pt x="454" y="129"/>
                    </a:lnTo>
                    <a:lnTo>
                      <a:pt x="460" y="152"/>
                    </a:lnTo>
                    <a:lnTo>
                      <a:pt x="466" y="177"/>
                    </a:lnTo>
                    <a:lnTo>
                      <a:pt x="473" y="204"/>
                    </a:lnTo>
                    <a:lnTo>
                      <a:pt x="479" y="231"/>
                    </a:lnTo>
                    <a:lnTo>
                      <a:pt x="486" y="259"/>
                    </a:lnTo>
                    <a:lnTo>
                      <a:pt x="492" y="288"/>
                    </a:lnTo>
                    <a:lnTo>
                      <a:pt x="498" y="317"/>
                    </a:lnTo>
                    <a:lnTo>
                      <a:pt x="505" y="345"/>
                    </a:lnTo>
                    <a:lnTo>
                      <a:pt x="511" y="374"/>
                    </a:lnTo>
                    <a:lnTo>
                      <a:pt x="517" y="401"/>
                    </a:lnTo>
                    <a:lnTo>
                      <a:pt x="524" y="428"/>
                    </a:lnTo>
                    <a:lnTo>
                      <a:pt x="530" y="453"/>
                    </a:lnTo>
                    <a:lnTo>
                      <a:pt x="537" y="477"/>
                    </a:lnTo>
                    <a:lnTo>
                      <a:pt x="543" y="499"/>
                    </a:lnTo>
                    <a:lnTo>
                      <a:pt x="549" y="520"/>
                    </a:lnTo>
                    <a:lnTo>
                      <a:pt x="556" y="539"/>
                    </a:lnTo>
                    <a:lnTo>
                      <a:pt x="562" y="556"/>
                    </a:lnTo>
                    <a:lnTo>
                      <a:pt x="569" y="572"/>
                    </a:lnTo>
                    <a:lnTo>
                      <a:pt x="575" y="586"/>
                    </a:lnTo>
                    <a:lnTo>
                      <a:pt x="581" y="598"/>
                    </a:lnTo>
                    <a:lnTo>
                      <a:pt x="588" y="609"/>
                    </a:lnTo>
                    <a:lnTo>
                      <a:pt x="594" y="618"/>
                    </a:lnTo>
                    <a:lnTo>
                      <a:pt x="601" y="625"/>
                    </a:lnTo>
                    <a:lnTo>
                      <a:pt x="607" y="631"/>
                    </a:lnTo>
                    <a:lnTo>
                      <a:pt x="613" y="635"/>
                    </a:lnTo>
                    <a:lnTo>
                      <a:pt x="620" y="639"/>
                    </a:lnTo>
                    <a:lnTo>
                      <a:pt x="626" y="642"/>
                    </a:lnTo>
                    <a:lnTo>
                      <a:pt x="632" y="644"/>
                    </a:lnTo>
                    <a:lnTo>
                      <a:pt x="639" y="645"/>
                    </a:lnTo>
                    <a:lnTo>
                      <a:pt x="645" y="646"/>
                    </a:lnTo>
                    <a:lnTo>
                      <a:pt x="652" y="646"/>
                    </a:lnTo>
                    <a:lnTo>
                      <a:pt x="658" y="645"/>
                    </a:lnTo>
                    <a:lnTo>
                      <a:pt x="664" y="644"/>
                    </a:lnTo>
                    <a:lnTo>
                      <a:pt x="671" y="642"/>
                    </a:lnTo>
                    <a:lnTo>
                      <a:pt x="677" y="640"/>
                    </a:lnTo>
                    <a:lnTo>
                      <a:pt x="684" y="638"/>
                    </a:lnTo>
                    <a:lnTo>
                      <a:pt x="690" y="635"/>
                    </a:lnTo>
                    <a:lnTo>
                      <a:pt x="696" y="631"/>
                    </a:lnTo>
                    <a:lnTo>
                      <a:pt x="703" y="627"/>
                    </a:lnTo>
                    <a:lnTo>
                      <a:pt x="709" y="623"/>
                    </a:lnTo>
                    <a:lnTo>
                      <a:pt x="715" y="618"/>
                    </a:lnTo>
                    <a:lnTo>
                      <a:pt x="722" y="613"/>
                    </a:lnTo>
                    <a:lnTo>
                      <a:pt x="728" y="607"/>
                    </a:lnTo>
                    <a:lnTo>
                      <a:pt x="735" y="601"/>
                    </a:lnTo>
                    <a:lnTo>
                      <a:pt x="741" y="595"/>
                    </a:lnTo>
                    <a:lnTo>
                      <a:pt x="747" y="588"/>
                    </a:lnTo>
                    <a:lnTo>
                      <a:pt x="754" y="581"/>
                    </a:lnTo>
                    <a:lnTo>
                      <a:pt x="760" y="573"/>
                    </a:lnTo>
                    <a:lnTo>
                      <a:pt x="767" y="566"/>
                    </a:lnTo>
                    <a:lnTo>
                      <a:pt x="773" y="558"/>
                    </a:lnTo>
                    <a:lnTo>
                      <a:pt x="779" y="551"/>
                    </a:lnTo>
                    <a:lnTo>
                      <a:pt x="786" y="543"/>
                    </a:lnTo>
                    <a:lnTo>
                      <a:pt x="792" y="535"/>
                    </a:lnTo>
                    <a:lnTo>
                      <a:pt x="798" y="527"/>
                    </a:lnTo>
                    <a:lnTo>
                      <a:pt x="805" y="519"/>
                    </a:lnTo>
                    <a:lnTo>
                      <a:pt x="811" y="511"/>
                    </a:lnTo>
                    <a:lnTo>
                      <a:pt x="818" y="502"/>
                    </a:lnTo>
                    <a:lnTo>
                      <a:pt x="824" y="494"/>
                    </a:lnTo>
                    <a:lnTo>
                      <a:pt x="830" y="486"/>
                    </a:lnTo>
                    <a:lnTo>
                      <a:pt x="837" y="478"/>
                    </a:lnTo>
                    <a:lnTo>
                      <a:pt x="843" y="470"/>
                    </a:lnTo>
                    <a:lnTo>
                      <a:pt x="850" y="462"/>
                    </a:lnTo>
                    <a:lnTo>
                      <a:pt x="856" y="454"/>
                    </a:lnTo>
                    <a:lnTo>
                      <a:pt x="862" y="447"/>
                    </a:lnTo>
                    <a:lnTo>
                      <a:pt x="869" y="439"/>
                    </a:lnTo>
                    <a:lnTo>
                      <a:pt x="875" y="432"/>
                    </a:lnTo>
                    <a:lnTo>
                      <a:pt x="881" y="425"/>
                    </a:lnTo>
                    <a:lnTo>
                      <a:pt x="888" y="418"/>
                    </a:lnTo>
                    <a:lnTo>
                      <a:pt x="894" y="412"/>
                    </a:lnTo>
                    <a:lnTo>
                      <a:pt x="901" y="405"/>
                    </a:lnTo>
                    <a:lnTo>
                      <a:pt x="907" y="399"/>
                    </a:lnTo>
                    <a:lnTo>
                      <a:pt x="913" y="393"/>
                    </a:lnTo>
                    <a:lnTo>
                      <a:pt x="920" y="388"/>
                    </a:lnTo>
                    <a:lnTo>
                      <a:pt x="926" y="382"/>
                    </a:lnTo>
                    <a:lnTo>
                      <a:pt x="933" y="377"/>
                    </a:lnTo>
                    <a:lnTo>
                      <a:pt x="939" y="372"/>
                    </a:lnTo>
                    <a:lnTo>
                      <a:pt x="945" y="367"/>
                    </a:lnTo>
                    <a:lnTo>
                      <a:pt x="952" y="362"/>
                    </a:lnTo>
                    <a:lnTo>
                      <a:pt x="958" y="358"/>
                    </a:lnTo>
                    <a:lnTo>
                      <a:pt x="965" y="353"/>
                    </a:lnTo>
                    <a:lnTo>
                      <a:pt x="971" y="348"/>
                    </a:lnTo>
                    <a:lnTo>
                      <a:pt x="977" y="344"/>
                    </a:lnTo>
                    <a:lnTo>
                      <a:pt x="984" y="339"/>
                    </a:lnTo>
                    <a:lnTo>
                      <a:pt x="990" y="334"/>
                    </a:lnTo>
                    <a:lnTo>
                      <a:pt x="996" y="330"/>
                    </a:lnTo>
                    <a:lnTo>
                      <a:pt x="1003" y="325"/>
                    </a:lnTo>
                    <a:lnTo>
                      <a:pt x="1009" y="321"/>
                    </a:lnTo>
                    <a:lnTo>
                      <a:pt x="1016" y="317"/>
                    </a:lnTo>
                    <a:lnTo>
                      <a:pt x="1022" y="313"/>
                    </a:lnTo>
                    <a:lnTo>
                      <a:pt x="1028" y="309"/>
                    </a:lnTo>
                    <a:lnTo>
                      <a:pt x="1035" y="305"/>
                    </a:lnTo>
                    <a:lnTo>
                      <a:pt x="1041" y="302"/>
                    </a:lnTo>
                    <a:lnTo>
                      <a:pt x="1048" y="298"/>
                    </a:lnTo>
                    <a:lnTo>
                      <a:pt x="1054" y="295"/>
                    </a:lnTo>
                    <a:lnTo>
                      <a:pt x="1060" y="292"/>
                    </a:lnTo>
                    <a:lnTo>
                      <a:pt x="1067" y="289"/>
                    </a:lnTo>
                    <a:lnTo>
                      <a:pt x="1073" y="286"/>
                    </a:lnTo>
                    <a:lnTo>
                      <a:pt x="1079" y="283"/>
                    </a:lnTo>
                    <a:lnTo>
                      <a:pt x="1086" y="280"/>
                    </a:lnTo>
                    <a:lnTo>
                      <a:pt x="1092" y="278"/>
                    </a:lnTo>
                    <a:lnTo>
                      <a:pt x="1099" y="275"/>
                    </a:lnTo>
                    <a:lnTo>
                      <a:pt x="1105" y="272"/>
                    </a:lnTo>
                    <a:lnTo>
                      <a:pt x="1111" y="270"/>
                    </a:lnTo>
                    <a:lnTo>
                      <a:pt x="1118" y="268"/>
                    </a:lnTo>
                    <a:lnTo>
                      <a:pt x="1124" y="265"/>
                    </a:lnTo>
                    <a:lnTo>
                      <a:pt x="1131" y="263"/>
                    </a:lnTo>
                    <a:lnTo>
                      <a:pt x="1137" y="261"/>
                    </a:lnTo>
                    <a:lnTo>
                      <a:pt x="1143" y="259"/>
                    </a:lnTo>
                    <a:lnTo>
                      <a:pt x="1150" y="257"/>
                    </a:lnTo>
                    <a:lnTo>
                      <a:pt x="1156" y="256"/>
                    </a:lnTo>
                    <a:lnTo>
                      <a:pt x="1162" y="255"/>
                    </a:lnTo>
                    <a:lnTo>
                      <a:pt x="1169" y="254"/>
                    </a:lnTo>
                    <a:lnTo>
                      <a:pt x="1175" y="253"/>
                    </a:lnTo>
                    <a:lnTo>
                      <a:pt x="1182" y="253"/>
                    </a:lnTo>
                    <a:lnTo>
                      <a:pt x="1188" y="253"/>
                    </a:lnTo>
                    <a:lnTo>
                      <a:pt x="1194" y="252"/>
                    </a:lnTo>
                    <a:lnTo>
                      <a:pt x="1201" y="252"/>
                    </a:lnTo>
                    <a:lnTo>
                      <a:pt x="1207" y="252"/>
                    </a:lnTo>
                    <a:lnTo>
                      <a:pt x="1214" y="251"/>
                    </a:lnTo>
                    <a:lnTo>
                      <a:pt x="1220" y="251"/>
                    </a:lnTo>
                    <a:lnTo>
                      <a:pt x="1226" y="250"/>
                    </a:lnTo>
                    <a:lnTo>
                      <a:pt x="1233" y="250"/>
                    </a:lnTo>
                    <a:lnTo>
                      <a:pt x="1239" y="249"/>
                    </a:lnTo>
                    <a:lnTo>
                      <a:pt x="1245" y="248"/>
                    </a:lnTo>
                    <a:lnTo>
                      <a:pt x="1252" y="248"/>
                    </a:lnTo>
                    <a:lnTo>
                      <a:pt x="1258" y="247"/>
                    </a:lnTo>
                    <a:lnTo>
                      <a:pt x="1265" y="246"/>
                    </a:lnTo>
                    <a:lnTo>
                      <a:pt x="1271" y="245"/>
                    </a:lnTo>
                    <a:lnTo>
                      <a:pt x="1277" y="245"/>
                    </a:lnTo>
                    <a:lnTo>
                      <a:pt x="1284" y="244"/>
                    </a:lnTo>
                    <a:lnTo>
                      <a:pt x="1290" y="243"/>
                    </a:lnTo>
                    <a:lnTo>
                      <a:pt x="1297" y="242"/>
                    </a:lnTo>
                    <a:lnTo>
                      <a:pt x="1303" y="241"/>
                    </a:lnTo>
                    <a:lnTo>
                      <a:pt x="1309" y="240"/>
                    </a:lnTo>
                    <a:lnTo>
                      <a:pt x="1316" y="239"/>
                    </a:lnTo>
                    <a:lnTo>
                      <a:pt x="1322" y="238"/>
                    </a:lnTo>
                    <a:lnTo>
                      <a:pt x="1328" y="237"/>
                    </a:lnTo>
                    <a:lnTo>
                      <a:pt x="1335" y="236"/>
                    </a:lnTo>
                    <a:lnTo>
                      <a:pt x="1341" y="235"/>
                    </a:lnTo>
                    <a:lnTo>
                      <a:pt x="1348" y="234"/>
                    </a:lnTo>
                    <a:lnTo>
                      <a:pt x="1354" y="233"/>
                    </a:lnTo>
                    <a:lnTo>
                      <a:pt x="1360" y="232"/>
                    </a:lnTo>
                    <a:lnTo>
                      <a:pt x="1367" y="231"/>
                    </a:lnTo>
                    <a:lnTo>
                      <a:pt x="1373" y="229"/>
                    </a:lnTo>
                    <a:lnTo>
                      <a:pt x="1380" y="228"/>
                    </a:lnTo>
                    <a:lnTo>
                      <a:pt x="1386" y="227"/>
                    </a:lnTo>
                    <a:lnTo>
                      <a:pt x="1392" y="226"/>
                    </a:lnTo>
                    <a:lnTo>
                      <a:pt x="1399" y="225"/>
                    </a:lnTo>
                    <a:lnTo>
                      <a:pt x="1405" y="224"/>
                    </a:lnTo>
                    <a:lnTo>
                      <a:pt x="1411" y="223"/>
                    </a:lnTo>
                    <a:lnTo>
                      <a:pt x="1418" y="222"/>
                    </a:lnTo>
                    <a:lnTo>
                      <a:pt x="1424" y="222"/>
                    </a:lnTo>
                    <a:lnTo>
                      <a:pt x="1431" y="221"/>
                    </a:lnTo>
                    <a:lnTo>
                      <a:pt x="1437" y="220"/>
                    </a:lnTo>
                    <a:lnTo>
                      <a:pt x="1443" y="219"/>
                    </a:lnTo>
                    <a:lnTo>
                      <a:pt x="1450" y="219"/>
                    </a:lnTo>
                    <a:lnTo>
                      <a:pt x="1456" y="218"/>
                    </a:lnTo>
                    <a:lnTo>
                      <a:pt x="1463" y="218"/>
                    </a:lnTo>
                    <a:lnTo>
                      <a:pt x="1469" y="217"/>
                    </a:lnTo>
                    <a:lnTo>
                      <a:pt x="1475" y="217"/>
                    </a:lnTo>
                    <a:lnTo>
                      <a:pt x="1482" y="217"/>
                    </a:lnTo>
                    <a:lnTo>
                      <a:pt x="1488" y="217"/>
                    </a:lnTo>
                    <a:lnTo>
                      <a:pt x="1494" y="217"/>
                    </a:lnTo>
                    <a:lnTo>
                      <a:pt x="1501" y="217"/>
                    </a:lnTo>
                    <a:lnTo>
                      <a:pt x="1507" y="217"/>
                    </a:lnTo>
                    <a:lnTo>
                      <a:pt x="1514" y="217"/>
                    </a:lnTo>
                    <a:lnTo>
                      <a:pt x="1520" y="218"/>
                    </a:lnTo>
                    <a:lnTo>
                      <a:pt x="1526" y="218"/>
                    </a:lnTo>
                    <a:lnTo>
                      <a:pt x="1533" y="219"/>
                    </a:lnTo>
                    <a:lnTo>
                      <a:pt x="1539" y="219"/>
                    </a:lnTo>
                    <a:lnTo>
                      <a:pt x="1546" y="219"/>
                    </a:lnTo>
                    <a:lnTo>
                      <a:pt x="1552" y="219"/>
                    </a:lnTo>
                    <a:lnTo>
                      <a:pt x="1558" y="218"/>
                    </a:lnTo>
                    <a:lnTo>
                      <a:pt x="1565" y="217"/>
                    </a:lnTo>
                    <a:lnTo>
                      <a:pt x="1571" y="216"/>
                    </a:lnTo>
                    <a:lnTo>
                      <a:pt x="1577" y="214"/>
                    </a:lnTo>
                    <a:lnTo>
                      <a:pt x="1584" y="212"/>
                    </a:lnTo>
                  </a:path>
                </a:pathLst>
              </a:cu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3" name="Freeform 79">
                <a:extLst>
                  <a:ext uri="{FF2B5EF4-FFF2-40B4-BE49-F238E27FC236}">
                    <a16:creationId xmlns:a16="http://schemas.microsoft.com/office/drawing/2014/main" id="{6A7FD85C-4CA9-4E97-BD03-D99E5A8AD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870"/>
                <a:ext cx="4562" cy="1399"/>
              </a:xfrm>
              <a:custGeom>
                <a:avLst/>
                <a:gdLst>
                  <a:gd name="T0" fmla="*/ 19 w 1584"/>
                  <a:gd name="T1" fmla="*/ 66 h 486"/>
                  <a:gd name="T2" fmla="*/ 45 w 1584"/>
                  <a:gd name="T3" fmla="*/ 48 h 486"/>
                  <a:gd name="T4" fmla="*/ 71 w 1584"/>
                  <a:gd name="T5" fmla="*/ 35 h 486"/>
                  <a:gd name="T6" fmla="*/ 96 w 1584"/>
                  <a:gd name="T7" fmla="*/ 28 h 486"/>
                  <a:gd name="T8" fmla="*/ 122 w 1584"/>
                  <a:gd name="T9" fmla="*/ 24 h 486"/>
                  <a:gd name="T10" fmla="*/ 147 w 1584"/>
                  <a:gd name="T11" fmla="*/ 21 h 486"/>
                  <a:gd name="T12" fmla="*/ 173 w 1584"/>
                  <a:gd name="T13" fmla="*/ 18 h 486"/>
                  <a:gd name="T14" fmla="*/ 198 w 1584"/>
                  <a:gd name="T15" fmla="*/ 15 h 486"/>
                  <a:gd name="T16" fmla="*/ 224 w 1584"/>
                  <a:gd name="T17" fmla="*/ 12 h 486"/>
                  <a:gd name="T18" fmla="*/ 249 w 1584"/>
                  <a:gd name="T19" fmla="*/ 9 h 486"/>
                  <a:gd name="T20" fmla="*/ 275 w 1584"/>
                  <a:gd name="T21" fmla="*/ 5 h 486"/>
                  <a:gd name="T22" fmla="*/ 300 w 1584"/>
                  <a:gd name="T23" fmla="*/ 2 h 486"/>
                  <a:gd name="T24" fmla="*/ 326 w 1584"/>
                  <a:gd name="T25" fmla="*/ 0 h 486"/>
                  <a:gd name="T26" fmla="*/ 352 w 1584"/>
                  <a:gd name="T27" fmla="*/ 0 h 486"/>
                  <a:gd name="T28" fmla="*/ 377 w 1584"/>
                  <a:gd name="T29" fmla="*/ 4 h 486"/>
                  <a:gd name="T30" fmla="*/ 403 w 1584"/>
                  <a:gd name="T31" fmla="*/ 19 h 486"/>
                  <a:gd name="T32" fmla="*/ 428 w 1584"/>
                  <a:gd name="T33" fmla="*/ 58 h 486"/>
                  <a:gd name="T34" fmla="*/ 454 w 1584"/>
                  <a:gd name="T35" fmla="*/ 121 h 486"/>
                  <a:gd name="T36" fmla="*/ 479 w 1584"/>
                  <a:gd name="T37" fmla="*/ 202 h 486"/>
                  <a:gd name="T38" fmla="*/ 505 w 1584"/>
                  <a:gd name="T39" fmla="*/ 287 h 486"/>
                  <a:gd name="T40" fmla="*/ 530 w 1584"/>
                  <a:gd name="T41" fmla="*/ 362 h 486"/>
                  <a:gd name="T42" fmla="*/ 556 w 1584"/>
                  <a:gd name="T43" fmla="*/ 422 h 486"/>
                  <a:gd name="T44" fmla="*/ 581 w 1584"/>
                  <a:gd name="T45" fmla="*/ 462 h 486"/>
                  <a:gd name="T46" fmla="*/ 607 w 1584"/>
                  <a:gd name="T47" fmla="*/ 483 h 486"/>
                  <a:gd name="T48" fmla="*/ 632 w 1584"/>
                  <a:gd name="T49" fmla="*/ 486 h 486"/>
                  <a:gd name="T50" fmla="*/ 658 w 1584"/>
                  <a:gd name="T51" fmla="*/ 480 h 486"/>
                  <a:gd name="T52" fmla="*/ 684 w 1584"/>
                  <a:gd name="T53" fmla="*/ 468 h 486"/>
                  <a:gd name="T54" fmla="*/ 709 w 1584"/>
                  <a:gd name="T55" fmla="*/ 450 h 486"/>
                  <a:gd name="T56" fmla="*/ 735 w 1584"/>
                  <a:gd name="T57" fmla="*/ 426 h 486"/>
                  <a:gd name="T58" fmla="*/ 760 w 1584"/>
                  <a:gd name="T59" fmla="*/ 399 h 486"/>
                  <a:gd name="T60" fmla="*/ 786 w 1584"/>
                  <a:gd name="T61" fmla="*/ 369 h 486"/>
                  <a:gd name="T62" fmla="*/ 811 w 1584"/>
                  <a:gd name="T63" fmla="*/ 340 h 486"/>
                  <a:gd name="T64" fmla="*/ 837 w 1584"/>
                  <a:gd name="T65" fmla="*/ 313 h 486"/>
                  <a:gd name="T66" fmla="*/ 862 w 1584"/>
                  <a:gd name="T67" fmla="*/ 291 h 486"/>
                  <a:gd name="T68" fmla="*/ 888 w 1584"/>
                  <a:gd name="T69" fmla="*/ 273 h 486"/>
                  <a:gd name="T70" fmla="*/ 913 w 1584"/>
                  <a:gd name="T71" fmla="*/ 257 h 486"/>
                  <a:gd name="T72" fmla="*/ 939 w 1584"/>
                  <a:gd name="T73" fmla="*/ 240 h 486"/>
                  <a:gd name="T74" fmla="*/ 965 w 1584"/>
                  <a:gd name="T75" fmla="*/ 224 h 486"/>
                  <a:gd name="T76" fmla="*/ 990 w 1584"/>
                  <a:gd name="T77" fmla="*/ 209 h 486"/>
                  <a:gd name="T78" fmla="*/ 1016 w 1584"/>
                  <a:gd name="T79" fmla="*/ 198 h 486"/>
                  <a:gd name="T80" fmla="*/ 1041 w 1584"/>
                  <a:gd name="T81" fmla="*/ 191 h 486"/>
                  <a:gd name="T82" fmla="*/ 1067 w 1584"/>
                  <a:gd name="T83" fmla="*/ 187 h 486"/>
                  <a:gd name="T84" fmla="*/ 1092 w 1584"/>
                  <a:gd name="T85" fmla="*/ 185 h 486"/>
                  <a:gd name="T86" fmla="*/ 1118 w 1584"/>
                  <a:gd name="T87" fmla="*/ 185 h 486"/>
                  <a:gd name="T88" fmla="*/ 1143 w 1584"/>
                  <a:gd name="T89" fmla="*/ 185 h 486"/>
                  <a:gd name="T90" fmla="*/ 1169 w 1584"/>
                  <a:gd name="T91" fmla="*/ 184 h 486"/>
                  <a:gd name="T92" fmla="*/ 1194 w 1584"/>
                  <a:gd name="T93" fmla="*/ 180 h 486"/>
                  <a:gd name="T94" fmla="*/ 1220 w 1584"/>
                  <a:gd name="T95" fmla="*/ 175 h 486"/>
                  <a:gd name="T96" fmla="*/ 1245 w 1584"/>
                  <a:gd name="T97" fmla="*/ 169 h 486"/>
                  <a:gd name="T98" fmla="*/ 1271 w 1584"/>
                  <a:gd name="T99" fmla="*/ 165 h 486"/>
                  <a:gd name="T100" fmla="*/ 1297 w 1584"/>
                  <a:gd name="T101" fmla="*/ 161 h 486"/>
                  <a:gd name="T102" fmla="*/ 1322 w 1584"/>
                  <a:gd name="T103" fmla="*/ 156 h 486"/>
                  <a:gd name="T104" fmla="*/ 1348 w 1584"/>
                  <a:gd name="T105" fmla="*/ 151 h 486"/>
                  <a:gd name="T106" fmla="*/ 1373 w 1584"/>
                  <a:gd name="T107" fmla="*/ 146 h 486"/>
                  <a:gd name="T108" fmla="*/ 1399 w 1584"/>
                  <a:gd name="T109" fmla="*/ 142 h 486"/>
                  <a:gd name="T110" fmla="*/ 1424 w 1584"/>
                  <a:gd name="T111" fmla="*/ 137 h 486"/>
                  <a:gd name="T112" fmla="*/ 1450 w 1584"/>
                  <a:gd name="T113" fmla="*/ 132 h 486"/>
                  <a:gd name="T114" fmla="*/ 1475 w 1584"/>
                  <a:gd name="T115" fmla="*/ 127 h 486"/>
                  <a:gd name="T116" fmla="*/ 1501 w 1584"/>
                  <a:gd name="T117" fmla="*/ 123 h 486"/>
                  <a:gd name="T118" fmla="*/ 1526 w 1584"/>
                  <a:gd name="T119" fmla="*/ 123 h 486"/>
                  <a:gd name="T120" fmla="*/ 1552 w 1584"/>
                  <a:gd name="T121" fmla="*/ 123 h 486"/>
                  <a:gd name="T122" fmla="*/ 1577 w 1584"/>
                  <a:gd name="T123" fmla="*/ 119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84" h="486">
                    <a:moveTo>
                      <a:pt x="0" y="81"/>
                    </a:moveTo>
                    <a:lnTo>
                      <a:pt x="7" y="76"/>
                    </a:lnTo>
                    <a:lnTo>
                      <a:pt x="13" y="71"/>
                    </a:lnTo>
                    <a:lnTo>
                      <a:pt x="19" y="66"/>
                    </a:lnTo>
                    <a:lnTo>
                      <a:pt x="26" y="61"/>
                    </a:lnTo>
                    <a:lnTo>
                      <a:pt x="32" y="56"/>
                    </a:lnTo>
                    <a:lnTo>
                      <a:pt x="39" y="52"/>
                    </a:lnTo>
                    <a:lnTo>
                      <a:pt x="45" y="48"/>
                    </a:lnTo>
                    <a:lnTo>
                      <a:pt x="51" y="44"/>
                    </a:lnTo>
                    <a:lnTo>
                      <a:pt x="58" y="41"/>
                    </a:lnTo>
                    <a:lnTo>
                      <a:pt x="64" y="38"/>
                    </a:lnTo>
                    <a:lnTo>
                      <a:pt x="71" y="35"/>
                    </a:lnTo>
                    <a:lnTo>
                      <a:pt x="77" y="33"/>
                    </a:lnTo>
                    <a:lnTo>
                      <a:pt x="83" y="31"/>
                    </a:lnTo>
                    <a:lnTo>
                      <a:pt x="90" y="29"/>
                    </a:lnTo>
                    <a:lnTo>
                      <a:pt x="96" y="28"/>
                    </a:lnTo>
                    <a:lnTo>
                      <a:pt x="102" y="27"/>
                    </a:lnTo>
                    <a:lnTo>
                      <a:pt x="109" y="26"/>
                    </a:lnTo>
                    <a:lnTo>
                      <a:pt x="115" y="25"/>
                    </a:lnTo>
                    <a:lnTo>
                      <a:pt x="122" y="24"/>
                    </a:lnTo>
                    <a:lnTo>
                      <a:pt x="128" y="23"/>
                    </a:lnTo>
                    <a:lnTo>
                      <a:pt x="134" y="22"/>
                    </a:lnTo>
                    <a:lnTo>
                      <a:pt x="141" y="21"/>
                    </a:lnTo>
                    <a:lnTo>
                      <a:pt x="147" y="21"/>
                    </a:lnTo>
                    <a:lnTo>
                      <a:pt x="154" y="20"/>
                    </a:lnTo>
                    <a:lnTo>
                      <a:pt x="160" y="19"/>
                    </a:lnTo>
                    <a:lnTo>
                      <a:pt x="166" y="19"/>
                    </a:lnTo>
                    <a:lnTo>
                      <a:pt x="173" y="18"/>
                    </a:lnTo>
                    <a:lnTo>
                      <a:pt x="179" y="17"/>
                    </a:lnTo>
                    <a:lnTo>
                      <a:pt x="185" y="16"/>
                    </a:lnTo>
                    <a:lnTo>
                      <a:pt x="192" y="16"/>
                    </a:lnTo>
                    <a:lnTo>
                      <a:pt x="198" y="15"/>
                    </a:lnTo>
                    <a:lnTo>
                      <a:pt x="205" y="14"/>
                    </a:lnTo>
                    <a:lnTo>
                      <a:pt x="211" y="14"/>
                    </a:lnTo>
                    <a:lnTo>
                      <a:pt x="217" y="13"/>
                    </a:lnTo>
                    <a:lnTo>
                      <a:pt x="224" y="12"/>
                    </a:lnTo>
                    <a:lnTo>
                      <a:pt x="230" y="11"/>
                    </a:lnTo>
                    <a:lnTo>
                      <a:pt x="237" y="10"/>
                    </a:lnTo>
                    <a:lnTo>
                      <a:pt x="243" y="10"/>
                    </a:lnTo>
                    <a:lnTo>
                      <a:pt x="249" y="9"/>
                    </a:lnTo>
                    <a:lnTo>
                      <a:pt x="256" y="8"/>
                    </a:lnTo>
                    <a:lnTo>
                      <a:pt x="262" y="7"/>
                    </a:lnTo>
                    <a:lnTo>
                      <a:pt x="269" y="6"/>
                    </a:lnTo>
                    <a:lnTo>
                      <a:pt x="275" y="5"/>
                    </a:lnTo>
                    <a:lnTo>
                      <a:pt x="281" y="4"/>
                    </a:lnTo>
                    <a:lnTo>
                      <a:pt x="288" y="3"/>
                    </a:lnTo>
                    <a:lnTo>
                      <a:pt x="294" y="3"/>
                    </a:lnTo>
                    <a:lnTo>
                      <a:pt x="300" y="2"/>
                    </a:lnTo>
                    <a:lnTo>
                      <a:pt x="307" y="1"/>
                    </a:lnTo>
                    <a:lnTo>
                      <a:pt x="313" y="1"/>
                    </a:lnTo>
                    <a:lnTo>
                      <a:pt x="320" y="1"/>
                    </a:lnTo>
                    <a:lnTo>
                      <a:pt x="326" y="0"/>
                    </a:lnTo>
                    <a:lnTo>
                      <a:pt x="332" y="0"/>
                    </a:lnTo>
                    <a:lnTo>
                      <a:pt x="339" y="0"/>
                    </a:lnTo>
                    <a:lnTo>
                      <a:pt x="345" y="0"/>
                    </a:lnTo>
                    <a:lnTo>
                      <a:pt x="352" y="0"/>
                    </a:lnTo>
                    <a:lnTo>
                      <a:pt x="358" y="0"/>
                    </a:lnTo>
                    <a:lnTo>
                      <a:pt x="364" y="1"/>
                    </a:lnTo>
                    <a:lnTo>
                      <a:pt x="371" y="2"/>
                    </a:lnTo>
                    <a:lnTo>
                      <a:pt x="377" y="4"/>
                    </a:lnTo>
                    <a:lnTo>
                      <a:pt x="383" y="6"/>
                    </a:lnTo>
                    <a:lnTo>
                      <a:pt x="390" y="9"/>
                    </a:lnTo>
                    <a:lnTo>
                      <a:pt x="396" y="14"/>
                    </a:lnTo>
                    <a:lnTo>
                      <a:pt x="403" y="19"/>
                    </a:lnTo>
                    <a:lnTo>
                      <a:pt x="409" y="27"/>
                    </a:lnTo>
                    <a:lnTo>
                      <a:pt x="415" y="35"/>
                    </a:lnTo>
                    <a:lnTo>
                      <a:pt x="422" y="46"/>
                    </a:lnTo>
                    <a:lnTo>
                      <a:pt x="428" y="58"/>
                    </a:lnTo>
                    <a:lnTo>
                      <a:pt x="435" y="71"/>
                    </a:lnTo>
                    <a:lnTo>
                      <a:pt x="441" y="86"/>
                    </a:lnTo>
                    <a:lnTo>
                      <a:pt x="447" y="103"/>
                    </a:lnTo>
                    <a:lnTo>
                      <a:pt x="454" y="121"/>
                    </a:lnTo>
                    <a:lnTo>
                      <a:pt x="460" y="140"/>
                    </a:lnTo>
                    <a:lnTo>
                      <a:pt x="466" y="160"/>
                    </a:lnTo>
                    <a:lnTo>
                      <a:pt x="473" y="181"/>
                    </a:lnTo>
                    <a:lnTo>
                      <a:pt x="479" y="202"/>
                    </a:lnTo>
                    <a:lnTo>
                      <a:pt x="486" y="223"/>
                    </a:lnTo>
                    <a:lnTo>
                      <a:pt x="492" y="245"/>
                    </a:lnTo>
                    <a:lnTo>
                      <a:pt x="498" y="266"/>
                    </a:lnTo>
                    <a:lnTo>
                      <a:pt x="505" y="287"/>
                    </a:lnTo>
                    <a:lnTo>
                      <a:pt x="511" y="307"/>
                    </a:lnTo>
                    <a:lnTo>
                      <a:pt x="517" y="326"/>
                    </a:lnTo>
                    <a:lnTo>
                      <a:pt x="524" y="345"/>
                    </a:lnTo>
                    <a:lnTo>
                      <a:pt x="530" y="362"/>
                    </a:lnTo>
                    <a:lnTo>
                      <a:pt x="537" y="379"/>
                    </a:lnTo>
                    <a:lnTo>
                      <a:pt x="543" y="394"/>
                    </a:lnTo>
                    <a:lnTo>
                      <a:pt x="549" y="408"/>
                    </a:lnTo>
                    <a:lnTo>
                      <a:pt x="556" y="422"/>
                    </a:lnTo>
                    <a:lnTo>
                      <a:pt x="562" y="434"/>
                    </a:lnTo>
                    <a:lnTo>
                      <a:pt x="569" y="445"/>
                    </a:lnTo>
                    <a:lnTo>
                      <a:pt x="575" y="454"/>
                    </a:lnTo>
                    <a:lnTo>
                      <a:pt x="581" y="462"/>
                    </a:lnTo>
                    <a:lnTo>
                      <a:pt x="588" y="469"/>
                    </a:lnTo>
                    <a:lnTo>
                      <a:pt x="594" y="475"/>
                    </a:lnTo>
                    <a:lnTo>
                      <a:pt x="601" y="479"/>
                    </a:lnTo>
                    <a:lnTo>
                      <a:pt x="607" y="483"/>
                    </a:lnTo>
                    <a:lnTo>
                      <a:pt x="613" y="485"/>
                    </a:lnTo>
                    <a:lnTo>
                      <a:pt x="620" y="486"/>
                    </a:lnTo>
                    <a:lnTo>
                      <a:pt x="626" y="486"/>
                    </a:lnTo>
                    <a:lnTo>
                      <a:pt x="632" y="486"/>
                    </a:lnTo>
                    <a:lnTo>
                      <a:pt x="639" y="486"/>
                    </a:lnTo>
                    <a:lnTo>
                      <a:pt x="645" y="484"/>
                    </a:lnTo>
                    <a:lnTo>
                      <a:pt x="652" y="483"/>
                    </a:lnTo>
                    <a:lnTo>
                      <a:pt x="658" y="480"/>
                    </a:lnTo>
                    <a:lnTo>
                      <a:pt x="664" y="478"/>
                    </a:lnTo>
                    <a:lnTo>
                      <a:pt x="671" y="475"/>
                    </a:lnTo>
                    <a:lnTo>
                      <a:pt x="677" y="471"/>
                    </a:lnTo>
                    <a:lnTo>
                      <a:pt x="684" y="468"/>
                    </a:lnTo>
                    <a:lnTo>
                      <a:pt x="690" y="463"/>
                    </a:lnTo>
                    <a:lnTo>
                      <a:pt x="696" y="459"/>
                    </a:lnTo>
                    <a:lnTo>
                      <a:pt x="703" y="454"/>
                    </a:lnTo>
                    <a:lnTo>
                      <a:pt x="709" y="450"/>
                    </a:lnTo>
                    <a:lnTo>
                      <a:pt x="715" y="444"/>
                    </a:lnTo>
                    <a:lnTo>
                      <a:pt x="722" y="439"/>
                    </a:lnTo>
                    <a:lnTo>
                      <a:pt x="728" y="433"/>
                    </a:lnTo>
                    <a:lnTo>
                      <a:pt x="735" y="426"/>
                    </a:lnTo>
                    <a:lnTo>
                      <a:pt x="741" y="420"/>
                    </a:lnTo>
                    <a:lnTo>
                      <a:pt x="747" y="413"/>
                    </a:lnTo>
                    <a:lnTo>
                      <a:pt x="754" y="406"/>
                    </a:lnTo>
                    <a:lnTo>
                      <a:pt x="760" y="399"/>
                    </a:lnTo>
                    <a:lnTo>
                      <a:pt x="767" y="391"/>
                    </a:lnTo>
                    <a:lnTo>
                      <a:pt x="773" y="384"/>
                    </a:lnTo>
                    <a:lnTo>
                      <a:pt x="779" y="377"/>
                    </a:lnTo>
                    <a:lnTo>
                      <a:pt x="786" y="369"/>
                    </a:lnTo>
                    <a:lnTo>
                      <a:pt x="792" y="362"/>
                    </a:lnTo>
                    <a:lnTo>
                      <a:pt x="798" y="355"/>
                    </a:lnTo>
                    <a:lnTo>
                      <a:pt x="805" y="348"/>
                    </a:lnTo>
                    <a:lnTo>
                      <a:pt x="811" y="340"/>
                    </a:lnTo>
                    <a:lnTo>
                      <a:pt x="818" y="333"/>
                    </a:lnTo>
                    <a:lnTo>
                      <a:pt x="824" y="327"/>
                    </a:lnTo>
                    <a:lnTo>
                      <a:pt x="830" y="320"/>
                    </a:lnTo>
                    <a:lnTo>
                      <a:pt x="837" y="313"/>
                    </a:lnTo>
                    <a:lnTo>
                      <a:pt x="843" y="307"/>
                    </a:lnTo>
                    <a:lnTo>
                      <a:pt x="850" y="302"/>
                    </a:lnTo>
                    <a:lnTo>
                      <a:pt x="856" y="296"/>
                    </a:lnTo>
                    <a:lnTo>
                      <a:pt x="862" y="291"/>
                    </a:lnTo>
                    <a:lnTo>
                      <a:pt x="869" y="286"/>
                    </a:lnTo>
                    <a:lnTo>
                      <a:pt x="875" y="282"/>
                    </a:lnTo>
                    <a:lnTo>
                      <a:pt x="881" y="277"/>
                    </a:lnTo>
                    <a:lnTo>
                      <a:pt x="888" y="273"/>
                    </a:lnTo>
                    <a:lnTo>
                      <a:pt x="894" y="269"/>
                    </a:lnTo>
                    <a:lnTo>
                      <a:pt x="901" y="265"/>
                    </a:lnTo>
                    <a:lnTo>
                      <a:pt x="907" y="261"/>
                    </a:lnTo>
                    <a:lnTo>
                      <a:pt x="913" y="257"/>
                    </a:lnTo>
                    <a:lnTo>
                      <a:pt x="920" y="252"/>
                    </a:lnTo>
                    <a:lnTo>
                      <a:pt x="926" y="248"/>
                    </a:lnTo>
                    <a:lnTo>
                      <a:pt x="933" y="244"/>
                    </a:lnTo>
                    <a:lnTo>
                      <a:pt x="939" y="240"/>
                    </a:lnTo>
                    <a:lnTo>
                      <a:pt x="945" y="236"/>
                    </a:lnTo>
                    <a:lnTo>
                      <a:pt x="952" y="232"/>
                    </a:lnTo>
                    <a:lnTo>
                      <a:pt x="958" y="228"/>
                    </a:lnTo>
                    <a:lnTo>
                      <a:pt x="965" y="224"/>
                    </a:lnTo>
                    <a:lnTo>
                      <a:pt x="971" y="220"/>
                    </a:lnTo>
                    <a:lnTo>
                      <a:pt x="977" y="216"/>
                    </a:lnTo>
                    <a:lnTo>
                      <a:pt x="984" y="212"/>
                    </a:lnTo>
                    <a:lnTo>
                      <a:pt x="990" y="209"/>
                    </a:lnTo>
                    <a:lnTo>
                      <a:pt x="996" y="205"/>
                    </a:lnTo>
                    <a:lnTo>
                      <a:pt x="1003" y="203"/>
                    </a:lnTo>
                    <a:lnTo>
                      <a:pt x="1009" y="200"/>
                    </a:lnTo>
                    <a:lnTo>
                      <a:pt x="1016" y="198"/>
                    </a:lnTo>
                    <a:lnTo>
                      <a:pt x="1022" y="196"/>
                    </a:lnTo>
                    <a:lnTo>
                      <a:pt x="1028" y="194"/>
                    </a:lnTo>
                    <a:lnTo>
                      <a:pt x="1035" y="192"/>
                    </a:lnTo>
                    <a:lnTo>
                      <a:pt x="1041" y="191"/>
                    </a:lnTo>
                    <a:lnTo>
                      <a:pt x="1048" y="189"/>
                    </a:lnTo>
                    <a:lnTo>
                      <a:pt x="1054" y="188"/>
                    </a:lnTo>
                    <a:lnTo>
                      <a:pt x="1060" y="187"/>
                    </a:lnTo>
                    <a:lnTo>
                      <a:pt x="1067" y="187"/>
                    </a:lnTo>
                    <a:lnTo>
                      <a:pt x="1073" y="186"/>
                    </a:lnTo>
                    <a:lnTo>
                      <a:pt x="1079" y="185"/>
                    </a:lnTo>
                    <a:lnTo>
                      <a:pt x="1086" y="185"/>
                    </a:lnTo>
                    <a:lnTo>
                      <a:pt x="1092" y="185"/>
                    </a:lnTo>
                    <a:lnTo>
                      <a:pt x="1099" y="185"/>
                    </a:lnTo>
                    <a:lnTo>
                      <a:pt x="1105" y="185"/>
                    </a:lnTo>
                    <a:lnTo>
                      <a:pt x="1111" y="185"/>
                    </a:lnTo>
                    <a:lnTo>
                      <a:pt x="1118" y="185"/>
                    </a:lnTo>
                    <a:lnTo>
                      <a:pt x="1124" y="185"/>
                    </a:lnTo>
                    <a:lnTo>
                      <a:pt x="1131" y="185"/>
                    </a:lnTo>
                    <a:lnTo>
                      <a:pt x="1137" y="185"/>
                    </a:lnTo>
                    <a:lnTo>
                      <a:pt x="1143" y="185"/>
                    </a:lnTo>
                    <a:lnTo>
                      <a:pt x="1150" y="185"/>
                    </a:lnTo>
                    <a:lnTo>
                      <a:pt x="1156" y="185"/>
                    </a:lnTo>
                    <a:lnTo>
                      <a:pt x="1162" y="185"/>
                    </a:lnTo>
                    <a:lnTo>
                      <a:pt x="1169" y="184"/>
                    </a:lnTo>
                    <a:lnTo>
                      <a:pt x="1175" y="184"/>
                    </a:lnTo>
                    <a:lnTo>
                      <a:pt x="1182" y="183"/>
                    </a:lnTo>
                    <a:lnTo>
                      <a:pt x="1188" y="182"/>
                    </a:lnTo>
                    <a:lnTo>
                      <a:pt x="1194" y="180"/>
                    </a:lnTo>
                    <a:lnTo>
                      <a:pt x="1201" y="179"/>
                    </a:lnTo>
                    <a:lnTo>
                      <a:pt x="1207" y="178"/>
                    </a:lnTo>
                    <a:lnTo>
                      <a:pt x="1214" y="176"/>
                    </a:lnTo>
                    <a:lnTo>
                      <a:pt x="1220" y="175"/>
                    </a:lnTo>
                    <a:lnTo>
                      <a:pt x="1226" y="173"/>
                    </a:lnTo>
                    <a:lnTo>
                      <a:pt x="1233" y="172"/>
                    </a:lnTo>
                    <a:lnTo>
                      <a:pt x="1239" y="170"/>
                    </a:lnTo>
                    <a:lnTo>
                      <a:pt x="1245" y="169"/>
                    </a:lnTo>
                    <a:lnTo>
                      <a:pt x="1252" y="168"/>
                    </a:lnTo>
                    <a:lnTo>
                      <a:pt x="1258" y="167"/>
                    </a:lnTo>
                    <a:lnTo>
                      <a:pt x="1265" y="166"/>
                    </a:lnTo>
                    <a:lnTo>
                      <a:pt x="1271" y="165"/>
                    </a:lnTo>
                    <a:lnTo>
                      <a:pt x="1277" y="164"/>
                    </a:lnTo>
                    <a:lnTo>
                      <a:pt x="1284" y="163"/>
                    </a:lnTo>
                    <a:lnTo>
                      <a:pt x="1290" y="162"/>
                    </a:lnTo>
                    <a:lnTo>
                      <a:pt x="1297" y="161"/>
                    </a:lnTo>
                    <a:lnTo>
                      <a:pt x="1303" y="159"/>
                    </a:lnTo>
                    <a:lnTo>
                      <a:pt x="1309" y="158"/>
                    </a:lnTo>
                    <a:lnTo>
                      <a:pt x="1316" y="157"/>
                    </a:lnTo>
                    <a:lnTo>
                      <a:pt x="1322" y="156"/>
                    </a:lnTo>
                    <a:lnTo>
                      <a:pt x="1328" y="154"/>
                    </a:lnTo>
                    <a:lnTo>
                      <a:pt x="1335" y="153"/>
                    </a:lnTo>
                    <a:lnTo>
                      <a:pt x="1341" y="152"/>
                    </a:lnTo>
                    <a:lnTo>
                      <a:pt x="1348" y="151"/>
                    </a:lnTo>
                    <a:lnTo>
                      <a:pt x="1354" y="149"/>
                    </a:lnTo>
                    <a:lnTo>
                      <a:pt x="1360" y="148"/>
                    </a:lnTo>
                    <a:lnTo>
                      <a:pt x="1367" y="147"/>
                    </a:lnTo>
                    <a:lnTo>
                      <a:pt x="1373" y="146"/>
                    </a:lnTo>
                    <a:lnTo>
                      <a:pt x="1380" y="145"/>
                    </a:lnTo>
                    <a:lnTo>
                      <a:pt x="1386" y="144"/>
                    </a:lnTo>
                    <a:lnTo>
                      <a:pt x="1392" y="143"/>
                    </a:lnTo>
                    <a:lnTo>
                      <a:pt x="1399" y="142"/>
                    </a:lnTo>
                    <a:lnTo>
                      <a:pt x="1405" y="141"/>
                    </a:lnTo>
                    <a:lnTo>
                      <a:pt x="1411" y="140"/>
                    </a:lnTo>
                    <a:lnTo>
                      <a:pt x="1418" y="139"/>
                    </a:lnTo>
                    <a:lnTo>
                      <a:pt x="1424" y="137"/>
                    </a:lnTo>
                    <a:lnTo>
                      <a:pt x="1431" y="136"/>
                    </a:lnTo>
                    <a:lnTo>
                      <a:pt x="1437" y="135"/>
                    </a:lnTo>
                    <a:lnTo>
                      <a:pt x="1443" y="133"/>
                    </a:lnTo>
                    <a:lnTo>
                      <a:pt x="1450" y="132"/>
                    </a:lnTo>
                    <a:lnTo>
                      <a:pt x="1456" y="131"/>
                    </a:lnTo>
                    <a:lnTo>
                      <a:pt x="1463" y="130"/>
                    </a:lnTo>
                    <a:lnTo>
                      <a:pt x="1469" y="128"/>
                    </a:lnTo>
                    <a:lnTo>
                      <a:pt x="1475" y="127"/>
                    </a:lnTo>
                    <a:lnTo>
                      <a:pt x="1482" y="126"/>
                    </a:lnTo>
                    <a:lnTo>
                      <a:pt x="1488" y="125"/>
                    </a:lnTo>
                    <a:lnTo>
                      <a:pt x="1494" y="124"/>
                    </a:lnTo>
                    <a:lnTo>
                      <a:pt x="1501" y="123"/>
                    </a:lnTo>
                    <a:lnTo>
                      <a:pt x="1507" y="123"/>
                    </a:lnTo>
                    <a:lnTo>
                      <a:pt x="1514" y="123"/>
                    </a:lnTo>
                    <a:lnTo>
                      <a:pt x="1520" y="123"/>
                    </a:lnTo>
                    <a:lnTo>
                      <a:pt x="1526" y="123"/>
                    </a:lnTo>
                    <a:lnTo>
                      <a:pt x="1533" y="123"/>
                    </a:lnTo>
                    <a:lnTo>
                      <a:pt x="1539" y="123"/>
                    </a:lnTo>
                    <a:lnTo>
                      <a:pt x="1546" y="123"/>
                    </a:lnTo>
                    <a:lnTo>
                      <a:pt x="1552" y="123"/>
                    </a:lnTo>
                    <a:lnTo>
                      <a:pt x="1558" y="122"/>
                    </a:lnTo>
                    <a:lnTo>
                      <a:pt x="1565" y="121"/>
                    </a:lnTo>
                    <a:lnTo>
                      <a:pt x="1571" y="120"/>
                    </a:lnTo>
                    <a:lnTo>
                      <a:pt x="1577" y="119"/>
                    </a:lnTo>
                    <a:lnTo>
                      <a:pt x="1584" y="117"/>
                    </a:lnTo>
                  </a:path>
                </a:pathLst>
              </a:cu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4" name="Freeform 80">
                <a:extLst>
                  <a:ext uri="{FF2B5EF4-FFF2-40B4-BE49-F238E27FC236}">
                    <a16:creationId xmlns:a16="http://schemas.microsoft.com/office/drawing/2014/main" id="{DD8F9098-38C9-4F52-A0E0-A4640989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985"/>
                <a:ext cx="4562" cy="2439"/>
              </a:xfrm>
              <a:custGeom>
                <a:avLst/>
                <a:gdLst>
                  <a:gd name="T0" fmla="*/ 19 w 1584"/>
                  <a:gd name="T1" fmla="*/ 16 h 847"/>
                  <a:gd name="T2" fmla="*/ 45 w 1584"/>
                  <a:gd name="T3" fmla="*/ 7 h 847"/>
                  <a:gd name="T4" fmla="*/ 71 w 1584"/>
                  <a:gd name="T5" fmla="*/ 1 h 847"/>
                  <a:gd name="T6" fmla="*/ 96 w 1584"/>
                  <a:gd name="T7" fmla="*/ 0 h 847"/>
                  <a:gd name="T8" fmla="*/ 122 w 1584"/>
                  <a:gd name="T9" fmla="*/ 1 h 847"/>
                  <a:gd name="T10" fmla="*/ 147 w 1584"/>
                  <a:gd name="T11" fmla="*/ 5 h 847"/>
                  <a:gd name="T12" fmla="*/ 173 w 1584"/>
                  <a:gd name="T13" fmla="*/ 8 h 847"/>
                  <a:gd name="T14" fmla="*/ 198 w 1584"/>
                  <a:gd name="T15" fmla="*/ 11 h 847"/>
                  <a:gd name="T16" fmla="*/ 224 w 1584"/>
                  <a:gd name="T17" fmla="*/ 12 h 847"/>
                  <a:gd name="T18" fmla="*/ 249 w 1584"/>
                  <a:gd name="T19" fmla="*/ 14 h 847"/>
                  <a:gd name="T20" fmla="*/ 275 w 1584"/>
                  <a:gd name="T21" fmla="*/ 18 h 847"/>
                  <a:gd name="T22" fmla="*/ 300 w 1584"/>
                  <a:gd name="T23" fmla="*/ 21 h 847"/>
                  <a:gd name="T24" fmla="*/ 326 w 1584"/>
                  <a:gd name="T25" fmla="*/ 24 h 847"/>
                  <a:gd name="T26" fmla="*/ 352 w 1584"/>
                  <a:gd name="T27" fmla="*/ 28 h 847"/>
                  <a:gd name="T28" fmla="*/ 377 w 1584"/>
                  <a:gd name="T29" fmla="*/ 36 h 847"/>
                  <a:gd name="T30" fmla="*/ 403 w 1584"/>
                  <a:gd name="T31" fmla="*/ 57 h 847"/>
                  <a:gd name="T32" fmla="*/ 428 w 1584"/>
                  <a:gd name="T33" fmla="*/ 106 h 847"/>
                  <a:gd name="T34" fmla="*/ 454 w 1584"/>
                  <a:gd name="T35" fmla="*/ 192 h 847"/>
                  <a:gd name="T36" fmla="*/ 479 w 1584"/>
                  <a:gd name="T37" fmla="*/ 315 h 847"/>
                  <a:gd name="T38" fmla="*/ 505 w 1584"/>
                  <a:gd name="T39" fmla="*/ 460 h 847"/>
                  <a:gd name="T40" fmla="*/ 530 w 1584"/>
                  <a:gd name="T41" fmla="*/ 601 h 847"/>
                  <a:gd name="T42" fmla="*/ 556 w 1584"/>
                  <a:gd name="T43" fmla="*/ 709 h 847"/>
                  <a:gd name="T44" fmla="*/ 581 w 1584"/>
                  <a:gd name="T45" fmla="*/ 782 h 847"/>
                  <a:gd name="T46" fmla="*/ 607 w 1584"/>
                  <a:gd name="T47" fmla="*/ 823 h 847"/>
                  <a:gd name="T48" fmla="*/ 632 w 1584"/>
                  <a:gd name="T49" fmla="*/ 843 h 847"/>
                  <a:gd name="T50" fmla="*/ 658 w 1584"/>
                  <a:gd name="T51" fmla="*/ 847 h 847"/>
                  <a:gd name="T52" fmla="*/ 684 w 1584"/>
                  <a:gd name="T53" fmla="*/ 839 h 847"/>
                  <a:gd name="T54" fmla="*/ 709 w 1584"/>
                  <a:gd name="T55" fmla="*/ 823 h 847"/>
                  <a:gd name="T56" fmla="*/ 735 w 1584"/>
                  <a:gd name="T57" fmla="*/ 800 h 847"/>
                  <a:gd name="T58" fmla="*/ 760 w 1584"/>
                  <a:gd name="T59" fmla="*/ 772 h 847"/>
                  <a:gd name="T60" fmla="*/ 786 w 1584"/>
                  <a:gd name="T61" fmla="*/ 739 h 847"/>
                  <a:gd name="T62" fmla="*/ 811 w 1584"/>
                  <a:gd name="T63" fmla="*/ 706 h 847"/>
                  <a:gd name="T64" fmla="*/ 837 w 1584"/>
                  <a:gd name="T65" fmla="*/ 672 h 847"/>
                  <a:gd name="T66" fmla="*/ 862 w 1584"/>
                  <a:gd name="T67" fmla="*/ 639 h 847"/>
                  <a:gd name="T68" fmla="*/ 888 w 1584"/>
                  <a:gd name="T69" fmla="*/ 611 h 847"/>
                  <a:gd name="T70" fmla="*/ 913 w 1584"/>
                  <a:gd name="T71" fmla="*/ 587 h 847"/>
                  <a:gd name="T72" fmla="*/ 939 w 1584"/>
                  <a:gd name="T73" fmla="*/ 564 h 847"/>
                  <a:gd name="T74" fmla="*/ 965 w 1584"/>
                  <a:gd name="T75" fmla="*/ 540 h 847"/>
                  <a:gd name="T76" fmla="*/ 990 w 1584"/>
                  <a:gd name="T77" fmla="*/ 517 h 847"/>
                  <a:gd name="T78" fmla="*/ 1016 w 1584"/>
                  <a:gd name="T79" fmla="*/ 497 h 847"/>
                  <a:gd name="T80" fmla="*/ 1041 w 1584"/>
                  <a:gd name="T81" fmla="*/ 482 h 847"/>
                  <a:gd name="T82" fmla="*/ 1067 w 1584"/>
                  <a:gd name="T83" fmla="*/ 469 h 847"/>
                  <a:gd name="T84" fmla="*/ 1092 w 1584"/>
                  <a:gd name="T85" fmla="*/ 459 h 847"/>
                  <a:gd name="T86" fmla="*/ 1118 w 1584"/>
                  <a:gd name="T87" fmla="*/ 450 h 847"/>
                  <a:gd name="T88" fmla="*/ 1143 w 1584"/>
                  <a:gd name="T89" fmla="*/ 444 h 847"/>
                  <a:gd name="T90" fmla="*/ 1169 w 1584"/>
                  <a:gd name="T91" fmla="*/ 440 h 847"/>
                  <a:gd name="T92" fmla="*/ 1194 w 1584"/>
                  <a:gd name="T93" fmla="*/ 439 h 847"/>
                  <a:gd name="T94" fmla="*/ 1220 w 1584"/>
                  <a:gd name="T95" fmla="*/ 436 h 847"/>
                  <a:gd name="T96" fmla="*/ 1245 w 1584"/>
                  <a:gd name="T97" fmla="*/ 433 h 847"/>
                  <a:gd name="T98" fmla="*/ 1271 w 1584"/>
                  <a:gd name="T99" fmla="*/ 431 h 847"/>
                  <a:gd name="T100" fmla="*/ 1297 w 1584"/>
                  <a:gd name="T101" fmla="*/ 431 h 847"/>
                  <a:gd name="T102" fmla="*/ 1322 w 1584"/>
                  <a:gd name="T103" fmla="*/ 431 h 847"/>
                  <a:gd name="T104" fmla="*/ 1348 w 1584"/>
                  <a:gd name="T105" fmla="*/ 430 h 847"/>
                  <a:gd name="T106" fmla="*/ 1373 w 1584"/>
                  <a:gd name="T107" fmla="*/ 429 h 847"/>
                  <a:gd name="T108" fmla="*/ 1399 w 1584"/>
                  <a:gd name="T109" fmla="*/ 429 h 847"/>
                  <a:gd name="T110" fmla="*/ 1424 w 1584"/>
                  <a:gd name="T111" fmla="*/ 431 h 847"/>
                  <a:gd name="T112" fmla="*/ 1450 w 1584"/>
                  <a:gd name="T113" fmla="*/ 435 h 847"/>
                  <a:gd name="T114" fmla="*/ 1475 w 1584"/>
                  <a:gd name="T115" fmla="*/ 440 h 847"/>
                  <a:gd name="T116" fmla="*/ 1501 w 1584"/>
                  <a:gd name="T117" fmla="*/ 443 h 847"/>
                  <a:gd name="T118" fmla="*/ 1526 w 1584"/>
                  <a:gd name="T119" fmla="*/ 447 h 847"/>
                  <a:gd name="T120" fmla="*/ 1552 w 1584"/>
                  <a:gd name="T121" fmla="*/ 448 h 847"/>
                  <a:gd name="T122" fmla="*/ 1577 w 1584"/>
                  <a:gd name="T123" fmla="*/ 446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84" h="847">
                    <a:moveTo>
                      <a:pt x="0" y="20"/>
                    </a:moveTo>
                    <a:lnTo>
                      <a:pt x="7" y="19"/>
                    </a:lnTo>
                    <a:lnTo>
                      <a:pt x="13" y="18"/>
                    </a:lnTo>
                    <a:lnTo>
                      <a:pt x="19" y="16"/>
                    </a:lnTo>
                    <a:lnTo>
                      <a:pt x="26" y="13"/>
                    </a:lnTo>
                    <a:lnTo>
                      <a:pt x="32" y="11"/>
                    </a:lnTo>
                    <a:lnTo>
                      <a:pt x="39" y="9"/>
                    </a:lnTo>
                    <a:lnTo>
                      <a:pt x="45" y="7"/>
                    </a:lnTo>
                    <a:lnTo>
                      <a:pt x="51" y="5"/>
                    </a:lnTo>
                    <a:lnTo>
                      <a:pt x="58" y="3"/>
                    </a:lnTo>
                    <a:lnTo>
                      <a:pt x="64" y="2"/>
                    </a:lnTo>
                    <a:lnTo>
                      <a:pt x="71" y="1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9" y="0"/>
                    </a:lnTo>
                    <a:lnTo>
                      <a:pt x="115" y="1"/>
                    </a:lnTo>
                    <a:lnTo>
                      <a:pt x="122" y="1"/>
                    </a:lnTo>
                    <a:lnTo>
                      <a:pt x="128" y="2"/>
                    </a:lnTo>
                    <a:lnTo>
                      <a:pt x="134" y="3"/>
                    </a:lnTo>
                    <a:lnTo>
                      <a:pt x="141" y="4"/>
                    </a:lnTo>
                    <a:lnTo>
                      <a:pt x="147" y="5"/>
                    </a:lnTo>
                    <a:lnTo>
                      <a:pt x="154" y="6"/>
                    </a:lnTo>
                    <a:lnTo>
                      <a:pt x="160" y="7"/>
                    </a:lnTo>
                    <a:lnTo>
                      <a:pt x="166" y="7"/>
                    </a:lnTo>
                    <a:lnTo>
                      <a:pt x="173" y="8"/>
                    </a:lnTo>
                    <a:lnTo>
                      <a:pt x="179" y="9"/>
                    </a:lnTo>
                    <a:lnTo>
                      <a:pt x="185" y="10"/>
                    </a:lnTo>
                    <a:lnTo>
                      <a:pt x="192" y="10"/>
                    </a:lnTo>
                    <a:lnTo>
                      <a:pt x="198" y="11"/>
                    </a:lnTo>
                    <a:lnTo>
                      <a:pt x="205" y="11"/>
                    </a:lnTo>
                    <a:lnTo>
                      <a:pt x="211" y="11"/>
                    </a:lnTo>
                    <a:lnTo>
                      <a:pt x="217" y="12"/>
                    </a:lnTo>
                    <a:lnTo>
                      <a:pt x="224" y="12"/>
                    </a:lnTo>
                    <a:lnTo>
                      <a:pt x="230" y="12"/>
                    </a:lnTo>
                    <a:lnTo>
                      <a:pt x="237" y="13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56" y="15"/>
                    </a:lnTo>
                    <a:lnTo>
                      <a:pt x="262" y="16"/>
                    </a:lnTo>
                    <a:lnTo>
                      <a:pt x="269" y="17"/>
                    </a:lnTo>
                    <a:lnTo>
                      <a:pt x="275" y="18"/>
                    </a:lnTo>
                    <a:lnTo>
                      <a:pt x="281" y="19"/>
                    </a:lnTo>
                    <a:lnTo>
                      <a:pt x="288" y="19"/>
                    </a:lnTo>
                    <a:lnTo>
                      <a:pt x="294" y="20"/>
                    </a:lnTo>
                    <a:lnTo>
                      <a:pt x="300" y="21"/>
                    </a:lnTo>
                    <a:lnTo>
                      <a:pt x="307" y="22"/>
                    </a:lnTo>
                    <a:lnTo>
                      <a:pt x="313" y="23"/>
                    </a:lnTo>
                    <a:lnTo>
                      <a:pt x="320" y="24"/>
                    </a:lnTo>
                    <a:lnTo>
                      <a:pt x="326" y="24"/>
                    </a:lnTo>
                    <a:lnTo>
                      <a:pt x="332" y="25"/>
                    </a:lnTo>
                    <a:lnTo>
                      <a:pt x="339" y="26"/>
                    </a:lnTo>
                    <a:lnTo>
                      <a:pt x="345" y="27"/>
                    </a:lnTo>
                    <a:lnTo>
                      <a:pt x="352" y="28"/>
                    </a:lnTo>
                    <a:lnTo>
                      <a:pt x="358" y="29"/>
                    </a:lnTo>
                    <a:lnTo>
                      <a:pt x="364" y="31"/>
                    </a:lnTo>
                    <a:lnTo>
                      <a:pt x="371" y="33"/>
                    </a:lnTo>
                    <a:lnTo>
                      <a:pt x="377" y="36"/>
                    </a:lnTo>
                    <a:lnTo>
                      <a:pt x="383" y="39"/>
                    </a:lnTo>
                    <a:lnTo>
                      <a:pt x="390" y="44"/>
                    </a:lnTo>
                    <a:lnTo>
                      <a:pt x="396" y="49"/>
                    </a:lnTo>
                    <a:lnTo>
                      <a:pt x="403" y="57"/>
                    </a:lnTo>
                    <a:lnTo>
                      <a:pt x="409" y="66"/>
                    </a:lnTo>
                    <a:lnTo>
                      <a:pt x="415" y="77"/>
                    </a:lnTo>
                    <a:lnTo>
                      <a:pt x="422" y="90"/>
                    </a:lnTo>
                    <a:lnTo>
                      <a:pt x="428" y="106"/>
                    </a:lnTo>
                    <a:lnTo>
                      <a:pt x="435" y="123"/>
                    </a:lnTo>
                    <a:lnTo>
                      <a:pt x="441" y="143"/>
                    </a:lnTo>
                    <a:lnTo>
                      <a:pt x="447" y="166"/>
                    </a:lnTo>
                    <a:lnTo>
                      <a:pt x="454" y="192"/>
                    </a:lnTo>
                    <a:lnTo>
                      <a:pt x="460" y="220"/>
                    </a:lnTo>
                    <a:lnTo>
                      <a:pt x="466" y="250"/>
                    </a:lnTo>
                    <a:lnTo>
                      <a:pt x="473" y="282"/>
                    </a:lnTo>
                    <a:lnTo>
                      <a:pt x="479" y="315"/>
                    </a:lnTo>
                    <a:lnTo>
                      <a:pt x="486" y="350"/>
                    </a:lnTo>
                    <a:lnTo>
                      <a:pt x="492" y="386"/>
                    </a:lnTo>
                    <a:lnTo>
                      <a:pt x="498" y="423"/>
                    </a:lnTo>
                    <a:lnTo>
                      <a:pt x="505" y="460"/>
                    </a:lnTo>
                    <a:lnTo>
                      <a:pt x="511" y="497"/>
                    </a:lnTo>
                    <a:lnTo>
                      <a:pt x="517" y="533"/>
                    </a:lnTo>
                    <a:lnTo>
                      <a:pt x="524" y="568"/>
                    </a:lnTo>
                    <a:lnTo>
                      <a:pt x="530" y="601"/>
                    </a:lnTo>
                    <a:lnTo>
                      <a:pt x="537" y="631"/>
                    </a:lnTo>
                    <a:lnTo>
                      <a:pt x="543" y="659"/>
                    </a:lnTo>
                    <a:lnTo>
                      <a:pt x="549" y="685"/>
                    </a:lnTo>
                    <a:lnTo>
                      <a:pt x="556" y="709"/>
                    </a:lnTo>
                    <a:lnTo>
                      <a:pt x="562" y="730"/>
                    </a:lnTo>
                    <a:lnTo>
                      <a:pt x="569" y="750"/>
                    </a:lnTo>
                    <a:lnTo>
                      <a:pt x="575" y="767"/>
                    </a:lnTo>
                    <a:lnTo>
                      <a:pt x="581" y="782"/>
                    </a:lnTo>
                    <a:lnTo>
                      <a:pt x="588" y="795"/>
                    </a:lnTo>
                    <a:lnTo>
                      <a:pt x="594" y="806"/>
                    </a:lnTo>
                    <a:lnTo>
                      <a:pt x="601" y="815"/>
                    </a:lnTo>
                    <a:lnTo>
                      <a:pt x="607" y="823"/>
                    </a:lnTo>
                    <a:lnTo>
                      <a:pt x="613" y="830"/>
                    </a:lnTo>
                    <a:lnTo>
                      <a:pt x="620" y="835"/>
                    </a:lnTo>
                    <a:lnTo>
                      <a:pt x="626" y="839"/>
                    </a:lnTo>
                    <a:lnTo>
                      <a:pt x="632" y="843"/>
                    </a:lnTo>
                    <a:lnTo>
                      <a:pt x="639" y="845"/>
                    </a:lnTo>
                    <a:lnTo>
                      <a:pt x="645" y="846"/>
                    </a:lnTo>
                    <a:lnTo>
                      <a:pt x="652" y="847"/>
                    </a:lnTo>
                    <a:lnTo>
                      <a:pt x="658" y="847"/>
                    </a:lnTo>
                    <a:lnTo>
                      <a:pt x="664" y="846"/>
                    </a:lnTo>
                    <a:lnTo>
                      <a:pt x="671" y="844"/>
                    </a:lnTo>
                    <a:lnTo>
                      <a:pt x="677" y="842"/>
                    </a:lnTo>
                    <a:lnTo>
                      <a:pt x="684" y="839"/>
                    </a:lnTo>
                    <a:lnTo>
                      <a:pt x="690" y="836"/>
                    </a:lnTo>
                    <a:lnTo>
                      <a:pt x="696" y="832"/>
                    </a:lnTo>
                    <a:lnTo>
                      <a:pt x="703" y="828"/>
                    </a:lnTo>
                    <a:lnTo>
                      <a:pt x="709" y="823"/>
                    </a:lnTo>
                    <a:lnTo>
                      <a:pt x="715" y="818"/>
                    </a:lnTo>
                    <a:lnTo>
                      <a:pt x="722" y="813"/>
                    </a:lnTo>
                    <a:lnTo>
                      <a:pt x="728" y="807"/>
                    </a:lnTo>
                    <a:lnTo>
                      <a:pt x="735" y="800"/>
                    </a:lnTo>
                    <a:lnTo>
                      <a:pt x="741" y="794"/>
                    </a:lnTo>
                    <a:lnTo>
                      <a:pt x="747" y="787"/>
                    </a:lnTo>
                    <a:lnTo>
                      <a:pt x="754" y="780"/>
                    </a:lnTo>
                    <a:lnTo>
                      <a:pt x="760" y="772"/>
                    </a:lnTo>
                    <a:lnTo>
                      <a:pt x="767" y="764"/>
                    </a:lnTo>
                    <a:lnTo>
                      <a:pt x="773" y="756"/>
                    </a:lnTo>
                    <a:lnTo>
                      <a:pt x="779" y="748"/>
                    </a:lnTo>
                    <a:lnTo>
                      <a:pt x="786" y="739"/>
                    </a:lnTo>
                    <a:lnTo>
                      <a:pt x="792" y="731"/>
                    </a:lnTo>
                    <a:lnTo>
                      <a:pt x="798" y="722"/>
                    </a:lnTo>
                    <a:lnTo>
                      <a:pt x="805" y="714"/>
                    </a:lnTo>
                    <a:lnTo>
                      <a:pt x="811" y="706"/>
                    </a:lnTo>
                    <a:lnTo>
                      <a:pt x="818" y="697"/>
                    </a:lnTo>
                    <a:lnTo>
                      <a:pt x="824" y="688"/>
                    </a:lnTo>
                    <a:lnTo>
                      <a:pt x="830" y="680"/>
                    </a:lnTo>
                    <a:lnTo>
                      <a:pt x="837" y="672"/>
                    </a:lnTo>
                    <a:lnTo>
                      <a:pt x="843" y="663"/>
                    </a:lnTo>
                    <a:lnTo>
                      <a:pt x="850" y="655"/>
                    </a:lnTo>
                    <a:lnTo>
                      <a:pt x="856" y="647"/>
                    </a:lnTo>
                    <a:lnTo>
                      <a:pt x="862" y="639"/>
                    </a:lnTo>
                    <a:lnTo>
                      <a:pt x="869" y="632"/>
                    </a:lnTo>
                    <a:lnTo>
                      <a:pt x="875" y="625"/>
                    </a:lnTo>
                    <a:lnTo>
                      <a:pt x="881" y="618"/>
                    </a:lnTo>
                    <a:lnTo>
                      <a:pt x="888" y="611"/>
                    </a:lnTo>
                    <a:lnTo>
                      <a:pt x="894" y="605"/>
                    </a:lnTo>
                    <a:lnTo>
                      <a:pt x="901" y="598"/>
                    </a:lnTo>
                    <a:lnTo>
                      <a:pt x="907" y="593"/>
                    </a:lnTo>
                    <a:lnTo>
                      <a:pt x="913" y="587"/>
                    </a:lnTo>
                    <a:lnTo>
                      <a:pt x="920" y="581"/>
                    </a:lnTo>
                    <a:lnTo>
                      <a:pt x="926" y="575"/>
                    </a:lnTo>
                    <a:lnTo>
                      <a:pt x="933" y="570"/>
                    </a:lnTo>
                    <a:lnTo>
                      <a:pt x="939" y="564"/>
                    </a:lnTo>
                    <a:lnTo>
                      <a:pt x="945" y="558"/>
                    </a:lnTo>
                    <a:lnTo>
                      <a:pt x="952" y="552"/>
                    </a:lnTo>
                    <a:lnTo>
                      <a:pt x="958" y="546"/>
                    </a:lnTo>
                    <a:lnTo>
                      <a:pt x="965" y="540"/>
                    </a:lnTo>
                    <a:lnTo>
                      <a:pt x="971" y="534"/>
                    </a:lnTo>
                    <a:lnTo>
                      <a:pt x="977" y="528"/>
                    </a:lnTo>
                    <a:lnTo>
                      <a:pt x="984" y="522"/>
                    </a:lnTo>
                    <a:lnTo>
                      <a:pt x="990" y="517"/>
                    </a:lnTo>
                    <a:lnTo>
                      <a:pt x="996" y="511"/>
                    </a:lnTo>
                    <a:lnTo>
                      <a:pt x="1003" y="506"/>
                    </a:lnTo>
                    <a:lnTo>
                      <a:pt x="1009" y="501"/>
                    </a:lnTo>
                    <a:lnTo>
                      <a:pt x="1016" y="497"/>
                    </a:lnTo>
                    <a:lnTo>
                      <a:pt x="1022" y="493"/>
                    </a:lnTo>
                    <a:lnTo>
                      <a:pt x="1028" y="489"/>
                    </a:lnTo>
                    <a:lnTo>
                      <a:pt x="1035" y="485"/>
                    </a:lnTo>
                    <a:lnTo>
                      <a:pt x="1041" y="482"/>
                    </a:lnTo>
                    <a:lnTo>
                      <a:pt x="1048" y="478"/>
                    </a:lnTo>
                    <a:lnTo>
                      <a:pt x="1054" y="475"/>
                    </a:lnTo>
                    <a:lnTo>
                      <a:pt x="1060" y="472"/>
                    </a:lnTo>
                    <a:lnTo>
                      <a:pt x="1067" y="469"/>
                    </a:lnTo>
                    <a:lnTo>
                      <a:pt x="1073" y="467"/>
                    </a:lnTo>
                    <a:lnTo>
                      <a:pt x="1079" y="464"/>
                    </a:lnTo>
                    <a:lnTo>
                      <a:pt x="1086" y="461"/>
                    </a:lnTo>
                    <a:lnTo>
                      <a:pt x="1092" y="459"/>
                    </a:lnTo>
                    <a:lnTo>
                      <a:pt x="1099" y="456"/>
                    </a:lnTo>
                    <a:lnTo>
                      <a:pt x="1105" y="454"/>
                    </a:lnTo>
                    <a:lnTo>
                      <a:pt x="1111" y="452"/>
                    </a:lnTo>
                    <a:lnTo>
                      <a:pt x="1118" y="450"/>
                    </a:lnTo>
                    <a:lnTo>
                      <a:pt x="1124" y="448"/>
                    </a:lnTo>
                    <a:lnTo>
                      <a:pt x="1131" y="446"/>
                    </a:lnTo>
                    <a:lnTo>
                      <a:pt x="1137" y="445"/>
                    </a:lnTo>
                    <a:lnTo>
                      <a:pt x="1143" y="444"/>
                    </a:lnTo>
                    <a:lnTo>
                      <a:pt x="1150" y="443"/>
                    </a:lnTo>
                    <a:lnTo>
                      <a:pt x="1156" y="442"/>
                    </a:lnTo>
                    <a:lnTo>
                      <a:pt x="1162" y="441"/>
                    </a:lnTo>
                    <a:lnTo>
                      <a:pt x="1169" y="440"/>
                    </a:lnTo>
                    <a:lnTo>
                      <a:pt x="1175" y="440"/>
                    </a:lnTo>
                    <a:lnTo>
                      <a:pt x="1182" y="440"/>
                    </a:lnTo>
                    <a:lnTo>
                      <a:pt x="1188" y="439"/>
                    </a:lnTo>
                    <a:lnTo>
                      <a:pt x="1194" y="439"/>
                    </a:lnTo>
                    <a:lnTo>
                      <a:pt x="1201" y="438"/>
                    </a:lnTo>
                    <a:lnTo>
                      <a:pt x="1207" y="438"/>
                    </a:lnTo>
                    <a:lnTo>
                      <a:pt x="1214" y="437"/>
                    </a:lnTo>
                    <a:lnTo>
                      <a:pt x="1220" y="436"/>
                    </a:lnTo>
                    <a:lnTo>
                      <a:pt x="1226" y="435"/>
                    </a:lnTo>
                    <a:lnTo>
                      <a:pt x="1233" y="434"/>
                    </a:lnTo>
                    <a:lnTo>
                      <a:pt x="1239" y="434"/>
                    </a:lnTo>
                    <a:lnTo>
                      <a:pt x="1245" y="433"/>
                    </a:lnTo>
                    <a:lnTo>
                      <a:pt x="1252" y="432"/>
                    </a:lnTo>
                    <a:lnTo>
                      <a:pt x="1258" y="432"/>
                    </a:lnTo>
                    <a:lnTo>
                      <a:pt x="1265" y="431"/>
                    </a:lnTo>
                    <a:lnTo>
                      <a:pt x="1271" y="431"/>
                    </a:lnTo>
                    <a:lnTo>
                      <a:pt x="1277" y="431"/>
                    </a:lnTo>
                    <a:lnTo>
                      <a:pt x="1284" y="431"/>
                    </a:lnTo>
                    <a:lnTo>
                      <a:pt x="1290" y="431"/>
                    </a:lnTo>
                    <a:lnTo>
                      <a:pt x="1297" y="431"/>
                    </a:lnTo>
                    <a:lnTo>
                      <a:pt x="1303" y="431"/>
                    </a:lnTo>
                    <a:lnTo>
                      <a:pt x="1309" y="431"/>
                    </a:lnTo>
                    <a:lnTo>
                      <a:pt x="1316" y="431"/>
                    </a:lnTo>
                    <a:lnTo>
                      <a:pt x="1322" y="431"/>
                    </a:lnTo>
                    <a:lnTo>
                      <a:pt x="1328" y="431"/>
                    </a:lnTo>
                    <a:lnTo>
                      <a:pt x="1335" y="431"/>
                    </a:lnTo>
                    <a:lnTo>
                      <a:pt x="1341" y="431"/>
                    </a:lnTo>
                    <a:lnTo>
                      <a:pt x="1348" y="430"/>
                    </a:lnTo>
                    <a:lnTo>
                      <a:pt x="1354" y="430"/>
                    </a:lnTo>
                    <a:lnTo>
                      <a:pt x="1360" y="430"/>
                    </a:lnTo>
                    <a:lnTo>
                      <a:pt x="1367" y="430"/>
                    </a:lnTo>
                    <a:lnTo>
                      <a:pt x="1373" y="429"/>
                    </a:lnTo>
                    <a:lnTo>
                      <a:pt x="1380" y="429"/>
                    </a:lnTo>
                    <a:lnTo>
                      <a:pt x="1386" y="429"/>
                    </a:lnTo>
                    <a:lnTo>
                      <a:pt x="1392" y="429"/>
                    </a:lnTo>
                    <a:lnTo>
                      <a:pt x="1399" y="429"/>
                    </a:lnTo>
                    <a:lnTo>
                      <a:pt x="1405" y="430"/>
                    </a:lnTo>
                    <a:lnTo>
                      <a:pt x="1411" y="430"/>
                    </a:lnTo>
                    <a:lnTo>
                      <a:pt x="1418" y="431"/>
                    </a:lnTo>
                    <a:lnTo>
                      <a:pt x="1424" y="431"/>
                    </a:lnTo>
                    <a:lnTo>
                      <a:pt x="1431" y="432"/>
                    </a:lnTo>
                    <a:lnTo>
                      <a:pt x="1437" y="433"/>
                    </a:lnTo>
                    <a:lnTo>
                      <a:pt x="1443" y="434"/>
                    </a:lnTo>
                    <a:lnTo>
                      <a:pt x="1450" y="435"/>
                    </a:lnTo>
                    <a:lnTo>
                      <a:pt x="1456" y="436"/>
                    </a:lnTo>
                    <a:lnTo>
                      <a:pt x="1463" y="437"/>
                    </a:lnTo>
                    <a:lnTo>
                      <a:pt x="1469" y="438"/>
                    </a:lnTo>
                    <a:lnTo>
                      <a:pt x="1475" y="440"/>
                    </a:lnTo>
                    <a:lnTo>
                      <a:pt x="1482" y="441"/>
                    </a:lnTo>
                    <a:lnTo>
                      <a:pt x="1488" y="442"/>
                    </a:lnTo>
                    <a:lnTo>
                      <a:pt x="1494" y="443"/>
                    </a:lnTo>
                    <a:lnTo>
                      <a:pt x="1501" y="443"/>
                    </a:lnTo>
                    <a:lnTo>
                      <a:pt x="1507" y="444"/>
                    </a:lnTo>
                    <a:lnTo>
                      <a:pt x="1514" y="445"/>
                    </a:lnTo>
                    <a:lnTo>
                      <a:pt x="1520" y="446"/>
                    </a:lnTo>
                    <a:lnTo>
                      <a:pt x="1526" y="447"/>
                    </a:lnTo>
                    <a:lnTo>
                      <a:pt x="1533" y="447"/>
                    </a:lnTo>
                    <a:lnTo>
                      <a:pt x="1539" y="448"/>
                    </a:lnTo>
                    <a:lnTo>
                      <a:pt x="1546" y="448"/>
                    </a:lnTo>
                    <a:lnTo>
                      <a:pt x="1552" y="448"/>
                    </a:lnTo>
                    <a:lnTo>
                      <a:pt x="1558" y="448"/>
                    </a:lnTo>
                    <a:lnTo>
                      <a:pt x="1565" y="448"/>
                    </a:lnTo>
                    <a:lnTo>
                      <a:pt x="1571" y="447"/>
                    </a:lnTo>
                    <a:lnTo>
                      <a:pt x="1577" y="446"/>
                    </a:lnTo>
                    <a:lnTo>
                      <a:pt x="1584" y="445"/>
                    </a:lnTo>
                  </a:path>
                </a:pathLst>
              </a:cu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5" name="Line 81">
                <a:extLst>
                  <a:ext uri="{FF2B5EF4-FFF2-40B4-BE49-F238E27FC236}">
                    <a16:creationId xmlns:a16="http://schemas.microsoft.com/office/drawing/2014/main" id="{557DDF6D-336B-43C1-90CF-F9C80A1F4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5" y="1011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6" name="Line 82">
                <a:extLst>
                  <a:ext uri="{FF2B5EF4-FFF2-40B4-BE49-F238E27FC236}">
                    <a16:creationId xmlns:a16="http://schemas.microsoft.com/office/drawing/2014/main" id="{27E96F87-B1D6-4EFF-827E-AA92AEEC3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5" y="1005"/>
                <a:ext cx="17" cy="6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7" name="Line 83">
                <a:extLst>
                  <a:ext uri="{FF2B5EF4-FFF2-40B4-BE49-F238E27FC236}">
                    <a16:creationId xmlns:a16="http://schemas.microsoft.com/office/drawing/2014/main" id="{A2B30D2B-5F7F-4E09-A0C4-F1969BB9C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2" y="1002"/>
                <a:ext cx="18" cy="3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8" name="Line 84">
                <a:extLst>
                  <a:ext uri="{FF2B5EF4-FFF2-40B4-BE49-F238E27FC236}">
                    <a16:creationId xmlns:a16="http://schemas.microsoft.com/office/drawing/2014/main" id="{F6B713A2-7BB5-4C4F-B792-726152CAC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0" y="996"/>
                <a:ext cx="20" cy="6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69" name="Line 85">
                <a:extLst>
                  <a:ext uri="{FF2B5EF4-FFF2-40B4-BE49-F238E27FC236}">
                    <a16:creationId xmlns:a16="http://schemas.microsoft.com/office/drawing/2014/main" id="{F8C354C0-EEDF-4FFA-8A57-B9F13AF87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40" y="994"/>
                <a:ext cx="8" cy="2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0" name="Line 86">
                <a:extLst>
                  <a:ext uri="{FF2B5EF4-FFF2-40B4-BE49-F238E27FC236}">
                    <a16:creationId xmlns:a16="http://schemas.microsoft.com/office/drawing/2014/main" id="{5C27CB93-65A0-4214-AB6B-74FC9A30A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" y="988"/>
                <a:ext cx="3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1" name="Line 87">
                <a:extLst>
                  <a:ext uri="{FF2B5EF4-FFF2-40B4-BE49-F238E27FC236}">
                    <a16:creationId xmlns:a16="http://schemas.microsoft.com/office/drawing/2014/main" id="{2EA74935-91B5-4CF3-BF97-6F1EB6D80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5" y="988"/>
                <a:ext cx="17" cy="3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2" name="Line 88">
                <a:extLst>
                  <a:ext uri="{FF2B5EF4-FFF2-40B4-BE49-F238E27FC236}">
                    <a16:creationId xmlns:a16="http://schemas.microsoft.com/office/drawing/2014/main" id="{85343B0E-86FA-4A92-AD3B-E5619CB94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" y="991"/>
                <a:ext cx="20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3" name="Line 89">
                <a:extLst>
                  <a:ext uri="{FF2B5EF4-FFF2-40B4-BE49-F238E27FC236}">
                    <a16:creationId xmlns:a16="http://schemas.microsoft.com/office/drawing/2014/main" id="{EE440F3B-FC44-4B90-A567-743563605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2" y="991"/>
                <a:ext cx="17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4" name="Line 90">
                <a:extLst>
                  <a:ext uri="{FF2B5EF4-FFF2-40B4-BE49-F238E27FC236}">
                    <a16:creationId xmlns:a16="http://schemas.microsoft.com/office/drawing/2014/main" id="{4A322679-D63E-4830-BEB3-407460CE6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9" y="991"/>
                <a:ext cx="18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5" name="Line 91">
                <a:extLst>
                  <a:ext uri="{FF2B5EF4-FFF2-40B4-BE49-F238E27FC236}">
                    <a16:creationId xmlns:a16="http://schemas.microsoft.com/office/drawing/2014/main" id="{1008F17F-E77E-4A23-AAA0-47105D1D4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7" y="991"/>
                <a:ext cx="11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6" name="Line 92">
                <a:extLst>
                  <a:ext uri="{FF2B5EF4-FFF2-40B4-BE49-F238E27FC236}">
                    <a16:creationId xmlns:a16="http://schemas.microsoft.com/office/drawing/2014/main" id="{C6D23ECB-79A7-4278-B206-6AACDBCFC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1" y="988"/>
                <a:ext cx="3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7" name="Line 93">
                <a:extLst>
                  <a:ext uri="{FF2B5EF4-FFF2-40B4-BE49-F238E27FC236}">
                    <a16:creationId xmlns:a16="http://schemas.microsoft.com/office/drawing/2014/main" id="{90370DD9-BB38-4264-877D-77D36DD65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4" y="985"/>
                <a:ext cx="17" cy="3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8" name="Line 94">
                <a:extLst>
                  <a:ext uri="{FF2B5EF4-FFF2-40B4-BE49-F238E27FC236}">
                    <a16:creationId xmlns:a16="http://schemas.microsoft.com/office/drawing/2014/main" id="{9339AFCB-9210-4D3E-BE60-94AFBFF28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1" y="985"/>
                <a:ext cx="18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79" name="Line 95">
                <a:extLst>
                  <a:ext uri="{FF2B5EF4-FFF2-40B4-BE49-F238E27FC236}">
                    <a16:creationId xmlns:a16="http://schemas.microsoft.com/office/drawing/2014/main" id="{174878DB-C33A-40BA-A4E4-204062F4F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59" y="982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0" name="Line 96">
                <a:extLst>
                  <a:ext uri="{FF2B5EF4-FFF2-40B4-BE49-F238E27FC236}">
                    <a16:creationId xmlns:a16="http://schemas.microsoft.com/office/drawing/2014/main" id="{0AD3A468-CBB4-4762-97EA-9C6D0AAAF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9" y="982"/>
                <a:ext cx="17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1" name="Line 97">
                <a:extLst>
                  <a:ext uri="{FF2B5EF4-FFF2-40B4-BE49-F238E27FC236}">
                    <a16:creationId xmlns:a16="http://schemas.microsoft.com/office/drawing/2014/main" id="{9DFA8AB7-22F9-4848-81EE-2A3E59E12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96" y="979"/>
                <a:ext cx="12" cy="3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2" name="Line 98">
                <a:extLst>
                  <a:ext uri="{FF2B5EF4-FFF2-40B4-BE49-F238E27FC236}">
                    <a16:creationId xmlns:a16="http://schemas.microsoft.com/office/drawing/2014/main" id="{3848645B-ACD7-4ABE-98BE-3F2F6053C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1" y="976"/>
                <a:ext cx="0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3" name="Line 99">
                <a:extLst>
                  <a:ext uri="{FF2B5EF4-FFF2-40B4-BE49-F238E27FC236}">
                    <a16:creationId xmlns:a16="http://schemas.microsoft.com/office/drawing/2014/main" id="{D23A6806-701D-48C5-B8FD-73DA5E345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1" y="973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4" name="Line 100">
                <a:extLst>
                  <a:ext uri="{FF2B5EF4-FFF2-40B4-BE49-F238E27FC236}">
                    <a16:creationId xmlns:a16="http://schemas.microsoft.com/office/drawing/2014/main" id="{981C4055-D1C0-4F59-81AF-967F2A246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1" y="971"/>
                <a:ext cx="17" cy="2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5" name="Line 101">
                <a:extLst>
                  <a:ext uri="{FF2B5EF4-FFF2-40B4-BE49-F238E27FC236}">
                    <a16:creationId xmlns:a16="http://schemas.microsoft.com/office/drawing/2014/main" id="{73E3A1F2-6926-49A4-9320-C99CEE3C7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8" y="971"/>
                <a:ext cx="20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6" name="Line 102">
                <a:extLst>
                  <a:ext uri="{FF2B5EF4-FFF2-40B4-BE49-F238E27FC236}">
                    <a16:creationId xmlns:a16="http://schemas.microsoft.com/office/drawing/2014/main" id="{796E322C-99C0-4542-849D-EFB491C80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8" y="968"/>
                <a:ext cx="18" cy="3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7" name="Line 103">
                <a:extLst>
                  <a:ext uri="{FF2B5EF4-FFF2-40B4-BE49-F238E27FC236}">
                    <a16:creationId xmlns:a16="http://schemas.microsoft.com/office/drawing/2014/main" id="{7FC05355-A302-4415-9EB9-A0C67B1DC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6" y="968"/>
                <a:ext cx="11" cy="0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8" name="Line 104">
                <a:extLst>
                  <a:ext uri="{FF2B5EF4-FFF2-40B4-BE49-F238E27FC236}">
                    <a16:creationId xmlns:a16="http://schemas.microsoft.com/office/drawing/2014/main" id="{35136196-3B81-4B6D-9A33-3021A0121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0" y="971"/>
                <a:ext cx="0" cy="2"/>
              </a:xfrm>
              <a:prstGeom prst="line">
                <a:avLst/>
              </a:prstGeom>
              <a:noFill/>
              <a:ln w="31750">
                <a:solidFill>
                  <a:srgbClr val="29B6A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89" name="Line 105">
                <a:extLst>
                  <a:ext uri="{FF2B5EF4-FFF2-40B4-BE49-F238E27FC236}">
                    <a16:creationId xmlns:a16="http://schemas.microsoft.com/office/drawing/2014/main" id="{0CC93772-2D20-425A-8CD2-AE8033463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5" y="1195"/>
                <a:ext cx="20" cy="6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0" name="Line 106">
                <a:extLst>
                  <a:ext uri="{FF2B5EF4-FFF2-40B4-BE49-F238E27FC236}">
                    <a16:creationId xmlns:a16="http://schemas.microsoft.com/office/drawing/2014/main" id="{E6EF1F32-76EA-4919-8F0C-564AB03E6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5" y="1187"/>
                <a:ext cx="17" cy="8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1" name="Line 107">
                <a:extLst>
                  <a:ext uri="{FF2B5EF4-FFF2-40B4-BE49-F238E27FC236}">
                    <a16:creationId xmlns:a16="http://schemas.microsoft.com/office/drawing/2014/main" id="{48C61559-ACDF-4963-94A5-481845FA6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2" y="1178"/>
                <a:ext cx="18" cy="9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2" name="Line 108">
                <a:extLst>
                  <a:ext uri="{FF2B5EF4-FFF2-40B4-BE49-F238E27FC236}">
                    <a16:creationId xmlns:a16="http://schemas.microsoft.com/office/drawing/2014/main" id="{80EE108E-A0CA-48CE-908E-D054DF7B4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0" y="1169"/>
                <a:ext cx="20" cy="9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3" name="Line 109">
                <a:extLst>
                  <a:ext uri="{FF2B5EF4-FFF2-40B4-BE49-F238E27FC236}">
                    <a16:creationId xmlns:a16="http://schemas.microsoft.com/office/drawing/2014/main" id="{48C0FE2E-E598-4052-B632-AEE505F7C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40" y="1166"/>
                <a:ext cx="6" cy="3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4" name="Line 110">
                <a:extLst>
                  <a:ext uri="{FF2B5EF4-FFF2-40B4-BE49-F238E27FC236}">
                    <a16:creationId xmlns:a16="http://schemas.microsoft.com/office/drawing/2014/main" id="{5C75A675-9BCD-4FAB-8A76-526BCF7E6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83" y="1143"/>
                <a:ext cx="12" cy="6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5" name="Line 111">
                <a:extLst>
                  <a:ext uri="{FF2B5EF4-FFF2-40B4-BE49-F238E27FC236}">
                    <a16:creationId xmlns:a16="http://schemas.microsoft.com/office/drawing/2014/main" id="{8C1AFCEB-6FA2-411D-B981-3A8F0D9CF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5" y="1138"/>
                <a:ext cx="17" cy="5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6" name="Line 112">
                <a:extLst>
                  <a:ext uri="{FF2B5EF4-FFF2-40B4-BE49-F238E27FC236}">
                    <a16:creationId xmlns:a16="http://schemas.microsoft.com/office/drawing/2014/main" id="{C446A9B9-CE2E-4F6F-A63B-51DD9CDBD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2" y="1135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7" name="Line 113">
                <a:extLst>
                  <a:ext uri="{FF2B5EF4-FFF2-40B4-BE49-F238E27FC236}">
                    <a16:creationId xmlns:a16="http://schemas.microsoft.com/office/drawing/2014/main" id="{642907B3-634C-4ED0-B943-A3130C18F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2" y="1132"/>
                <a:ext cx="17" cy="3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8" name="Line 114">
                <a:extLst>
                  <a:ext uri="{FF2B5EF4-FFF2-40B4-BE49-F238E27FC236}">
                    <a16:creationId xmlns:a16="http://schemas.microsoft.com/office/drawing/2014/main" id="{EF24802C-59D8-4071-BECA-C77DFAF64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49" y="1126"/>
                <a:ext cx="18" cy="6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99" name="Line 115">
                <a:extLst>
                  <a:ext uri="{FF2B5EF4-FFF2-40B4-BE49-F238E27FC236}">
                    <a16:creationId xmlns:a16="http://schemas.microsoft.com/office/drawing/2014/main" id="{846FDF80-AE2F-4271-84B0-402F4DC8C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10" y="1115"/>
                <a:ext cx="14" cy="2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0" name="Line 116">
                <a:extLst>
                  <a:ext uri="{FF2B5EF4-FFF2-40B4-BE49-F238E27FC236}">
                    <a16:creationId xmlns:a16="http://schemas.microsoft.com/office/drawing/2014/main" id="{9FEAFC13-B09D-4666-AED2-80C5F4DE1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4" y="1109"/>
                <a:ext cx="17" cy="6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1" name="Line 117">
                <a:extLst>
                  <a:ext uri="{FF2B5EF4-FFF2-40B4-BE49-F238E27FC236}">
                    <a16:creationId xmlns:a16="http://schemas.microsoft.com/office/drawing/2014/main" id="{8D77B928-7FCF-49F1-ACC0-AC9943123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1" y="1106"/>
                <a:ext cx="18" cy="3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2" name="Line 118">
                <a:extLst>
                  <a:ext uri="{FF2B5EF4-FFF2-40B4-BE49-F238E27FC236}">
                    <a16:creationId xmlns:a16="http://schemas.microsoft.com/office/drawing/2014/main" id="{E9B44B2B-19C1-415A-A0C3-78B455213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59" y="1100"/>
                <a:ext cx="20" cy="6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3" name="Line 119">
                <a:extLst>
                  <a:ext uri="{FF2B5EF4-FFF2-40B4-BE49-F238E27FC236}">
                    <a16:creationId xmlns:a16="http://schemas.microsoft.com/office/drawing/2014/main" id="{C0868896-EC50-4536-9415-F73BDA8E4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9" y="1100"/>
                <a:ext cx="14" cy="0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4" name="Line 120">
                <a:extLst>
                  <a:ext uri="{FF2B5EF4-FFF2-40B4-BE49-F238E27FC236}">
                    <a16:creationId xmlns:a16="http://schemas.microsoft.com/office/drawing/2014/main" id="{2B5ABC15-8B14-404A-9F3E-CC7522328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36" y="1089"/>
                <a:ext cx="15" cy="3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5" name="Line 121">
                <a:extLst>
                  <a:ext uri="{FF2B5EF4-FFF2-40B4-BE49-F238E27FC236}">
                    <a16:creationId xmlns:a16="http://schemas.microsoft.com/office/drawing/2014/main" id="{AD5942DF-E240-4179-81AD-CDAD7793B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1" y="1086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6" name="Line 122">
                <a:extLst>
                  <a:ext uri="{FF2B5EF4-FFF2-40B4-BE49-F238E27FC236}">
                    <a16:creationId xmlns:a16="http://schemas.microsoft.com/office/drawing/2014/main" id="{7D83B7B4-FF30-41DD-B44C-AF4E7801C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1" y="1083"/>
                <a:ext cx="17" cy="3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7" name="Line 123">
                <a:extLst>
                  <a:ext uri="{FF2B5EF4-FFF2-40B4-BE49-F238E27FC236}">
                    <a16:creationId xmlns:a16="http://schemas.microsoft.com/office/drawing/2014/main" id="{42BFD679-12AE-4B12-B73C-E6F27D7BB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8" y="1080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8" name="Line 124">
                <a:extLst>
                  <a:ext uri="{FF2B5EF4-FFF2-40B4-BE49-F238E27FC236}">
                    <a16:creationId xmlns:a16="http://schemas.microsoft.com/office/drawing/2014/main" id="{0364EEF6-A401-47C5-BE1E-0361B9D62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8" y="1080"/>
                <a:ext cx="15" cy="0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09" name="Line 125">
                <a:extLst>
                  <a:ext uri="{FF2B5EF4-FFF2-40B4-BE49-F238E27FC236}">
                    <a16:creationId xmlns:a16="http://schemas.microsoft.com/office/drawing/2014/main" id="{0E53CD2F-79D0-47F1-B2A8-3612FDF79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6" y="1080"/>
                <a:ext cx="14" cy="3"/>
              </a:xfrm>
              <a:prstGeom prst="line">
                <a:avLst/>
              </a:prstGeom>
              <a:noFill/>
              <a:ln w="31750">
                <a:solidFill>
                  <a:srgbClr val="003A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0" name="Line 126">
                <a:extLst>
                  <a:ext uri="{FF2B5EF4-FFF2-40B4-BE49-F238E27FC236}">
                    <a16:creationId xmlns:a16="http://schemas.microsoft.com/office/drawing/2014/main" id="{CF8B1195-892E-4080-A32E-0A887B0D6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5" y="1509"/>
                <a:ext cx="20" cy="6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1" name="Line 127">
                <a:extLst>
                  <a:ext uri="{FF2B5EF4-FFF2-40B4-BE49-F238E27FC236}">
                    <a16:creationId xmlns:a16="http://schemas.microsoft.com/office/drawing/2014/main" id="{007CDFBF-6AC0-4FB0-A6BB-3A5FCCD90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5" y="1500"/>
                <a:ext cx="17" cy="9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2" name="Line 128">
                <a:extLst>
                  <a:ext uri="{FF2B5EF4-FFF2-40B4-BE49-F238E27FC236}">
                    <a16:creationId xmlns:a16="http://schemas.microsoft.com/office/drawing/2014/main" id="{1EF50629-3588-48F1-8337-41E9DD7D1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2" y="1495"/>
                <a:ext cx="18" cy="5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3" name="Line 129">
                <a:extLst>
                  <a:ext uri="{FF2B5EF4-FFF2-40B4-BE49-F238E27FC236}">
                    <a16:creationId xmlns:a16="http://schemas.microsoft.com/office/drawing/2014/main" id="{0D67B0E9-F84B-486B-ABF7-F7F9A19EC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0" y="1486"/>
                <a:ext cx="20" cy="9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4" name="Line 130">
                <a:extLst>
                  <a:ext uri="{FF2B5EF4-FFF2-40B4-BE49-F238E27FC236}">
                    <a16:creationId xmlns:a16="http://schemas.microsoft.com/office/drawing/2014/main" id="{3286275F-4302-43F6-9334-4AA7AD7DE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0" y="1486"/>
                <a:ext cx="6" cy="0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5" name="Line 131">
                <a:extLst>
                  <a:ext uri="{FF2B5EF4-FFF2-40B4-BE49-F238E27FC236}">
                    <a16:creationId xmlns:a16="http://schemas.microsoft.com/office/drawing/2014/main" id="{E55AC505-F9C8-4DA5-8769-9EB7289C8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9" y="1472"/>
                <a:ext cx="6" cy="0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6" name="Line 132">
                <a:extLst>
                  <a:ext uri="{FF2B5EF4-FFF2-40B4-BE49-F238E27FC236}">
                    <a16:creationId xmlns:a16="http://schemas.microsoft.com/office/drawing/2014/main" id="{047FEB7B-7ED5-4E41-8DCD-D48FAF322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5" y="1469"/>
                <a:ext cx="17" cy="3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7" name="Line 133">
                <a:extLst>
                  <a:ext uri="{FF2B5EF4-FFF2-40B4-BE49-F238E27FC236}">
                    <a16:creationId xmlns:a16="http://schemas.microsoft.com/office/drawing/2014/main" id="{98E8A344-C8CB-43B7-B732-D441D45CF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" y="1469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8" name="Line 134">
                <a:extLst>
                  <a:ext uri="{FF2B5EF4-FFF2-40B4-BE49-F238E27FC236}">
                    <a16:creationId xmlns:a16="http://schemas.microsoft.com/office/drawing/2014/main" id="{2AB757C0-1B63-4FB4-A950-0C8F626B8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2" y="1472"/>
                <a:ext cx="17" cy="3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19" name="Line 135">
                <a:extLst>
                  <a:ext uri="{FF2B5EF4-FFF2-40B4-BE49-F238E27FC236}">
                    <a16:creationId xmlns:a16="http://schemas.microsoft.com/office/drawing/2014/main" id="{12138317-02AF-4712-A8E3-A045FA418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9" y="1475"/>
                <a:ext cx="18" cy="5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0" name="Line 136">
                <a:extLst>
                  <a:ext uri="{FF2B5EF4-FFF2-40B4-BE49-F238E27FC236}">
                    <a16:creationId xmlns:a16="http://schemas.microsoft.com/office/drawing/2014/main" id="{CFB472E0-F8F7-4252-B7C7-5098D6A81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7" y="1480"/>
                <a:ext cx="5" cy="0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1" name="Line 137">
                <a:extLst>
                  <a:ext uri="{FF2B5EF4-FFF2-40B4-BE49-F238E27FC236}">
                    <a16:creationId xmlns:a16="http://schemas.microsoft.com/office/drawing/2014/main" id="{DE072537-7E07-4139-8914-87AE5B463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6" y="1486"/>
                <a:ext cx="8" cy="0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2" name="Line 138">
                <a:extLst>
                  <a:ext uri="{FF2B5EF4-FFF2-40B4-BE49-F238E27FC236}">
                    <a16:creationId xmlns:a16="http://schemas.microsoft.com/office/drawing/2014/main" id="{D175CBD0-BE30-4E81-A0D4-732C14E73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4" y="1486"/>
                <a:ext cx="17" cy="3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3" name="Line 139">
                <a:extLst>
                  <a:ext uri="{FF2B5EF4-FFF2-40B4-BE49-F238E27FC236}">
                    <a16:creationId xmlns:a16="http://schemas.microsoft.com/office/drawing/2014/main" id="{DF5FAA83-249B-4CA2-956A-43B2224EA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1" y="1489"/>
                <a:ext cx="18" cy="0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4" name="Line 140">
                <a:extLst>
                  <a:ext uri="{FF2B5EF4-FFF2-40B4-BE49-F238E27FC236}">
                    <a16:creationId xmlns:a16="http://schemas.microsoft.com/office/drawing/2014/main" id="{E070937E-8C7D-418D-AE07-047D9617B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9" y="1489"/>
                <a:ext cx="20" cy="0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5" name="Line 141">
                <a:extLst>
                  <a:ext uri="{FF2B5EF4-FFF2-40B4-BE49-F238E27FC236}">
                    <a16:creationId xmlns:a16="http://schemas.microsoft.com/office/drawing/2014/main" id="{FE1EF53C-F746-4FBF-AC01-21EDB9392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9" y="1489"/>
                <a:ext cx="17" cy="0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6" name="Line 142">
                <a:extLst>
                  <a:ext uri="{FF2B5EF4-FFF2-40B4-BE49-F238E27FC236}">
                    <a16:creationId xmlns:a16="http://schemas.microsoft.com/office/drawing/2014/main" id="{03C1A3EF-AF35-490C-ADCF-03B04F9A1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96" y="1486"/>
                <a:ext cx="6" cy="3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7" name="Line 143">
                <a:extLst>
                  <a:ext uri="{FF2B5EF4-FFF2-40B4-BE49-F238E27FC236}">
                    <a16:creationId xmlns:a16="http://schemas.microsoft.com/office/drawing/2014/main" id="{38BF635F-A1D8-4EC4-9239-7189ACDA3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45" y="1480"/>
                <a:ext cx="6" cy="3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8" name="Line 144">
                <a:extLst>
                  <a:ext uri="{FF2B5EF4-FFF2-40B4-BE49-F238E27FC236}">
                    <a16:creationId xmlns:a16="http://schemas.microsoft.com/office/drawing/2014/main" id="{98D1B1E0-A879-44FF-BB13-FB2948E2E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1" y="1477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29" name="Line 145">
                <a:extLst>
                  <a:ext uri="{FF2B5EF4-FFF2-40B4-BE49-F238E27FC236}">
                    <a16:creationId xmlns:a16="http://schemas.microsoft.com/office/drawing/2014/main" id="{80DFD3B4-3076-48DB-A20C-5BE420EA2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1" y="1472"/>
                <a:ext cx="17" cy="5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0" name="Line 146">
                <a:extLst>
                  <a:ext uri="{FF2B5EF4-FFF2-40B4-BE49-F238E27FC236}">
                    <a16:creationId xmlns:a16="http://schemas.microsoft.com/office/drawing/2014/main" id="{B1AE99AB-7ACF-4A31-930E-6615C9CB0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8" y="1469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1" name="Line 147">
                <a:extLst>
                  <a:ext uri="{FF2B5EF4-FFF2-40B4-BE49-F238E27FC236}">
                    <a16:creationId xmlns:a16="http://schemas.microsoft.com/office/drawing/2014/main" id="{07B6B972-4DAC-47F5-A728-D419AE870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8" y="1463"/>
                <a:ext cx="18" cy="6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2" name="Line 148">
                <a:extLst>
                  <a:ext uri="{FF2B5EF4-FFF2-40B4-BE49-F238E27FC236}">
                    <a16:creationId xmlns:a16="http://schemas.microsoft.com/office/drawing/2014/main" id="{55A71A15-D4C9-44C5-A9A1-7126309CB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6" y="1463"/>
                <a:ext cx="3" cy="0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3" name="Line 149">
                <a:extLst>
                  <a:ext uri="{FF2B5EF4-FFF2-40B4-BE49-F238E27FC236}">
                    <a16:creationId xmlns:a16="http://schemas.microsoft.com/office/drawing/2014/main" id="{A6FD6197-2A3E-4227-9D0A-653911ED7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2" y="1463"/>
                <a:ext cx="8" cy="6"/>
              </a:xfrm>
              <a:prstGeom prst="line">
                <a:avLst/>
              </a:prstGeom>
              <a:noFill/>
              <a:ln w="31750">
                <a:solidFill>
                  <a:srgbClr val="FAA5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4" name="Line 150">
                <a:extLst>
                  <a:ext uri="{FF2B5EF4-FFF2-40B4-BE49-F238E27FC236}">
                    <a16:creationId xmlns:a16="http://schemas.microsoft.com/office/drawing/2014/main" id="{87E2AC2E-D988-4E10-B0A8-B19A52923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5" y="2261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5" name="Line 151">
                <a:extLst>
                  <a:ext uri="{FF2B5EF4-FFF2-40B4-BE49-F238E27FC236}">
                    <a16:creationId xmlns:a16="http://schemas.microsoft.com/office/drawing/2014/main" id="{7028A22D-4D57-4C59-B957-83CA08958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5" y="2255"/>
                <a:ext cx="17" cy="6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6" name="Line 152">
                <a:extLst>
                  <a:ext uri="{FF2B5EF4-FFF2-40B4-BE49-F238E27FC236}">
                    <a16:creationId xmlns:a16="http://schemas.microsoft.com/office/drawing/2014/main" id="{1658C81D-ADAD-4FE5-A637-29B3C3853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2" y="2252"/>
                <a:ext cx="18" cy="3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7" name="Line 153">
                <a:extLst>
                  <a:ext uri="{FF2B5EF4-FFF2-40B4-BE49-F238E27FC236}">
                    <a16:creationId xmlns:a16="http://schemas.microsoft.com/office/drawing/2014/main" id="{A85FC5D9-2ED3-40C9-ABE7-FC856F6D0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0" y="2246"/>
                <a:ext cx="20" cy="6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8" name="Line 154">
                <a:extLst>
                  <a:ext uri="{FF2B5EF4-FFF2-40B4-BE49-F238E27FC236}">
                    <a16:creationId xmlns:a16="http://schemas.microsoft.com/office/drawing/2014/main" id="{DD05CD4F-7389-46A2-8AD0-DAADA4271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40" y="2244"/>
                <a:ext cx="8" cy="2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39" name="Line 155">
                <a:extLst>
                  <a:ext uri="{FF2B5EF4-FFF2-40B4-BE49-F238E27FC236}">
                    <a16:creationId xmlns:a16="http://schemas.microsoft.com/office/drawing/2014/main" id="{E8C97DDC-340D-4551-B53E-1336AF8AF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" y="2235"/>
                <a:ext cx="3" cy="0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0" name="Line 156">
                <a:extLst>
                  <a:ext uri="{FF2B5EF4-FFF2-40B4-BE49-F238E27FC236}">
                    <a16:creationId xmlns:a16="http://schemas.microsoft.com/office/drawing/2014/main" id="{5101F734-D33C-4540-B06B-546B4BE6E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5" y="2232"/>
                <a:ext cx="17" cy="3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1" name="Line 157">
                <a:extLst>
                  <a:ext uri="{FF2B5EF4-FFF2-40B4-BE49-F238E27FC236}">
                    <a16:creationId xmlns:a16="http://schemas.microsoft.com/office/drawing/2014/main" id="{07BDAF93-CADB-4524-B090-8D5FE41F4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2" y="2232"/>
                <a:ext cx="20" cy="6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2" name="Line 158">
                <a:extLst>
                  <a:ext uri="{FF2B5EF4-FFF2-40B4-BE49-F238E27FC236}">
                    <a16:creationId xmlns:a16="http://schemas.microsoft.com/office/drawing/2014/main" id="{D49BE5A1-BEAC-452A-A9D0-4B1B1DEB2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2" y="2238"/>
                <a:ext cx="17" cy="8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3" name="Line 159">
                <a:extLst>
                  <a:ext uri="{FF2B5EF4-FFF2-40B4-BE49-F238E27FC236}">
                    <a16:creationId xmlns:a16="http://schemas.microsoft.com/office/drawing/2014/main" id="{A175D035-E254-4D87-B4F0-E9AFABEC5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9" y="2246"/>
                <a:ext cx="18" cy="6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4" name="Line 160">
                <a:extLst>
                  <a:ext uri="{FF2B5EF4-FFF2-40B4-BE49-F238E27FC236}">
                    <a16:creationId xmlns:a16="http://schemas.microsoft.com/office/drawing/2014/main" id="{33E14D5E-A33E-429A-9173-A74B71346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7" y="2252"/>
                <a:ext cx="5" cy="3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5" name="Line 161">
                <a:extLst>
                  <a:ext uri="{FF2B5EF4-FFF2-40B4-BE49-F238E27FC236}">
                    <a16:creationId xmlns:a16="http://schemas.microsoft.com/office/drawing/2014/main" id="{86C9F862-BC32-44B0-9302-34C22CBC4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6" y="2264"/>
                <a:ext cx="8" cy="0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6" name="Line 162">
                <a:extLst>
                  <a:ext uri="{FF2B5EF4-FFF2-40B4-BE49-F238E27FC236}">
                    <a16:creationId xmlns:a16="http://schemas.microsoft.com/office/drawing/2014/main" id="{0C71350F-7D26-4F90-B128-A4DF03EC4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4" y="2264"/>
                <a:ext cx="17" cy="0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7" name="Line 163">
                <a:extLst>
                  <a:ext uri="{FF2B5EF4-FFF2-40B4-BE49-F238E27FC236}">
                    <a16:creationId xmlns:a16="http://schemas.microsoft.com/office/drawing/2014/main" id="{36BA5B88-B9E2-45CE-9924-EF829F69C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1" y="2264"/>
                <a:ext cx="18" cy="0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8" name="Line 164">
                <a:extLst>
                  <a:ext uri="{FF2B5EF4-FFF2-40B4-BE49-F238E27FC236}">
                    <a16:creationId xmlns:a16="http://schemas.microsoft.com/office/drawing/2014/main" id="{0D0C3BD3-2780-426F-8D28-0924C6476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9" y="2264"/>
                <a:ext cx="20" cy="0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49" name="Line 165">
                <a:extLst>
                  <a:ext uri="{FF2B5EF4-FFF2-40B4-BE49-F238E27FC236}">
                    <a16:creationId xmlns:a16="http://schemas.microsoft.com/office/drawing/2014/main" id="{5B783B12-7164-4801-A123-B8E44BF17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9" y="2264"/>
                <a:ext cx="17" cy="0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0" name="Line 166">
                <a:extLst>
                  <a:ext uri="{FF2B5EF4-FFF2-40B4-BE49-F238E27FC236}">
                    <a16:creationId xmlns:a16="http://schemas.microsoft.com/office/drawing/2014/main" id="{9A6C9026-6C06-43D1-AFEA-8FE935E95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6" y="2264"/>
                <a:ext cx="6" cy="0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1" name="Line 167">
                <a:extLst>
                  <a:ext uri="{FF2B5EF4-FFF2-40B4-BE49-F238E27FC236}">
                    <a16:creationId xmlns:a16="http://schemas.microsoft.com/office/drawing/2014/main" id="{D4C76545-9180-4B80-A27C-CD8CFD1EB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5" y="2258"/>
                <a:ext cx="6" cy="0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2" name="Line 168">
                <a:extLst>
                  <a:ext uri="{FF2B5EF4-FFF2-40B4-BE49-F238E27FC236}">
                    <a16:creationId xmlns:a16="http://schemas.microsoft.com/office/drawing/2014/main" id="{34DBA76F-A303-4A4F-A932-38BF9AD12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1" y="2252"/>
                <a:ext cx="20" cy="6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3" name="Line 169">
                <a:extLst>
                  <a:ext uri="{FF2B5EF4-FFF2-40B4-BE49-F238E27FC236}">
                    <a16:creationId xmlns:a16="http://schemas.microsoft.com/office/drawing/2014/main" id="{F3005C81-A36F-4437-BD81-7D09FEA3E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1" y="2249"/>
                <a:ext cx="17" cy="3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4" name="Line 170">
                <a:extLst>
                  <a:ext uri="{FF2B5EF4-FFF2-40B4-BE49-F238E27FC236}">
                    <a16:creationId xmlns:a16="http://schemas.microsoft.com/office/drawing/2014/main" id="{8AE2912D-C625-426C-A5BA-ACF465444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8" y="2246"/>
                <a:ext cx="20" cy="3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5" name="Line 171">
                <a:extLst>
                  <a:ext uri="{FF2B5EF4-FFF2-40B4-BE49-F238E27FC236}">
                    <a16:creationId xmlns:a16="http://schemas.microsoft.com/office/drawing/2014/main" id="{F906EB18-F673-4740-9424-C156CB5BB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8" y="2244"/>
                <a:ext cx="18" cy="2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6" name="Line 172">
                <a:extLst>
                  <a:ext uri="{FF2B5EF4-FFF2-40B4-BE49-F238E27FC236}">
                    <a16:creationId xmlns:a16="http://schemas.microsoft.com/office/drawing/2014/main" id="{FC39CD91-5477-43F1-8F56-8E2E5B023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6" y="2244"/>
                <a:ext cx="3" cy="0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7" name="Line 173">
                <a:extLst>
                  <a:ext uri="{FF2B5EF4-FFF2-40B4-BE49-F238E27FC236}">
                    <a16:creationId xmlns:a16="http://schemas.microsoft.com/office/drawing/2014/main" id="{BD34A75F-20BA-4416-807B-1F09D5A52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9" y="2255"/>
                <a:ext cx="11" cy="12"/>
              </a:xfrm>
              <a:prstGeom prst="line">
                <a:avLst/>
              </a:prstGeom>
              <a:noFill/>
              <a:ln w="31750">
                <a:solidFill>
                  <a:srgbClr val="7F489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58" name="Rectangle 174">
                <a:extLst>
                  <a:ext uri="{FF2B5EF4-FFF2-40B4-BE49-F238E27FC236}">
                    <a16:creationId xmlns:a16="http://schemas.microsoft.com/office/drawing/2014/main" id="{802AE7C9-0ABD-4E5D-B7F7-0028F30C1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628"/>
                <a:ext cx="345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Apr 15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175">
                <a:extLst>
                  <a:ext uri="{FF2B5EF4-FFF2-40B4-BE49-F238E27FC236}">
                    <a16:creationId xmlns:a16="http://schemas.microsoft.com/office/drawing/2014/main" id="{7A04162C-2124-43F5-8DDA-EDB534065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8" y="628"/>
                <a:ext cx="371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Sep 15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176">
                <a:extLst>
                  <a:ext uri="{FF2B5EF4-FFF2-40B4-BE49-F238E27FC236}">
                    <a16:creationId xmlns:a16="http://schemas.microsoft.com/office/drawing/2014/main" id="{5A77F265-B1E4-48D0-B1E1-EAA74EC4C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0" y="628"/>
                <a:ext cx="347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Oct 14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177">
                <a:extLst>
                  <a:ext uri="{FF2B5EF4-FFF2-40B4-BE49-F238E27FC236}">
                    <a16:creationId xmlns:a16="http://schemas.microsoft.com/office/drawing/2014/main" id="{3E9F4F7D-8CC6-4060-830E-07DF2F60E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" y="2154"/>
                <a:ext cx="273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7F4892"/>
                    </a:solidFill>
                    <a:effectLst/>
                    <a:latin typeface="Arial" panose="020B0604020202020204" pitchFamily="34" charset="0"/>
                  </a:rPr>
                  <a:t>-20%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178">
                <a:extLst>
                  <a:ext uri="{FF2B5EF4-FFF2-40B4-BE49-F238E27FC236}">
                    <a16:creationId xmlns:a16="http://schemas.microsoft.com/office/drawing/2014/main" id="{9CB5A21D-8632-4F80-BBFC-3B8AA6DE8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2275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7F4892"/>
                    </a:solidFill>
                    <a:effectLst/>
                    <a:latin typeface="Arial" panose="020B0604020202020204" pitchFamily="34" charset="0"/>
                  </a:rPr>
                  <a:t>(6.3m)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Rectangle 179">
                <a:extLst>
                  <a:ext uri="{FF2B5EF4-FFF2-40B4-BE49-F238E27FC236}">
                    <a16:creationId xmlns:a16="http://schemas.microsoft.com/office/drawing/2014/main" id="{56034DB6-2C73-4579-865F-6A8D5A4DC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7" y="1394"/>
                <a:ext cx="20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FAA523"/>
                    </a:solidFill>
                    <a:effectLst/>
                    <a:latin typeface="Arial" panose="020B0604020202020204" pitchFamily="34" charset="0"/>
                  </a:rPr>
                  <a:t>-8%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180">
                <a:extLst>
                  <a:ext uri="{FF2B5EF4-FFF2-40B4-BE49-F238E27FC236}">
                    <a16:creationId xmlns:a16="http://schemas.microsoft.com/office/drawing/2014/main" id="{2C760266-0133-46C9-BCCB-9257AE002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1515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FAA523"/>
                    </a:solidFill>
                    <a:effectLst/>
                    <a:latin typeface="Arial" panose="020B0604020202020204" pitchFamily="34" charset="0"/>
                  </a:rPr>
                  <a:t>(2.4m)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181">
                <a:extLst>
                  <a:ext uri="{FF2B5EF4-FFF2-40B4-BE49-F238E27FC236}">
                    <a16:creationId xmlns:a16="http://schemas.microsoft.com/office/drawing/2014/main" id="{C073C4CD-B207-4343-A515-B24014B1F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7" y="1014"/>
                <a:ext cx="20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3A4F"/>
                    </a:solidFill>
                    <a:effectLst/>
                    <a:latin typeface="Arial" panose="020B0604020202020204" pitchFamily="34" charset="0"/>
                  </a:rPr>
                  <a:t>-2%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182">
                <a:extLst>
                  <a:ext uri="{FF2B5EF4-FFF2-40B4-BE49-F238E27FC236}">
                    <a16:creationId xmlns:a16="http://schemas.microsoft.com/office/drawing/2014/main" id="{DB2EBD8B-9A74-4183-8783-E3D30E089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" y="1132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3A4F"/>
                    </a:solidFill>
                    <a:effectLst/>
                    <a:latin typeface="Arial" panose="020B0604020202020204" pitchFamily="34" charset="0"/>
                  </a:rPr>
                  <a:t>(0.5m)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183">
                <a:extLst>
                  <a:ext uri="{FF2B5EF4-FFF2-40B4-BE49-F238E27FC236}">
                    <a16:creationId xmlns:a16="http://schemas.microsoft.com/office/drawing/2014/main" id="{561C9228-B3C0-4132-AC05-3727C886C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4" y="792"/>
                <a:ext cx="16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9B6A4"/>
                    </a:solidFill>
                    <a:effectLst/>
                    <a:latin typeface="Arial" panose="020B0604020202020204" pitchFamily="34" charset="0"/>
                  </a:rPr>
                  <a:t>0%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184">
                <a:extLst>
                  <a:ext uri="{FF2B5EF4-FFF2-40B4-BE49-F238E27FC236}">
                    <a16:creationId xmlns:a16="http://schemas.microsoft.com/office/drawing/2014/main" id="{B01FAD10-776E-4BAD-9FDD-71AC03930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5" y="910"/>
                <a:ext cx="37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29B6A4"/>
                    </a:solidFill>
                    <a:effectLst/>
                    <a:latin typeface="Arial" panose="020B0604020202020204" pitchFamily="34" charset="0"/>
                  </a:rPr>
                  <a:t>(-0.1m)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185">
                <a:extLst>
                  <a:ext uri="{FF2B5EF4-FFF2-40B4-BE49-F238E27FC236}">
                    <a16:creationId xmlns:a16="http://schemas.microsoft.com/office/drawing/2014/main" id="{CE984827-B260-435B-B13B-5F3FF32C5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3044"/>
                <a:ext cx="273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7F4892"/>
                    </a:solidFill>
                    <a:effectLst/>
                    <a:latin typeface="Arial" panose="020B0604020202020204" pitchFamily="34" charset="0"/>
                  </a:rPr>
                  <a:t>-37%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186">
                <a:extLst>
                  <a:ext uri="{FF2B5EF4-FFF2-40B4-BE49-F238E27FC236}">
                    <a16:creationId xmlns:a16="http://schemas.microsoft.com/office/drawing/2014/main" id="{2AD726E5-8FFE-4798-98C6-4BB424503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" y="3165"/>
                <a:ext cx="395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7F4892"/>
                    </a:solidFill>
                    <a:effectLst/>
                    <a:latin typeface="Arial" panose="020B0604020202020204" pitchFamily="34" charset="0"/>
                  </a:rPr>
                  <a:t>(11.8m)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187">
                <a:extLst>
                  <a:ext uri="{FF2B5EF4-FFF2-40B4-BE49-F238E27FC236}">
                    <a16:creationId xmlns:a16="http://schemas.microsoft.com/office/drawing/2014/main" id="{975765B6-0D7C-4055-B0E7-F05DAC986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9" y="2411"/>
                <a:ext cx="273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FAA523"/>
                    </a:solidFill>
                    <a:effectLst/>
                    <a:latin typeface="Arial" panose="020B0604020202020204" pitchFamily="34" charset="0"/>
                  </a:rPr>
                  <a:t>-27%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188">
                <a:extLst>
                  <a:ext uri="{FF2B5EF4-FFF2-40B4-BE49-F238E27FC236}">
                    <a16:creationId xmlns:a16="http://schemas.microsoft.com/office/drawing/2014/main" id="{49BADE63-C7D9-4A85-AAA1-DF7EEC64A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" y="2529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FAA523"/>
                    </a:solidFill>
                    <a:effectLst/>
                    <a:latin typeface="Arial" panose="020B0604020202020204" pitchFamily="34" charset="0"/>
                  </a:rPr>
                  <a:t>(8.6m)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189">
                <a:extLst>
                  <a:ext uri="{FF2B5EF4-FFF2-40B4-BE49-F238E27FC236}">
                    <a16:creationId xmlns:a16="http://schemas.microsoft.com/office/drawing/2014/main" id="{AA5E97D0-4DD4-494E-A53A-8D7939365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9" y="1901"/>
                <a:ext cx="273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3A4F"/>
                    </a:solidFill>
                    <a:effectLst/>
                    <a:latin typeface="Arial" panose="020B0604020202020204" pitchFamily="34" charset="0"/>
                  </a:rPr>
                  <a:t>-20%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190">
                <a:extLst>
                  <a:ext uri="{FF2B5EF4-FFF2-40B4-BE49-F238E27FC236}">
                    <a16:creationId xmlns:a16="http://schemas.microsoft.com/office/drawing/2014/main" id="{0FBD5E62-C0A4-4376-82E9-4477B0C23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" y="2022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3A4F"/>
                    </a:solidFill>
                    <a:effectLst/>
                    <a:latin typeface="Arial" panose="020B0604020202020204" pitchFamily="34" charset="0"/>
                  </a:rPr>
                  <a:t>(6.3m)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191">
                <a:extLst>
                  <a:ext uri="{FF2B5EF4-FFF2-40B4-BE49-F238E27FC236}">
                    <a16:creationId xmlns:a16="http://schemas.microsoft.com/office/drawing/2014/main" id="{897AC24B-2A4E-4206-977D-4FF56B77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1149"/>
                <a:ext cx="273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9B6A4"/>
                    </a:solidFill>
                    <a:effectLst/>
                    <a:latin typeface="Arial" panose="020B0604020202020204" pitchFamily="34" charset="0"/>
                  </a:rPr>
                  <a:t>-14%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Rectangle 192">
                <a:extLst>
                  <a:ext uri="{FF2B5EF4-FFF2-40B4-BE49-F238E27FC236}">
                    <a16:creationId xmlns:a16="http://schemas.microsoft.com/office/drawing/2014/main" id="{6BD14CD1-66C1-4092-AED1-B6F54C1EA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1270"/>
                <a:ext cx="30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9B6A4"/>
                    </a:solidFill>
                    <a:effectLst/>
                    <a:latin typeface="Arial" panose="020B0604020202020204" pitchFamily="34" charset="0"/>
                  </a:rPr>
                  <a:t>(4.4m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193">
                <a:extLst>
                  <a:ext uri="{FF2B5EF4-FFF2-40B4-BE49-F238E27FC236}">
                    <a16:creationId xmlns:a16="http://schemas.microsoft.com/office/drawing/2014/main" id="{6ED21054-60F2-43C9-A2EA-E560D23F0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1391"/>
                <a:ext cx="46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29B6A4"/>
                    </a:solidFill>
                    <a:effectLst/>
                    <a:latin typeface="Arial" panose="020B0604020202020204" pitchFamily="34" charset="0"/>
                  </a:rPr>
                  <a:t>jobs lost)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194">
                <a:extLst>
                  <a:ext uri="{FF2B5EF4-FFF2-40B4-BE49-F238E27FC236}">
                    <a16:creationId xmlns:a16="http://schemas.microsoft.com/office/drawing/2014/main" id="{01F55E3C-17B7-4392-B610-92C945CD9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" y="1996"/>
                <a:ext cx="273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7F4892"/>
                    </a:solidFill>
                    <a:effectLst/>
                    <a:latin typeface="Arial" panose="020B0604020202020204" pitchFamily="34" charset="0"/>
                  </a:rPr>
                  <a:t>-20%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195">
                <a:extLst>
                  <a:ext uri="{FF2B5EF4-FFF2-40B4-BE49-F238E27FC236}">
                    <a16:creationId xmlns:a16="http://schemas.microsoft.com/office/drawing/2014/main" id="{99214E30-7745-415B-B10B-B415325AF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" y="2117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7F4892"/>
                    </a:solidFill>
                    <a:effectLst/>
                    <a:latin typeface="Arial" panose="020B0604020202020204" pitchFamily="34" charset="0"/>
                  </a:rPr>
                  <a:t>(6.3m)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196">
                <a:extLst>
                  <a:ext uri="{FF2B5EF4-FFF2-40B4-BE49-F238E27FC236}">
                    <a16:creationId xmlns:a16="http://schemas.microsoft.com/office/drawing/2014/main" id="{66DDB5AC-6339-465C-8B13-0DFFA20F1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3" y="1521"/>
                <a:ext cx="20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FAA523"/>
                    </a:solidFill>
                    <a:effectLst/>
                    <a:latin typeface="Arial" panose="020B0604020202020204" pitchFamily="34" charset="0"/>
                  </a:rPr>
                  <a:t>-8%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197">
                <a:extLst>
                  <a:ext uri="{FF2B5EF4-FFF2-40B4-BE49-F238E27FC236}">
                    <a16:creationId xmlns:a16="http://schemas.microsoft.com/office/drawing/2014/main" id="{D0AFD4A6-C67C-4015-8D97-CE04F0FE5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" y="1642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FAA523"/>
                    </a:solidFill>
                    <a:effectLst/>
                    <a:latin typeface="Arial" panose="020B0604020202020204" pitchFamily="34" charset="0"/>
                  </a:rPr>
                  <a:t>(2.6m)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Rectangle 198">
                <a:extLst>
                  <a:ext uri="{FF2B5EF4-FFF2-40B4-BE49-F238E27FC236}">
                    <a16:creationId xmlns:a16="http://schemas.microsoft.com/office/drawing/2014/main" id="{42BB4B3C-E0FA-43A8-86BF-ABB53EA4B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3" y="1204"/>
                <a:ext cx="20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3A4F"/>
                    </a:solidFill>
                    <a:effectLst/>
                    <a:latin typeface="Arial" panose="020B0604020202020204" pitchFamily="34" charset="0"/>
                  </a:rPr>
                  <a:t>-3%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Rectangle 199">
                <a:extLst>
                  <a:ext uri="{FF2B5EF4-FFF2-40B4-BE49-F238E27FC236}">
                    <a16:creationId xmlns:a16="http://schemas.microsoft.com/office/drawing/2014/main" id="{061CA9FF-44DC-461C-B35A-663B04091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" y="1322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3A4F"/>
                    </a:solidFill>
                    <a:effectLst/>
                    <a:latin typeface="Arial" panose="020B0604020202020204" pitchFamily="34" charset="0"/>
                  </a:rPr>
                  <a:t>(1.0m)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4" name="Rectangle 200">
                <a:extLst>
                  <a:ext uri="{FF2B5EF4-FFF2-40B4-BE49-F238E27FC236}">
                    <a16:creationId xmlns:a16="http://schemas.microsoft.com/office/drawing/2014/main" id="{EE0BF053-5BA0-4B89-ADAE-FB085C355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3" y="729"/>
                <a:ext cx="16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29B6A4"/>
                    </a:solidFill>
                    <a:effectLst/>
                    <a:latin typeface="Arial" panose="020B0604020202020204" pitchFamily="34" charset="0"/>
                  </a:rPr>
                  <a:t>0%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201">
                <a:extLst>
                  <a:ext uri="{FF2B5EF4-FFF2-40B4-BE49-F238E27FC236}">
                    <a16:creationId xmlns:a16="http://schemas.microsoft.com/office/drawing/2014/main" id="{926F15BC-9922-49EA-8B8D-32A5007D3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" y="847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29B6A4"/>
                    </a:solidFill>
                    <a:effectLst/>
                    <a:latin typeface="Arial" panose="020B0604020202020204" pitchFamily="34" charset="0"/>
                  </a:rPr>
                  <a:t>(0.1m)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Line 202">
                <a:extLst>
                  <a:ext uri="{FF2B5EF4-FFF2-40B4-BE49-F238E27FC236}">
                    <a16:creationId xmlns:a16="http://schemas.microsoft.com/office/drawing/2014/main" id="{36210127-FC5C-4AF4-B7AD-B7002E640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9" y="775"/>
                <a:ext cx="0" cy="28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87" name="Line 203">
                <a:extLst>
                  <a:ext uri="{FF2B5EF4-FFF2-40B4-BE49-F238E27FC236}">
                    <a16:creationId xmlns:a16="http://schemas.microsoft.com/office/drawing/2014/main" id="{E1F08348-8B48-40C3-A71D-24FE08F24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9" y="3548"/>
                <a:ext cx="60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488" name="Rectangle 204">
                <a:extLst>
                  <a:ext uri="{FF2B5EF4-FFF2-40B4-BE49-F238E27FC236}">
                    <a16:creationId xmlns:a16="http://schemas.microsoft.com/office/drawing/2014/main" id="{1594F41B-4D1B-493A-930D-EDDE4C748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" y="3462"/>
                <a:ext cx="36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anose="020B0604020202020204" pitchFamily="34" charset="0"/>
                  </a:rPr>
                  <a:t>-40%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6" name="Line 206">
              <a:extLst>
                <a:ext uri="{FF2B5EF4-FFF2-40B4-BE49-F238E27FC236}">
                  <a16:creationId xmlns:a16="http://schemas.microsoft.com/office/drawing/2014/main" id="{8E585141-A995-4066-9B03-B3C8E7958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2912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7" name="Rectangle 207">
              <a:extLst>
                <a:ext uri="{FF2B5EF4-FFF2-40B4-BE49-F238E27FC236}">
                  <a16:creationId xmlns:a16="http://schemas.microsoft.com/office/drawing/2014/main" id="{BC583F55-7E42-423D-A913-415AD7248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2828"/>
              <a:ext cx="36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-30%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Line 208">
              <a:extLst>
                <a:ext uri="{FF2B5EF4-FFF2-40B4-BE49-F238E27FC236}">
                  <a16:creationId xmlns:a16="http://schemas.microsoft.com/office/drawing/2014/main" id="{EF91D4A1-C242-41B7-A4ED-BC1D611FB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2278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9" name="Rectangle 209">
              <a:extLst>
                <a:ext uri="{FF2B5EF4-FFF2-40B4-BE49-F238E27FC236}">
                  <a16:creationId xmlns:a16="http://schemas.microsoft.com/office/drawing/2014/main" id="{92ADE5F1-12A7-4E23-AD39-4637970A5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2192"/>
              <a:ext cx="36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-20%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Line 210">
              <a:extLst>
                <a:ext uri="{FF2B5EF4-FFF2-40B4-BE49-F238E27FC236}">
                  <a16:creationId xmlns:a16="http://schemas.microsoft.com/office/drawing/2014/main" id="{C79C8F83-3F80-4694-80EC-21157FB2C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1642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1" name="Rectangle 211">
              <a:extLst>
                <a:ext uri="{FF2B5EF4-FFF2-40B4-BE49-F238E27FC236}">
                  <a16:creationId xmlns:a16="http://schemas.microsoft.com/office/drawing/2014/main" id="{ABCC4A50-AC43-4DFA-8F8F-E3564EA5F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1558"/>
              <a:ext cx="36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-10%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Line 212">
              <a:extLst>
                <a:ext uri="{FF2B5EF4-FFF2-40B4-BE49-F238E27FC236}">
                  <a16:creationId xmlns:a16="http://schemas.microsoft.com/office/drawing/2014/main" id="{D369D466-C28E-46CC-9157-86CED2117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1008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3" name="Rectangle 213">
              <a:extLst>
                <a:ext uri="{FF2B5EF4-FFF2-40B4-BE49-F238E27FC236}">
                  <a16:creationId xmlns:a16="http://schemas.microsoft.com/office/drawing/2014/main" id="{2C51FD38-8F9D-496B-802A-1BFD18F1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922"/>
              <a:ext cx="22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0%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Rectangle 214">
              <a:extLst>
                <a:ext uri="{FF2B5EF4-FFF2-40B4-BE49-F238E27FC236}">
                  <a16:creationId xmlns:a16="http://schemas.microsoft.com/office/drawing/2014/main" id="{A5A6392C-AB0D-49A7-BA38-AB14A357AB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71" y="2067"/>
              <a:ext cx="191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Change in Employment (%)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Rectangle 215">
              <a:extLst>
                <a:ext uri="{FF2B5EF4-FFF2-40B4-BE49-F238E27FC236}">
                  <a16:creationId xmlns:a16="http://schemas.microsoft.com/office/drawing/2014/main" id="{1D26C4BA-191D-46C5-935B-A905C2D7EE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19" y="2068"/>
              <a:ext cx="1733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Relative to January 2020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Line 216">
              <a:extLst>
                <a:ext uri="{FF2B5EF4-FFF2-40B4-BE49-F238E27FC236}">
                  <a16:creationId xmlns:a16="http://schemas.microsoft.com/office/drawing/2014/main" id="{9DD5944A-A908-40AA-8234-BED5CAEB2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3640"/>
              <a:ext cx="5798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7" name="Line 217">
              <a:extLst>
                <a:ext uri="{FF2B5EF4-FFF2-40B4-BE49-F238E27FC236}">
                  <a16:creationId xmlns:a16="http://schemas.microsoft.com/office/drawing/2014/main" id="{F509ACE8-4711-4E73-BBE5-524244089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1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8" name="Rectangle 218">
              <a:extLst>
                <a:ext uri="{FF2B5EF4-FFF2-40B4-BE49-F238E27FC236}">
                  <a16:creationId xmlns:a16="http://schemas.microsoft.com/office/drawing/2014/main" id="{4A891701-5C6F-4503-9D0F-0EAB012B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3732"/>
              <a:ext cx="28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Jan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9" name="Line 219">
              <a:extLst>
                <a:ext uri="{FF2B5EF4-FFF2-40B4-BE49-F238E27FC236}">
                  <a16:creationId xmlns:a16="http://schemas.microsoft.com/office/drawing/2014/main" id="{A5AB2BAE-1495-40E3-931C-96AFA6FF4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2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0" name="Rectangle 220">
              <a:extLst>
                <a:ext uri="{FF2B5EF4-FFF2-40B4-BE49-F238E27FC236}">
                  <a16:creationId xmlns:a16="http://schemas.microsoft.com/office/drawing/2014/main" id="{1A9308C5-E483-4FC1-A673-90F392763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3732"/>
              <a:ext cx="30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Feb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Line 221">
              <a:extLst>
                <a:ext uri="{FF2B5EF4-FFF2-40B4-BE49-F238E27FC236}">
                  <a16:creationId xmlns:a16="http://schemas.microsoft.com/office/drawing/2014/main" id="{38991CE7-D3BF-404A-A2BD-BC7062EAD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2" name="Rectangle 222">
              <a:extLst>
                <a:ext uri="{FF2B5EF4-FFF2-40B4-BE49-F238E27FC236}">
                  <a16:creationId xmlns:a16="http://schemas.microsoft.com/office/drawing/2014/main" id="{E4805C09-0B63-4C33-B4A1-698C2BCF3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" y="3732"/>
              <a:ext cx="30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Mar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" name="Line 223">
              <a:extLst>
                <a:ext uri="{FF2B5EF4-FFF2-40B4-BE49-F238E27FC236}">
                  <a16:creationId xmlns:a16="http://schemas.microsoft.com/office/drawing/2014/main" id="{3488B2AE-95C7-4477-B7DA-C16F79FFC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4" name="Rectangle 224">
              <a:extLst>
                <a:ext uri="{FF2B5EF4-FFF2-40B4-BE49-F238E27FC236}">
                  <a16:creationId xmlns:a16="http://schemas.microsoft.com/office/drawing/2014/main" id="{BF62CD82-3453-4928-A4CF-01F25DA8D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3732"/>
              <a:ext cx="28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Apr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" name="Line 225">
              <a:extLst>
                <a:ext uri="{FF2B5EF4-FFF2-40B4-BE49-F238E27FC236}">
                  <a16:creationId xmlns:a16="http://schemas.microsoft.com/office/drawing/2014/main" id="{16BEF90D-B0ED-4B0F-A7A0-41F69DFDF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8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6" name="Rectangle 226">
              <a:extLst>
                <a:ext uri="{FF2B5EF4-FFF2-40B4-BE49-F238E27FC236}">
                  <a16:creationId xmlns:a16="http://schemas.microsoft.com/office/drawing/2014/main" id="{87193DE7-9D8B-4CA4-A9A7-E3467A857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3732"/>
              <a:ext cx="32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May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7" name="Line 227">
              <a:extLst>
                <a:ext uri="{FF2B5EF4-FFF2-40B4-BE49-F238E27FC236}">
                  <a16:creationId xmlns:a16="http://schemas.microsoft.com/office/drawing/2014/main" id="{A0FBF2E2-DA3F-4A7B-9174-25A0F7A6B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8" name="Rectangle 228">
              <a:extLst>
                <a:ext uri="{FF2B5EF4-FFF2-40B4-BE49-F238E27FC236}">
                  <a16:creationId xmlns:a16="http://schemas.microsoft.com/office/drawing/2014/main" id="{AEB5FA23-4E00-4D0D-A658-84E891713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732"/>
              <a:ext cx="28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Jun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" name="Line 229">
              <a:extLst>
                <a:ext uri="{FF2B5EF4-FFF2-40B4-BE49-F238E27FC236}">
                  <a16:creationId xmlns:a16="http://schemas.microsoft.com/office/drawing/2014/main" id="{77C2B1CB-7464-479C-B011-1FFA773E6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1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0" name="Rectangle 230">
              <a:extLst>
                <a:ext uri="{FF2B5EF4-FFF2-40B4-BE49-F238E27FC236}">
                  <a16:creationId xmlns:a16="http://schemas.microsoft.com/office/drawing/2014/main" id="{77FE9697-87BE-4FC5-9576-5E12BF77B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3732"/>
              <a:ext cx="247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Jul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" name="Line 231">
              <a:extLst>
                <a:ext uri="{FF2B5EF4-FFF2-40B4-BE49-F238E27FC236}">
                  <a16:creationId xmlns:a16="http://schemas.microsoft.com/office/drawing/2014/main" id="{8B8FD010-47C2-4E0C-A07C-EA8CE3A63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2" name="Rectangle 232">
              <a:extLst>
                <a:ext uri="{FF2B5EF4-FFF2-40B4-BE49-F238E27FC236}">
                  <a16:creationId xmlns:a16="http://schemas.microsoft.com/office/drawing/2014/main" id="{C1E1DE63-0041-448B-8FCE-9573017B9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" y="3732"/>
              <a:ext cx="3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Aug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" name="Line 233">
              <a:extLst>
                <a:ext uri="{FF2B5EF4-FFF2-40B4-BE49-F238E27FC236}">
                  <a16:creationId xmlns:a16="http://schemas.microsoft.com/office/drawing/2014/main" id="{11383169-BFF0-445A-B2A0-CAAB8A608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8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4" name="Rectangle 234">
              <a:extLst>
                <a:ext uri="{FF2B5EF4-FFF2-40B4-BE49-F238E27FC236}">
                  <a16:creationId xmlns:a16="http://schemas.microsoft.com/office/drawing/2014/main" id="{80D0D0F0-7B09-494D-B3A7-0A5F6702B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3" y="3732"/>
              <a:ext cx="3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Sep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Line 235">
              <a:extLst>
                <a:ext uri="{FF2B5EF4-FFF2-40B4-BE49-F238E27FC236}">
                  <a16:creationId xmlns:a16="http://schemas.microsoft.com/office/drawing/2014/main" id="{235BE987-3873-4C91-9EC2-536FE55A5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1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6" name="Rectangle 236">
              <a:extLst>
                <a:ext uri="{FF2B5EF4-FFF2-40B4-BE49-F238E27FC236}">
                  <a16:creationId xmlns:a16="http://schemas.microsoft.com/office/drawing/2014/main" id="{41FCAAC3-0F57-4AB4-8DD5-D5670A1A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" y="3732"/>
              <a:ext cx="282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Oct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" name="Line 237">
              <a:extLst>
                <a:ext uri="{FF2B5EF4-FFF2-40B4-BE49-F238E27FC236}">
                  <a16:creationId xmlns:a16="http://schemas.microsoft.com/office/drawing/2014/main" id="{29CB13A0-E31D-4CDA-8119-30020827C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2" y="3640"/>
              <a:ext cx="0" cy="6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8" name="Rectangle 238">
              <a:extLst>
                <a:ext uri="{FF2B5EF4-FFF2-40B4-BE49-F238E27FC236}">
                  <a16:creationId xmlns:a16="http://schemas.microsoft.com/office/drawing/2014/main" id="{17423BB0-6F09-4404-8F2C-7C6026EF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" y="3732"/>
              <a:ext cx="30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Nov 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" name="Rectangle 239">
              <a:extLst>
                <a:ext uri="{FF2B5EF4-FFF2-40B4-BE49-F238E27FC236}">
                  <a16:creationId xmlns:a16="http://schemas.microsoft.com/office/drawing/2014/main" id="{053A0DBB-1A1C-4831-9029-A2492EDD6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890"/>
              <a:ext cx="4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" name="Line 241">
              <a:extLst>
                <a:ext uri="{FF2B5EF4-FFF2-40B4-BE49-F238E27FC236}">
                  <a16:creationId xmlns:a16="http://schemas.microsoft.com/office/drawing/2014/main" id="{E778A454-21B7-4E1A-91DC-0613CBEAA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2820"/>
              <a:ext cx="225" cy="0"/>
            </a:xfrm>
            <a:prstGeom prst="line">
              <a:avLst/>
            </a:prstGeom>
            <a:noFill/>
            <a:ln w="31750">
              <a:solidFill>
                <a:srgbClr val="29B6A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1" name="Line 242">
              <a:extLst>
                <a:ext uri="{FF2B5EF4-FFF2-40B4-BE49-F238E27FC236}">
                  <a16:creationId xmlns:a16="http://schemas.microsoft.com/office/drawing/2014/main" id="{F9C83CC1-1D9F-4114-A59F-D541D92E4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3030"/>
              <a:ext cx="225" cy="0"/>
            </a:xfrm>
            <a:prstGeom prst="line">
              <a:avLst/>
            </a:prstGeom>
            <a:noFill/>
            <a:ln w="31750">
              <a:solidFill>
                <a:srgbClr val="003A4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2" name="Line 243">
              <a:extLst>
                <a:ext uri="{FF2B5EF4-FFF2-40B4-BE49-F238E27FC236}">
                  <a16:creationId xmlns:a16="http://schemas.microsoft.com/office/drawing/2014/main" id="{B663B893-709C-4797-8116-6CEE704A9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3240"/>
              <a:ext cx="225" cy="0"/>
            </a:xfrm>
            <a:prstGeom prst="line">
              <a:avLst/>
            </a:prstGeom>
            <a:noFill/>
            <a:ln w="31750">
              <a:solidFill>
                <a:srgbClr val="FAA5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3" name="Line 244">
              <a:extLst>
                <a:ext uri="{FF2B5EF4-FFF2-40B4-BE49-F238E27FC236}">
                  <a16:creationId xmlns:a16="http://schemas.microsoft.com/office/drawing/2014/main" id="{69529F74-50C8-438A-A4A6-8324778E8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3450"/>
              <a:ext cx="225" cy="0"/>
            </a:xfrm>
            <a:prstGeom prst="line">
              <a:avLst/>
            </a:prstGeom>
            <a:noFill/>
            <a:ln w="31750">
              <a:solidFill>
                <a:srgbClr val="7F489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4" name="Rectangle 245">
              <a:extLst>
                <a:ext uri="{FF2B5EF4-FFF2-40B4-BE49-F238E27FC236}">
                  <a16:creationId xmlns:a16="http://schemas.microsoft.com/office/drawing/2014/main" id="{C265241F-4AE0-43EE-9D8D-49ECED31B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762"/>
              <a:ext cx="124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anose="020B0604020202020204" pitchFamily="34" charset="0"/>
                </a:rPr>
                <a:t>Top Wage Quartile (&gt;$29)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Rectangle 246">
              <a:extLst>
                <a:ext uri="{FF2B5EF4-FFF2-40B4-BE49-F238E27FC236}">
                  <a16:creationId xmlns:a16="http://schemas.microsoft.com/office/drawing/2014/main" id="{34B472D2-AEA8-45C6-A091-B2F945805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972"/>
              <a:ext cx="1122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anose="020B0604020202020204" pitchFamily="34" charset="0"/>
                </a:rPr>
                <a:t>Third 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anose="020B0604020202020204" pitchFamily="34" charset="0"/>
                </a:rPr>
                <a:t>Quartile</a:t>
              </a: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anose="020B0604020202020204" pitchFamily="34" charset="0"/>
                </a:rPr>
                <a:t> ($18-29)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6" name="Rectangle 247">
              <a:extLst>
                <a:ext uri="{FF2B5EF4-FFF2-40B4-BE49-F238E27FC236}">
                  <a16:creationId xmlns:a16="http://schemas.microsoft.com/office/drawing/2014/main" id="{0C1B70D0-E30E-4084-BB66-520266FF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182"/>
              <a:ext cx="120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Arial" panose="020B0604020202020204" pitchFamily="34" charset="0"/>
                </a:rPr>
                <a:t>Second Quartile ($13-18)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Rectangle 248">
              <a:extLst>
                <a:ext uri="{FF2B5EF4-FFF2-40B4-BE49-F238E27FC236}">
                  <a16:creationId xmlns:a16="http://schemas.microsoft.com/office/drawing/2014/main" id="{CFA567A5-74AB-4CD3-A4E2-9631AA0EF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393"/>
              <a:ext cx="140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404040"/>
                  </a:solidFill>
                  <a:effectLst/>
                  <a:latin typeface="Arial" panose="020B0604020202020204" pitchFamily="34" charset="0"/>
                </a:rPr>
                <a:t>Bottom Wage Quartile (&lt;$13)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Rectangle 249">
              <a:extLst>
                <a:ext uri="{FF2B5EF4-FFF2-40B4-BE49-F238E27FC236}">
                  <a16:creationId xmlns:a16="http://schemas.microsoft.com/office/drawing/2014/main" id="{0A528AEA-A835-45D8-B98E-381788B87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" y="280"/>
              <a:ext cx="120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CEAFE485-0DEE-48CC-B846-07FB75E388FA}"/>
              </a:ext>
            </a:extLst>
          </p:cNvPr>
          <p:cNvSpPr txBox="1"/>
          <p:nvPr/>
        </p:nvSpPr>
        <p:spPr>
          <a:xfrm>
            <a:off x="6671525" y="6349739"/>
            <a:ext cx="4143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מקור: </a:t>
            </a:r>
            <a:r>
              <a:rPr lang="en-US" dirty="0"/>
              <a:t>Chetty et al (November 2020)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56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היכולת לעבוד מרחוק מתואמת עם רמת ההשכלה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6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9" y="1125560"/>
            <a:ext cx="9121013" cy="57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5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177284-785A-4064-A62B-4DC17019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הנטייה לאוטומציה מתחזקת בעולם: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613E915-79F5-4F9D-92EB-D849C089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9291CC4-334C-4583-B9A6-E43CD4BC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7</a:t>
            </a:fld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F49DC77-CA0B-48EF-AB98-CA5077FF0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1" y="1219199"/>
            <a:ext cx="4113212" cy="564116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BC4FCF1-5510-46DF-B5EA-9129ACF3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33" y="1657350"/>
            <a:ext cx="2705100" cy="186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76A8B-0011-4E3C-9C9E-7971E6D9D359}"/>
              </a:ext>
            </a:extLst>
          </p:cNvPr>
          <p:cNvSpPr txBox="1"/>
          <p:nvPr/>
        </p:nvSpPr>
        <p:spPr>
          <a:xfrm>
            <a:off x="8331200" y="3778250"/>
            <a:ext cx="2520242" cy="21544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" dirty="0"/>
              <a:t>Source: EY capital confidence Barometer, Feb/2021</a:t>
            </a:r>
            <a:endParaRPr lang="he-IL" sz="800" dirty="0"/>
          </a:p>
        </p:txBody>
      </p:sp>
    </p:spTree>
    <p:extLst>
      <p:ext uri="{BB962C8B-B14F-4D97-AF65-F5344CB8AC3E}">
        <p14:creationId xmlns:p14="http://schemas.microsoft.com/office/powerpoint/2010/main" val="67350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0075007-821B-4175-94BC-2E46F77E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rtl="1"/>
            <a:fld id="{C17E5FF9-F51A-491A-A1C7-B4DAF1658198}" type="datetime13">
              <a:rPr lang="he-IL">
                <a:solidFill>
                  <a:srgbClr val="FFFFFF"/>
                </a:solidFill>
                <a:latin typeface="Tahoma"/>
                <a:cs typeface="Tahoma"/>
              </a:rPr>
              <a:pPr defTabSz="1219170" rtl="1"/>
              <a:t>29.06.2021</a:t>
            </a:fld>
            <a:endParaRPr lang="he-IL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E7295F8-CFC9-4DCD-981D-AA800EDB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rtl="1"/>
            <a:fld id="{2728996E-20F9-4A33-A5A8-B5E899F899D4}" type="slidenum">
              <a:rPr lang="he-IL">
                <a:solidFill>
                  <a:srgbClr val="FFFFFF"/>
                </a:solidFill>
                <a:latin typeface="Tahoma"/>
                <a:cs typeface="Tahoma"/>
              </a:rPr>
              <a:pPr defTabSz="1219170" rtl="1"/>
              <a:t>8</a:t>
            </a:fld>
            <a:endParaRPr lang="he-IL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920E8A-FEC9-4F1D-8CD1-56B993C2B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339" b="7641"/>
          <a:stretch/>
        </p:blipFill>
        <p:spPr>
          <a:xfrm>
            <a:off x="1102043" y="1630766"/>
            <a:ext cx="3693478" cy="440944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883E9EC6-550C-4DCA-A88A-7847B1B6F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167"/>
          <a:stretch/>
        </p:blipFill>
        <p:spPr>
          <a:xfrm>
            <a:off x="239349" y="5939883"/>
            <a:ext cx="5586051" cy="419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402AF-38EE-499D-BBB4-95C682AEAA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11" r="46679" b="7418"/>
          <a:stretch/>
        </p:blipFill>
        <p:spPr>
          <a:xfrm>
            <a:off x="6237335" y="1715531"/>
            <a:ext cx="3859756" cy="500896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A5EEC375-0511-496A-A247-A3A0DDAAF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64" t="93807" r="32185" b="-927"/>
          <a:stretch/>
        </p:blipFill>
        <p:spPr>
          <a:xfrm>
            <a:off x="7446270" y="2185745"/>
            <a:ext cx="2630762" cy="4197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CB69EB-DA9E-4C7E-9B3B-49FB7CDB7D35}"/>
              </a:ext>
            </a:extLst>
          </p:cNvPr>
          <p:cNvSpPr txBox="1"/>
          <p:nvPr/>
        </p:nvSpPr>
        <p:spPr>
          <a:xfrm>
            <a:off x="8540750" y="2882900"/>
            <a:ext cx="13017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לפי </a:t>
            </a:r>
            <a:r>
              <a:rPr lang="he-IL" sz="1200" dirty="0" err="1"/>
              <a:t>חמישוני</a:t>
            </a:r>
            <a:endParaRPr lang="he-IL" sz="1200" dirty="0"/>
          </a:p>
          <a:p>
            <a:r>
              <a:rPr lang="he-IL" sz="1200" dirty="0"/>
              <a:t>עבודה מהבית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E04295B-162A-489E-8A0D-B0797477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213677"/>
            <a:ext cx="10657184" cy="850107"/>
          </a:xfrm>
        </p:spPr>
        <p:txBody>
          <a:bodyPr/>
          <a:lstStyle/>
          <a:p>
            <a:r>
              <a:rPr lang="he-IL" sz="2400" dirty="0"/>
              <a:t>ההסתברות לאבד את מקום העבודה תלויה ב: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E0BB2033-59A5-40E6-AE9E-74ACB2B44ADA}"/>
              </a:ext>
            </a:extLst>
          </p:cNvPr>
          <p:cNvSpPr txBox="1">
            <a:spLocks/>
          </p:cNvSpPr>
          <p:nvPr/>
        </p:nvSpPr>
        <p:spPr>
          <a:xfrm>
            <a:off x="1480575" y="922221"/>
            <a:ext cx="2936414" cy="85010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121917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2400" dirty="0"/>
              <a:t>סטטוס תעסוקתי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70B17C62-BC8E-4726-AF35-7F11BFF61E8D}"/>
              </a:ext>
            </a:extLst>
          </p:cNvPr>
          <p:cNvSpPr txBox="1">
            <a:spLocks/>
          </p:cNvSpPr>
          <p:nvPr/>
        </p:nvSpPr>
        <p:spPr>
          <a:xfrm>
            <a:off x="6118584" y="922221"/>
            <a:ext cx="3833418" cy="85010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121917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sz="2400" dirty="0"/>
              <a:t>האפשרות לעבוד מהבית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CEAFE485-0DEE-48CC-B846-07FB75E388FA}"/>
              </a:ext>
            </a:extLst>
          </p:cNvPr>
          <p:cNvSpPr txBox="1"/>
          <p:nvPr/>
        </p:nvSpPr>
        <p:spPr>
          <a:xfrm>
            <a:off x="3793897" y="6453623"/>
            <a:ext cx="68831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מקור: </a:t>
            </a:r>
            <a:r>
              <a:rPr lang="en-US" dirty="0">
                <a:hlinkClick r:id="rId5"/>
              </a:rPr>
              <a:t>Webinar Series on </a:t>
            </a:r>
            <a:r>
              <a:rPr lang="en-US" b="1" dirty="0">
                <a:hlinkClick r:id="rId5"/>
              </a:rPr>
              <a:t>COVID</a:t>
            </a:r>
            <a:r>
              <a:rPr lang="en-US" dirty="0">
                <a:hlinkClick r:id="rId5"/>
              </a:rPr>
              <a:t>-19 and </a:t>
            </a:r>
            <a:r>
              <a:rPr lang="en-US" b="1" dirty="0">
                <a:hlinkClick r:id="rId5"/>
              </a:rPr>
              <a:t>Inequality</a:t>
            </a:r>
            <a:r>
              <a:rPr lang="en-US" dirty="0">
                <a:hlinkClick r:id="rId5"/>
              </a:rPr>
              <a:t> - OECD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1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E2A2-3B52-4CDC-9DB7-A5958DE8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718" y="680444"/>
            <a:ext cx="10874189" cy="1049743"/>
          </a:xfrm>
        </p:spPr>
        <p:txBody>
          <a:bodyPr/>
          <a:lstStyle/>
          <a:p>
            <a:r>
              <a:rPr lang="he-IL" dirty="0"/>
              <a:t>62</a:t>
            </a:r>
            <a:r>
              <a:rPr lang="he-IL" sz="2800" dirty="0"/>
              <a:t>%  ממשקי הבית בישראל ספגו פגיעה  הקשורה לתעסוקה—גבוה בהשוואה למדינות ה</a:t>
            </a:r>
            <a:r>
              <a:rPr lang="en-US" sz="2800" dirty="0"/>
              <a:t>  (44%) OECD-</a:t>
            </a:r>
            <a:endParaRPr lang="he-IL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DF595-0A10-4601-9A0A-05A96217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5FF9-F51A-491A-A1C7-B4DAF1658198}" type="datetime13">
              <a:rPr lang="he-IL" smtClean="0"/>
              <a:t>29.06.2021</a:t>
            </a:fld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8C29-6F4D-4B43-90F0-7A6623D4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96E-20F9-4A33-A5A8-B5E899F899D4}" type="slidenum">
              <a:rPr lang="he-IL" smtClean="0"/>
              <a:t>9</a:t>
            </a:fld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A5949-7AF4-4363-9DD0-E80F1AF4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804987"/>
            <a:ext cx="7562850" cy="3248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8AE25-D82C-447C-A059-09D0B410377F}"/>
              </a:ext>
            </a:extLst>
          </p:cNvPr>
          <p:cNvSpPr txBox="1"/>
          <p:nvPr/>
        </p:nvSpPr>
        <p:spPr>
          <a:xfrm>
            <a:off x="1066800" y="5531224"/>
            <a:ext cx="93143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פגיעה קשורה לתעסוקה כוללת אובדן מקום העבודה, זמני או קבוע, ירידה במספר השעות או לחלקיות משרה או הפחתת שכר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852F8-6B8D-4047-8EAE-D85D71061CD3}"/>
              </a:ext>
            </a:extLst>
          </p:cNvPr>
          <p:cNvSpPr txBox="1"/>
          <p:nvPr/>
        </p:nvSpPr>
        <p:spPr>
          <a:xfrm>
            <a:off x="239349" y="6405331"/>
            <a:ext cx="1014178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מקור: ה</a:t>
            </a:r>
            <a:r>
              <a:rPr lang="en-US" sz="1200" dirty="0"/>
              <a:t>OECD</a:t>
            </a:r>
            <a:r>
              <a:rPr lang="he-IL" sz="1200" dirty="0"/>
              <a:t>, אפריל 2021 </a:t>
            </a:r>
            <a:r>
              <a:rPr lang="en-US" sz="1200" dirty="0"/>
              <a:t>"Risks that matter”</a:t>
            </a:r>
            <a:endParaRPr lang="he-IL" sz="12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A30B3CE-DEB2-4243-9BBD-8EB0B5065D70}"/>
              </a:ext>
            </a:extLst>
          </p:cNvPr>
          <p:cNvSpPr/>
          <p:nvPr/>
        </p:nvSpPr>
        <p:spPr>
          <a:xfrm>
            <a:off x="3209365" y="2429435"/>
            <a:ext cx="286870" cy="546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ACB57-99E7-4A9B-8030-965D59CA86E4}"/>
              </a:ext>
            </a:extLst>
          </p:cNvPr>
          <p:cNvSpPr txBox="1"/>
          <p:nvPr/>
        </p:nvSpPr>
        <p:spPr>
          <a:xfrm>
            <a:off x="0" y="127496"/>
            <a:ext cx="108024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/>
              <a:t>פגיעה נרחבת בתעסוקה ובשכר בכל המדינות המפותחות;</a:t>
            </a:r>
          </a:p>
        </p:txBody>
      </p:sp>
    </p:spTree>
    <p:extLst>
      <p:ext uri="{BB962C8B-B14F-4D97-AF65-F5344CB8AC3E}">
        <p14:creationId xmlns:p14="http://schemas.microsoft.com/office/powerpoint/2010/main" val="405610410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מכון חדש">
      <a:dk1>
        <a:srgbClr val="FFFFFF"/>
      </a:dk1>
      <a:lt1>
        <a:srgbClr val="141E38"/>
      </a:lt1>
      <a:dk2>
        <a:srgbClr val="FFFFFF"/>
      </a:dk2>
      <a:lt2>
        <a:srgbClr val="141E38"/>
      </a:lt2>
      <a:accent1>
        <a:srgbClr val="4871C0"/>
      </a:accent1>
      <a:accent2>
        <a:srgbClr val="198BD1"/>
      </a:accent2>
      <a:accent3>
        <a:srgbClr val="08BBDF"/>
      </a:accent3>
      <a:accent4>
        <a:srgbClr val="06D0DD"/>
      </a:accent4>
      <a:accent5>
        <a:srgbClr val="3DE5D5"/>
      </a:accent5>
      <a:accent6>
        <a:srgbClr val="D1E6FD"/>
      </a:accent6>
      <a:hlink>
        <a:srgbClr val="076DDA"/>
      </a:hlink>
      <a:folHlink>
        <a:srgbClr val="757070"/>
      </a:folHlink>
    </a:clrScheme>
    <a:fontScheme name="Tahoma המכון הישראלי לדמוקריה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772</Words>
  <Application>Microsoft Office PowerPoint</Application>
  <PresentationFormat>מסך רחב</PresentationFormat>
  <Paragraphs>171</Paragraphs>
  <Slides>16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Assistant</vt:lpstr>
      <vt:lpstr>Calibri</vt:lpstr>
      <vt:lpstr>David</vt:lpstr>
      <vt:lpstr>Tahoma</vt:lpstr>
      <vt:lpstr>ערכת נושא Office</vt:lpstr>
      <vt:lpstr>השפעות המגיפה על קבוצות אוכלוסייה בשוק העבודה</vt:lpstr>
      <vt:lpstr>מגיפות מגדילות את אי השוויון</vt:lpstr>
      <vt:lpstr>העלמות משרות בעקבות מגיפות פוגעת בבעלי השכלה בסיסית</vt:lpstr>
      <vt:lpstr>דור אבוד: השפעה ארוכת טווח על הכנסת צעירים</vt:lpstr>
      <vt:lpstr>הפגיעה בתעסוקה בזמן המשבר הייתה (ועודנה) קשה יותר עבור בעלי הכנסות נמוכות </vt:lpstr>
      <vt:lpstr>היכולת לעבוד מרחוק מתואמת עם רמת ההשכלה</vt:lpstr>
      <vt:lpstr>הנטייה לאוטומציה מתחזקת בעולם:</vt:lpstr>
      <vt:lpstr>ההסתברות לאבד את מקום העבודה תלויה ב:</vt:lpstr>
      <vt:lpstr>62%  ממשקי הבית בישראל ספגו פגיעה  הקשורה לתעסוקה—גבוה בהשוואה למדינות ה  (44%) OECD-</vt:lpstr>
      <vt:lpstr>צעירים, הורים ובעליה הכנסה נמוכה נפגעו יותר</vt:lpstr>
      <vt:lpstr>המשבר פגע קשה יותר בלימודיהם של ילדים ממשפחות מוחלשות</vt:lpstr>
      <vt:lpstr>בישראל שיעור גבוה של בוגרים עם כישורים קוגניטיביים נמוכים ביחס לרוב מדינות ה-OECD</vt:lpstr>
      <vt:lpstr>בישראל פערים גבוהים מממוצע ה-OECD בין אוכלוסיות אורייניות טכנולוגית וכאלו שאינן, ופער דומה לממוצע ב-OECD בגישה לטכנולוגיה בין בתי ספר חזקים וחלשים</vt:lpstr>
      <vt:lpstr>יש לשפר את כישורי הבסיס לשוק העבודה של האוכלוסייה, בייחוד בקרב אוכלוסיות מוחלשות</vt:lpstr>
      <vt:lpstr>האתגרים בשוק העבודה—ישנים וחדשים</vt:lpstr>
      <vt:lpstr>תודה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הפגיעה בתעסוקה בזמן המשבר הייתה (ועודנה) קשה יותר עבור בעלי הכנסות נמוכות</dc:title>
  <dc:creator>Roe kenneth Portal</dc:creator>
  <cp:lastModifiedBy>Karnit Flug</cp:lastModifiedBy>
  <cp:revision>32</cp:revision>
  <dcterms:created xsi:type="dcterms:W3CDTF">2021-06-24T08:35:19Z</dcterms:created>
  <dcterms:modified xsi:type="dcterms:W3CDTF">2021-06-29T18:33:38Z</dcterms:modified>
</cp:coreProperties>
</file>