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8" r:id="rId2"/>
    <p:sldId id="261" r:id="rId3"/>
    <p:sldId id="259" r:id="rId4"/>
    <p:sldId id="262" r:id="rId5"/>
    <p:sldId id="257" r:id="rId6"/>
    <p:sldId id="263" r:id="rId7"/>
    <p:sldId id="260"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4631C"/>
    <a:srgbClr val="2077BC"/>
    <a:srgbClr val="424244"/>
    <a:srgbClr val="2E76BB"/>
    <a:srgbClr val="42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1" autoAdjust="0"/>
    <p:restoredTop sz="61273" autoAdjust="0"/>
  </p:normalViewPr>
  <p:slideViewPr>
    <p:cSldViewPr snapToGrid="0">
      <p:cViewPr varScale="1">
        <p:scale>
          <a:sx n="55" d="100"/>
          <a:sy n="55" d="100"/>
        </p:scale>
        <p:origin x="1344" y="36"/>
      </p:cViewPr>
      <p:guideLst>
        <p:guide orient="horz" pos="1620"/>
        <p:guide pos="2880"/>
      </p:guideLst>
    </p:cSldViewPr>
  </p:slideViewPr>
  <p:notesTextViewPr>
    <p:cViewPr>
      <p:scale>
        <a:sx n="1" d="1"/>
        <a:sy n="1" d="1"/>
      </p:scale>
      <p:origin x="0" y="0"/>
    </p:cViewPr>
  </p:notesTextViewPr>
  <p:notesViewPr>
    <p:cSldViewPr snapToGrid="0">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7CF9EABA-D418-42C4-9FAA-659042A9E532}" type="datetimeFigureOut">
              <a:rPr lang="he-IL" smtClean="0"/>
              <a:t>י"ח/תמוז/תשפ"א</a:t>
            </a:fld>
            <a:endParaRPr lang="he-IL"/>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0561C04-AA9F-4F4F-A86E-5438F0C1F4C1}" type="slidenum">
              <a:rPr lang="he-IL" smtClean="0"/>
              <a:t>‹#›</a:t>
            </a:fld>
            <a:endParaRPr lang="he-IL"/>
          </a:p>
        </p:txBody>
      </p:sp>
    </p:spTree>
    <p:extLst>
      <p:ext uri="{BB962C8B-B14F-4D97-AF65-F5344CB8AC3E}">
        <p14:creationId xmlns:p14="http://schemas.microsoft.com/office/powerpoint/2010/main" val="1972825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B7F34ED-3DAE-4DB8-AC27-25C0E6641E75}" type="datetimeFigureOut">
              <a:rPr lang="he-IL" smtClean="0"/>
              <a:t>י"ח/תמוז/תשפ"א</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15F5D4-D4AB-49C5-BD42-5CE84AE488D8}" type="slidenum">
              <a:rPr lang="he-IL" smtClean="0"/>
              <a:t>‹#›</a:t>
            </a:fld>
            <a:endParaRPr lang="he-IL"/>
          </a:p>
        </p:txBody>
      </p:sp>
    </p:spTree>
    <p:extLst>
      <p:ext uri="{BB962C8B-B14F-4D97-AF65-F5344CB8AC3E}">
        <p14:creationId xmlns:p14="http://schemas.microsoft.com/office/powerpoint/2010/main" val="6905480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הכשרות מקצועיות הן </a:t>
            </a:r>
            <a:r>
              <a:rPr lang="he-IL" dirty="0" err="1"/>
              <a:t>תוכניות</a:t>
            </a:r>
            <a:r>
              <a:rPr lang="he-IL" dirty="0"/>
              <a:t> השכלה על-תיכוניות קצרות טווח (עד שנתיים), המכוונות לרכישת מקצוע. כמו בתוכניות השכלה אחרות, ההצדקה הכלכלית למעורבות ממשלתית מקורה בהשפעות חיצוניות חיוביות המלוות את ההשקעה בהון אנושי – כמו העלאת פריון העבודה והקטנת הפערים בחברה.</a:t>
            </a:r>
          </a:p>
          <a:p>
            <a:endParaRPr lang="he-IL" dirty="0"/>
          </a:p>
          <a:p>
            <a:r>
              <a:rPr lang="he-IL" dirty="0"/>
              <a:t>מדינות רבות משתמשות במלגת קיום (מענק חודשי שאין צורך להחזירו) המקטינה את העלות העקיפה של הפסד הכנסה, במטרה לתמרץ ולכוון למקצועות נדרשים. הרבה מהפונים להכשרות מקצועיות (שזה המסלול האלטרנטיבי למסלול האקדמי) מגיעים מרקע </a:t>
            </a:r>
            <a:r>
              <a:rPr lang="he-IL" dirty="0" err="1"/>
              <a:t>חברתי־כלכלי</a:t>
            </a:r>
            <a:r>
              <a:rPr lang="he-IL" dirty="0"/>
              <a:t> נמוך, וזקוקים לעזרה כלכלית כדי להתגבר על מגבלת נזילות </a:t>
            </a:r>
          </a:p>
          <a:p>
            <a:r>
              <a:rPr lang="he-IL" dirty="0"/>
              <a:t>בישראל בעיה זו של הפסד הכנסה, אף מתעצם, כיוון שהגיל הממוצע של משתתפי התוכניות הוא יחסית מבוגר (בהשוואה למדינות </a:t>
            </a:r>
            <a:r>
              <a:rPr lang="en-US" dirty="0"/>
              <a:t>OECD </a:t>
            </a:r>
            <a:r>
              <a:rPr lang="he-IL" dirty="0"/>
              <a:t>אחרות), כך שיש צורך לדאוג במקביל להכשרה גם לפרנסת המשפחה. </a:t>
            </a:r>
          </a:p>
          <a:p>
            <a:endParaRPr lang="he-IL" dirty="0"/>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בישראל מלגות הקיום ניתנות רק על סמך יכולת כלכלית (</a:t>
            </a:r>
            <a:r>
              <a:rPr lang="en-US" dirty="0"/>
              <a:t>need-based</a:t>
            </a:r>
            <a:r>
              <a:rPr lang="he-IL" dirty="0"/>
              <a:t>) ולא על סמך הישגים למשל (</a:t>
            </a:r>
            <a:r>
              <a:rPr lang="en-US" dirty="0"/>
              <a:t>merit based</a:t>
            </a:r>
            <a:r>
              <a:rPr lang="he-IL" dirty="0"/>
              <a:t>)</a:t>
            </a:r>
          </a:p>
          <a:p>
            <a:r>
              <a:rPr lang="he-IL" dirty="0"/>
              <a:t>הן ניתנות לתלמידים שלומדים בקורסים במימון מלא של המדינה בלבד, ובמקצועות נדרשים, אשר עומדים בתנאי הזכאות.</a:t>
            </a:r>
          </a:p>
          <a:p>
            <a:r>
              <a:rPr lang="he-IL" dirty="0"/>
              <a:t>גובה המלגה הוא 1,500 ₪ בחודש ועם תקרה של עד 6,000 ₪ לכל תקופת ההכשרה. </a:t>
            </a:r>
          </a:p>
          <a:p>
            <a:r>
              <a:rPr lang="he-IL" dirty="0"/>
              <a:t>ושיעור הלומדים המקבלים דמי קיום הוא נמוך מאוד – 150 איש בשנה שהם כ 2.5% מסך הלומדים בהכשרות מתוקצבות (שממומנות על ידי המדינה).</a:t>
            </a:r>
          </a:p>
        </p:txBody>
      </p:sp>
      <p:sp>
        <p:nvSpPr>
          <p:cNvPr id="4" name="מציין מיקום של מספר שקופית 3"/>
          <p:cNvSpPr>
            <a:spLocks noGrp="1"/>
          </p:cNvSpPr>
          <p:nvPr>
            <p:ph type="sldNum" sz="quarter" idx="5"/>
          </p:nvPr>
        </p:nvSpPr>
        <p:spPr/>
        <p:txBody>
          <a:bodyPr/>
          <a:lstStyle/>
          <a:p>
            <a:fld id="{2A15F5D4-D4AB-49C5-BD42-5CE84AE488D8}" type="slidenum">
              <a:rPr lang="he-IL" smtClean="0"/>
              <a:t>1</a:t>
            </a:fld>
            <a:endParaRPr lang="he-IL"/>
          </a:p>
        </p:txBody>
      </p:sp>
    </p:spTree>
    <p:extLst>
      <p:ext uri="{BB962C8B-B14F-4D97-AF65-F5344CB8AC3E}">
        <p14:creationId xmlns:p14="http://schemas.microsoft.com/office/powerpoint/2010/main" val="418008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המחקר הסתמך על סקר שנערך בינואר 2021 באמצעות הודעות לטלפונים הניידים.</a:t>
            </a:r>
          </a:p>
          <a:p>
            <a:r>
              <a:rPr lang="he-IL" dirty="0"/>
              <a:t>מתוך כ 95 אלף הודעות שנשלחו, קיבלנו תשובות </a:t>
            </a:r>
            <a:r>
              <a:rPr lang="he-IL" dirty="0" err="1"/>
              <a:t>מכ</a:t>
            </a:r>
            <a:r>
              <a:rPr lang="he-IL" dirty="0"/>
              <a:t> 4000 משתתפים. חלקם סיימו את ההכשרה – זאת קבוצת "הבוגרים" וחלק נשרו – קבוצת "הנושרים"</a:t>
            </a:r>
          </a:p>
          <a:p>
            <a:endParaRPr lang="he-IL" dirty="0"/>
          </a:p>
          <a:p>
            <a:r>
              <a:rPr lang="he-IL" dirty="0"/>
              <a:t>ניתן לראות שבקרב המשיבים לסקר, שיעור מקבלי מלגת קיום הוא זהה בקבוצת הבוגרים והנושרים</a:t>
            </a:r>
          </a:p>
          <a:p>
            <a:r>
              <a:rPr lang="he-IL" dirty="0"/>
              <a:t>שיעור מאוד גבוה כלל לא היו מודעים לאפשרות לקבל מלגת קיום</a:t>
            </a:r>
          </a:p>
          <a:p>
            <a:endParaRPr lang="he-IL" dirty="0"/>
          </a:p>
          <a:p>
            <a:r>
              <a:rPr lang="he-IL" dirty="0"/>
              <a:t>בחלק השני של הלוח ישנם נתונים רק עבור מקבלי מלגת קיום. למרות מספר התצפיות הקטן מאוד בקרב הנושרים, מעניין לראות שיחסית לקבוצת הבוגרים שיעור גבוה יותר טוען שהוא כלל לא היה נרשם להכשרה ללא דמי הקיום, ועם זאת שיעור נמוך יותר טוען שמלגת הקיום סייעה לו.</a:t>
            </a:r>
          </a:p>
          <a:p>
            <a:endParaRPr lang="he-IL" dirty="0"/>
          </a:p>
          <a:p>
            <a:r>
              <a:rPr lang="he-IL" sz="1200" b="0" i="0" u="none" strike="noStrike" kern="1200" baseline="0" dirty="0">
                <a:solidFill>
                  <a:schemeClr val="tx1"/>
                </a:solidFill>
                <a:latin typeface="+mn-lt"/>
                <a:ea typeface="+mn-ea"/>
                <a:cs typeface="+mn-cs"/>
              </a:rPr>
              <a:t>בתרשים ניתן לראות בצהוב את התפלגות התשובות של משתתפי הכשרות, ללא הכנסה, לשאלה האם מלגת קיום חודשית של 1,500 שקלים בחודש הייתה עוזרת להם; </a:t>
            </a:r>
          </a:p>
          <a:p>
            <a:r>
              <a:rPr lang="he-IL" sz="1200" b="0" i="0" u="none" strike="noStrike" kern="1200" baseline="0" dirty="0">
                <a:solidFill>
                  <a:schemeClr val="tx1"/>
                </a:solidFill>
                <a:latin typeface="+mn-lt"/>
                <a:ea typeface="+mn-ea"/>
                <a:cs typeface="+mn-cs"/>
              </a:rPr>
              <a:t>בחום ניתן לראות את ההתפלגות לשאלה הבאה, מה דעתם על מלגת קיום חודשית של 2,500 </a:t>
            </a:r>
          </a:p>
          <a:p>
            <a:r>
              <a:rPr lang="he-IL" sz="1200" b="0" i="0" u="none" strike="noStrike" kern="1200" baseline="0" dirty="0">
                <a:solidFill>
                  <a:schemeClr val="tx1"/>
                </a:solidFill>
                <a:latin typeface="+mn-lt"/>
                <a:ea typeface="+mn-ea"/>
                <a:cs typeface="+mn-cs"/>
              </a:rPr>
              <a:t>ניתן לראות שאחוזים גבוהים יותר ציינו שלמלגה בגובה 1,500 לא תהיה השפעה כלל או שהשפעתה תהיה קטנה, יחסית למלגה בגובה 2,500 ; ואילו אחוזים גבוהים יותר טענו שלמלגה בגובה 2,500 תהיה השפעה רבה</a:t>
            </a:r>
          </a:p>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(שאלנו בסקר מה לדעתך גובה המלגה המתאים להכשרה מהסוג שקיבלת, וממוצע התשובות היה בסביבות ה 4,000 שקלים)</a:t>
            </a:r>
          </a:p>
        </p:txBody>
      </p:sp>
      <p:sp>
        <p:nvSpPr>
          <p:cNvPr id="4" name="מציין מיקום של מספר שקופית 3"/>
          <p:cNvSpPr>
            <a:spLocks noGrp="1"/>
          </p:cNvSpPr>
          <p:nvPr>
            <p:ph type="sldNum" sz="quarter" idx="5"/>
          </p:nvPr>
        </p:nvSpPr>
        <p:spPr/>
        <p:txBody>
          <a:bodyPr/>
          <a:lstStyle/>
          <a:p>
            <a:fld id="{2A15F5D4-D4AB-49C5-BD42-5CE84AE488D8}" type="slidenum">
              <a:rPr lang="he-IL" smtClean="0"/>
              <a:t>2</a:t>
            </a:fld>
            <a:endParaRPr lang="he-IL"/>
          </a:p>
        </p:txBody>
      </p:sp>
    </p:spTree>
    <p:extLst>
      <p:ext uri="{BB962C8B-B14F-4D97-AF65-F5344CB8AC3E}">
        <p14:creationId xmlns:p14="http://schemas.microsoft.com/office/powerpoint/2010/main" val="2430003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הרלוונטיות של מלגות הקיום יכולה להיבחן גם דרך הסיבות המרכזיות לכך שלא נרשמת להכשרה (למרות שהתעניינת) או הסיבה לנשירה מההכשרה. </a:t>
            </a:r>
          </a:p>
          <a:p>
            <a:endParaRPr lang="he-IL" dirty="0"/>
          </a:p>
          <a:p>
            <a:r>
              <a:rPr lang="he-IL" dirty="0"/>
              <a:t>ניתן לראות שלפי הסקר, הסיבות המרכזיות לנשירה קשורות ליכולת להמשיך ולהתפרנס בזמן ההכשרה</a:t>
            </a:r>
          </a:p>
          <a:p>
            <a:r>
              <a:rPr lang="he-IL" dirty="0"/>
              <a:t>מעל ל 90% </a:t>
            </a:r>
            <a:r>
              <a:rPr lang="he-IL" dirty="0" err="1"/>
              <a:t>מהנושרים</a:t>
            </a:r>
            <a:r>
              <a:rPr lang="he-IL" dirty="0"/>
              <a:t> טענו שהיה קשה לשלב בין עבודה להכשרה (בין העובדים במשרה מלאה בהכשרות הבוקר)</a:t>
            </a:r>
          </a:p>
          <a:p>
            <a:endParaRPr lang="he-IL" dirty="0"/>
          </a:p>
          <a:p>
            <a:r>
              <a:rPr lang="he-IL" dirty="0"/>
              <a:t>בספרות העולמית לא מצאנו התייחסות לסיבות לנשירה, אבל </a:t>
            </a:r>
            <a:r>
              <a:rPr lang="he-IL" sz="1200" kern="1200" dirty="0">
                <a:solidFill>
                  <a:schemeClr val="tx1"/>
                </a:solidFill>
                <a:latin typeface="+mn-lt"/>
                <a:ea typeface="+mn-ea"/>
                <a:cs typeface="+mn-cs"/>
              </a:rPr>
              <a:t>סקר שערך המרכז האירופי לפיתוח הכשרות מקצועיות (</a:t>
            </a:r>
            <a:r>
              <a:rPr lang="en-US" sz="1200" kern="1200" dirty="0">
                <a:solidFill>
                  <a:schemeClr val="tx1"/>
                </a:solidFill>
                <a:latin typeface="+mn-lt"/>
                <a:ea typeface="+mn-ea"/>
                <a:cs typeface="+mn-cs"/>
              </a:rPr>
              <a:t>CEDEFOP</a:t>
            </a:r>
            <a:r>
              <a:rPr lang="he-IL" sz="1200" kern="1200" dirty="0">
                <a:solidFill>
                  <a:schemeClr val="tx1"/>
                </a:solidFill>
                <a:latin typeface="+mn-lt"/>
                <a:ea typeface="+mn-ea"/>
                <a:cs typeface="+mn-cs"/>
              </a:rPr>
              <a:t>, 2012), שתוצאותיו מוצגות בתרשים, הראה שהסיבה השלישית לכך שאנשים נמנעים מלהשתתף בהכשרות מקצועיות, היא העלות הישירה של ההכשרה (15% מהמשיבים ענו כי זה מה שמנע מהם את ההשתתפות). בארצות מזרח אירופה העלות הישירה אף משמעותית הרבה יותר (בבולגריה 43% מהמשיבים ציינו שזו הסיבה העיקרית לעומת 5% בלבד ביון). והסיבות הראשונות קשורות לעלויות העקיפות של ההכשרה - התנגשות עם לוחות זמנים בעבודה ומחויבויות למשפחה</a:t>
            </a:r>
            <a:endParaRPr lang="he-IL" dirty="0"/>
          </a:p>
        </p:txBody>
      </p:sp>
      <p:sp>
        <p:nvSpPr>
          <p:cNvPr id="4" name="מציין מיקום של מספר שקופית 3"/>
          <p:cNvSpPr>
            <a:spLocks noGrp="1"/>
          </p:cNvSpPr>
          <p:nvPr>
            <p:ph type="sldNum" sz="quarter" idx="5"/>
          </p:nvPr>
        </p:nvSpPr>
        <p:spPr/>
        <p:txBody>
          <a:bodyPr/>
          <a:lstStyle/>
          <a:p>
            <a:fld id="{2A15F5D4-D4AB-49C5-BD42-5CE84AE488D8}" type="slidenum">
              <a:rPr lang="he-IL" smtClean="0"/>
              <a:t>3</a:t>
            </a:fld>
            <a:endParaRPr lang="he-IL"/>
          </a:p>
        </p:txBody>
      </p:sp>
    </p:spTree>
    <p:extLst>
      <p:ext uri="{BB962C8B-B14F-4D97-AF65-F5344CB8AC3E}">
        <p14:creationId xmlns:p14="http://schemas.microsoft.com/office/powerpoint/2010/main" val="225566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בנוסף, ניסינו לראות האם קיים מתאם בין משתנים שונים שנשאלו בסקר, לפרמטרים של הצלחת ההכשרה כמו, שינוי לטובה בשכר, העסקה במקצוע הנלמד בתום ההכשרה, וכיום, והמצב התעסוקתי בכלל.</a:t>
            </a:r>
          </a:p>
          <a:p>
            <a:r>
              <a:rPr lang="he-IL" dirty="0"/>
              <a:t>ניתן לראות שלא מצאנו קשר בין קבלת המלגה לאף אחד מהפרמטרים. </a:t>
            </a:r>
          </a:p>
          <a:p>
            <a:endParaRPr lang="he-IL" dirty="0"/>
          </a:p>
          <a:p>
            <a:r>
              <a:rPr lang="he-IL" dirty="0"/>
              <a:t>אבל כאשר בדקנו את אותם משתנים ואותם פרמטרים להצלחה בקרב קבוצה שפוטנציאלית עומדת בקריטריונים לקבלת מלגה – לומדת בהכשרות המתוקצבות וללא הכנסה (קבוצת ההשוואה), כן הצלחנו לזהות קשר מובהק בין קבלת המלגה לשני מהפרמטרים של הטווח הקצר (מיד לאחר ההכשרה) להצלחת ההכשרה.</a:t>
            </a:r>
          </a:p>
          <a:p>
            <a:endParaRPr lang="he-IL" dirty="0"/>
          </a:p>
          <a:p>
            <a:r>
              <a:rPr lang="he-IL" dirty="0"/>
              <a:t>ההסבר לכך יכול להיות, שהשפעת מלגת הקיום רלוונטית בעיקר באוכלוסיות עם רמת הכנסה נמוכה.</a:t>
            </a:r>
          </a:p>
        </p:txBody>
      </p:sp>
      <p:sp>
        <p:nvSpPr>
          <p:cNvPr id="4" name="מציין מיקום של מספר שקופית 3"/>
          <p:cNvSpPr>
            <a:spLocks noGrp="1"/>
          </p:cNvSpPr>
          <p:nvPr>
            <p:ph type="sldNum" sz="quarter" idx="5"/>
          </p:nvPr>
        </p:nvSpPr>
        <p:spPr/>
        <p:txBody>
          <a:bodyPr/>
          <a:lstStyle/>
          <a:p>
            <a:fld id="{2A15F5D4-D4AB-49C5-BD42-5CE84AE488D8}" type="slidenum">
              <a:rPr lang="he-IL" smtClean="0"/>
              <a:t>4</a:t>
            </a:fld>
            <a:endParaRPr lang="he-IL"/>
          </a:p>
        </p:txBody>
      </p:sp>
    </p:spTree>
    <p:extLst>
      <p:ext uri="{BB962C8B-B14F-4D97-AF65-F5344CB8AC3E}">
        <p14:creationId xmlns:p14="http://schemas.microsoft.com/office/powerpoint/2010/main" val="489471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ניתן לראות שבהשוואה למדינות אחרות, שיעור דמי הקיום המקסימלי מהשכר החציוני בישראל הוא הנמוך ביותר. בישראל שיעור זה עומד על כ־%6( ביחס לשכר שנתי(, בעוד שבגרמניה, צרפת, שבדיה, דנמרק שיעור זה עומד על %37% ,33% ,18%, 14 בהתאמה. אף בארה"ב שנדיבות מערכת הרווחה שלה נמוכה ביחס לישראל )שלו, גלי </a:t>
            </a:r>
            <a:r>
              <a:rPr lang="he-IL" dirty="0" err="1"/>
              <a:t>ואזארי־ויזל</a:t>
            </a:r>
            <a:r>
              <a:rPr lang="he-IL" dirty="0"/>
              <a:t>, 2012 )נראה כי שיעור זה גבוה ועומד על %9 מהשכר החציוני. </a:t>
            </a:r>
          </a:p>
          <a:p>
            <a:r>
              <a:rPr lang="he-IL" dirty="0"/>
              <a:t>ישראל נמצאת בצד הקיצוני של המדינות מבחינת ההשקעה במלגות ותמיכה במשתתפי הכשרות מקצועיות — מצד אחד שכר הלימוד גבוה ומצד שני התמיכה ניתנת לפחות מ־%20 מהלומדים. </a:t>
            </a:r>
          </a:p>
          <a:p>
            <a:r>
              <a:rPr lang="he-IL" dirty="0"/>
              <a:t>%10 מקבלים תמיכה חלקית באמצעות שוברים </a:t>
            </a:r>
          </a:p>
          <a:p>
            <a:r>
              <a:rPr lang="he-IL" dirty="0"/>
              <a:t>ועוד %10 מקבלים תמיכה מלאה בהיותם משתתפים בהכשרות יום מתוקצבות. </a:t>
            </a:r>
          </a:p>
          <a:p>
            <a:r>
              <a:rPr lang="he-IL" dirty="0"/>
              <a:t>מיעוט זניח ממשתתפי ההכשרות קיבלו מלגת קיום בשנים האחרונות )כ־150 סטודנטים בשנה, %3 ממשתתפי הכשרות יום מתוקצבות, שהם פחות מ־%5.0 מכלל משתתפי ההכשרות המקצועיות(.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בישראל מלגות הקיום ניתנות רק על סמך יכולת כלכלית (</a:t>
            </a:r>
            <a:r>
              <a:rPr lang="en-US" dirty="0"/>
              <a:t>need-based</a:t>
            </a:r>
            <a:r>
              <a:rPr lang="he-IL" dirty="0"/>
              <a:t>) ולא על סמך הישגים למשל (</a:t>
            </a:r>
            <a:r>
              <a:rPr lang="en-US" dirty="0"/>
              <a:t>merit based</a:t>
            </a:r>
            <a:r>
              <a:rPr lang="he-IL" dirty="0"/>
              <a:t>)</a:t>
            </a:r>
          </a:p>
          <a:p>
            <a:r>
              <a:rPr lang="he-IL" dirty="0"/>
              <a:t>הן ניתנות לתלמידים שלומדים בקורסים במימון מלא של המדינה בלבד, ובמקצועות נדרשים, אשר עומדים בתנאי הזכאות.</a:t>
            </a:r>
          </a:p>
          <a:p>
            <a:r>
              <a:rPr lang="he-IL" dirty="0"/>
              <a:t>גובה המלגה הוא 1,500 ₪ בחודש ועם תקרה של עד 6,000 ₪ לכל תקופת ההכשרה. שיעור הלומדים המקבלים דמי קיום הוא נמוך מאוד – 150 איש בשנה שהם כ 2.5% מסך הלומדים בהכשרות מתוקצבות (שממומנות על ידי המדינה).</a:t>
            </a:r>
          </a:p>
          <a:p>
            <a:endParaRPr lang="he-IL" dirty="0"/>
          </a:p>
        </p:txBody>
      </p:sp>
      <p:sp>
        <p:nvSpPr>
          <p:cNvPr id="4" name="מציין מיקום של מספר שקופית 3"/>
          <p:cNvSpPr>
            <a:spLocks noGrp="1"/>
          </p:cNvSpPr>
          <p:nvPr>
            <p:ph type="sldNum" sz="quarter" idx="5"/>
          </p:nvPr>
        </p:nvSpPr>
        <p:spPr/>
        <p:txBody>
          <a:bodyPr/>
          <a:lstStyle/>
          <a:p>
            <a:fld id="{2A15F5D4-D4AB-49C5-BD42-5CE84AE488D8}" type="slidenum">
              <a:rPr lang="he-IL" smtClean="0"/>
              <a:t>5</a:t>
            </a:fld>
            <a:endParaRPr lang="he-IL"/>
          </a:p>
        </p:txBody>
      </p:sp>
    </p:spTree>
    <p:extLst>
      <p:ext uri="{BB962C8B-B14F-4D97-AF65-F5344CB8AC3E}">
        <p14:creationId xmlns:p14="http://schemas.microsoft.com/office/powerpoint/2010/main" val="20299009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13" name="תמונה 12">
            <a:extLst>
              <a:ext uri="{FF2B5EF4-FFF2-40B4-BE49-F238E27FC236}">
                <a16:creationId xmlns:a16="http://schemas.microsoft.com/office/drawing/2014/main" id="{66C790B0-4751-3E47-BB7E-DF2D85649C43}"/>
              </a:ext>
            </a:extLst>
          </p:cNvPr>
          <p:cNvPicPr>
            <a:picLocks noChangeAspect="1"/>
          </p:cNvPicPr>
          <p:nvPr userDrawn="1"/>
        </p:nvPicPr>
        <p:blipFill rotWithShape="1">
          <a:blip r:embed="rId2"/>
          <a:srcRect t="2486" b="15506"/>
          <a:stretch/>
        </p:blipFill>
        <p:spPr>
          <a:xfrm>
            <a:off x="-42945" y="1"/>
            <a:ext cx="9233210" cy="5143500"/>
          </a:xfrm>
          <a:prstGeom prst="rect">
            <a:avLst/>
          </a:prstGeom>
        </p:spPr>
      </p:pic>
      <p:sp>
        <p:nvSpPr>
          <p:cNvPr id="8" name="כותרת משנה 2"/>
          <p:cNvSpPr txBox="1">
            <a:spLocks/>
          </p:cNvSpPr>
          <p:nvPr userDrawn="1"/>
        </p:nvSpPr>
        <p:spPr>
          <a:xfrm>
            <a:off x="1143000" y="2213110"/>
            <a:ext cx="6858000" cy="1241822"/>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400" dirty="0">
              <a:ln w="19050">
                <a:solidFill>
                  <a:schemeClr val="bg1"/>
                </a:solidFill>
              </a:ln>
              <a:solidFill>
                <a:srgbClr val="2E76BB"/>
              </a:solidFill>
              <a:latin typeface="South" panose="02020003050405020304" pitchFamily="18" charset="-79"/>
              <a:cs typeface="South" panose="02020003050405020304" pitchFamily="18" charset="-79"/>
            </a:endParaRPr>
          </a:p>
        </p:txBody>
      </p:sp>
      <p:sp>
        <p:nvSpPr>
          <p:cNvPr id="23" name="מציין מיקום של תאריך 22"/>
          <p:cNvSpPr>
            <a:spLocks noGrp="1"/>
          </p:cNvSpPr>
          <p:nvPr>
            <p:ph type="dt" sz="half" idx="14"/>
          </p:nvPr>
        </p:nvSpPr>
        <p:spPr/>
        <p:txBody>
          <a:bodyPr/>
          <a:lstStyle/>
          <a:p>
            <a:fld id="{4FFD2294-1241-40AA-B4E2-F132AAC96FCC}" type="datetimeFigureOut">
              <a:rPr lang="en-US" smtClean="0"/>
              <a:t>6/28/2021</a:t>
            </a:fld>
            <a:endParaRPr lang="en-US" dirty="0"/>
          </a:p>
        </p:txBody>
      </p:sp>
      <p:sp>
        <p:nvSpPr>
          <p:cNvPr id="24" name="מציין מיקום של כותרת תחתונה 23"/>
          <p:cNvSpPr>
            <a:spLocks noGrp="1"/>
          </p:cNvSpPr>
          <p:nvPr>
            <p:ph type="ftr" sz="quarter" idx="15"/>
          </p:nvPr>
        </p:nvSpPr>
        <p:spPr/>
        <p:txBody>
          <a:bodyPr/>
          <a:lstStyle/>
          <a:p>
            <a:endParaRPr lang="en-US" dirty="0"/>
          </a:p>
        </p:txBody>
      </p:sp>
      <p:sp>
        <p:nvSpPr>
          <p:cNvPr id="25" name="מציין מיקום של מספר שקופית 24"/>
          <p:cNvSpPr>
            <a:spLocks noGrp="1"/>
          </p:cNvSpPr>
          <p:nvPr>
            <p:ph type="sldNum" sz="quarter" idx="16"/>
          </p:nvPr>
        </p:nvSpPr>
        <p:spPr/>
        <p:txBody>
          <a:bodyPr/>
          <a:lstStyle/>
          <a:p>
            <a:fld id="{4EC9479A-B1FA-41E0-B854-B67B920FB5D3}" type="slidenum">
              <a:rPr lang="en-US" smtClean="0"/>
              <a:t>‹#›</a:t>
            </a:fld>
            <a:endParaRPr lang="en-US"/>
          </a:p>
        </p:txBody>
      </p:sp>
      <p:sp>
        <p:nvSpPr>
          <p:cNvPr id="28" name="כותרת 27"/>
          <p:cNvSpPr>
            <a:spLocks noGrp="1"/>
          </p:cNvSpPr>
          <p:nvPr>
            <p:ph type="title" hasCustomPrompt="1"/>
          </p:nvPr>
        </p:nvSpPr>
        <p:spPr>
          <a:xfrm>
            <a:off x="535782" y="1207392"/>
            <a:ext cx="8072436" cy="627784"/>
          </a:xfrm>
        </p:spPr>
        <p:txBody>
          <a:bodyPr/>
          <a:lstStyle>
            <a:lvl1pPr algn="ctr">
              <a:defRPr sz="3600">
                <a:solidFill>
                  <a:schemeClr val="bg1"/>
                </a:solidFill>
              </a:defRPr>
            </a:lvl1pPr>
          </a:lstStyle>
          <a:p>
            <a:pPr lvl="0"/>
            <a:r>
              <a:rPr lang="he-IL" dirty="0"/>
              <a:t>כותרת ראשית</a:t>
            </a:r>
          </a:p>
        </p:txBody>
      </p:sp>
      <p:sp>
        <p:nvSpPr>
          <p:cNvPr id="2048" name="מציין מיקום טקסט 2047"/>
          <p:cNvSpPr>
            <a:spLocks noGrp="1"/>
          </p:cNvSpPr>
          <p:nvPr>
            <p:ph type="body" sz="quarter" idx="17" hasCustomPrompt="1"/>
          </p:nvPr>
        </p:nvSpPr>
        <p:spPr>
          <a:xfrm>
            <a:off x="714375" y="2010198"/>
            <a:ext cx="7715250" cy="1128929"/>
          </a:xfrm>
        </p:spPr>
        <p:txBody>
          <a:bodyPr>
            <a:normAutofit/>
          </a:bodyPr>
          <a:lstStyle>
            <a:lvl1pPr marL="0" indent="0" algn="ctr">
              <a:buNone/>
              <a:defRPr sz="3200" baseline="0">
                <a:solidFill>
                  <a:schemeClr val="bg1"/>
                </a:solidFill>
              </a:defRPr>
            </a:lvl1pPr>
          </a:lstStyle>
          <a:p>
            <a:pPr lvl="0"/>
            <a:r>
              <a:rPr lang="he-IL" dirty="0"/>
              <a:t>כותרת משנה</a:t>
            </a:r>
          </a:p>
        </p:txBody>
      </p:sp>
      <p:sp>
        <p:nvSpPr>
          <p:cNvPr id="10" name="מציין מיקום טקסט 2047"/>
          <p:cNvSpPr>
            <a:spLocks noGrp="1"/>
          </p:cNvSpPr>
          <p:nvPr>
            <p:ph type="body" sz="quarter" idx="18" hasCustomPrompt="1"/>
          </p:nvPr>
        </p:nvSpPr>
        <p:spPr>
          <a:xfrm>
            <a:off x="714375" y="3311706"/>
            <a:ext cx="7715250" cy="550069"/>
          </a:xfrm>
        </p:spPr>
        <p:txBody>
          <a:bodyPr>
            <a:noAutofit/>
          </a:bodyPr>
          <a:lstStyle>
            <a:lvl1pPr marL="0" indent="0" algn="ctr">
              <a:lnSpc>
                <a:spcPct val="100000"/>
              </a:lnSpc>
              <a:buNone/>
              <a:defRPr sz="2400" baseline="0">
                <a:solidFill>
                  <a:schemeClr val="bg1"/>
                </a:solidFill>
              </a:defRPr>
            </a:lvl1pPr>
          </a:lstStyle>
          <a:p>
            <a:pPr lvl="0"/>
            <a:r>
              <a:rPr lang="he-IL" dirty="0"/>
              <a:t>שם הדובר</a:t>
            </a:r>
          </a:p>
        </p:txBody>
      </p:sp>
      <p:grpSp>
        <p:nvGrpSpPr>
          <p:cNvPr id="4" name="קבוצה 3">
            <a:extLst>
              <a:ext uri="{FF2B5EF4-FFF2-40B4-BE49-F238E27FC236}">
                <a16:creationId xmlns:a16="http://schemas.microsoft.com/office/drawing/2014/main" id="{348150D8-8E1F-B14B-A75A-8787D1E68C95}"/>
              </a:ext>
            </a:extLst>
          </p:cNvPr>
          <p:cNvGrpSpPr/>
          <p:nvPr userDrawn="1"/>
        </p:nvGrpSpPr>
        <p:grpSpPr>
          <a:xfrm>
            <a:off x="1879634" y="367717"/>
            <a:ext cx="5578283" cy="596391"/>
            <a:chOff x="2026257" y="367716"/>
            <a:chExt cx="5431660" cy="580715"/>
          </a:xfrm>
        </p:grpSpPr>
        <p:pic>
          <p:nvPicPr>
            <p:cNvPr id="15" name="תמונה 14">
              <a:extLst>
                <a:ext uri="{FF2B5EF4-FFF2-40B4-BE49-F238E27FC236}">
                  <a16:creationId xmlns:a16="http://schemas.microsoft.com/office/drawing/2014/main" id="{E253538E-C8C0-9B4D-88D7-B733D88EB9C5}"/>
                </a:ext>
              </a:extLst>
            </p:cNvPr>
            <p:cNvPicPr>
              <a:picLocks noChangeAspect="1"/>
            </p:cNvPicPr>
            <p:nvPr userDrawn="1"/>
          </p:nvPicPr>
          <p:blipFill>
            <a:blip r:embed="rId3"/>
            <a:stretch>
              <a:fillRect/>
            </a:stretch>
          </p:blipFill>
          <p:spPr>
            <a:xfrm>
              <a:off x="2026257" y="486623"/>
              <a:ext cx="1308100" cy="342900"/>
            </a:xfrm>
            <a:prstGeom prst="rect">
              <a:avLst/>
            </a:prstGeom>
          </p:spPr>
        </p:pic>
        <p:pic>
          <p:nvPicPr>
            <p:cNvPr id="16" name="תמונה 15">
              <a:extLst>
                <a:ext uri="{FF2B5EF4-FFF2-40B4-BE49-F238E27FC236}">
                  <a16:creationId xmlns:a16="http://schemas.microsoft.com/office/drawing/2014/main" id="{9C3FFE1B-5596-6442-805E-C5A29544CCF3}"/>
                </a:ext>
              </a:extLst>
            </p:cNvPr>
            <p:cNvPicPr>
              <a:picLocks noChangeAspect="1"/>
            </p:cNvPicPr>
            <p:nvPr userDrawn="1"/>
          </p:nvPicPr>
          <p:blipFill>
            <a:blip r:embed="rId4"/>
            <a:stretch>
              <a:fillRect/>
            </a:stretch>
          </p:blipFill>
          <p:spPr>
            <a:xfrm>
              <a:off x="3657719" y="418954"/>
              <a:ext cx="1750907" cy="478239"/>
            </a:xfrm>
            <a:prstGeom prst="rect">
              <a:avLst/>
            </a:prstGeom>
          </p:spPr>
        </p:pic>
        <p:pic>
          <p:nvPicPr>
            <p:cNvPr id="17" name="תמונה 16">
              <a:extLst>
                <a:ext uri="{FF2B5EF4-FFF2-40B4-BE49-F238E27FC236}">
                  <a16:creationId xmlns:a16="http://schemas.microsoft.com/office/drawing/2014/main" id="{0426134B-4851-2D44-979D-42F1D1D39C7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1987" y="486623"/>
              <a:ext cx="1725930" cy="342900"/>
            </a:xfrm>
            <a:prstGeom prst="rect">
              <a:avLst/>
            </a:prstGeom>
          </p:spPr>
        </p:pic>
        <p:cxnSp>
          <p:nvCxnSpPr>
            <p:cNvPr id="3" name="מחבר ישר 2">
              <a:extLst>
                <a:ext uri="{FF2B5EF4-FFF2-40B4-BE49-F238E27FC236}">
                  <a16:creationId xmlns:a16="http://schemas.microsoft.com/office/drawing/2014/main" id="{1821312D-9E9E-5B44-A8EC-3AE00EC1ADCF}"/>
                </a:ext>
              </a:extLst>
            </p:cNvPr>
            <p:cNvCxnSpPr>
              <a:cxnSpLocks/>
            </p:cNvCxnSpPr>
            <p:nvPr userDrawn="1"/>
          </p:nvCxnSpPr>
          <p:spPr>
            <a:xfrm>
              <a:off x="5570307" y="367716"/>
              <a:ext cx="0" cy="580715"/>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8" name="מחבר ישר 17">
              <a:extLst>
                <a:ext uri="{FF2B5EF4-FFF2-40B4-BE49-F238E27FC236}">
                  <a16:creationId xmlns:a16="http://schemas.microsoft.com/office/drawing/2014/main" id="{1F4B617D-7843-BC47-878A-44471D517916}"/>
                </a:ext>
              </a:extLst>
            </p:cNvPr>
            <p:cNvCxnSpPr>
              <a:cxnSpLocks/>
            </p:cNvCxnSpPr>
            <p:nvPr userDrawn="1"/>
          </p:nvCxnSpPr>
          <p:spPr>
            <a:xfrm>
              <a:off x="3496038" y="367716"/>
              <a:ext cx="0" cy="580715"/>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080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tx1"/>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p:txBody>
          <a:bodyPr>
            <a:normAutofit/>
          </a:bodyPr>
          <a:lstStyle>
            <a:lvl1pPr marL="228600" indent="-228600">
              <a:buFont typeface="Wingdings" panose="05000000000000000000" pitchFamily="2" charset="2"/>
              <a:buChar char="§"/>
              <a:defRPr sz="2400">
                <a:solidFill>
                  <a:schemeClr val="tx1"/>
                </a:solidFill>
              </a:defRPr>
            </a:lvl1pPr>
            <a:lvl2pPr marL="800100" indent="-342900">
              <a:buFont typeface="Wingdings" panose="05000000000000000000" pitchFamily="2" charset="2"/>
              <a:buChar char="§"/>
              <a:defRPr sz="2000">
                <a:solidFill>
                  <a:schemeClr val="tx1"/>
                </a:solidFill>
              </a:defRPr>
            </a:lvl2pPr>
            <a:lvl3pPr marL="1143000" indent="-228600">
              <a:buFont typeface="Wingdings" panose="05000000000000000000" pitchFamily="2" charset="2"/>
              <a:buChar char="§"/>
              <a:defRPr sz="1800">
                <a:solidFill>
                  <a:schemeClr val="tx1"/>
                </a:solidFill>
              </a:defRPr>
            </a:lvl3pPr>
            <a:lvl4pPr marL="1600200" indent="-228600">
              <a:buFont typeface="Wingdings" panose="05000000000000000000" pitchFamily="2" charset="2"/>
              <a:buChar char="§"/>
              <a:defRPr sz="1600">
                <a:solidFill>
                  <a:schemeClr val="tx1"/>
                </a:solidFill>
              </a:defRPr>
            </a:lvl4pPr>
            <a:lvl5pPr marL="2057400" indent="-228600">
              <a:buFont typeface="Wingdings" panose="05000000000000000000" pitchFamily="2" charset="2"/>
              <a:buChar char="§"/>
              <a:defRPr sz="1600">
                <a:solidFill>
                  <a:schemeClr val="tx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10"/>
          </p:nvPr>
        </p:nvSpPr>
        <p:spPr/>
        <p:txBody>
          <a:bodyPr/>
          <a:lstStyle/>
          <a:p>
            <a:fld id="{4FFD2294-1241-40AA-B4E2-F132AAC96FCC}"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22706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38125" y="1103711"/>
            <a:ext cx="8658225" cy="2139553"/>
          </a:xfrm>
        </p:spPr>
        <p:txBody>
          <a:bodyPr anchor="b"/>
          <a:lstStyle>
            <a:lvl1pPr>
              <a:defRPr sz="4800">
                <a:solidFill>
                  <a:schemeClr val="tx1"/>
                </a:solidFill>
              </a:defRPr>
            </a:lvl1p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238125" y="3263505"/>
            <a:ext cx="8658225"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dirty="0"/>
              <a:t>לחץ כדי לערוך סגנונות טקסט של תבנית בסיס</a:t>
            </a:r>
          </a:p>
        </p:txBody>
      </p:sp>
      <p:sp>
        <p:nvSpPr>
          <p:cNvPr id="4" name="Date Placeholder 3"/>
          <p:cNvSpPr>
            <a:spLocks noGrp="1"/>
          </p:cNvSpPr>
          <p:nvPr>
            <p:ph type="dt" sz="half" idx="10"/>
          </p:nvPr>
        </p:nvSpPr>
        <p:spPr/>
        <p:txBody>
          <a:bodyPr/>
          <a:lstStyle/>
          <a:p>
            <a:fld id="{4FFD2294-1241-40AA-B4E2-F132AAC96FCC}"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429330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sz="half" idx="1"/>
          </p:nvPr>
        </p:nvSpPr>
        <p:spPr>
          <a:xfrm>
            <a:off x="228600" y="864393"/>
            <a:ext cx="4257676" cy="3768329"/>
          </a:xfrm>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Content Placeholder 3"/>
          <p:cNvSpPr>
            <a:spLocks noGrp="1"/>
          </p:cNvSpPr>
          <p:nvPr>
            <p:ph sz="half" idx="2"/>
          </p:nvPr>
        </p:nvSpPr>
        <p:spPr>
          <a:xfrm>
            <a:off x="4610100" y="864393"/>
            <a:ext cx="4276725" cy="3768329"/>
          </a:xfrm>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Date Placeholder 4"/>
          <p:cNvSpPr>
            <a:spLocks noGrp="1"/>
          </p:cNvSpPr>
          <p:nvPr>
            <p:ph type="dt" sz="half" idx="10"/>
          </p:nvPr>
        </p:nvSpPr>
        <p:spPr/>
        <p:txBody>
          <a:bodyPr/>
          <a:lstStyle/>
          <a:p>
            <a:fld id="{4FFD2294-1241-40AA-B4E2-F132AAC96FCC}"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69756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009650" y="1"/>
            <a:ext cx="7886700" cy="714375"/>
          </a:xfrm>
        </p:spPr>
        <p:txBody>
          <a:bodyPr/>
          <a:lstStyle>
            <a:lvl1pPr>
              <a:defRPr>
                <a:solidFill>
                  <a:schemeClr val="tx1"/>
                </a:solidFill>
              </a:defRPr>
            </a:lvl1pPr>
          </a:lstStyle>
          <a:p>
            <a:r>
              <a:rPr lang="he-IL" dirty="0"/>
              <a:t>לחץ כדי לערוך סגנון כותרת של תבנית בסיס</a:t>
            </a:r>
            <a:endParaRPr lang="en-US" dirty="0"/>
          </a:p>
        </p:txBody>
      </p:sp>
      <p:sp>
        <p:nvSpPr>
          <p:cNvPr id="3" name="Text Placeholder 2"/>
          <p:cNvSpPr>
            <a:spLocks noGrp="1"/>
          </p:cNvSpPr>
          <p:nvPr>
            <p:ph type="body" idx="1"/>
          </p:nvPr>
        </p:nvSpPr>
        <p:spPr>
          <a:xfrm>
            <a:off x="238125" y="839391"/>
            <a:ext cx="4260057" cy="617934"/>
          </a:xfrm>
        </p:spPr>
        <p:txBody>
          <a:bodyPr anchor="b">
            <a:noAutofit/>
          </a:bodyPr>
          <a:lstStyle>
            <a:lvl1pPr marL="0" indent="0">
              <a:lnSpc>
                <a:spcPct val="100000"/>
              </a:lnSpc>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4" name="Content Placeholder 3"/>
          <p:cNvSpPr>
            <a:spLocks noGrp="1"/>
          </p:cNvSpPr>
          <p:nvPr>
            <p:ph sz="half" idx="2"/>
          </p:nvPr>
        </p:nvSpPr>
        <p:spPr>
          <a:xfrm>
            <a:off x="238125" y="1550194"/>
            <a:ext cx="4260057" cy="3186113"/>
          </a:xfrm>
        </p:spPr>
        <p:txBody>
          <a:bodyPr>
            <a:normAutofit/>
          </a:bodyPr>
          <a:lstStyle>
            <a:lvl1pPr marL="228600" indent="-228600">
              <a:buFont typeface="Wingdings" panose="05000000000000000000" pitchFamily="2" charset="2"/>
              <a:buChar char="§"/>
              <a:defRPr sz="2000">
                <a:solidFill>
                  <a:schemeClr val="tx1"/>
                </a:solidFill>
              </a:defRPr>
            </a:lvl1pPr>
            <a:lvl2pPr marL="685800" indent="-228600">
              <a:buFont typeface="Wingdings" panose="05000000000000000000" pitchFamily="2" charset="2"/>
              <a:buChar char="§"/>
              <a:defRPr sz="1800">
                <a:solidFill>
                  <a:schemeClr val="tx1"/>
                </a:solidFill>
              </a:defRPr>
            </a:lvl2pPr>
            <a:lvl3pPr marL="1143000" indent="-228600">
              <a:buFont typeface="Wingdings" panose="05000000000000000000" pitchFamily="2" charset="2"/>
              <a:buChar char="§"/>
              <a:defRPr sz="1600">
                <a:solidFill>
                  <a:schemeClr val="tx1"/>
                </a:solidFill>
              </a:defRPr>
            </a:lvl3pPr>
            <a:lvl4pPr marL="1600200" indent="-228600">
              <a:buFont typeface="Wingdings" panose="05000000000000000000" pitchFamily="2" charset="2"/>
              <a:buChar char="§"/>
              <a:defRPr sz="1400">
                <a:solidFill>
                  <a:schemeClr val="tx1"/>
                </a:solidFill>
              </a:defRPr>
            </a:lvl4pPr>
            <a:lvl5pPr marL="2057400" indent="-228600">
              <a:buFont typeface="Wingdings" panose="05000000000000000000" pitchFamily="2" charset="2"/>
              <a:buChar char="§"/>
              <a:defRPr sz="1400">
                <a:solidFill>
                  <a:schemeClr val="tx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5" name="Text Placeholder 4"/>
          <p:cNvSpPr>
            <a:spLocks noGrp="1"/>
          </p:cNvSpPr>
          <p:nvPr>
            <p:ph type="body" sz="quarter" idx="3"/>
          </p:nvPr>
        </p:nvSpPr>
        <p:spPr>
          <a:xfrm>
            <a:off x="4629150" y="839391"/>
            <a:ext cx="4248150" cy="617934"/>
          </a:xfrm>
        </p:spPr>
        <p:txBody>
          <a:bodyPr anchor="b">
            <a:noAutofit/>
          </a:bodyPr>
          <a:lstStyle>
            <a:lvl1pPr marL="0" indent="0">
              <a:lnSpc>
                <a:spcPct val="100000"/>
              </a:lnSpc>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Content Placeholder 5"/>
          <p:cNvSpPr>
            <a:spLocks noGrp="1"/>
          </p:cNvSpPr>
          <p:nvPr>
            <p:ph sz="quarter" idx="4"/>
          </p:nvPr>
        </p:nvSpPr>
        <p:spPr>
          <a:xfrm>
            <a:off x="4629150" y="1550194"/>
            <a:ext cx="4248150" cy="3193256"/>
          </a:xfrm>
        </p:spPr>
        <p:txBody>
          <a:bodyPr>
            <a:normAutofit/>
          </a:bodyPr>
          <a:lstStyle>
            <a:lvl1pPr marL="228600" indent="-228600">
              <a:buFont typeface="Wingdings" panose="05000000000000000000" pitchFamily="2" charset="2"/>
              <a:buChar char="§"/>
              <a:defRPr sz="2000">
                <a:solidFill>
                  <a:schemeClr val="tx1"/>
                </a:solidFill>
              </a:defRPr>
            </a:lvl1pPr>
            <a:lvl2pPr marL="685800" indent="-228600">
              <a:buFont typeface="Wingdings" panose="05000000000000000000" pitchFamily="2" charset="2"/>
              <a:buChar char="§"/>
              <a:defRPr sz="1800">
                <a:solidFill>
                  <a:schemeClr val="tx1"/>
                </a:solidFill>
              </a:defRPr>
            </a:lvl2pPr>
            <a:lvl3pPr marL="1143000" indent="-228600">
              <a:buFont typeface="Wingdings" panose="05000000000000000000" pitchFamily="2" charset="2"/>
              <a:buChar char="§"/>
              <a:defRPr sz="1600">
                <a:solidFill>
                  <a:schemeClr val="tx1"/>
                </a:solidFill>
              </a:defRPr>
            </a:lvl3pPr>
            <a:lvl4pPr marL="1600200" indent="-228600">
              <a:buFont typeface="Wingdings" panose="05000000000000000000" pitchFamily="2" charset="2"/>
              <a:buChar char="§"/>
              <a:defRPr sz="1400">
                <a:solidFill>
                  <a:schemeClr val="tx1"/>
                </a:solidFill>
              </a:defRPr>
            </a:lvl4pPr>
            <a:lvl5pPr marL="2057400" indent="-228600">
              <a:buFont typeface="Wingdings" panose="05000000000000000000" pitchFamily="2" charset="2"/>
              <a:buChar char="§"/>
              <a:defRPr sz="1400">
                <a:solidFill>
                  <a:schemeClr val="tx1"/>
                </a:solidFill>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7" name="Date Placeholder 6"/>
          <p:cNvSpPr>
            <a:spLocks noGrp="1"/>
          </p:cNvSpPr>
          <p:nvPr>
            <p:ph type="dt" sz="half" idx="10"/>
          </p:nvPr>
        </p:nvSpPr>
        <p:spPr/>
        <p:txBody>
          <a:bodyPr/>
          <a:lstStyle/>
          <a:p>
            <a:fld id="{4FFD2294-1241-40AA-B4E2-F132AAC96FCC}"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132263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solidFill>
                  <a:schemeClr val="tx1"/>
                </a:solidFill>
              </a:defRPr>
            </a:lvl1pPr>
          </a:lstStyle>
          <a:p>
            <a:r>
              <a:rPr lang="he-IL" dirty="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FFD2294-1241-40AA-B4E2-F132AAC96FCC}"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214440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D2294-1241-40AA-B4E2-F132AAC96FCC}"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57659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38125" y="750094"/>
            <a:ext cx="3505200" cy="1385887"/>
          </a:xfrm>
        </p:spPr>
        <p:txBody>
          <a:bodyPr anchor="t"/>
          <a:lstStyle>
            <a:lvl1pPr>
              <a:defRPr sz="2800">
                <a:solidFill>
                  <a:schemeClr val="tx1"/>
                </a:solidFill>
              </a:defRPr>
            </a:lvl1pPr>
          </a:lstStyle>
          <a:p>
            <a:r>
              <a:rPr lang="he-IL" dirty="0"/>
              <a:t>לחץ כדי לערוך סגנון כותרת של תבנית בסיס</a:t>
            </a:r>
            <a:endParaRPr lang="en-US" dirty="0"/>
          </a:p>
        </p:txBody>
      </p:sp>
      <p:sp>
        <p:nvSpPr>
          <p:cNvPr id="3" name="Content Placeholder 2"/>
          <p:cNvSpPr>
            <a:spLocks noGrp="1"/>
          </p:cNvSpPr>
          <p:nvPr>
            <p:ph idx="1"/>
          </p:nvPr>
        </p:nvSpPr>
        <p:spPr>
          <a:xfrm>
            <a:off x="3887391" y="740570"/>
            <a:ext cx="4989909" cy="4038599"/>
          </a:xfrm>
        </p:spPr>
        <p:txBody>
          <a:bodyPr>
            <a:normAutofit/>
          </a:bodyPr>
          <a:lstStyle>
            <a:lvl1pPr marL="228600" indent="-228600">
              <a:buFont typeface="Wingdings" panose="05000000000000000000" pitchFamily="2" charset="2"/>
              <a:buChar char="§"/>
              <a:defRPr sz="2400">
                <a:solidFill>
                  <a:schemeClr val="tx1"/>
                </a:solidFill>
              </a:defRPr>
            </a:lvl1pPr>
            <a:lvl2pPr marL="685800" indent="-228600">
              <a:buFont typeface="Wingdings" panose="05000000000000000000" pitchFamily="2" charset="2"/>
              <a:buChar char="§"/>
              <a:defRPr sz="2000">
                <a:solidFill>
                  <a:schemeClr val="tx1"/>
                </a:solidFill>
              </a:defRPr>
            </a:lvl2pPr>
            <a:lvl3pPr marL="1143000" indent="-228600">
              <a:buFont typeface="Wingdings" panose="05000000000000000000" pitchFamily="2" charset="2"/>
              <a:buChar char="§"/>
              <a:defRPr sz="1800">
                <a:solidFill>
                  <a:schemeClr val="tx1"/>
                </a:solidFill>
              </a:defRPr>
            </a:lvl3pPr>
            <a:lvl4pPr marL="1600200" indent="-228600">
              <a:buFont typeface="Wingdings" panose="05000000000000000000" pitchFamily="2" charset="2"/>
              <a:buChar char="§"/>
              <a:defRPr sz="1600">
                <a:solidFill>
                  <a:schemeClr val="tx1"/>
                </a:solidFill>
              </a:defRPr>
            </a:lvl4pPr>
            <a:lvl5pPr marL="2057400" indent="-228600">
              <a:buFont typeface="Wingdings" panose="05000000000000000000" pitchFamily="2" charset="2"/>
              <a:buChar char="§"/>
              <a:defRPr sz="1600">
                <a:solidFill>
                  <a:schemeClr val="tx1"/>
                </a:solidFill>
              </a:defRPr>
            </a:lvl5pPr>
            <a:lvl6pPr>
              <a:defRPr sz="2000"/>
            </a:lvl6pPr>
            <a:lvl7pPr>
              <a:defRPr sz="2000"/>
            </a:lvl7pPr>
            <a:lvl8pPr>
              <a:defRPr sz="2000"/>
            </a:lvl8pPr>
            <a:lvl9pPr>
              <a:defRPr sz="2000"/>
            </a:lvl9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Text Placeholder 3"/>
          <p:cNvSpPr>
            <a:spLocks noGrp="1"/>
          </p:cNvSpPr>
          <p:nvPr>
            <p:ph type="body" sz="half" idx="2"/>
          </p:nvPr>
        </p:nvSpPr>
        <p:spPr>
          <a:xfrm>
            <a:off x="238125" y="2221706"/>
            <a:ext cx="3505200" cy="2543175"/>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dirty="0"/>
              <a:t>לחץ כדי לערוך סגנונות טקסט של תבנית בסיס</a:t>
            </a:r>
          </a:p>
        </p:txBody>
      </p:sp>
      <p:sp>
        <p:nvSpPr>
          <p:cNvPr id="5" name="Date Placeholder 4"/>
          <p:cNvSpPr>
            <a:spLocks noGrp="1"/>
          </p:cNvSpPr>
          <p:nvPr>
            <p:ph type="dt" sz="half" idx="10"/>
          </p:nvPr>
        </p:nvSpPr>
        <p:spPr/>
        <p:txBody>
          <a:bodyPr/>
          <a:lstStyle/>
          <a:p>
            <a:fld id="{4FFD2294-1241-40AA-B4E2-F132AAC96FCC}"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360016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47650" y="828675"/>
            <a:ext cx="3495675" cy="1278731"/>
          </a:xfrm>
        </p:spPr>
        <p:txBody>
          <a:bodyPr anchor="t"/>
          <a:lstStyle>
            <a:lvl1pPr>
              <a:defRPr sz="2800">
                <a:solidFill>
                  <a:schemeClr val="tx1"/>
                </a:solidFill>
              </a:defRPr>
            </a:lvl1pPr>
          </a:lstStyle>
          <a:p>
            <a:r>
              <a:rPr lang="he-IL" dirty="0"/>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821532"/>
            <a:ext cx="4989909" cy="3907631"/>
          </a:xfrm>
        </p:spPr>
        <p:txBody>
          <a:bodyPr anchor="t">
            <a:normAutofit/>
          </a:bodyPr>
          <a:lstStyle>
            <a:lvl1pPr marL="0" indent="0">
              <a:buNone/>
              <a:defRPr sz="2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247650" y="2178844"/>
            <a:ext cx="3495675" cy="2536031"/>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dirty="0"/>
              <a:t>לחץ כדי לערוך סגנונות טקסט של תבנית בסיס</a:t>
            </a:r>
          </a:p>
        </p:txBody>
      </p:sp>
      <p:sp>
        <p:nvSpPr>
          <p:cNvPr id="5" name="Date Placeholder 4"/>
          <p:cNvSpPr>
            <a:spLocks noGrp="1"/>
          </p:cNvSpPr>
          <p:nvPr>
            <p:ph type="dt" sz="half" idx="10"/>
          </p:nvPr>
        </p:nvSpPr>
        <p:spPr/>
        <p:txBody>
          <a:bodyPr/>
          <a:lstStyle/>
          <a:p>
            <a:fld id="{4FFD2294-1241-40AA-B4E2-F132AAC96FCC}"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479A-B1FA-41E0-B854-B67B920FB5D3}" type="slidenum">
              <a:rPr lang="en-US" smtClean="0"/>
              <a:t>‹#›</a:t>
            </a:fld>
            <a:endParaRPr lang="en-US"/>
          </a:p>
        </p:txBody>
      </p:sp>
    </p:spTree>
    <p:extLst>
      <p:ext uri="{BB962C8B-B14F-4D97-AF65-F5344CB8AC3E}">
        <p14:creationId xmlns:p14="http://schemas.microsoft.com/office/powerpoint/2010/main" val="3356534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05DAEB7B-07B8-044E-8905-4B848BA1845D}"/>
              </a:ext>
            </a:extLst>
          </p:cNvPr>
          <p:cNvPicPr>
            <a:picLocks noChangeAspect="1"/>
          </p:cNvPicPr>
          <p:nvPr userDrawn="1"/>
        </p:nvPicPr>
        <p:blipFill rotWithShape="1">
          <a:blip r:embed="rId11">
            <a:alphaModFix amt="20000"/>
          </a:blip>
          <a:srcRect t="2486" b="15506"/>
          <a:stretch/>
        </p:blipFill>
        <p:spPr>
          <a:xfrm>
            <a:off x="-42945" y="1"/>
            <a:ext cx="9233210" cy="5143500"/>
          </a:xfrm>
          <a:prstGeom prst="rect">
            <a:avLst/>
          </a:prstGeom>
        </p:spPr>
      </p:pic>
      <p:sp>
        <p:nvSpPr>
          <p:cNvPr id="9" name="מלבן 8">
            <a:extLst>
              <a:ext uri="{FF2B5EF4-FFF2-40B4-BE49-F238E27FC236}">
                <a16:creationId xmlns:a16="http://schemas.microsoft.com/office/drawing/2014/main" id="{8DE70605-FE31-594E-B085-B5A140F4C569}"/>
              </a:ext>
            </a:extLst>
          </p:cNvPr>
          <p:cNvSpPr/>
          <p:nvPr userDrawn="1"/>
        </p:nvSpPr>
        <p:spPr>
          <a:xfrm>
            <a:off x="-42945" y="0"/>
            <a:ext cx="9233210" cy="5143500"/>
          </a:xfrm>
          <a:prstGeom prst="rect">
            <a:avLst/>
          </a:prstGeom>
          <a:gradFill>
            <a:gsLst>
              <a:gs pos="1000">
                <a:schemeClr val="bg1"/>
              </a:gs>
              <a:gs pos="100000">
                <a:schemeClr val="bg1">
                  <a:alpha val="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2" name="Title Placeholder 1"/>
          <p:cNvSpPr>
            <a:spLocks noGrp="1"/>
          </p:cNvSpPr>
          <p:nvPr>
            <p:ph type="title"/>
          </p:nvPr>
        </p:nvSpPr>
        <p:spPr>
          <a:xfrm>
            <a:off x="219075" y="100967"/>
            <a:ext cx="8686800" cy="690562"/>
          </a:xfrm>
          <a:prstGeom prst="rect">
            <a:avLst/>
          </a:prstGeom>
        </p:spPr>
        <p:txBody>
          <a:bodyPr vert="horz" lIns="91440" tIns="45720" rIns="91440" bIns="45720" rtlCol="0" anchor="ctr">
            <a:noAutofit/>
          </a:bodyPr>
          <a:lstStyle/>
          <a:p>
            <a:r>
              <a:rPr lang="he-IL" dirty="0"/>
              <a:t>לחץ כדי לערוך כותרת</a:t>
            </a:r>
            <a:endParaRPr lang="en-US" dirty="0"/>
          </a:p>
        </p:txBody>
      </p:sp>
      <p:sp>
        <p:nvSpPr>
          <p:cNvPr id="3" name="Text Placeholder 2"/>
          <p:cNvSpPr>
            <a:spLocks noGrp="1"/>
          </p:cNvSpPr>
          <p:nvPr>
            <p:ph type="body" idx="1"/>
          </p:nvPr>
        </p:nvSpPr>
        <p:spPr>
          <a:xfrm>
            <a:off x="238125" y="878682"/>
            <a:ext cx="8658225" cy="3850481"/>
          </a:xfrm>
          <a:prstGeom prst="rect">
            <a:avLst/>
          </a:prstGeom>
        </p:spPr>
        <p:txBody>
          <a:bodyPr vert="horz" lIns="91440" tIns="45720" rIns="91440" bIns="45720" rtlCol="0">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endParaRPr lang="en-US" dirty="0"/>
          </a:p>
        </p:txBody>
      </p:sp>
      <p:sp>
        <p:nvSpPr>
          <p:cNvPr id="4" name="Date Placeholder 3"/>
          <p:cNvSpPr>
            <a:spLocks noGrp="1"/>
          </p:cNvSpPr>
          <p:nvPr>
            <p:ph type="dt" sz="half" idx="2"/>
          </p:nvPr>
        </p:nvSpPr>
        <p:spPr>
          <a:xfrm>
            <a:off x="685801" y="4917283"/>
            <a:ext cx="1193833" cy="226218"/>
          </a:xfrm>
          <a:prstGeom prst="rect">
            <a:avLst/>
          </a:prstGeom>
        </p:spPr>
        <p:txBody>
          <a:bodyPr vert="horz" lIns="91440" tIns="45720" rIns="91440" bIns="45720" rtlCol="0" anchor="b"/>
          <a:lstStyle>
            <a:lvl1pPr algn="l">
              <a:defRPr sz="1200">
                <a:solidFill>
                  <a:schemeClr val="tx1">
                    <a:tint val="75000"/>
                  </a:schemeClr>
                </a:solidFill>
              </a:defRPr>
            </a:lvl1pPr>
          </a:lstStyle>
          <a:p>
            <a:fld id="{4FFD2294-1241-40AA-B4E2-F132AAC96FCC}" type="datetimeFigureOut">
              <a:rPr lang="en-US" smtClean="0"/>
              <a:t>6/28/2021</a:t>
            </a:fld>
            <a:endParaRPr lang="en-US" dirty="0"/>
          </a:p>
        </p:txBody>
      </p:sp>
      <p:sp>
        <p:nvSpPr>
          <p:cNvPr id="5" name="Footer Placeholder 4"/>
          <p:cNvSpPr>
            <a:spLocks noGrp="1"/>
          </p:cNvSpPr>
          <p:nvPr>
            <p:ph type="ftr" sz="quarter" idx="3"/>
          </p:nvPr>
        </p:nvSpPr>
        <p:spPr>
          <a:xfrm>
            <a:off x="1885950" y="4917283"/>
            <a:ext cx="5486400" cy="226218"/>
          </a:xfrm>
          <a:prstGeom prst="rect">
            <a:avLst/>
          </a:prstGeom>
        </p:spPr>
        <p:txBody>
          <a:bodyPr vert="horz" lIns="91440" tIns="45720" rIns="91440" bIns="45720" rtlCol="0" anchor="b"/>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991475" y="4917283"/>
            <a:ext cx="1133475" cy="226218"/>
          </a:xfrm>
          <a:prstGeom prst="rect">
            <a:avLst/>
          </a:prstGeom>
        </p:spPr>
        <p:txBody>
          <a:bodyPr vert="horz" lIns="91440" tIns="45720" rIns="91440" bIns="45720" rtlCol="0" anchor="b"/>
          <a:lstStyle>
            <a:lvl1pPr algn="r">
              <a:defRPr sz="1200">
                <a:solidFill>
                  <a:schemeClr val="tx1">
                    <a:tint val="75000"/>
                  </a:schemeClr>
                </a:solidFill>
              </a:defRPr>
            </a:lvl1pPr>
          </a:lstStyle>
          <a:p>
            <a:fld id="{4EC9479A-B1FA-41E0-B854-B67B920FB5D3}" type="slidenum">
              <a:rPr lang="en-US" smtClean="0"/>
              <a:t>‹#›</a:t>
            </a:fld>
            <a:endParaRPr lang="en-US"/>
          </a:p>
        </p:txBody>
      </p:sp>
      <p:pic>
        <p:nvPicPr>
          <p:cNvPr id="12" name="תמונה 11">
            <a:extLst>
              <a:ext uri="{FF2B5EF4-FFF2-40B4-BE49-F238E27FC236}">
                <a16:creationId xmlns:a16="http://schemas.microsoft.com/office/drawing/2014/main" id="{89203E30-DF1D-A74E-9B57-D586651742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6103" y="4489806"/>
            <a:ext cx="4614343" cy="507643"/>
          </a:xfrm>
          <a:prstGeom prst="rect">
            <a:avLst/>
          </a:prstGeom>
        </p:spPr>
      </p:pic>
    </p:spTree>
    <p:extLst>
      <p:ext uri="{BB962C8B-B14F-4D97-AF65-F5344CB8AC3E}">
        <p14:creationId xmlns:p14="http://schemas.microsoft.com/office/powerpoint/2010/main" val="3470856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r" defTabSz="914400" rtl="1"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100000"/>
        </a:lnSpc>
        <a:spcBef>
          <a:spcPts val="1000"/>
        </a:spcBef>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100000"/>
        </a:lnSpc>
        <a:spcBef>
          <a:spcPts val="5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500"/>
        </a:spcBef>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5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5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5E0CB5A3-E6D1-0C43-B0FE-44023FA8A7F6}"/>
              </a:ext>
            </a:extLst>
          </p:cNvPr>
          <p:cNvSpPr>
            <a:spLocks noGrp="1"/>
          </p:cNvSpPr>
          <p:nvPr>
            <p:ph type="title"/>
          </p:nvPr>
        </p:nvSpPr>
        <p:spPr/>
        <p:txBody>
          <a:bodyPr/>
          <a:lstStyle/>
          <a:p>
            <a:r>
              <a:rPr lang="he-IL" dirty="0"/>
              <a:t>מלגות קיום</a:t>
            </a:r>
          </a:p>
        </p:txBody>
      </p:sp>
      <p:sp>
        <p:nvSpPr>
          <p:cNvPr id="5" name="מציין מיקום טקסט 4">
            <a:extLst>
              <a:ext uri="{FF2B5EF4-FFF2-40B4-BE49-F238E27FC236}">
                <a16:creationId xmlns:a16="http://schemas.microsoft.com/office/drawing/2014/main" id="{DA1B7A93-2BFD-B443-A513-CE182CA844AF}"/>
              </a:ext>
            </a:extLst>
          </p:cNvPr>
          <p:cNvSpPr>
            <a:spLocks noGrp="1"/>
          </p:cNvSpPr>
          <p:nvPr>
            <p:ph type="body" sz="quarter" idx="17"/>
          </p:nvPr>
        </p:nvSpPr>
        <p:spPr/>
        <p:txBody>
          <a:bodyPr/>
          <a:lstStyle/>
          <a:p>
            <a:r>
              <a:rPr lang="he-IL" dirty="0"/>
              <a:t>בתוכניות להכשרה מקצועית</a:t>
            </a:r>
          </a:p>
        </p:txBody>
      </p:sp>
      <p:sp>
        <p:nvSpPr>
          <p:cNvPr id="6" name="מציין מיקום טקסט 5">
            <a:extLst>
              <a:ext uri="{FF2B5EF4-FFF2-40B4-BE49-F238E27FC236}">
                <a16:creationId xmlns:a16="http://schemas.microsoft.com/office/drawing/2014/main" id="{742A48B2-4E93-9440-B9E3-1C7CBE6B4316}"/>
              </a:ext>
            </a:extLst>
          </p:cNvPr>
          <p:cNvSpPr>
            <a:spLocks noGrp="1"/>
          </p:cNvSpPr>
          <p:nvPr>
            <p:ph type="body" sz="quarter" idx="18"/>
          </p:nvPr>
        </p:nvSpPr>
        <p:spPr/>
        <p:txBody>
          <a:bodyPr/>
          <a:lstStyle/>
          <a:p>
            <a:r>
              <a:rPr lang="he-IL" dirty="0"/>
              <a:t>ד"ר שגית </a:t>
            </a:r>
            <a:r>
              <a:rPr lang="he-IL" dirty="0" err="1"/>
              <a:t>אזארי-ויזל</a:t>
            </a:r>
            <a:endParaRPr lang="he-IL" dirty="0"/>
          </a:p>
        </p:txBody>
      </p:sp>
    </p:spTree>
    <p:extLst>
      <p:ext uri="{BB962C8B-B14F-4D97-AF65-F5344CB8AC3E}">
        <p14:creationId xmlns:p14="http://schemas.microsoft.com/office/powerpoint/2010/main" val="152519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C06397-0591-984D-A490-19932BCD23D9}"/>
              </a:ext>
            </a:extLst>
          </p:cNvPr>
          <p:cNvSpPr>
            <a:spLocks noGrp="1"/>
          </p:cNvSpPr>
          <p:nvPr>
            <p:ph type="title"/>
          </p:nvPr>
        </p:nvSpPr>
        <p:spPr/>
        <p:txBody>
          <a:bodyPr/>
          <a:lstStyle/>
          <a:p>
            <a:r>
              <a:rPr lang="he-IL" dirty="0"/>
              <a:t>השפעת מלגת הקיום על משתתפי הסקר</a:t>
            </a:r>
          </a:p>
        </p:txBody>
      </p:sp>
      <p:sp>
        <p:nvSpPr>
          <p:cNvPr id="3" name="מציין מיקום תוכן 2">
            <a:extLst>
              <a:ext uri="{FF2B5EF4-FFF2-40B4-BE49-F238E27FC236}">
                <a16:creationId xmlns:a16="http://schemas.microsoft.com/office/drawing/2014/main" id="{897C2D02-51E9-C741-91AE-43308998E989}"/>
              </a:ext>
            </a:extLst>
          </p:cNvPr>
          <p:cNvSpPr>
            <a:spLocks noGrp="1"/>
          </p:cNvSpPr>
          <p:nvPr>
            <p:ph sz="half" idx="1"/>
          </p:nvPr>
        </p:nvSpPr>
        <p:spPr/>
        <p:txBody>
          <a:bodyPr/>
          <a:lstStyle/>
          <a:p>
            <a:endParaRPr lang="he-IL"/>
          </a:p>
        </p:txBody>
      </p:sp>
      <p:sp>
        <p:nvSpPr>
          <p:cNvPr id="4" name="מציין מיקום תוכן 3">
            <a:extLst>
              <a:ext uri="{FF2B5EF4-FFF2-40B4-BE49-F238E27FC236}">
                <a16:creationId xmlns:a16="http://schemas.microsoft.com/office/drawing/2014/main" id="{26477C9E-182B-B545-8745-588E81461D40}"/>
              </a:ext>
            </a:extLst>
          </p:cNvPr>
          <p:cNvSpPr>
            <a:spLocks noGrp="1"/>
          </p:cNvSpPr>
          <p:nvPr>
            <p:ph sz="half" idx="2"/>
          </p:nvPr>
        </p:nvSpPr>
        <p:spPr/>
        <p:txBody>
          <a:bodyPr/>
          <a:lstStyle/>
          <a:p>
            <a:endParaRPr lang="he-IL"/>
          </a:p>
        </p:txBody>
      </p:sp>
      <p:pic>
        <p:nvPicPr>
          <p:cNvPr id="5" name="תמונה 4">
            <a:extLst>
              <a:ext uri="{FF2B5EF4-FFF2-40B4-BE49-F238E27FC236}">
                <a16:creationId xmlns:a16="http://schemas.microsoft.com/office/drawing/2014/main" id="{A504F767-B7E0-4EEA-AD70-627E20BF18D9}"/>
              </a:ext>
            </a:extLst>
          </p:cNvPr>
          <p:cNvPicPr>
            <a:picLocks noChangeAspect="1"/>
          </p:cNvPicPr>
          <p:nvPr/>
        </p:nvPicPr>
        <p:blipFill rotWithShape="1">
          <a:blip r:embed="rId3"/>
          <a:srcRect l="10580" t="36586" r="39855" b="22448"/>
          <a:stretch/>
        </p:blipFill>
        <p:spPr>
          <a:xfrm>
            <a:off x="0" y="831324"/>
            <a:ext cx="9144000" cy="4272742"/>
          </a:xfrm>
          <a:prstGeom prst="rect">
            <a:avLst/>
          </a:prstGeom>
        </p:spPr>
      </p:pic>
      <p:grpSp>
        <p:nvGrpSpPr>
          <p:cNvPr id="13" name="קבוצה 12">
            <a:extLst>
              <a:ext uri="{FF2B5EF4-FFF2-40B4-BE49-F238E27FC236}">
                <a16:creationId xmlns:a16="http://schemas.microsoft.com/office/drawing/2014/main" id="{0AE00792-F704-457B-B046-9AB5962EE259}"/>
              </a:ext>
            </a:extLst>
          </p:cNvPr>
          <p:cNvGrpSpPr/>
          <p:nvPr/>
        </p:nvGrpSpPr>
        <p:grpSpPr>
          <a:xfrm>
            <a:off x="0" y="1014075"/>
            <a:ext cx="9144000" cy="4043769"/>
            <a:chOff x="0" y="1014075"/>
            <a:chExt cx="9144000" cy="4043769"/>
          </a:xfrm>
        </p:grpSpPr>
        <p:grpSp>
          <p:nvGrpSpPr>
            <p:cNvPr id="9" name="קבוצה 8">
              <a:extLst>
                <a:ext uri="{FF2B5EF4-FFF2-40B4-BE49-F238E27FC236}">
                  <a16:creationId xmlns:a16="http://schemas.microsoft.com/office/drawing/2014/main" id="{04993912-19C5-425C-875A-FD2C2BDE7A93}"/>
                </a:ext>
              </a:extLst>
            </p:cNvPr>
            <p:cNvGrpSpPr/>
            <p:nvPr/>
          </p:nvGrpSpPr>
          <p:grpSpPr>
            <a:xfrm>
              <a:off x="0" y="1014075"/>
              <a:ext cx="9144000" cy="4043769"/>
              <a:chOff x="0" y="1014075"/>
              <a:chExt cx="9144000" cy="4043769"/>
            </a:xfrm>
          </p:grpSpPr>
          <p:pic>
            <p:nvPicPr>
              <p:cNvPr id="6" name="תמונה 5">
                <a:extLst>
                  <a:ext uri="{FF2B5EF4-FFF2-40B4-BE49-F238E27FC236}">
                    <a16:creationId xmlns:a16="http://schemas.microsoft.com/office/drawing/2014/main" id="{F5248999-727F-4760-B229-56A9373ACED8}"/>
                  </a:ext>
                </a:extLst>
              </p:cNvPr>
              <p:cNvPicPr>
                <a:picLocks noChangeAspect="1"/>
              </p:cNvPicPr>
              <p:nvPr/>
            </p:nvPicPr>
            <p:blipFill rotWithShape="1">
              <a:blip r:embed="rId4"/>
              <a:srcRect l="2812" t="32979" r="36232" b="19098"/>
              <a:stretch/>
            </p:blipFill>
            <p:spPr>
              <a:xfrm>
                <a:off x="0" y="1014075"/>
                <a:ext cx="9144000" cy="4043769"/>
              </a:xfrm>
              <a:prstGeom prst="rect">
                <a:avLst/>
              </a:prstGeom>
            </p:spPr>
          </p:pic>
          <p:sp>
            <p:nvSpPr>
              <p:cNvPr id="7" name="מלבן 6">
                <a:extLst>
                  <a:ext uri="{FF2B5EF4-FFF2-40B4-BE49-F238E27FC236}">
                    <a16:creationId xmlns:a16="http://schemas.microsoft.com/office/drawing/2014/main" id="{DBD19AFB-FFA9-42D7-83A5-16CDDCB679F6}"/>
                  </a:ext>
                </a:extLst>
              </p:cNvPr>
              <p:cNvSpPr/>
              <p:nvPr/>
            </p:nvSpPr>
            <p:spPr>
              <a:xfrm>
                <a:off x="834887" y="1616765"/>
                <a:ext cx="371061" cy="41081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08C2FE9C-BD5C-4107-AE83-E1A043A61307}"/>
                  </a:ext>
                </a:extLst>
              </p:cNvPr>
              <p:cNvSpPr/>
              <p:nvPr/>
            </p:nvSpPr>
            <p:spPr>
              <a:xfrm>
                <a:off x="801756" y="2704654"/>
                <a:ext cx="371061" cy="410818"/>
              </a:xfrm>
              <a:prstGeom prst="rect">
                <a:avLst/>
              </a:prstGeom>
              <a:solidFill>
                <a:srgbClr val="A46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0" name="TextBox 9">
              <a:extLst>
                <a:ext uri="{FF2B5EF4-FFF2-40B4-BE49-F238E27FC236}">
                  <a16:creationId xmlns:a16="http://schemas.microsoft.com/office/drawing/2014/main" id="{0E12980F-5F9B-457D-B9A7-667090A811FC}"/>
                </a:ext>
              </a:extLst>
            </p:cNvPr>
            <p:cNvSpPr txBox="1"/>
            <p:nvPr/>
          </p:nvSpPr>
          <p:spPr>
            <a:xfrm>
              <a:off x="674809" y="1984229"/>
              <a:ext cx="691215" cy="369332"/>
            </a:xfrm>
            <a:prstGeom prst="rect">
              <a:avLst/>
            </a:prstGeom>
            <a:noFill/>
          </p:spPr>
          <p:txBody>
            <a:bodyPr wrap="none" rtlCol="1">
              <a:spAutoFit/>
            </a:bodyPr>
            <a:lstStyle/>
            <a:p>
              <a:r>
                <a:rPr lang="he-IL" dirty="0"/>
                <a:t>1500</a:t>
              </a:r>
            </a:p>
          </p:txBody>
        </p:sp>
        <p:sp>
          <p:nvSpPr>
            <p:cNvPr id="12" name="TextBox 11">
              <a:extLst>
                <a:ext uri="{FF2B5EF4-FFF2-40B4-BE49-F238E27FC236}">
                  <a16:creationId xmlns:a16="http://schemas.microsoft.com/office/drawing/2014/main" id="{86D6EECB-D115-4903-ACB0-85CF6EF5D77E}"/>
                </a:ext>
              </a:extLst>
            </p:cNvPr>
            <p:cNvSpPr txBox="1"/>
            <p:nvPr/>
          </p:nvSpPr>
          <p:spPr>
            <a:xfrm>
              <a:off x="641678" y="3080488"/>
              <a:ext cx="691215" cy="369332"/>
            </a:xfrm>
            <a:prstGeom prst="rect">
              <a:avLst/>
            </a:prstGeom>
            <a:noFill/>
          </p:spPr>
          <p:txBody>
            <a:bodyPr wrap="none" rtlCol="1">
              <a:spAutoFit/>
            </a:bodyPr>
            <a:lstStyle/>
            <a:p>
              <a:r>
                <a:rPr lang="he-IL" dirty="0"/>
                <a:t>2500</a:t>
              </a:r>
            </a:p>
          </p:txBody>
        </p:sp>
      </p:grpSp>
    </p:spTree>
    <p:extLst>
      <p:ext uri="{BB962C8B-B14F-4D97-AF65-F5344CB8AC3E}">
        <p14:creationId xmlns:p14="http://schemas.microsoft.com/office/powerpoint/2010/main" val="24699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6DFED4-F042-4D8B-89A1-D8D90904DF38}"/>
              </a:ext>
            </a:extLst>
          </p:cNvPr>
          <p:cNvSpPr>
            <a:spLocks noGrp="1"/>
          </p:cNvSpPr>
          <p:nvPr>
            <p:ph type="title"/>
          </p:nvPr>
        </p:nvSpPr>
        <p:spPr/>
        <p:txBody>
          <a:bodyPr/>
          <a:lstStyle/>
          <a:p>
            <a:r>
              <a:rPr lang="he-IL" dirty="0"/>
              <a:t>סיבה מרכזית לנשירה</a:t>
            </a:r>
          </a:p>
        </p:txBody>
      </p:sp>
      <p:sp>
        <p:nvSpPr>
          <p:cNvPr id="10" name="מציין מיקום טקסט 9">
            <a:extLst>
              <a:ext uri="{FF2B5EF4-FFF2-40B4-BE49-F238E27FC236}">
                <a16:creationId xmlns:a16="http://schemas.microsoft.com/office/drawing/2014/main" id="{ACD9D372-59B4-4E14-9D60-C62840363E7E}"/>
              </a:ext>
            </a:extLst>
          </p:cNvPr>
          <p:cNvSpPr>
            <a:spLocks noGrp="1"/>
          </p:cNvSpPr>
          <p:nvPr>
            <p:ph type="body" sz="quarter" idx="4294967295"/>
          </p:nvPr>
        </p:nvSpPr>
        <p:spPr>
          <a:xfrm>
            <a:off x="4895850" y="839788"/>
            <a:ext cx="4248150" cy="617537"/>
          </a:xfrm>
        </p:spPr>
        <p:txBody>
          <a:bodyPr/>
          <a:lstStyle/>
          <a:p>
            <a:r>
              <a:rPr lang="he-IL" dirty="0"/>
              <a:t>נתונים מתוך הסקר</a:t>
            </a:r>
          </a:p>
        </p:txBody>
      </p:sp>
      <p:pic>
        <p:nvPicPr>
          <p:cNvPr id="17" name="מציין מיקום תוכן 16">
            <a:extLst>
              <a:ext uri="{FF2B5EF4-FFF2-40B4-BE49-F238E27FC236}">
                <a16:creationId xmlns:a16="http://schemas.microsoft.com/office/drawing/2014/main" id="{18879403-C0B5-416E-801A-8236EB297ABA}"/>
              </a:ext>
            </a:extLst>
          </p:cNvPr>
          <p:cNvPicPr>
            <a:picLocks noGrp="1" noChangeAspect="1"/>
          </p:cNvPicPr>
          <p:nvPr>
            <p:ph idx="1"/>
          </p:nvPr>
        </p:nvPicPr>
        <p:blipFill rotWithShape="1">
          <a:blip r:embed="rId3"/>
          <a:srcRect l="27608" t="26725" r="28437" b="21295"/>
          <a:stretch/>
        </p:blipFill>
        <p:spPr>
          <a:xfrm>
            <a:off x="1" y="74729"/>
            <a:ext cx="9144000" cy="5059992"/>
          </a:xfrm>
          <a:prstGeom prst="rect">
            <a:avLst/>
          </a:prstGeom>
        </p:spPr>
      </p:pic>
      <p:pic>
        <p:nvPicPr>
          <p:cNvPr id="18" name="תמונה 17">
            <a:extLst>
              <a:ext uri="{FF2B5EF4-FFF2-40B4-BE49-F238E27FC236}">
                <a16:creationId xmlns:a16="http://schemas.microsoft.com/office/drawing/2014/main" id="{2C610A0E-1247-4A2F-A753-000D7F042771}"/>
              </a:ext>
            </a:extLst>
          </p:cNvPr>
          <p:cNvPicPr>
            <a:picLocks noChangeAspect="1"/>
          </p:cNvPicPr>
          <p:nvPr/>
        </p:nvPicPr>
        <p:blipFill rotWithShape="1">
          <a:blip r:embed="rId4"/>
          <a:srcRect l="17102" t="19839" r="18695" b="12915"/>
          <a:stretch/>
        </p:blipFill>
        <p:spPr>
          <a:xfrm>
            <a:off x="0" y="99106"/>
            <a:ext cx="9143999" cy="4996939"/>
          </a:xfrm>
          <a:prstGeom prst="rect">
            <a:avLst/>
          </a:prstGeom>
        </p:spPr>
      </p:pic>
    </p:spTree>
    <p:extLst>
      <p:ext uri="{BB962C8B-B14F-4D97-AF65-F5344CB8AC3E}">
        <p14:creationId xmlns:p14="http://schemas.microsoft.com/office/powerpoint/2010/main" val="163709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3F3B11-11E7-6F47-8BF5-88311DA36904}"/>
              </a:ext>
            </a:extLst>
          </p:cNvPr>
          <p:cNvSpPr>
            <a:spLocks noGrp="1"/>
          </p:cNvSpPr>
          <p:nvPr>
            <p:ph type="title"/>
          </p:nvPr>
        </p:nvSpPr>
        <p:spPr>
          <a:xfrm>
            <a:off x="106017" y="5216"/>
            <a:ext cx="8790333" cy="714375"/>
          </a:xfrm>
        </p:spPr>
        <p:txBody>
          <a:bodyPr/>
          <a:lstStyle/>
          <a:p>
            <a:pPr algn="ctr"/>
            <a:r>
              <a:rPr lang="he-IL" sz="2400" dirty="0"/>
              <a:t> הגורמים המתואמים עם הצלחת ההכשרה</a:t>
            </a:r>
            <a:r>
              <a:rPr lang="he-IL" sz="1800" dirty="0"/>
              <a:t> (</a:t>
            </a:r>
            <a:r>
              <a:rPr lang="en-US" sz="1800" dirty="0"/>
              <a:t>Odd Ratio</a:t>
            </a:r>
            <a:r>
              <a:rPr lang="he-IL" sz="1800" dirty="0"/>
              <a:t>)</a:t>
            </a:r>
          </a:p>
        </p:txBody>
      </p:sp>
      <p:graphicFrame>
        <p:nvGraphicFramePr>
          <p:cNvPr id="11" name="טבלה 10">
            <a:extLst>
              <a:ext uri="{FF2B5EF4-FFF2-40B4-BE49-F238E27FC236}">
                <a16:creationId xmlns:a16="http://schemas.microsoft.com/office/drawing/2014/main" id="{8E1D77AA-B9CF-4919-8711-492176D3EC62}"/>
              </a:ext>
            </a:extLst>
          </p:cNvPr>
          <p:cNvGraphicFramePr>
            <a:graphicFrameLocks noGrp="1"/>
          </p:cNvGraphicFramePr>
          <p:nvPr>
            <p:extLst>
              <p:ext uri="{D42A27DB-BD31-4B8C-83A1-F6EECF244321}">
                <p14:modId xmlns:p14="http://schemas.microsoft.com/office/powerpoint/2010/main" val="4225786215"/>
              </p:ext>
            </p:extLst>
          </p:nvPr>
        </p:nvGraphicFramePr>
        <p:xfrm>
          <a:off x="128382" y="640078"/>
          <a:ext cx="8909600" cy="4410000"/>
        </p:xfrm>
        <a:graphic>
          <a:graphicData uri="http://schemas.openxmlformats.org/drawingml/2006/table">
            <a:tbl>
              <a:tblPr firstRow="1" firstCol="1" bandRow="1">
                <a:tableStyleId>{5C22544A-7EE6-4342-B048-85BDC9FD1C3A}</a:tableStyleId>
              </a:tblPr>
              <a:tblGrid>
                <a:gridCol w="1781920">
                  <a:extLst>
                    <a:ext uri="{9D8B030D-6E8A-4147-A177-3AD203B41FA5}">
                      <a16:colId xmlns:a16="http://schemas.microsoft.com/office/drawing/2014/main" val="280798750"/>
                    </a:ext>
                  </a:extLst>
                </a:gridCol>
                <a:gridCol w="1781920">
                  <a:extLst>
                    <a:ext uri="{9D8B030D-6E8A-4147-A177-3AD203B41FA5}">
                      <a16:colId xmlns:a16="http://schemas.microsoft.com/office/drawing/2014/main" val="215461306"/>
                    </a:ext>
                  </a:extLst>
                </a:gridCol>
                <a:gridCol w="1781920">
                  <a:extLst>
                    <a:ext uri="{9D8B030D-6E8A-4147-A177-3AD203B41FA5}">
                      <a16:colId xmlns:a16="http://schemas.microsoft.com/office/drawing/2014/main" val="3136446499"/>
                    </a:ext>
                  </a:extLst>
                </a:gridCol>
                <a:gridCol w="1781920">
                  <a:extLst>
                    <a:ext uri="{9D8B030D-6E8A-4147-A177-3AD203B41FA5}">
                      <a16:colId xmlns:a16="http://schemas.microsoft.com/office/drawing/2014/main" val="3452330551"/>
                    </a:ext>
                  </a:extLst>
                </a:gridCol>
                <a:gridCol w="1781920">
                  <a:extLst>
                    <a:ext uri="{9D8B030D-6E8A-4147-A177-3AD203B41FA5}">
                      <a16:colId xmlns:a16="http://schemas.microsoft.com/office/drawing/2014/main" val="3130266636"/>
                    </a:ext>
                  </a:extLst>
                </a:gridCol>
              </a:tblGrid>
              <a:tr h="432000">
                <a:tc>
                  <a:txBody>
                    <a:bodyPr/>
                    <a:lstStyle/>
                    <a:p>
                      <a:pPr algn="ctr" rtl="1">
                        <a:lnSpc>
                          <a:spcPct val="107000"/>
                        </a:lnSpc>
                        <a:spcAft>
                          <a:spcPts val="0"/>
                        </a:spcAft>
                      </a:pPr>
                      <a:r>
                        <a:rPr lang="en-US" sz="1100" b="0" dirty="0">
                          <a:solidFill>
                            <a:schemeClr val="bg2"/>
                          </a:solidFill>
                          <a:effectLst/>
                        </a:rPr>
                        <a:t> </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1100" b="0" dirty="0">
                          <a:solidFill>
                            <a:schemeClr val="bg2"/>
                          </a:solidFill>
                          <a:effectLst/>
                        </a:rPr>
                        <a:t>Salary after</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1100" b="0" dirty="0">
                          <a:solidFill>
                            <a:schemeClr val="bg2"/>
                          </a:solidFill>
                          <a:effectLst/>
                        </a:rPr>
                        <a:t>Work after </a:t>
                      </a:r>
                    </a:p>
                    <a:p>
                      <a:pPr algn="ctr" rtl="1">
                        <a:lnSpc>
                          <a:spcPct val="107000"/>
                        </a:lnSpc>
                        <a:spcAft>
                          <a:spcPts val="0"/>
                        </a:spcAft>
                      </a:pPr>
                      <a:r>
                        <a:rPr lang="en-US" sz="1100" b="0" dirty="0">
                          <a:solidFill>
                            <a:schemeClr val="bg2"/>
                          </a:solidFill>
                          <a:effectLst/>
                        </a:rPr>
                        <a:t>(in training)</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1100" b="0" dirty="0">
                          <a:solidFill>
                            <a:schemeClr val="bg2"/>
                          </a:solidFill>
                          <a:effectLst/>
                        </a:rPr>
                        <a:t>Work today </a:t>
                      </a:r>
                    </a:p>
                    <a:p>
                      <a:pPr algn="ctr" rtl="1">
                        <a:lnSpc>
                          <a:spcPct val="107000"/>
                        </a:lnSpc>
                        <a:spcAft>
                          <a:spcPts val="0"/>
                        </a:spcAft>
                      </a:pPr>
                      <a:r>
                        <a:rPr lang="en-US" sz="1100" b="0" dirty="0">
                          <a:solidFill>
                            <a:schemeClr val="bg2"/>
                          </a:solidFill>
                          <a:effectLst/>
                        </a:rPr>
                        <a:t>(in training)</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1100" b="0" dirty="0">
                          <a:solidFill>
                            <a:schemeClr val="bg2"/>
                          </a:solidFill>
                          <a:effectLst/>
                        </a:rPr>
                        <a:t>Work today</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386906965"/>
                  </a:ext>
                </a:extLst>
              </a:tr>
              <a:tr h="234000">
                <a:tc>
                  <a:txBody>
                    <a:bodyPr/>
                    <a:lstStyle/>
                    <a:p>
                      <a:pPr algn="ctr" rtl="1">
                        <a:lnSpc>
                          <a:spcPct val="107000"/>
                        </a:lnSpc>
                        <a:spcAft>
                          <a:spcPts val="0"/>
                        </a:spcAft>
                      </a:pPr>
                      <a:r>
                        <a:rPr lang="en-US" sz="1100" b="0" dirty="0">
                          <a:solidFill>
                            <a:schemeClr val="bg2"/>
                          </a:solidFill>
                          <a:effectLst/>
                        </a:rPr>
                        <a:t>Male</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2.46</a:t>
                      </a:r>
                      <a:r>
                        <a:rPr lang="en-US" sz="800" b="0" baseline="30000" dirty="0">
                          <a:solidFill>
                            <a:schemeClr val="tx1"/>
                          </a:solidFill>
                          <a:effectLst/>
                          <a:latin typeface="+mn-lt"/>
                        </a:rPr>
                        <a:t>***</a:t>
                      </a:r>
                      <a:endParaRPr lang="en-US" sz="800" b="0" baseline="3000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1.96***</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1.55***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1.58***</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063016"/>
                  </a:ext>
                </a:extLst>
              </a:tr>
              <a:tr h="234000">
                <a:tc>
                  <a:txBody>
                    <a:bodyPr/>
                    <a:lstStyle/>
                    <a:p>
                      <a:pPr algn="ctr" rtl="1">
                        <a:lnSpc>
                          <a:spcPct val="107000"/>
                        </a:lnSpc>
                        <a:spcAft>
                          <a:spcPts val="0"/>
                        </a:spcAft>
                      </a:pPr>
                      <a:r>
                        <a:rPr lang="en-US" sz="1100" b="0" dirty="0">
                          <a:solidFill>
                            <a:schemeClr val="bg2"/>
                          </a:solidFill>
                          <a:effectLst/>
                        </a:rPr>
                        <a:t>Age</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0.997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0.992*</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0.99</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a:solidFill>
                            <a:schemeClr val="tx1"/>
                          </a:solidFill>
                          <a:effectLst/>
                          <a:latin typeface="+mn-lt"/>
                        </a:rPr>
                        <a:t>0.98***</a:t>
                      </a:r>
                      <a:endParaRPr lang="en-US" sz="800" b="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314671379"/>
                  </a:ext>
                </a:extLst>
              </a:tr>
              <a:tr h="234000">
                <a:tc>
                  <a:txBody>
                    <a:bodyPr/>
                    <a:lstStyle/>
                    <a:p>
                      <a:pPr algn="ctr" rtl="1">
                        <a:lnSpc>
                          <a:spcPct val="107000"/>
                        </a:lnSpc>
                        <a:spcAft>
                          <a:spcPts val="0"/>
                        </a:spcAft>
                      </a:pPr>
                      <a:r>
                        <a:rPr lang="en-US" sz="1100" b="0" dirty="0">
                          <a:solidFill>
                            <a:schemeClr val="bg2"/>
                          </a:solidFill>
                          <a:effectLst/>
                        </a:rPr>
                        <a:t>Ole</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0.964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1.01</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1.16</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a:solidFill>
                            <a:schemeClr val="tx1"/>
                          </a:solidFill>
                          <a:effectLst/>
                          <a:latin typeface="+mn-lt"/>
                        </a:rPr>
                        <a:t>1.78*</a:t>
                      </a:r>
                      <a:endParaRPr lang="en-US" sz="800" b="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4187182864"/>
                  </a:ext>
                </a:extLst>
              </a:tr>
              <a:tr h="234000">
                <a:tc>
                  <a:txBody>
                    <a:bodyPr/>
                    <a:lstStyle/>
                    <a:p>
                      <a:pPr algn="ctr" rtl="1">
                        <a:lnSpc>
                          <a:spcPct val="107000"/>
                        </a:lnSpc>
                        <a:spcAft>
                          <a:spcPts val="0"/>
                        </a:spcAft>
                      </a:pPr>
                      <a:r>
                        <a:rPr lang="en-US" sz="1100" b="0" dirty="0">
                          <a:solidFill>
                            <a:schemeClr val="bg2"/>
                          </a:solidFill>
                          <a:effectLst/>
                        </a:rPr>
                        <a:t>Religion</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1.029</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1.002</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0.81***</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500387538"/>
                  </a:ext>
                </a:extLst>
              </a:tr>
              <a:tr h="234000">
                <a:tc>
                  <a:txBody>
                    <a:bodyPr/>
                    <a:lstStyle/>
                    <a:p>
                      <a:pPr algn="ctr" rtl="1">
                        <a:lnSpc>
                          <a:spcPct val="107000"/>
                        </a:lnSpc>
                        <a:spcAft>
                          <a:spcPts val="0"/>
                        </a:spcAft>
                      </a:pPr>
                      <a:r>
                        <a:rPr lang="en-US" sz="1100" b="0" dirty="0">
                          <a:solidFill>
                            <a:schemeClr val="bg2"/>
                          </a:solidFill>
                          <a:effectLst/>
                        </a:rPr>
                        <a:t>Marital</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1.16</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1.43***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1.38***</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972009119"/>
                  </a:ext>
                </a:extLst>
              </a:tr>
              <a:tr h="234000">
                <a:tc>
                  <a:txBody>
                    <a:bodyPr/>
                    <a:lstStyle/>
                    <a:p>
                      <a:pPr algn="ctr" rtl="1">
                        <a:lnSpc>
                          <a:spcPct val="107000"/>
                        </a:lnSpc>
                        <a:spcAft>
                          <a:spcPts val="0"/>
                        </a:spcAft>
                      </a:pPr>
                      <a:r>
                        <a:rPr lang="en-US" sz="1100" b="0" dirty="0">
                          <a:solidFill>
                            <a:schemeClr val="bg2"/>
                          </a:solidFill>
                          <a:effectLst/>
                        </a:rPr>
                        <a:t>Income</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0.894**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0.834***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he-IL" sz="800" b="0" dirty="0">
                          <a:solidFill>
                            <a:schemeClr val="tx1"/>
                          </a:solidFill>
                          <a:effectLst/>
                          <a:latin typeface="+mn-lt"/>
                        </a:rPr>
                        <a:t>1.04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1.28***</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682693264"/>
                  </a:ext>
                </a:extLst>
              </a:tr>
              <a:tr h="234000">
                <a:tc>
                  <a:txBody>
                    <a:bodyPr/>
                    <a:lstStyle/>
                    <a:p>
                      <a:pPr algn="ctr" rtl="1">
                        <a:lnSpc>
                          <a:spcPct val="107000"/>
                        </a:lnSpc>
                        <a:spcAft>
                          <a:spcPts val="0"/>
                        </a:spcAft>
                      </a:pPr>
                      <a:r>
                        <a:rPr lang="en-US" sz="1100" b="0" dirty="0">
                          <a:solidFill>
                            <a:schemeClr val="bg2"/>
                          </a:solidFill>
                          <a:effectLst/>
                        </a:rPr>
                        <a:t>education</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1.034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0.982</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0.971</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1.16*</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578838564"/>
                  </a:ext>
                </a:extLst>
              </a:tr>
              <a:tr h="234000">
                <a:tc>
                  <a:txBody>
                    <a:bodyPr/>
                    <a:lstStyle/>
                    <a:p>
                      <a:pPr algn="ctr" rtl="1">
                        <a:lnSpc>
                          <a:spcPct val="107000"/>
                        </a:lnSpc>
                        <a:spcAft>
                          <a:spcPts val="0"/>
                        </a:spcAft>
                      </a:pPr>
                      <a:r>
                        <a:rPr lang="en-US" sz="1100" b="0" dirty="0">
                          <a:solidFill>
                            <a:schemeClr val="bg2"/>
                          </a:solidFill>
                          <a:effectLst/>
                        </a:rPr>
                        <a:t>Boger</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.45***</a:t>
                      </a:r>
                      <a:r>
                        <a:rPr lang="he-IL" sz="800" b="0" dirty="0">
                          <a:solidFill>
                            <a:schemeClr val="tx1"/>
                          </a:solidFill>
                          <a:effectLst/>
                          <a:latin typeface="+mn-lt"/>
                        </a:rPr>
                        <a:t>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5.29***</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2.72***</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1.60***</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413897870"/>
                  </a:ext>
                </a:extLst>
              </a:tr>
              <a:tr h="234000">
                <a:tc>
                  <a:txBody>
                    <a:bodyPr/>
                    <a:lstStyle/>
                    <a:p>
                      <a:pPr algn="ctr" rtl="1">
                        <a:lnSpc>
                          <a:spcPct val="107000"/>
                        </a:lnSpc>
                        <a:spcAft>
                          <a:spcPts val="0"/>
                        </a:spcAft>
                      </a:pPr>
                      <a:r>
                        <a:rPr lang="en-US" sz="1100" b="0" dirty="0">
                          <a:solidFill>
                            <a:schemeClr val="bg2"/>
                          </a:solidFill>
                          <a:effectLst/>
                        </a:rPr>
                        <a:t>Tel Aviv </a:t>
                      </a:r>
                      <a:r>
                        <a:rPr lang="en-US" sz="1100" b="0" dirty="0" err="1">
                          <a:solidFill>
                            <a:schemeClr val="bg2"/>
                          </a:solidFill>
                          <a:effectLst/>
                        </a:rPr>
                        <a:t>metropolin</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0.975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0">
                        <a:lnSpc>
                          <a:spcPct val="107000"/>
                        </a:lnSpc>
                        <a:spcAft>
                          <a:spcPts val="0"/>
                        </a:spcAft>
                      </a:pPr>
                      <a:r>
                        <a:rPr lang="en-US" sz="800" b="0" dirty="0">
                          <a:solidFill>
                            <a:schemeClr val="tx1"/>
                          </a:solidFill>
                          <a:effectLst/>
                          <a:latin typeface="+mn-lt"/>
                        </a:rPr>
                        <a:t>1.009</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1.18*</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0.952</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892071904"/>
                  </a:ext>
                </a:extLst>
              </a:tr>
              <a:tr h="234000">
                <a:tc>
                  <a:txBody>
                    <a:bodyPr/>
                    <a:lstStyle/>
                    <a:p>
                      <a:pPr algn="ctr" rtl="1">
                        <a:lnSpc>
                          <a:spcPct val="107000"/>
                        </a:lnSpc>
                        <a:spcAft>
                          <a:spcPts val="0"/>
                        </a:spcAft>
                      </a:pPr>
                      <a:r>
                        <a:rPr lang="en-US" sz="1100" b="0" dirty="0">
                          <a:solidFill>
                            <a:schemeClr val="bg2"/>
                          </a:solidFill>
                          <a:effectLst/>
                        </a:rPr>
                        <a:t>Active reason</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1.85***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1.84***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1.40***</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2.05***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323238101"/>
                  </a:ext>
                </a:extLst>
              </a:tr>
              <a:tr h="234000">
                <a:tc>
                  <a:txBody>
                    <a:bodyPr/>
                    <a:lstStyle/>
                    <a:p>
                      <a:pPr algn="ctr" rtl="1">
                        <a:lnSpc>
                          <a:spcPct val="107000"/>
                        </a:lnSpc>
                        <a:spcAft>
                          <a:spcPts val="0"/>
                        </a:spcAft>
                      </a:pPr>
                      <a:r>
                        <a:rPr lang="en-US" sz="1100" b="0" dirty="0">
                          <a:solidFill>
                            <a:schemeClr val="bg2"/>
                          </a:solidFill>
                          <a:effectLst/>
                        </a:rPr>
                        <a:t>Work before</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a:solidFill>
                            <a:schemeClr val="tx1"/>
                          </a:solidFill>
                          <a:effectLst/>
                          <a:latin typeface="+mn-lt"/>
                        </a:rPr>
                        <a:t>1.76***</a:t>
                      </a:r>
                      <a:endParaRPr lang="en-US" sz="800" b="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0">
                        <a:lnSpc>
                          <a:spcPct val="107000"/>
                        </a:lnSpc>
                        <a:spcAft>
                          <a:spcPts val="0"/>
                        </a:spcAft>
                      </a:pPr>
                      <a:r>
                        <a:rPr lang="en-US" sz="800" b="0" dirty="0">
                          <a:solidFill>
                            <a:schemeClr val="tx1"/>
                          </a:solidFill>
                          <a:effectLst/>
                          <a:latin typeface="+mn-lt"/>
                        </a:rPr>
                        <a:t>1.43***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2.14***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2.76***</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2689350184"/>
                  </a:ext>
                </a:extLst>
              </a:tr>
              <a:tr h="234000">
                <a:tc>
                  <a:txBody>
                    <a:bodyPr/>
                    <a:lstStyle/>
                    <a:p>
                      <a:pPr algn="ctr" rtl="1">
                        <a:lnSpc>
                          <a:spcPct val="107000"/>
                        </a:lnSpc>
                        <a:spcAft>
                          <a:spcPts val="0"/>
                        </a:spcAft>
                      </a:pPr>
                      <a:r>
                        <a:rPr lang="en-US" sz="1100" b="0" dirty="0">
                          <a:solidFill>
                            <a:schemeClr val="bg2"/>
                          </a:solidFill>
                          <a:effectLst/>
                        </a:rPr>
                        <a:t>Kind of training </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0">
                        <a:lnSpc>
                          <a:spcPct val="107000"/>
                        </a:lnSpc>
                        <a:spcAft>
                          <a:spcPts val="0"/>
                        </a:spcAft>
                      </a:pPr>
                      <a:r>
                        <a:rPr lang="en-US" sz="800" b="0" dirty="0">
                          <a:solidFill>
                            <a:schemeClr val="tx1"/>
                          </a:solidFill>
                          <a:effectLst/>
                          <a:latin typeface="+mn-lt"/>
                        </a:rPr>
                        <a:t>0.858</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1.024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1.35***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1.13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820396355"/>
                  </a:ext>
                </a:extLst>
              </a:tr>
              <a:tr h="234000">
                <a:tc>
                  <a:txBody>
                    <a:bodyPr/>
                    <a:lstStyle/>
                    <a:p>
                      <a:pPr algn="ctr" rtl="1">
                        <a:lnSpc>
                          <a:spcPct val="107000"/>
                        </a:lnSpc>
                        <a:spcAft>
                          <a:spcPts val="0"/>
                        </a:spcAft>
                      </a:pPr>
                      <a:r>
                        <a:rPr lang="en-US" sz="1100" b="0" dirty="0">
                          <a:solidFill>
                            <a:schemeClr val="bg2"/>
                          </a:solidFill>
                          <a:effectLst/>
                        </a:rPr>
                        <a:t>Breadwinner</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a:solidFill>
                            <a:schemeClr val="tx1"/>
                          </a:solidFill>
                          <a:effectLst/>
                          <a:latin typeface="+mn-lt"/>
                        </a:rPr>
                        <a:t>0.976</a:t>
                      </a:r>
                      <a:endParaRPr lang="en-US" sz="800" b="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1.13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he-IL" sz="800" b="0" dirty="0">
                          <a:solidFill>
                            <a:schemeClr val="tx1"/>
                          </a:solidFill>
                          <a:effectLst/>
                          <a:latin typeface="+mn-lt"/>
                        </a:rPr>
                        <a:t>1.15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1.64***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167593541"/>
                  </a:ext>
                </a:extLst>
              </a:tr>
              <a:tr h="234000">
                <a:tc>
                  <a:txBody>
                    <a:bodyPr/>
                    <a:lstStyle/>
                    <a:p>
                      <a:pPr algn="ctr" rtl="1">
                        <a:lnSpc>
                          <a:spcPct val="107000"/>
                        </a:lnSpc>
                        <a:spcAft>
                          <a:spcPts val="0"/>
                        </a:spcAft>
                      </a:pPr>
                      <a:r>
                        <a:rPr lang="en-US" sz="1100" b="0" dirty="0">
                          <a:solidFill>
                            <a:schemeClr val="bg2"/>
                          </a:solidFill>
                          <a:effectLst/>
                        </a:rPr>
                        <a:t>Housing</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a:solidFill>
                            <a:schemeClr val="tx1"/>
                          </a:solidFill>
                          <a:effectLst/>
                          <a:latin typeface="+mn-lt"/>
                        </a:rPr>
                        <a:t>1.18</a:t>
                      </a:r>
                      <a:endParaRPr lang="en-US" sz="800" b="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1.54***</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1.43***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1.57***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196321058"/>
                  </a:ext>
                </a:extLst>
              </a:tr>
              <a:tr h="234000">
                <a:tc>
                  <a:txBody>
                    <a:bodyPr/>
                    <a:lstStyle/>
                    <a:p>
                      <a:pPr algn="ctr" rtl="1">
                        <a:lnSpc>
                          <a:spcPct val="107000"/>
                        </a:lnSpc>
                        <a:spcAft>
                          <a:spcPts val="0"/>
                        </a:spcAft>
                      </a:pPr>
                      <a:r>
                        <a:rPr lang="en-US" sz="1100" b="0" dirty="0">
                          <a:solidFill>
                            <a:schemeClr val="bg2"/>
                          </a:solidFill>
                          <a:effectLst/>
                        </a:rPr>
                        <a:t>Evening training</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0.867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0.753***</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0.937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rPr>
                        <a:t>1.25**</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413460957"/>
                  </a:ext>
                </a:extLst>
              </a:tr>
              <a:tr h="234000">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en-US" sz="1100" b="0" dirty="0" err="1">
                          <a:solidFill>
                            <a:schemeClr val="bg2"/>
                          </a:solidFill>
                          <a:effectLst/>
                        </a:rPr>
                        <a:t>Milga</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ea typeface="Calibri" panose="020F0502020204030204" pitchFamily="34" charset="0"/>
                          <a:cs typeface="Arial" panose="020B0604020202020204" pitchFamily="34" charset="0"/>
                        </a:rPr>
                        <a:t>1.324828</a:t>
                      </a:r>
                    </a:p>
                  </a:txBody>
                  <a:tcPr marL="51435" marR="51435" marT="0" marB="0" anchor="ct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rial" panose="020B0604020202020204" pitchFamily="34" charset="0"/>
                        </a:rPr>
                        <a:t>.841 </a:t>
                      </a: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ea typeface="Calibri" panose="020F0502020204030204" pitchFamily="34" charset="0"/>
                          <a:cs typeface="Arial" panose="020B0604020202020204" pitchFamily="34" charset="0"/>
                        </a:rPr>
                        <a:t> .909</a:t>
                      </a:r>
                    </a:p>
                  </a:txBody>
                  <a:tcPr marL="51435" marR="51435" marT="0" marB="0" anchor="ctr"/>
                </a:tc>
                <a:tc>
                  <a:txBody>
                    <a:bodyPr/>
                    <a:lstStyle/>
                    <a:p>
                      <a:pPr algn="ctr" rtl="1">
                        <a:lnSpc>
                          <a:spcPct val="107000"/>
                        </a:lnSpc>
                        <a:spcAft>
                          <a:spcPts val="0"/>
                        </a:spcAft>
                      </a:pPr>
                      <a:r>
                        <a:rPr lang="en-US" sz="800" b="0" dirty="0">
                          <a:solidFill>
                            <a:schemeClr val="tx1"/>
                          </a:solidFill>
                          <a:effectLst/>
                          <a:latin typeface="+mn-lt"/>
                          <a:ea typeface="Calibri" panose="020F0502020204030204" pitchFamily="34" charset="0"/>
                          <a:cs typeface="Arial" panose="020B0604020202020204" pitchFamily="34" charset="0"/>
                        </a:rPr>
                        <a:t> .613</a:t>
                      </a:r>
                    </a:p>
                  </a:txBody>
                  <a:tcPr marL="51435" marR="51435" marT="0" marB="0" anchor="ctr"/>
                </a:tc>
                <a:extLst>
                  <a:ext uri="{0D108BD9-81ED-4DB2-BD59-A6C34878D82A}">
                    <a16:rowId xmlns:a16="http://schemas.microsoft.com/office/drawing/2014/main" val="264288019"/>
                  </a:ext>
                </a:extLst>
              </a:tr>
              <a:tr h="234000">
                <a:tc>
                  <a:txBody>
                    <a:bodyPr/>
                    <a:lstStyle/>
                    <a:p>
                      <a:pPr algn="ctr" rtl="1">
                        <a:lnSpc>
                          <a:spcPct val="107000"/>
                        </a:lnSpc>
                        <a:spcAft>
                          <a:spcPts val="0"/>
                        </a:spcAft>
                      </a:pPr>
                      <a:r>
                        <a:rPr lang="en-US" sz="1100" b="0" dirty="0">
                          <a:solidFill>
                            <a:schemeClr val="bg2"/>
                          </a:solidFill>
                          <a:effectLst/>
                        </a:rPr>
                        <a:t>N</a:t>
                      </a:r>
                      <a:endParaRPr lang="en-US" sz="1100" b="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he-IL" sz="800" b="0">
                          <a:solidFill>
                            <a:schemeClr val="tx1"/>
                          </a:solidFill>
                          <a:effectLst/>
                          <a:latin typeface="+mn-lt"/>
                        </a:rPr>
                        <a:t>2867</a:t>
                      </a:r>
                      <a:endParaRPr lang="en-US" sz="800" b="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he-IL" sz="800" b="0" dirty="0">
                          <a:solidFill>
                            <a:schemeClr val="tx1"/>
                          </a:solidFill>
                          <a:effectLst/>
                          <a:latin typeface="+mn-lt"/>
                        </a:rPr>
                        <a:t>2867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he-IL" sz="800" b="0" dirty="0">
                          <a:solidFill>
                            <a:schemeClr val="tx1"/>
                          </a:solidFill>
                          <a:effectLst/>
                          <a:latin typeface="+mn-lt"/>
                        </a:rPr>
                        <a:t>2867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tc>
                  <a:txBody>
                    <a:bodyPr/>
                    <a:lstStyle/>
                    <a:p>
                      <a:pPr algn="ctr" rtl="1">
                        <a:lnSpc>
                          <a:spcPct val="107000"/>
                        </a:lnSpc>
                        <a:spcAft>
                          <a:spcPts val="0"/>
                        </a:spcAft>
                      </a:pPr>
                      <a:r>
                        <a:rPr lang="he-IL" sz="800" b="0" dirty="0">
                          <a:solidFill>
                            <a:schemeClr val="tx1"/>
                          </a:solidFill>
                          <a:effectLst/>
                          <a:latin typeface="+mn-lt"/>
                        </a:rPr>
                        <a:t>2867</a:t>
                      </a:r>
                      <a:endParaRPr lang="en-US" sz="800" b="0" dirty="0">
                        <a:solidFill>
                          <a:schemeClr val="tx1"/>
                        </a:solidFill>
                        <a:effectLst/>
                        <a:latin typeface="+mn-lt"/>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3114332895"/>
                  </a:ext>
                </a:extLst>
              </a:tr>
            </a:tbl>
          </a:graphicData>
        </a:graphic>
      </p:graphicFrame>
      <p:grpSp>
        <p:nvGrpSpPr>
          <p:cNvPr id="16" name="קבוצה 15">
            <a:extLst>
              <a:ext uri="{FF2B5EF4-FFF2-40B4-BE49-F238E27FC236}">
                <a16:creationId xmlns:a16="http://schemas.microsoft.com/office/drawing/2014/main" id="{E3D76390-09AC-4F30-9F2B-75DF6C4FF4AB}"/>
              </a:ext>
            </a:extLst>
          </p:cNvPr>
          <p:cNvGrpSpPr/>
          <p:nvPr/>
        </p:nvGrpSpPr>
        <p:grpSpPr>
          <a:xfrm>
            <a:off x="128382" y="640077"/>
            <a:ext cx="8909754" cy="4409999"/>
            <a:chOff x="128382" y="640077"/>
            <a:chExt cx="8909754" cy="4409999"/>
          </a:xfrm>
        </p:grpSpPr>
        <p:pic>
          <p:nvPicPr>
            <p:cNvPr id="15" name="תמונה 14">
              <a:extLst>
                <a:ext uri="{FF2B5EF4-FFF2-40B4-BE49-F238E27FC236}">
                  <a16:creationId xmlns:a16="http://schemas.microsoft.com/office/drawing/2014/main" id="{1DC570D4-1EB6-4E60-B8A3-117EC1E4D51A}"/>
                </a:ext>
              </a:extLst>
            </p:cNvPr>
            <p:cNvPicPr>
              <a:picLocks noChangeAspect="1"/>
            </p:cNvPicPr>
            <p:nvPr/>
          </p:nvPicPr>
          <p:blipFill rotWithShape="1">
            <a:blip r:embed="rId3"/>
            <a:srcRect l="11848" t="35105" r="42702" b="30464"/>
            <a:stretch/>
          </p:blipFill>
          <p:spPr>
            <a:xfrm>
              <a:off x="128382" y="640077"/>
              <a:ext cx="8909754" cy="4409999"/>
            </a:xfrm>
            <a:prstGeom prst="rect">
              <a:avLst/>
            </a:prstGeom>
          </p:spPr>
        </p:pic>
        <p:pic>
          <p:nvPicPr>
            <p:cNvPr id="14" name="תמונה 13">
              <a:extLst>
                <a:ext uri="{FF2B5EF4-FFF2-40B4-BE49-F238E27FC236}">
                  <a16:creationId xmlns:a16="http://schemas.microsoft.com/office/drawing/2014/main" id="{1ABA926B-DE07-4399-8ED3-79A303BB1417}"/>
                </a:ext>
              </a:extLst>
            </p:cNvPr>
            <p:cNvPicPr>
              <a:picLocks noChangeAspect="1"/>
            </p:cNvPicPr>
            <p:nvPr/>
          </p:nvPicPr>
          <p:blipFill rotWithShape="1">
            <a:blip r:embed="rId3"/>
            <a:srcRect l="29673" t="45290" r="61588" b="32299"/>
            <a:stretch/>
          </p:blipFill>
          <p:spPr>
            <a:xfrm>
              <a:off x="5578993" y="1944547"/>
              <a:ext cx="1713053" cy="2870521"/>
            </a:xfrm>
            <a:prstGeom prst="rect">
              <a:avLst/>
            </a:prstGeom>
          </p:spPr>
        </p:pic>
        <p:pic>
          <p:nvPicPr>
            <p:cNvPr id="12" name="תמונה 11">
              <a:extLst>
                <a:ext uri="{FF2B5EF4-FFF2-40B4-BE49-F238E27FC236}">
                  <a16:creationId xmlns:a16="http://schemas.microsoft.com/office/drawing/2014/main" id="{E3E246AB-3B81-4F05-96BB-4C5862C7223E}"/>
                </a:ext>
              </a:extLst>
            </p:cNvPr>
            <p:cNvPicPr>
              <a:picLocks noChangeAspect="1"/>
            </p:cNvPicPr>
            <p:nvPr/>
          </p:nvPicPr>
          <p:blipFill rotWithShape="1">
            <a:blip r:embed="rId3"/>
            <a:srcRect l="38412" t="45290" r="51550" b="30464"/>
            <a:stretch/>
          </p:blipFill>
          <p:spPr>
            <a:xfrm>
              <a:off x="3414533" y="1944547"/>
              <a:ext cx="1967696" cy="3105529"/>
            </a:xfrm>
            <a:prstGeom prst="rect">
              <a:avLst/>
            </a:prstGeom>
          </p:spPr>
        </p:pic>
      </p:grpSp>
    </p:spTree>
    <p:extLst>
      <p:ext uri="{BB962C8B-B14F-4D97-AF65-F5344CB8AC3E}">
        <p14:creationId xmlns:p14="http://schemas.microsoft.com/office/powerpoint/2010/main" val="67846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276B7DC1-A8DC-9743-A0A2-208A8A48A813}"/>
              </a:ext>
            </a:extLst>
          </p:cNvPr>
          <p:cNvSpPr>
            <a:spLocks noGrp="1"/>
          </p:cNvSpPr>
          <p:nvPr>
            <p:ph type="title"/>
          </p:nvPr>
        </p:nvSpPr>
        <p:spPr/>
        <p:txBody>
          <a:bodyPr/>
          <a:lstStyle/>
          <a:p>
            <a:r>
              <a:rPr lang="he-IL" dirty="0"/>
              <a:t>השוואה בינלאומית של גובה מלגת הקיום</a:t>
            </a:r>
          </a:p>
        </p:txBody>
      </p:sp>
      <p:pic>
        <p:nvPicPr>
          <p:cNvPr id="2" name="מציין מיקום תוכן 1">
            <a:extLst>
              <a:ext uri="{FF2B5EF4-FFF2-40B4-BE49-F238E27FC236}">
                <a16:creationId xmlns:a16="http://schemas.microsoft.com/office/drawing/2014/main" id="{D0CBADF6-2B5A-4DC8-AA50-4109F3A7FEE4}"/>
              </a:ext>
            </a:extLst>
          </p:cNvPr>
          <p:cNvPicPr>
            <a:picLocks noGrp="1" noChangeAspect="1"/>
          </p:cNvPicPr>
          <p:nvPr>
            <p:ph idx="1"/>
          </p:nvPr>
        </p:nvPicPr>
        <p:blipFill rotWithShape="1">
          <a:blip r:embed="rId3"/>
          <a:srcRect l="28382" t="29272" r="28631" b="20606"/>
          <a:stretch/>
        </p:blipFill>
        <p:spPr>
          <a:xfrm>
            <a:off x="371061" y="675861"/>
            <a:ext cx="8163339" cy="3737113"/>
          </a:xfrm>
          <a:prstGeom prst="rect">
            <a:avLst/>
          </a:prstGeom>
        </p:spPr>
      </p:pic>
    </p:spTree>
    <p:extLst>
      <p:ext uri="{BB962C8B-B14F-4D97-AF65-F5344CB8AC3E}">
        <p14:creationId xmlns:p14="http://schemas.microsoft.com/office/powerpoint/2010/main" val="3111744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3B20F46-BA10-1D4B-AD2D-CD452FE7E8B9}"/>
              </a:ext>
            </a:extLst>
          </p:cNvPr>
          <p:cNvSpPr>
            <a:spLocks noGrp="1"/>
          </p:cNvSpPr>
          <p:nvPr>
            <p:ph type="title"/>
          </p:nvPr>
        </p:nvSpPr>
        <p:spPr/>
        <p:txBody>
          <a:bodyPr/>
          <a:lstStyle/>
          <a:p>
            <a:r>
              <a:rPr lang="he-IL" dirty="0"/>
              <a:t>המלצות מדיניות</a:t>
            </a:r>
          </a:p>
        </p:txBody>
      </p:sp>
      <p:sp>
        <p:nvSpPr>
          <p:cNvPr id="3" name="מציין מיקום תוכן 2">
            <a:extLst>
              <a:ext uri="{FF2B5EF4-FFF2-40B4-BE49-F238E27FC236}">
                <a16:creationId xmlns:a16="http://schemas.microsoft.com/office/drawing/2014/main" id="{31789042-311B-487A-ABA0-21207448B369}"/>
              </a:ext>
            </a:extLst>
          </p:cNvPr>
          <p:cNvSpPr>
            <a:spLocks noGrp="1"/>
          </p:cNvSpPr>
          <p:nvPr>
            <p:ph idx="1"/>
          </p:nvPr>
        </p:nvSpPr>
        <p:spPr/>
        <p:txBody>
          <a:bodyPr>
            <a:normAutofit fontScale="92500" lnSpcReduction="10000"/>
          </a:bodyPr>
          <a:lstStyle/>
          <a:p>
            <a:r>
              <a:rPr lang="he-IL" dirty="0"/>
              <a:t>הרחבת מאגר הנתונים הקיים גם אודות מתעניינים המופנים להכשרות מקצועיות, ואיסוף נתונים עקבי על מקבלי מלגת קיום.</a:t>
            </a:r>
          </a:p>
          <a:p>
            <a:r>
              <a:rPr lang="he-IL" dirty="0"/>
              <a:t>גובה מלגות הקיום כיום הוא נמוך מדי ויש מקום להגדילן.</a:t>
            </a:r>
          </a:p>
          <a:p>
            <a:r>
              <a:rPr lang="he-IL" dirty="0"/>
              <a:t>הארכת תקופת מתן מלגת הקיום כדי למנוע נשירה לאחר פרק זמן משמעותי בקורס.</a:t>
            </a:r>
          </a:p>
          <a:p>
            <a:r>
              <a:rPr lang="he-IL" dirty="0"/>
              <a:t>עדכון תנאי הזכאות למלגת קיום, הרחבת המודעות, </a:t>
            </a:r>
            <a:r>
              <a:rPr lang="he-IL" dirty="0" err="1"/>
              <a:t>הנגשת</a:t>
            </a:r>
            <a:r>
              <a:rPr lang="he-IL" dirty="0"/>
              <a:t> המידע ופישוט תהליכים.</a:t>
            </a:r>
          </a:p>
          <a:p>
            <a:r>
              <a:rPr lang="he-IL" dirty="0"/>
              <a:t>בחינה של תמיכות נוספות – הלוואות, מלגות על סמך הישגים, שיתופי פעולה עם מעסיקים להכשרה בתוך המפעל, קרנות השתלמות ועוד.</a:t>
            </a:r>
          </a:p>
        </p:txBody>
      </p:sp>
    </p:spTree>
    <p:extLst>
      <p:ext uri="{BB962C8B-B14F-4D97-AF65-F5344CB8AC3E}">
        <p14:creationId xmlns:p14="http://schemas.microsoft.com/office/powerpoint/2010/main" val="2487623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טקסט 4">
            <a:extLst>
              <a:ext uri="{FF2B5EF4-FFF2-40B4-BE49-F238E27FC236}">
                <a16:creationId xmlns:a16="http://schemas.microsoft.com/office/drawing/2014/main" id="{DA1B7A93-2BFD-B443-A513-CE182CA844AF}"/>
              </a:ext>
            </a:extLst>
          </p:cNvPr>
          <p:cNvSpPr>
            <a:spLocks noGrp="1"/>
          </p:cNvSpPr>
          <p:nvPr>
            <p:ph type="body" sz="quarter" idx="17"/>
          </p:nvPr>
        </p:nvSpPr>
        <p:spPr/>
        <p:txBody>
          <a:bodyPr/>
          <a:lstStyle/>
          <a:p>
            <a:r>
              <a:rPr lang="he-IL" dirty="0"/>
              <a:t>תודה</a:t>
            </a:r>
          </a:p>
        </p:txBody>
      </p:sp>
    </p:spTree>
    <p:extLst>
      <p:ext uri="{BB962C8B-B14F-4D97-AF65-F5344CB8AC3E}">
        <p14:creationId xmlns:p14="http://schemas.microsoft.com/office/powerpoint/2010/main" val="1614532952"/>
      </p:ext>
    </p:extLst>
  </p:cSld>
  <p:clrMapOvr>
    <a:masterClrMapping/>
  </p:clrMapOvr>
</p:sld>
</file>

<file path=ppt/theme/theme1.xml><?xml version="1.0" encoding="utf-8"?>
<a:theme xmlns:a="http://schemas.openxmlformats.org/drawingml/2006/main" name="ערכת נושא Office">
  <a:themeElements>
    <a:clrScheme name="המכון הישראלי לדמוקרטיה">
      <a:dk1>
        <a:srgbClr val="141E38"/>
      </a:dk1>
      <a:lt1>
        <a:sysClr val="window" lastClr="FFFFFF"/>
      </a:lt1>
      <a:dk2>
        <a:srgbClr val="141E38"/>
      </a:dk2>
      <a:lt2>
        <a:srgbClr val="E7E6E6"/>
      </a:lt2>
      <a:accent1>
        <a:srgbClr val="141E38"/>
      </a:accent1>
      <a:accent2>
        <a:srgbClr val="44546A"/>
      </a:accent2>
      <a:accent3>
        <a:srgbClr val="A5A5A5"/>
      </a:accent3>
      <a:accent4>
        <a:srgbClr val="D0CECE"/>
      </a:accent4>
      <a:accent5>
        <a:srgbClr val="8BB9E2"/>
      </a:accent5>
      <a:accent6>
        <a:srgbClr val="C2DFFD"/>
      </a:accent6>
      <a:hlink>
        <a:srgbClr val="034A90"/>
      </a:hlink>
      <a:folHlink>
        <a:srgbClr val="757070"/>
      </a:folHlink>
    </a:clrScheme>
    <a:fontScheme name="המכון הישראלי לדמוקרטיה">
      <a:majorFont>
        <a:latin typeface="Calibri Light"/>
        <a:ea typeface=""/>
        <a:cs typeface="TAHOMA "/>
      </a:majorFont>
      <a:minorFont>
        <a:latin typeface="Tahoma"/>
        <a:ea typeface=""/>
        <a:cs typeface="TAHOMA "/>
      </a:minorFont>
    </a:fontScheme>
    <a:fmtScheme name="אופק">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12138</TotalTime>
  <Words>1212</Words>
  <Application>Microsoft Office PowerPoint</Application>
  <PresentationFormat>‫הצגה על המסך (16:9)</PresentationFormat>
  <Paragraphs>156</Paragraphs>
  <Slides>7</Slides>
  <Notes>5</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7</vt:i4>
      </vt:variant>
    </vt:vector>
  </HeadingPairs>
  <TitlesOfParts>
    <vt:vector size="14" baseType="lpstr">
      <vt:lpstr>Arial</vt:lpstr>
      <vt:lpstr>Calibri</vt:lpstr>
      <vt:lpstr>South</vt:lpstr>
      <vt:lpstr>Tahoma</vt:lpstr>
      <vt:lpstr>TAHOMA </vt:lpstr>
      <vt:lpstr>Wingdings</vt:lpstr>
      <vt:lpstr>ערכת נושא Office</vt:lpstr>
      <vt:lpstr>מלגות קיום</vt:lpstr>
      <vt:lpstr>השפעת מלגת הקיום על משתתפי הסקר</vt:lpstr>
      <vt:lpstr>סיבה מרכזית לנשירה</vt:lpstr>
      <vt:lpstr> הגורמים המתואמים עם הצלחת ההכשרה (Odd Ratio)</vt:lpstr>
      <vt:lpstr>השוואה בינלאומית של גובה מלגת הקיום</vt:lpstr>
      <vt:lpstr>המלצות מדיניות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כותרת ראשית</dc:title>
  <dc:creator>user</dc:creator>
  <cp:lastModifiedBy>IMOE001</cp:lastModifiedBy>
  <cp:revision>256</cp:revision>
  <dcterms:created xsi:type="dcterms:W3CDTF">2017-01-14T12:39:51Z</dcterms:created>
  <dcterms:modified xsi:type="dcterms:W3CDTF">2021-06-28T17:23:01Z</dcterms:modified>
</cp:coreProperties>
</file>