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7" r:id="rId3"/>
    <p:sldId id="263" r:id="rId4"/>
    <p:sldId id="264" r:id="rId5"/>
    <p:sldId id="261" r:id="rId6"/>
    <p:sldId id="271" r:id="rId7"/>
    <p:sldId id="266" r:id="rId8"/>
    <p:sldId id="265" r:id="rId9"/>
    <p:sldId id="273" r:id="rId10"/>
    <p:sldId id="267" r:id="rId11"/>
    <p:sldId id="268" r:id="rId12"/>
    <p:sldId id="269" r:id="rId13"/>
    <p:sldId id="270" r:id="rId14"/>
    <p:sldId id="26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77BC"/>
    <a:srgbClr val="424244"/>
    <a:srgbClr val="2E76BB"/>
    <a:srgbClr val="42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0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F9EABA-D418-42C4-9FAA-659042A9E532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561C04-AA9F-4F4F-A86E-5438F0C1F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82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7F34ED-3DAE-4DB8-AC27-25C0E6641E75}" type="datetimeFigureOut">
              <a:rPr lang="he-IL" smtClean="0"/>
              <a:t>י"ט/תמוז/תשפ"א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15F5D4-D4AB-49C5-BD42-5CE84AE48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5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66C790B0-4751-3E47-BB7E-DF2D8564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86" b="15506"/>
          <a:stretch/>
        </p:blipFill>
        <p:spPr>
          <a:xfrm>
            <a:off x="-42945" y="1"/>
            <a:ext cx="9233210" cy="5143500"/>
          </a:xfrm>
          <a:prstGeom prst="rect">
            <a:avLst/>
          </a:prstGeom>
        </p:spPr>
      </p:pic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143000" y="2213110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535782" y="1207392"/>
            <a:ext cx="8072436" cy="627784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2010198"/>
            <a:ext cx="7715250" cy="1128929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משנה</a:t>
            </a:r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714375" y="3311706"/>
            <a:ext cx="7715250" cy="55006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שם הדובר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348150D8-8E1F-B14B-A75A-8787D1E68C95}"/>
              </a:ext>
            </a:extLst>
          </p:cNvPr>
          <p:cNvGrpSpPr/>
          <p:nvPr userDrawn="1"/>
        </p:nvGrpSpPr>
        <p:grpSpPr>
          <a:xfrm>
            <a:off x="1879634" y="367717"/>
            <a:ext cx="5578283" cy="596391"/>
            <a:chOff x="2026257" y="367716"/>
            <a:chExt cx="5431660" cy="580715"/>
          </a:xfrm>
        </p:grpSpPr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E253538E-C8C0-9B4D-88D7-B733D88EB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026257" y="486623"/>
              <a:ext cx="1308100" cy="342900"/>
            </a:xfrm>
            <a:prstGeom prst="rect">
              <a:avLst/>
            </a:prstGeom>
          </p:spPr>
        </p:pic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9C3FFE1B-5596-6442-805E-C5A29544C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657719" y="418954"/>
              <a:ext cx="1750907" cy="478239"/>
            </a:xfrm>
            <a:prstGeom prst="rect">
              <a:avLst/>
            </a:prstGeom>
          </p:spPr>
        </p:pic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0426134B-4851-2D44-979D-42F1D1D39C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987" y="486623"/>
              <a:ext cx="1725930" cy="342900"/>
            </a:xfrm>
            <a:prstGeom prst="rect">
              <a:avLst/>
            </a:prstGeom>
          </p:spPr>
        </p:pic>
        <p:cxnSp>
          <p:nvCxnSpPr>
            <p:cNvPr id="3" name="מחבר ישר 2">
              <a:extLst>
                <a:ext uri="{FF2B5EF4-FFF2-40B4-BE49-F238E27FC236}">
                  <a16:creationId xmlns:a16="http://schemas.microsoft.com/office/drawing/2014/main" id="{1821312D-9E9E-5B44-A8EC-3AE00EC1AD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570307" y="367716"/>
              <a:ext cx="0" cy="580715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1F4B617D-7843-BC47-878A-44471D5179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96038" y="367716"/>
              <a:ext cx="0" cy="580715"/>
            </a:xfrm>
            <a:prstGeom prst="line">
              <a:avLst/>
            </a:prstGeom>
            <a:ln w="127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080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103711"/>
            <a:ext cx="8658225" cy="2139553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3263505"/>
            <a:ext cx="8658225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4393"/>
            <a:ext cx="4257676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64393"/>
            <a:ext cx="4276725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1"/>
            <a:ext cx="7886700" cy="714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39391"/>
            <a:ext cx="4260057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1550194"/>
            <a:ext cx="4260057" cy="318611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39391"/>
            <a:ext cx="4248150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50194"/>
            <a:ext cx="4248150" cy="319325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50094"/>
            <a:ext cx="3505200" cy="1385887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989909" cy="4038599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2221706"/>
            <a:ext cx="3505200" cy="254317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828675"/>
            <a:ext cx="3495675" cy="1278731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1532"/>
            <a:ext cx="4989909" cy="390763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2178844"/>
            <a:ext cx="3495675" cy="253603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05DAEB7B-07B8-044E-8905-4B848BA18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20000"/>
          </a:blip>
          <a:srcRect t="2486" b="15506"/>
          <a:stretch/>
        </p:blipFill>
        <p:spPr>
          <a:xfrm>
            <a:off x="-42945" y="1"/>
            <a:ext cx="9233210" cy="5143500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8DE70605-FE31-594E-B085-B5A140F4C569}"/>
              </a:ext>
            </a:extLst>
          </p:cNvPr>
          <p:cNvSpPr/>
          <p:nvPr userDrawn="1"/>
        </p:nvSpPr>
        <p:spPr>
          <a:xfrm>
            <a:off x="-42945" y="0"/>
            <a:ext cx="9233210" cy="5143500"/>
          </a:xfrm>
          <a:prstGeom prst="rect">
            <a:avLst/>
          </a:prstGeom>
          <a:gradFill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he-I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075" y="100967"/>
            <a:ext cx="86868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2294-1241-40AA-B4E2-F132AAC96FCC}" type="datetimeFigureOut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89203E30-DF1D-A74E-9B57-D586651742B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03" y="4489806"/>
            <a:ext cx="4614343" cy="5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5E0CB5A3-E6D1-0C43-B0FE-44023FA8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2" y="1048642"/>
            <a:ext cx="8072436" cy="627784"/>
          </a:xfrm>
        </p:spPr>
        <p:txBody>
          <a:bodyPr/>
          <a:lstStyle/>
          <a:p>
            <a:r>
              <a:rPr lang="he-IL" dirty="0"/>
              <a:t>שיפור הליכי תכנון ובניה לתעשייה 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A1B7A93-2BFD-B443-A513-CE182CA84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375" y="1674199"/>
            <a:ext cx="7715250" cy="1128929"/>
          </a:xfrm>
        </p:spPr>
        <p:txBody>
          <a:bodyPr/>
          <a:lstStyle/>
          <a:p>
            <a:r>
              <a:rPr lang="he-IL" dirty="0"/>
              <a:t>יישום החלטת ממשלה 4108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742A48B2-4E93-9440-B9E3-1C7CBE6B4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10250" y="2571750"/>
            <a:ext cx="2619375" cy="1885708"/>
          </a:xfrm>
        </p:spPr>
        <p:txBody>
          <a:bodyPr/>
          <a:lstStyle/>
          <a:p>
            <a:r>
              <a:rPr lang="he-IL" b="1" dirty="0"/>
              <a:t>רות שורץ חנוך</a:t>
            </a:r>
          </a:p>
          <a:p>
            <a:r>
              <a:rPr lang="he-IL" sz="1800" dirty="0"/>
              <a:t>סמנכ"לית לרגולציה ברישוי ובבנייה</a:t>
            </a:r>
          </a:p>
          <a:p>
            <a:r>
              <a:rPr lang="he-IL" sz="1800" dirty="0" err="1"/>
              <a:t>מינהל</a:t>
            </a:r>
            <a:r>
              <a:rPr lang="he-IL" sz="1800" dirty="0"/>
              <a:t> התכנון</a:t>
            </a:r>
          </a:p>
        </p:txBody>
      </p:sp>
      <p:sp>
        <p:nvSpPr>
          <p:cNvPr id="7" name="מציין מיקום טקסט 5">
            <a:extLst>
              <a:ext uri="{FF2B5EF4-FFF2-40B4-BE49-F238E27FC236}">
                <a16:creationId xmlns:a16="http://schemas.microsoft.com/office/drawing/2014/main" id="{479F7887-F5E7-4AC1-BD01-E7CCD64A3F12}"/>
              </a:ext>
            </a:extLst>
          </p:cNvPr>
          <p:cNvSpPr txBox="1">
            <a:spLocks/>
          </p:cNvSpPr>
          <p:nvPr/>
        </p:nvSpPr>
        <p:spPr>
          <a:xfrm>
            <a:off x="3190875" y="2571750"/>
            <a:ext cx="2619375" cy="1885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/>
              <a:t>עוז </a:t>
            </a:r>
            <a:r>
              <a:rPr lang="he-IL" b="1" dirty="0" err="1"/>
              <a:t>כ"ץ</a:t>
            </a:r>
            <a:endParaRPr lang="he-IL" b="1" dirty="0"/>
          </a:p>
          <a:p>
            <a:r>
              <a:rPr lang="he-IL" sz="1800" dirty="0"/>
              <a:t>מנהל </a:t>
            </a:r>
            <a:r>
              <a:rPr lang="he-IL" sz="1800" dirty="0" err="1"/>
              <a:t>מינהל</a:t>
            </a:r>
            <a:r>
              <a:rPr lang="he-IL" sz="1800" dirty="0"/>
              <a:t> תעשיות</a:t>
            </a:r>
          </a:p>
          <a:p>
            <a:r>
              <a:rPr lang="he-IL" sz="1800" dirty="0"/>
              <a:t>משרד הכלכלה והתעשייה</a:t>
            </a:r>
          </a:p>
        </p:txBody>
      </p:sp>
      <p:sp>
        <p:nvSpPr>
          <p:cNvPr id="8" name="מציין מיקום טקסט 5">
            <a:extLst>
              <a:ext uri="{FF2B5EF4-FFF2-40B4-BE49-F238E27FC236}">
                <a16:creationId xmlns:a16="http://schemas.microsoft.com/office/drawing/2014/main" id="{413BF048-3C50-41E7-BF70-EEB1E932D1CF}"/>
              </a:ext>
            </a:extLst>
          </p:cNvPr>
          <p:cNvSpPr txBox="1">
            <a:spLocks/>
          </p:cNvSpPr>
          <p:nvPr/>
        </p:nvSpPr>
        <p:spPr>
          <a:xfrm>
            <a:off x="571500" y="2571750"/>
            <a:ext cx="2619375" cy="1885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/>
              <a:t>עמיחי פישר</a:t>
            </a:r>
          </a:p>
          <a:p>
            <a:r>
              <a:rPr lang="he-IL" sz="1800" dirty="0"/>
              <a:t>ראש אגף בכיר מדיניות רגולציה</a:t>
            </a:r>
          </a:p>
          <a:p>
            <a:r>
              <a:rPr lang="he-IL" sz="1800" dirty="0"/>
              <a:t>משרד ראש הממשלה</a:t>
            </a:r>
          </a:p>
        </p:txBody>
      </p:sp>
    </p:spTree>
    <p:extLst>
      <p:ext uri="{BB962C8B-B14F-4D97-AF65-F5344CB8AC3E}">
        <p14:creationId xmlns:p14="http://schemas.microsoft.com/office/powerpoint/2010/main" val="15251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פטור מהיתר בנייה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BBD5555A-FA40-4962-BB41-9361BC5E29BA}"/>
              </a:ext>
            </a:extLst>
          </p:cNvPr>
          <p:cNvSpPr/>
          <p:nvPr/>
        </p:nvSpPr>
        <p:spPr>
          <a:xfrm>
            <a:off x="238125" y="791529"/>
            <a:ext cx="8667750" cy="2169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עדכון תקנות הפטור עם התאמה לתעשייה, בתוספת של תנאי אישורי גורמי תכן לפי העניין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(מהנדס מבנים, רשות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כב"ה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, המשרד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להגנ"ס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, משרד הבריאות, פקע"ר)</a:t>
            </a:r>
          </a:p>
          <a:p>
            <a:pPr algn="r" rtl="1">
              <a:lnSpc>
                <a:spcPct val="150000"/>
              </a:lnSpc>
            </a:pPr>
            <a:endParaRPr lang="he-IL" sz="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צפוי לקצר את משך הזמן להתחלת הבנייה ב-500 יום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רלוונטי לכ-30% מהבקשות להיתר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7AF6402-E424-44C6-90EA-69E4B833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244" y="2883417"/>
            <a:ext cx="2100217" cy="143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DFEBFD7-1845-49D8-AB05-45AF2F483B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6" y="2883417"/>
            <a:ext cx="1928753" cy="143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7FD3807-BED1-4C7C-BDFE-6E03EABE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400" y="2884050"/>
            <a:ext cx="1707983" cy="143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57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רשימת העבודות הפטורות מהיתר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EDAB4-920D-45C5-A07F-43FD7C100B1E}"/>
              </a:ext>
            </a:extLst>
          </p:cNvPr>
          <p:cNvSpPr txBox="1"/>
          <p:nvPr/>
        </p:nvSpPr>
        <p:spPr>
          <a:xfrm>
            <a:off x="788570" y="704508"/>
            <a:ext cx="8117305" cy="37344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עבודות שיכללו בתקנות (למפעלים קיימים בלבד):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מבנים טכניים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ממגורות (</a:t>
            </a:r>
            <a:r>
              <a:rPr lang="he-IL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סילואים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מכולות לצרכי אחסון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מחסני ציוד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משטחי תפעול או אחסון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גגונים וסוככים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מדרגות וגדרות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39B6F49-7DCB-4B14-99A9-C191EFEAD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55" y="2923872"/>
            <a:ext cx="1952575" cy="135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09A8976-D5F0-4552-984A-0989168AC75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0"/>
          <a:stretch/>
        </p:blipFill>
        <p:spPr>
          <a:xfrm>
            <a:off x="496110" y="1095011"/>
            <a:ext cx="1890067" cy="147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2BF2980-97DD-4831-A25F-BDF584C09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672" y="2374709"/>
            <a:ext cx="1534566" cy="1897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62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מרכז להיתרי בנייה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EDAB4-920D-45C5-A07F-43FD7C100B1E}"/>
              </a:ext>
            </a:extLst>
          </p:cNvPr>
          <p:cNvSpPr txBox="1"/>
          <p:nvPr/>
        </p:nvSpPr>
        <p:spPr>
          <a:xfrm>
            <a:off x="788570" y="704508"/>
            <a:ext cx="8117305" cy="35805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25000"/>
              </a:lnSpc>
            </a:pPr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הבעיה: 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ריבוי גורמים נותני אישור ללא סנכרון וללא התמחות בתעשייה</a:t>
            </a:r>
          </a:p>
          <a:p>
            <a:pPr algn="r" rtl="1">
              <a:lnSpc>
                <a:spcPct val="125000"/>
              </a:lnSpc>
            </a:pPr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הפתרון: 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מרכז אזורי שיסייע לוועדות התכנון בעבודת הרישוי לתעשייה וימסד תהליך של התייעצות וסטנדרטיזציה</a:t>
            </a:r>
          </a:p>
          <a:p>
            <a:pPr algn="r" rtl="1">
              <a:lnSpc>
                <a:spcPct val="125000"/>
              </a:lnSpc>
            </a:pPr>
            <a:endParaRPr lang="he-IL" sz="3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r" rtl="1">
              <a:lnSpc>
                <a:spcPct val="125000"/>
              </a:lnSpc>
            </a:pPr>
            <a:r>
              <a:rPr lang="he-IL" sz="2000" b="1" dirty="0">
                <a:latin typeface="Gisha" panose="020B0502040204020203" pitchFamily="34" charset="-79"/>
                <a:cs typeface="Gisha" panose="020B0502040204020203" pitchFamily="34" charset="-79"/>
              </a:rPr>
              <a:t>עקרונות הפעלה</a:t>
            </a:r>
          </a:p>
          <a:p>
            <a:pPr marL="342900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ועדת היגוי ממשלתית בהובלת משרד הכלכלה והתעשייה ומשרד רה"מ</a:t>
            </a:r>
          </a:p>
          <a:p>
            <a:pPr marL="342900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ניהול על ידי האשכול/שלטון מקומי</a:t>
            </a:r>
          </a:p>
          <a:p>
            <a:pPr marL="342900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אין פגיעה בסמכויות של נותני האישור – אחריות מקצועית של משרדי האם / ועדות התכנון המקומיות</a:t>
            </a:r>
          </a:p>
          <a:p>
            <a:pPr marL="342900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המרכז וולונטרי ליזמים</a:t>
            </a:r>
          </a:p>
        </p:txBody>
      </p:sp>
    </p:spTree>
    <p:extLst>
      <p:ext uri="{BB962C8B-B14F-4D97-AF65-F5344CB8AC3E}">
        <p14:creationId xmlns:p14="http://schemas.microsoft.com/office/powerpoint/2010/main" val="67133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יעדי המרכז ומבנה ארגוני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6315F4B-F02E-425B-8427-E5F5CC95768A}"/>
              </a:ext>
            </a:extLst>
          </p:cNvPr>
          <p:cNvSpPr/>
          <p:nvPr/>
        </p:nvSpPr>
        <p:spPr>
          <a:xfrm>
            <a:off x="238126" y="698369"/>
            <a:ext cx="8667750" cy="110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קיצור משך הזמן לקבלת היתרי בניה לתעשייה במרבית הבקשות בכ-50% מהמצב הקיים.</a:t>
            </a:r>
          </a:p>
          <a:p>
            <a:pPr marL="285750" lvl="0" indent="-28575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זיהוי חסמים ובעיות רוחביות והמלצות לשיפור המדיניות.</a:t>
            </a:r>
          </a:p>
          <a:p>
            <a:pPr algn="r" rtl="1">
              <a:lnSpc>
                <a:spcPct val="125000"/>
              </a:lnSpc>
            </a:pPr>
            <a:endParaRPr lang="he-IL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55AB79A-8707-46C2-A37A-43F27D9FD763}"/>
              </a:ext>
            </a:extLst>
          </p:cNvPr>
          <p:cNvSpPr/>
          <p:nvPr/>
        </p:nvSpPr>
        <p:spPr>
          <a:xfrm>
            <a:off x="3873011" y="1509856"/>
            <a:ext cx="5032863" cy="212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he-IL" b="1" u="sng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יתרונות</a:t>
            </a: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ליווי מקצועי ליזם לאורך הדרך</a:t>
            </a: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כ"א בשכר גבוה יחסית</a:t>
            </a: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כ"א ייעודי עם התמחות</a:t>
            </a: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התאמת דרישות ספציפיות ומקצועיות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A105E49-69F6-4D71-8F2F-083D3E43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74" y="1535503"/>
            <a:ext cx="4101829" cy="27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0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A1B7A93-2BFD-B443-A513-CE182CA84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 dirty="0"/>
              <a:t>תודה</a:t>
            </a:r>
          </a:p>
        </p:txBody>
      </p:sp>
    </p:spTree>
    <p:extLst>
      <p:ext uri="{BB962C8B-B14F-4D97-AF65-F5344CB8AC3E}">
        <p14:creationId xmlns:p14="http://schemas.microsoft.com/office/powerpoint/2010/main" val="161453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החלטת ממשלה 4108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A2EBC34-766E-634A-8F62-4340192E1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he-IL" sz="1900" b="1" dirty="0">
                <a:solidFill>
                  <a:srgbClr val="28313A"/>
                </a:solidFill>
                <a:latin typeface="+mn-lt"/>
                <a:cs typeface="Gisha" panose="020B0502040204020203" pitchFamily="34" charset="-79"/>
              </a:rPr>
              <a:t>מטרות ההחלטה - </a:t>
            </a:r>
            <a:r>
              <a:rPr lang="he-IL" sz="1900" dirty="0">
                <a:solidFill>
                  <a:srgbClr val="28313A"/>
                </a:solidFill>
                <a:latin typeface="+mn-lt"/>
                <a:cs typeface="Gisha" panose="020B0502040204020203" pitchFamily="34" charset="-79"/>
              </a:rPr>
              <a:t>שיפור הסביבה העסקית עבור התעשייה בישראל ע"י</a:t>
            </a:r>
          </a:p>
          <a:p>
            <a:pPr>
              <a:lnSpc>
                <a:spcPct val="135000"/>
              </a:lnSpc>
            </a:pPr>
            <a:r>
              <a:rPr lang="he-IL" sz="1900" dirty="0">
                <a:solidFill>
                  <a:srgbClr val="28313A"/>
                </a:solidFill>
                <a:latin typeface="+mn-lt"/>
                <a:cs typeface="Gisha" panose="020B0502040204020203" pitchFamily="34" charset="-79"/>
              </a:rPr>
              <a:t>קיצור משך הזמן הדרוש להקמת מפעלים בישראל</a:t>
            </a:r>
          </a:p>
          <a:p>
            <a:pPr>
              <a:lnSpc>
                <a:spcPct val="135000"/>
              </a:lnSpc>
            </a:pPr>
            <a:r>
              <a:rPr lang="he-IL" sz="1900" dirty="0">
                <a:solidFill>
                  <a:srgbClr val="28313A"/>
                </a:solidFill>
                <a:latin typeface="+mn-lt"/>
                <a:cs typeface="Gisha" panose="020B0502040204020203" pitchFamily="34" charset="-79"/>
              </a:rPr>
              <a:t>ייעול הליך היתר הבנייה לתעשייה</a:t>
            </a:r>
          </a:p>
          <a:p>
            <a:pPr>
              <a:lnSpc>
                <a:spcPct val="135000"/>
              </a:lnSpc>
            </a:pPr>
            <a:r>
              <a:rPr lang="he-IL" sz="1900" dirty="0">
                <a:solidFill>
                  <a:srgbClr val="28313A"/>
                </a:solidFill>
                <a:latin typeface="+mn-lt"/>
                <a:cs typeface="Gisha" panose="020B0502040204020203" pitchFamily="34" charset="-79"/>
              </a:rPr>
              <a:t>תכנון שטח לתעשייה ל-2040</a:t>
            </a:r>
          </a:p>
          <a:p>
            <a:pPr>
              <a:lnSpc>
                <a:spcPct val="135000"/>
              </a:lnSpc>
            </a:pPr>
            <a:r>
              <a:rPr lang="he-IL" sz="1900" dirty="0">
                <a:solidFill>
                  <a:srgbClr val="28313A"/>
                </a:solidFill>
                <a:latin typeface="+mn-lt"/>
                <a:cs typeface="Gisha" panose="020B0502040204020203" pitchFamily="34" charset="-79"/>
              </a:rPr>
              <a:t>פתרון חסמים</a:t>
            </a:r>
          </a:p>
          <a:p>
            <a:pPr>
              <a:lnSpc>
                <a:spcPct val="135000"/>
              </a:lnSpc>
            </a:pPr>
            <a:endParaRPr lang="he-IL" sz="200" b="1" dirty="0">
              <a:solidFill>
                <a:srgbClr val="28313A"/>
              </a:solidFill>
              <a:latin typeface="+mn-lt"/>
              <a:cs typeface="Gisha" panose="020B0502040204020203" pitchFamily="34" charset="-79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he-IL" sz="1900" b="1" dirty="0">
                <a:solidFill>
                  <a:srgbClr val="28313A"/>
                </a:solidFill>
                <a:latin typeface="+mn-lt"/>
                <a:cs typeface="Gisha" panose="020B0502040204020203" pitchFamily="34" charset="-79"/>
              </a:rPr>
              <a:t>ועדה בין משרדית – </a:t>
            </a:r>
            <a:r>
              <a:rPr lang="he-IL" sz="1900" dirty="0">
                <a:solidFill>
                  <a:srgbClr val="28313A"/>
                </a:solidFill>
                <a:latin typeface="+mn-lt"/>
                <a:cs typeface="Gisha" panose="020B0502040204020203" pitchFamily="34" charset="-79"/>
              </a:rPr>
              <a:t>מיפתה את החסמים בתהליכי תכנון ובנייה עבור מפעלים וגיבשה המלצות</a:t>
            </a:r>
          </a:p>
          <a:p>
            <a:pPr>
              <a:lnSpc>
                <a:spcPct val="135000"/>
              </a:lnSpc>
            </a:pPr>
            <a:r>
              <a:rPr lang="he-IL" sz="1900" dirty="0">
                <a:solidFill>
                  <a:srgbClr val="28313A"/>
                </a:solidFill>
                <a:latin typeface="+mn-lt"/>
                <a:cs typeface="Gisha" panose="020B0502040204020203" pitchFamily="34" charset="-79"/>
              </a:rPr>
              <a:t>חברי הוועדה: משרד הכלכלה והתעשייה, </a:t>
            </a:r>
            <a:r>
              <a:rPr lang="he-IL" sz="1900" dirty="0" err="1">
                <a:solidFill>
                  <a:srgbClr val="28313A"/>
                </a:solidFill>
                <a:latin typeface="+mn-lt"/>
                <a:cs typeface="Gisha" panose="020B0502040204020203" pitchFamily="34" charset="-79"/>
              </a:rPr>
              <a:t>מינהל</a:t>
            </a:r>
            <a:r>
              <a:rPr lang="he-IL" sz="1900" dirty="0">
                <a:solidFill>
                  <a:srgbClr val="28313A"/>
                </a:solidFill>
                <a:latin typeface="+mn-lt"/>
                <a:cs typeface="Gisha" panose="020B0502040204020203" pitchFamily="34" charset="-79"/>
              </a:rPr>
              <a:t> התכנון, משרד ראש הממשלה, המשרד להגנת הסביבה, משרד הפנים, משרד האנרגיה ומשרד האוצר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174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B20F46-BA10-1D4B-AD2D-CD452FE7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00967"/>
            <a:ext cx="8686800" cy="690562"/>
          </a:xfrm>
        </p:spPr>
        <p:txBody>
          <a:bodyPr/>
          <a:lstStyle/>
          <a:p>
            <a:r>
              <a:rPr lang="he-IL" dirty="0"/>
              <a:t>תהליך הקמת מפעל בישראל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76D41E6-824B-40FF-A0CB-2260D6F5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599" y="791529"/>
            <a:ext cx="3167999" cy="4896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395F119-5C31-421B-B343-037DCCA8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100" y="1330819"/>
            <a:ext cx="4535999" cy="4824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B6ED898-61EE-4A55-A156-A7DAAD96A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999" y="1862909"/>
            <a:ext cx="4629599" cy="4752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DC4B28B-314D-4FBE-A38C-FF853A539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600" y="2387060"/>
            <a:ext cx="4341599" cy="4968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E3A210C-93DD-444D-A4CF-566E5C0DD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800" y="2926681"/>
            <a:ext cx="4910399" cy="50399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FD7B997-BE3C-45CD-911E-851223D11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400" y="3473501"/>
            <a:ext cx="4096799" cy="4968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FE10B52-46BB-48E0-89DB-609705B45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7199" y="4013122"/>
            <a:ext cx="2743199" cy="482400"/>
          </a:xfrm>
          <a:prstGeom prst="rect">
            <a:avLst/>
          </a:prstGeom>
        </p:spPr>
      </p:pic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A192CEB4-38E0-45C7-A708-FEF33AF3CD8B}"/>
              </a:ext>
            </a:extLst>
          </p:cNvPr>
          <p:cNvSpPr/>
          <p:nvPr/>
        </p:nvSpPr>
        <p:spPr>
          <a:xfrm>
            <a:off x="7928637" y="791529"/>
            <a:ext cx="310459" cy="3703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90173-F7CC-4CCC-B2FE-B8089B1F0EFF}"/>
              </a:ext>
            </a:extLst>
          </p:cNvPr>
          <p:cNvSpPr txBox="1"/>
          <p:nvPr/>
        </p:nvSpPr>
        <p:spPr>
          <a:xfrm rot="20080183">
            <a:off x="3784806" y="825926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" b="1" dirty="0"/>
              <a:t>3-6</a:t>
            </a:r>
          </a:p>
          <a:p>
            <a:pPr algn="ctr"/>
            <a:r>
              <a:rPr lang="he-IL" sz="800" b="1" dirty="0"/>
              <a:t>חודשים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B349D-973C-42AF-806E-E292A32B1856}"/>
              </a:ext>
            </a:extLst>
          </p:cNvPr>
          <p:cNvSpPr txBox="1"/>
          <p:nvPr/>
        </p:nvSpPr>
        <p:spPr>
          <a:xfrm rot="20080183">
            <a:off x="1877661" y="1402741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" b="1" dirty="0"/>
              <a:t>8</a:t>
            </a:r>
          </a:p>
          <a:p>
            <a:pPr algn="ctr"/>
            <a:r>
              <a:rPr lang="he-IL" sz="800" b="1" dirty="0"/>
              <a:t>חודשים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E4748-E0EB-4BD5-941B-19B558F809AB}"/>
              </a:ext>
            </a:extLst>
          </p:cNvPr>
          <p:cNvSpPr txBox="1"/>
          <p:nvPr/>
        </p:nvSpPr>
        <p:spPr>
          <a:xfrm rot="20080183">
            <a:off x="2348272" y="1904433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" b="1" dirty="0"/>
              <a:t>8</a:t>
            </a:r>
          </a:p>
          <a:p>
            <a:pPr algn="ctr"/>
            <a:r>
              <a:rPr lang="he-IL" sz="800" b="1" dirty="0"/>
              <a:t>חודשים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1CDDB2-29EF-45D6-90BF-F23CF097982A}"/>
              </a:ext>
            </a:extLst>
          </p:cNvPr>
          <p:cNvSpPr txBox="1"/>
          <p:nvPr/>
        </p:nvSpPr>
        <p:spPr>
          <a:xfrm rot="20080183">
            <a:off x="2113612" y="2443695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800" b="1" dirty="0"/>
              <a:t>23</a:t>
            </a:r>
            <a:endParaRPr lang="he-IL" sz="800" b="1" dirty="0"/>
          </a:p>
          <a:p>
            <a:pPr algn="ctr"/>
            <a:r>
              <a:rPr lang="he-IL" sz="800" b="1" dirty="0"/>
              <a:t>חודשים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9E608-40AE-4478-8AA2-4CB3E8AF6BF5}"/>
              </a:ext>
            </a:extLst>
          </p:cNvPr>
          <p:cNvSpPr txBox="1"/>
          <p:nvPr/>
        </p:nvSpPr>
        <p:spPr>
          <a:xfrm rot="20080183">
            <a:off x="1547915" y="3029420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800" b="1" dirty="0"/>
              <a:t>6-12</a:t>
            </a:r>
            <a:endParaRPr lang="he-IL" sz="800" b="1" dirty="0"/>
          </a:p>
          <a:p>
            <a:pPr algn="ctr"/>
            <a:r>
              <a:rPr lang="he-IL" sz="800" b="1" dirty="0"/>
              <a:t>חודשים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2238D-8697-418D-BBF8-5C6594B19C36}"/>
              </a:ext>
            </a:extLst>
          </p:cNvPr>
          <p:cNvSpPr txBox="1"/>
          <p:nvPr/>
        </p:nvSpPr>
        <p:spPr>
          <a:xfrm rot="20080183">
            <a:off x="2308672" y="3518252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800" b="1" dirty="0"/>
              <a:t>1-3</a:t>
            </a:r>
            <a:endParaRPr lang="he-IL" sz="800" b="1" dirty="0"/>
          </a:p>
          <a:p>
            <a:pPr algn="ctr"/>
            <a:r>
              <a:rPr lang="he-IL" sz="800" b="1" dirty="0"/>
              <a:t>חודשים</a:t>
            </a:r>
          </a:p>
        </p:txBody>
      </p:sp>
    </p:spTree>
    <p:extLst>
      <p:ext uri="{BB962C8B-B14F-4D97-AF65-F5344CB8AC3E}">
        <p14:creationId xmlns:p14="http://schemas.microsoft.com/office/powerpoint/2010/main" val="248762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B20F46-BA10-1D4B-AD2D-CD452FE7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00967"/>
            <a:ext cx="8686800" cy="690562"/>
          </a:xfrm>
        </p:spPr>
        <p:txBody>
          <a:bodyPr/>
          <a:lstStyle/>
          <a:p>
            <a:r>
              <a:rPr lang="he-IL" dirty="0"/>
              <a:t>תהליך הקמת מפעל בישראל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76D41E6-824B-40FF-A0CB-2260D6F5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599" y="791529"/>
            <a:ext cx="3167999" cy="4896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395F119-5C31-421B-B343-037DCCA8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100" y="1330819"/>
            <a:ext cx="4535999" cy="4824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B6ED898-61EE-4A55-A156-A7DAAD96A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999" y="1862909"/>
            <a:ext cx="4629599" cy="4752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DC4B28B-314D-4FBE-A38C-FF853A539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600" y="2387060"/>
            <a:ext cx="4341599" cy="4968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E3A210C-93DD-444D-A4CF-566E5C0DD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800" y="2926681"/>
            <a:ext cx="4910399" cy="50399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FD7B997-BE3C-45CD-911E-851223D11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400" y="3473501"/>
            <a:ext cx="4096799" cy="49680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FE10B52-46BB-48E0-89DB-609705B453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7199" y="4013122"/>
            <a:ext cx="2743199" cy="482400"/>
          </a:xfrm>
          <a:prstGeom prst="rect">
            <a:avLst/>
          </a:prstGeom>
        </p:spPr>
      </p:pic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A192CEB4-38E0-45C7-A708-FEF33AF3CD8B}"/>
              </a:ext>
            </a:extLst>
          </p:cNvPr>
          <p:cNvSpPr/>
          <p:nvPr/>
        </p:nvSpPr>
        <p:spPr>
          <a:xfrm>
            <a:off x="7928637" y="791529"/>
            <a:ext cx="310459" cy="3703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90173-F7CC-4CCC-B2FE-B8089B1F0EFF}"/>
              </a:ext>
            </a:extLst>
          </p:cNvPr>
          <p:cNvSpPr txBox="1"/>
          <p:nvPr/>
        </p:nvSpPr>
        <p:spPr>
          <a:xfrm rot="20080183">
            <a:off x="3784806" y="825926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" b="1" dirty="0"/>
              <a:t>3-6</a:t>
            </a:r>
          </a:p>
          <a:p>
            <a:pPr algn="ctr"/>
            <a:r>
              <a:rPr lang="he-IL" sz="800" b="1" dirty="0"/>
              <a:t>חודשים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FB349D-973C-42AF-806E-E292A32B1856}"/>
              </a:ext>
            </a:extLst>
          </p:cNvPr>
          <p:cNvSpPr txBox="1"/>
          <p:nvPr/>
        </p:nvSpPr>
        <p:spPr>
          <a:xfrm rot="20080183">
            <a:off x="1877661" y="1402741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" b="1" dirty="0"/>
              <a:t>8</a:t>
            </a:r>
          </a:p>
          <a:p>
            <a:pPr algn="ctr"/>
            <a:r>
              <a:rPr lang="he-IL" sz="800" b="1" dirty="0"/>
              <a:t>חודשים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E4748-E0EB-4BD5-941B-19B558F809AB}"/>
              </a:ext>
            </a:extLst>
          </p:cNvPr>
          <p:cNvSpPr txBox="1"/>
          <p:nvPr/>
        </p:nvSpPr>
        <p:spPr>
          <a:xfrm rot="20080183">
            <a:off x="2348272" y="1904433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800" b="1" dirty="0"/>
              <a:t>8</a:t>
            </a:r>
          </a:p>
          <a:p>
            <a:pPr algn="ctr"/>
            <a:r>
              <a:rPr lang="he-IL" sz="800" b="1" dirty="0"/>
              <a:t>חודשים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1CDDB2-29EF-45D6-90BF-F23CF097982A}"/>
              </a:ext>
            </a:extLst>
          </p:cNvPr>
          <p:cNvSpPr txBox="1"/>
          <p:nvPr/>
        </p:nvSpPr>
        <p:spPr>
          <a:xfrm rot="20080183">
            <a:off x="2113612" y="2443695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800" b="1" dirty="0"/>
              <a:t>23</a:t>
            </a:r>
            <a:endParaRPr lang="he-IL" sz="800" b="1" dirty="0"/>
          </a:p>
          <a:p>
            <a:pPr algn="ctr"/>
            <a:r>
              <a:rPr lang="he-IL" sz="800" b="1" dirty="0"/>
              <a:t>חודשים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9E608-40AE-4478-8AA2-4CB3E8AF6BF5}"/>
              </a:ext>
            </a:extLst>
          </p:cNvPr>
          <p:cNvSpPr txBox="1"/>
          <p:nvPr/>
        </p:nvSpPr>
        <p:spPr>
          <a:xfrm rot="20080183">
            <a:off x="1547915" y="3029420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800" b="1" dirty="0"/>
              <a:t>6-12</a:t>
            </a:r>
            <a:endParaRPr lang="he-IL" sz="800" b="1" dirty="0"/>
          </a:p>
          <a:p>
            <a:pPr algn="ctr"/>
            <a:r>
              <a:rPr lang="he-IL" sz="800" b="1" dirty="0"/>
              <a:t>חודשים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2238D-8697-418D-BBF8-5C6594B19C36}"/>
              </a:ext>
            </a:extLst>
          </p:cNvPr>
          <p:cNvSpPr txBox="1"/>
          <p:nvPr/>
        </p:nvSpPr>
        <p:spPr>
          <a:xfrm rot="20080183">
            <a:off x="2308672" y="3518252"/>
            <a:ext cx="56938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800" b="1" dirty="0"/>
              <a:t>1-3</a:t>
            </a:r>
            <a:endParaRPr lang="he-IL" sz="800" b="1" dirty="0"/>
          </a:p>
          <a:p>
            <a:pPr algn="ctr"/>
            <a:r>
              <a:rPr lang="he-IL" sz="800" b="1" dirty="0"/>
              <a:t>חודשים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A18B699F-C2F8-4EE0-AF4B-DD4D665D745A}"/>
              </a:ext>
            </a:extLst>
          </p:cNvPr>
          <p:cNvSpPr/>
          <p:nvPr/>
        </p:nvSpPr>
        <p:spPr>
          <a:xfrm rot="537992">
            <a:off x="1606603" y="1771337"/>
            <a:ext cx="5930794" cy="60065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התהליך אורך כ-5 שנים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4EFE9098-CF5E-4E16-9DB8-17089D6933AE}"/>
              </a:ext>
            </a:extLst>
          </p:cNvPr>
          <p:cNvSpPr/>
          <p:nvPr/>
        </p:nvSpPr>
        <p:spPr>
          <a:xfrm rot="537992">
            <a:off x="1483237" y="2823605"/>
            <a:ext cx="5930794" cy="60065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ומעורבים בו כ-40 גורמים שונים</a:t>
            </a:r>
          </a:p>
        </p:txBody>
      </p:sp>
    </p:spTree>
    <p:extLst>
      <p:ext uri="{BB962C8B-B14F-4D97-AF65-F5344CB8AC3E}">
        <p14:creationId xmlns:p14="http://schemas.microsoft.com/office/powerpoint/2010/main" val="13540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המלצות הוועדה לשלב היתר הבנייה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C7E0F1A-EE9A-4017-816C-D75C74E60830}"/>
              </a:ext>
            </a:extLst>
          </p:cNvPr>
          <p:cNvSpPr/>
          <p:nvPr/>
        </p:nvSpPr>
        <p:spPr>
          <a:xfrm>
            <a:off x="6291843" y="1417006"/>
            <a:ext cx="2398148" cy="2269777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תכנון ועדכון תקנות הפטור מהיתר בנייה והכללת עבודות נפוצות בתעשייה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24A1A6B-415D-4264-8508-371627A713A7}"/>
              </a:ext>
            </a:extLst>
          </p:cNvPr>
          <p:cNvSpPr/>
          <p:nvPr/>
        </p:nvSpPr>
        <p:spPr>
          <a:xfrm>
            <a:off x="3423160" y="1417006"/>
            <a:ext cx="2398148" cy="2269777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הקמת מרכז רישוי לתעשייה באזור הצפון לסיוע לוועדות התכנון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557EF0C1-C69B-4727-8590-1885C5C67140}"/>
              </a:ext>
            </a:extLst>
          </p:cNvPr>
          <p:cNvSpPr/>
          <p:nvPr/>
        </p:nvSpPr>
        <p:spPr>
          <a:xfrm>
            <a:off x="554477" y="1417006"/>
            <a:ext cx="2398148" cy="2269777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תחזית 2040 לצרכי התעשייה גיבוש הנחיות </a:t>
            </a:r>
            <a:r>
              <a:rPr lang="he-IL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איזור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938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3F3B11-11E7-6F47-8BF5-88311DA36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12" y="126461"/>
            <a:ext cx="7886700" cy="714375"/>
          </a:xfrm>
        </p:spPr>
        <p:txBody>
          <a:bodyPr/>
          <a:lstStyle/>
          <a:p>
            <a:r>
              <a:rPr lang="he-IL" dirty="0" smtClean="0"/>
              <a:t>כיוונים נוספים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2973A1-7CB7-4143-94CA-23881127629F}"/>
              </a:ext>
            </a:extLst>
          </p:cNvPr>
          <p:cNvSpPr/>
          <p:nvPr/>
        </p:nvSpPr>
        <p:spPr>
          <a:xfrm>
            <a:off x="185488" y="714376"/>
            <a:ext cx="87108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קיצור וייעול הליך </a:t>
            </a:r>
            <a:r>
              <a:rPr lang="he-IL" sz="2400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המלצה להקצאת קרקע לתעשייה</a:t>
            </a:r>
            <a:endParaRPr lang="he-IL" sz="2400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ועדת הסרת חסמים וסנכרון במקרקעין ותכנון ובנייה </a:t>
            </a: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סטנדרטיזציה של תפקיד </a:t>
            </a:r>
            <a:r>
              <a:rPr lang="he-IL" sz="2400" dirty="0" err="1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המינהלות</a:t>
            </a:r>
            <a:endParaRPr lang="he-IL" sz="2400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גוף סיוע וליווי למנהלות אזורי </a:t>
            </a:r>
            <a:r>
              <a:rPr lang="he-IL" sz="2400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תעשייה</a:t>
            </a: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תחזית של צרכי התעשייה ל 2040 עבור כלל התעשייה, תעשייה עם השפעות </a:t>
            </a:r>
            <a:r>
              <a:rPr lang="he-IL" sz="2400" dirty="0" err="1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סיבבתיות</a:t>
            </a:r>
            <a:r>
              <a:rPr lang="he-IL" sz="2400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, תעשיית מחזור ובטון</a:t>
            </a:r>
            <a:endParaRPr lang="he-IL" sz="2400" dirty="0" smtClean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286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B20F46-BA10-1D4B-AD2D-CD452FE7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00967"/>
            <a:ext cx="8686800" cy="690562"/>
          </a:xfrm>
        </p:spPr>
        <p:txBody>
          <a:bodyPr/>
          <a:lstStyle/>
          <a:p>
            <a:r>
              <a:rPr lang="he-IL" dirty="0"/>
              <a:t>חסמים בהליך היתר הבנייה</a:t>
            </a:r>
          </a:p>
        </p:txBody>
      </p:sp>
      <p:graphicFrame>
        <p:nvGraphicFramePr>
          <p:cNvPr id="21" name="טבלה 20">
            <a:extLst>
              <a:ext uri="{FF2B5EF4-FFF2-40B4-BE49-F238E27FC236}">
                <a16:creationId xmlns:a16="http://schemas.microsoft.com/office/drawing/2014/main" id="{FB4C79FE-2650-42C0-A740-C9E88402B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0264"/>
              </p:ext>
            </p:extLst>
          </p:nvPr>
        </p:nvGraphicFramePr>
        <p:xfrm>
          <a:off x="1264595" y="791529"/>
          <a:ext cx="6994189" cy="352206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73968">
                  <a:extLst>
                    <a:ext uri="{9D8B030D-6E8A-4147-A177-3AD203B41FA5}">
                      <a16:colId xmlns:a16="http://schemas.microsoft.com/office/drawing/2014/main" val="3055342525"/>
                    </a:ext>
                  </a:extLst>
                </a:gridCol>
                <a:gridCol w="2393850">
                  <a:extLst>
                    <a:ext uri="{9D8B030D-6E8A-4147-A177-3AD203B41FA5}">
                      <a16:colId xmlns:a16="http://schemas.microsoft.com/office/drawing/2014/main" val="2192094258"/>
                    </a:ext>
                  </a:extLst>
                </a:gridCol>
                <a:gridCol w="1302847">
                  <a:extLst>
                    <a:ext uri="{9D8B030D-6E8A-4147-A177-3AD203B41FA5}">
                      <a16:colId xmlns:a16="http://schemas.microsoft.com/office/drawing/2014/main" val="3035505143"/>
                    </a:ext>
                  </a:extLst>
                </a:gridCol>
                <a:gridCol w="1523524">
                  <a:extLst>
                    <a:ext uri="{9D8B030D-6E8A-4147-A177-3AD203B41FA5}">
                      <a16:colId xmlns:a16="http://schemas.microsoft.com/office/drawing/2014/main" val="613778833"/>
                    </a:ext>
                  </a:extLst>
                </a:gridCol>
              </a:tblGrid>
              <a:tr h="413386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</a:pPr>
                      <a:r>
                        <a:rPr lang="he-IL" sz="180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שלב בהליך</a:t>
                      </a:r>
                      <a:r>
                        <a:rPr lang="he-IL" sz="1800" baseline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בניה</a:t>
                      </a:r>
                      <a:endParaRPr lang="en-US" sz="18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Gisha" panose="020B0502040204020203" pitchFamily="34" charset="-79"/>
                          <a:ea typeface="Calibri"/>
                          <a:cs typeface="Gisha" panose="020B0502040204020203" pitchFamily="34" charset="-79"/>
                        </a:rPr>
                        <a:t>ימים </a:t>
                      </a:r>
                      <a:r>
                        <a:rPr lang="he-IL" sz="1800" dirty="0" err="1">
                          <a:effectLst/>
                          <a:latin typeface="Gisha" panose="020B0502040204020203" pitchFamily="34" charset="-79"/>
                          <a:ea typeface="Calibri"/>
                          <a:cs typeface="Gisha" panose="020B0502040204020203" pitchFamily="34" charset="-79"/>
                        </a:rPr>
                        <a:t>קלנדריים</a:t>
                      </a:r>
                      <a:endParaRPr lang="en-US" sz="180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6856794"/>
                  </a:ext>
                </a:extLst>
              </a:tr>
              <a:tr h="351879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0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"זמן יזם"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מידע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102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7852"/>
                  </a:ext>
                </a:extLst>
              </a:tr>
              <a:tr h="277433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תכנון + רגולטורים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214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56642"/>
                  </a:ext>
                </a:extLst>
              </a:tr>
              <a:tr h="302208">
                <a:tc gridSpan="3">
                  <a:txBody>
                    <a:bodyPr/>
                    <a:lstStyle/>
                    <a:p>
                      <a:pPr algn="ctr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Calibri"/>
                          <a:cs typeface="Gisha" panose="020B0502040204020203" pitchFamily="34" charset="-79"/>
                        </a:rPr>
                        <a:t>סה"כ זמן יזם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Gisha" panose="020B0502040204020203" pitchFamily="34" charset="-79"/>
                          <a:ea typeface="Calibri"/>
                          <a:cs typeface="Gisha" panose="020B0502040204020203" pitchFamily="34" charset="-79"/>
                        </a:rPr>
                        <a:t>316</a:t>
                      </a:r>
                      <a:endParaRPr lang="en-US" sz="1800" b="1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772504"/>
                  </a:ext>
                </a:extLst>
              </a:tr>
              <a:tr h="302208">
                <a:tc rowSpan="5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0" kern="1200" dirty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"זמן ועדה"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תנאי סף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effectLst/>
                          <a:latin typeface="Gisha" panose="020B0502040204020203" pitchFamily="34" charset="-79"/>
                          <a:ea typeface="Calibri"/>
                          <a:cs typeface="Gisha" panose="020B0502040204020203" pitchFamily="34" charset="-79"/>
                        </a:rPr>
                        <a:t>86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578173"/>
                  </a:ext>
                </a:extLst>
              </a:tr>
              <a:tr h="185770">
                <a:tc v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בקרה מרחבית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Gisha" panose="020B0502040204020203" pitchFamily="34" charset="-79"/>
                          <a:ea typeface="Calibri"/>
                          <a:cs typeface="Gisha" panose="020B0502040204020203" pitchFamily="34" charset="-79"/>
                        </a:rPr>
                        <a:t>66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69144"/>
                  </a:ext>
                </a:extLst>
              </a:tr>
              <a:tr h="302208">
                <a:tc v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הכנת תכן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88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19978"/>
                  </a:ext>
                </a:extLst>
              </a:tr>
              <a:tr h="315220">
                <a:tc v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בקרת תכן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30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57891"/>
                  </a:ext>
                </a:extLst>
              </a:tr>
              <a:tr h="302208">
                <a:tc v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600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הפקת היתר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18</a:t>
                      </a: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000366"/>
                  </a:ext>
                </a:extLst>
              </a:tr>
              <a:tr h="302208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tx1"/>
                          </a:solidFill>
                          <a:effectLst/>
                          <a:latin typeface="Gisha" panose="020B0502040204020203" pitchFamily="34" charset="-79"/>
                          <a:ea typeface="Calibri"/>
                          <a:cs typeface="Gisha" panose="020B0502040204020203" pitchFamily="34" charset="-79"/>
                        </a:rPr>
                        <a:t>סה"כ זמן ועדה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>
                          <a:effectLst/>
                          <a:latin typeface="Gisha" panose="020B0502040204020203" pitchFamily="34" charset="-79"/>
                          <a:ea typeface="Calibri"/>
                          <a:cs typeface="Gisha" panose="020B0502040204020203" pitchFamily="34" charset="-79"/>
                        </a:rPr>
                        <a:t>288</a:t>
                      </a:r>
                      <a:endParaRPr lang="en-US" sz="1800" b="1" dirty="0"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36996"/>
                  </a:ext>
                </a:extLst>
              </a:tr>
              <a:tr h="34354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>
                          <a:solidFill>
                            <a:schemeClr val="bg1"/>
                          </a:solidFill>
                          <a:effectLst/>
                          <a:latin typeface="Gisha" panose="020B0502040204020203" pitchFamily="34" charset="-79"/>
                          <a:ea typeface="Calibri"/>
                          <a:cs typeface="Gisha" panose="020B0502040204020203" pitchFamily="34" charset="-79"/>
                        </a:rPr>
                        <a:t>סה"כ ימים עד לקבלת היתר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chemeClr val="bg1"/>
                          </a:solidFill>
                          <a:effectLst/>
                          <a:latin typeface="Gisha" panose="020B0502040204020203" pitchFamily="34" charset="-79"/>
                          <a:ea typeface="Calibri"/>
                          <a:cs typeface="Gisha" panose="020B0502040204020203" pitchFamily="34" charset="-79"/>
                        </a:rPr>
                        <a:t>604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Gisha" panose="020B0502040204020203" pitchFamily="34" charset="-79"/>
                        <a:ea typeface="Calibri"/>
                        <a:cs typeface="Gisha" panose="020B0502040204020203" pitchFamily="34" charset="-79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3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51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B20F46-BA10-1D4B-AD2D-CD452FE7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00967"/>
            <a:ext cx="8686800" cy="690562"/>
          </a:xfrm>
        </p:spPr>
        <p:txBody>
          <a:bodyPr/>
          <a:lstStyle/>
          <a:p>
            <a:r>
              <a:rPr lang="he-IL" dirty="0"/>
              <a:t>חסמים בהליך היתר הבנייה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428BD531-183B-42EA-BCDF-A71367652976}"/>
              </a:ext>
            </a:extLst>
          </p:cNvPr>
          <p:cNvSpPr/>
          <p:nvPr/>
        </p:nvSpPr>
        <p:spPr>
          <a:xfrm>
            <a:off x="219075" y="792483"/>
            <a:ext cx="8686800" cy="4033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הוועדה התמקדה במיפוי החסמים בשלב היתר הבנייה</a:t>
            </a:r>
          </a:p>
          <a:p>
            <a:pPr marL="342900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הזמן הממוצע לקבלת היתר בנייה עומד על </a:t>
            </a:r>
            <a:r>
              <a:rPr lang="he-IL" sz="2000" b="1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604 ימים</a:t>
            </a:r>
          </a:p>
          <a:p>
            <a:pPr marL="342900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סיבות לפרק הזמן הארוך:</a:t>
            </a:r>
          </a:p>
          <a:p>
            <a:pPr marL="800100" lvl="1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"לך תביא" - </a:t>
            </a:r>
            <a:r>
              <a:rPr lang="he-IL" sz="2000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ריבוי גורמים מאשרים ללא סנכרון וללא התמקצעות בתעשייה</a:t>
            </a:r>
          </a:p>
          <a:p>
            <a:pPr marL="800100" lvl="1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מאפייני התעשייה – </a:t>
            </a:r>
            <a:r>
              <a:rPr lang="he-IL" sz="2000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התעשייה בהשוואה למגורים</a:t>
            </a:r>
          </a:p>
          <a:p>
            <a:pPr marL="1257300" lvl="2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מגוונת יותר</a:t>
            </a:r>
          </a:p>
          <a:p>
            <a:pPr marL="1257300" lvl="2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מורכבת יותר</a:t>
            </a:r>
          </a:p>
          <a:p>
            <a:pPr marL="1257300" lvl="2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דינמית יותר</a:t>
            </a:r>
          </a:p>
          <a:p>
            <a:pPr marL="1257300" lvl="2" indent="-342900" algn="r" rtl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8313A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בתחרות בינלאומית</a:t>
            </a:r>
          </a:p>
          <a:p>
            <a:pPr marL="800100" lvl="1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80552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35962" y="124983"/>
            <a:ext cx="7886700" cy="714375"/>
          </a:xfrm>
        </p:spPr>
        <p:txBody>
          <a:bodyPr/>
          <a:lstStyle/>
          <a:p>
            <a:r>
              <a:rPr lang="he-IL" dirty="0"/>
              <a:t>תכנון:</a:t>
            </a:r>
            <a:endParaRPr lang="en-US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8" y="253667"/>
            <a:ext cx="3170087" cy="402584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AF1A4112-2510-4D86-A8C7-28B9B98DE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76597" y="2511484"/>
            <a:ext cx="5228073" cy="1483715"/>
          </a:xfrm>
        </p:spPr>
        <p:txBody>
          <a:bodyPr/>
          <a:lstStyle/>
          <a:p>
            <a:r>
              <a:rPr lang="he-IL" sz="2400" dirty="0" err="1">
                <a:latin typeface="Gisha" panose="020B0502040204020203" pitchFamily="34" charset="-79"/>
                <a:cs typeface="Gisha" panose="020B0502040204020203" pitchFamily="34" charset="-79"/>
              </a:rPr>
              <a:t>הפיתרון</a:t>
            </a:r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</a:p>
          <a:p>
            <a:r>
              <a:rPr lang="he-IL" sz="2400" b="0" dirty="0">
                <a:latin typeface="Gisha" panose="020B0502040204020203" pitchFamily="34" charset="-79"/>
                <a:cs typeface="Gisha" panose="020B0502040204020203" pitchFamily="34" charset="-79"/>
              </a:rPr>
              <a:t>תכנון חושב רישוי;</a:t>
            </a:r>
          </a:p>
          <a:p>
            <a:r>
              <a:rPr lang="he-IL" sz="2400" b="0" dirty="0">
                <a:latin typeface="Gisha" panose="020B0502040204020203" pitchFamily="34" charset="-79"/>
                <a:cs typeface="Gisha" panose="020B0502040204020203" pitchFamily="34" charset="-79"/>
              </a:rPr>
              <a:t>הגדרה של ייעודי קרקע עיקריים לתעשייה;</a:t>
            </a:r>
          </a:p>
          <a:p>
            <a:endParaRPr lang="he-IL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6B92F074-ABC9-4FCD-A43B-3F955DF7C8EA}"/>
              </a:ext>
            </a:extLst>
          </p:cNvPr>
          <p:cNvSpPr/>
          <p:nvPr/>
        </p:nvSpPr>
        <p:spPr>
          <a:xfrm>
            <a:off x="5427194" y="689830"/>
            <a:ext cx="3478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b="1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המטרה:</a:t>
            </a:r>
            <a:r>
              <a:rPr lang="he-IL" sz="2400" dirty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 צמצום החסמים התכנוניים עבור התעשייה, במסגרת תכניות מפורטות</a:t>
            </a:r>
          </a:p>
        </p:txBody>
      </p:sp>
    </p:spTree>
    <p:extLst>
      <p:ext uri="{BB962C8B-B14F-4D97-AF65-F5344CB8AC3E}">
        <p14:creationId xmlns:p14="http://schemas.microsoft.com/office/powerpoint/2010/main" val="138184497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המכון הישראלי לדמוקרטיה">
      <a:dk1>
        <a:srgbClr val="141E38"/>
      </a:dk1>
      <a:lt1>
        <a:sysClr val="window" lastClr="FFFFFF"/>
      </a:lt1>
      <a:dk2>
        <a:srgbClr val="141E38"/>
      </a:dk2>
      <a:lt2>
        <a:srgbClr val="E7E6E6"/>
      </a:lt2>
      <a:accent1>
        <a:srgbClr val="141E38"/>
      </a:accent1>
      <a:accent2>
        <a:srgbClr val="44546A"/>
      </a:accent2>
      <a:accent3>
        <a:srgbClr val="A5A5A5"/>
      </a:accent3>
      <a:accent4>
        <a:srgbClr val="D0CECE"/>
      </a:accent4>
      <a:accent5>
        <a:srgbClr val="8BB9E2"/>
      </a:accent5>
      <a:accent6>
        <a:srgbClr val="C2DFFD"/>
      </a:accent6>
      <a:hlink>
        <a:srgbClr val="034A90"/>
      </a:hlink>
      <a:folHlink>
        <a:srgbClr val="757070"/>
      </a:folHlink>
    </a:clrScheme>
    <a:fontScheme name="המכון הישראלי לדמוקרטיה">
      <a:majorFont>
        <a:latin typeface="Calibri Light"/>
        <a:ea typeface=""/>
        <a:cs typeface="TAHOMA "/>
      </a:majorFont>
      <a:minorFont>
        <a:latin typeface="Tahoma"/>
        <a:ea typeface=""/>
        <a:cs typeface="TAHOMA 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11754</TotalTime>
  <Words>539</Words>
  <Application>Microsoft Office PowerPoint</Application>
  <PresentationFormat>‫הצגה על המסך (16:9)</PresentationFormat>
  <Paragraphs>131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2" baseType="lpstr">
      <vt:lpstr>Arial</vt:lpstr>
      <vt:lpstr>Calibri</vt:lpstr>
      <vt:lpstr>Gisha</vt:lpstr>
      <vt:lpstr>South</vt:lpstr>
      <vt:lpstr>Tahoma</vt:lpstr>
      <vt:lpstr>TAHOMA </vt:lpstr>
      <vt:lpstr>Wingdings</vt:lpstr>
      <vt:lpstr>ערכת נושא Office</vt:lpstr>
      <vt:lpstr>שיפור הליכי תכנון ובניה לתעשייה </vt:lpstr>
      <vt:lpstr>החלטת ממשלה 4108</vt:lpstr>
      <vt:lpstr>תהליך הקמת מפעל בישראל</vt:lpstr>
      <vt:lpstr>תהליך הקמת מפעל בישראל</vt:lpstr>
      <vt:lpstr>המלצות הוועדה לשלב היתר הבנייה</vt:lpstr>
      <vt:lpstr>כיוונים נוספים</vt:lpstr>
      <vt:lpstr>חסמים בהליך היתר הבנייה</vt:lpstr>
      <vt:lpstr>חסמים בהליך היתר הבנייה</vt:lpstr>
      <vt:lpstr>תכנון:</vt:lpstr>
      <vt:lpstr>פטור מהיתר בנייה</vt:lpstr>
      <vt:lpstr>רשימת העבודות הפטורות מהיתר</vt:lpstr>
      <vt:lpstr>מרכז להיתרי בנייה</vt:lpstr>
      <vt:lpstr>יעדי המרכז ומבנה ארגוני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ראשית</dc:title>
  <dc:creator>user</dc:creator>
  <cp:lastModifiedBy>עוז כ''ץ</cp:lastModifiedBy>
  <cp:revision>238</cp:revision>
  <dcterms:created xsi:type="dcterms:W3CDTF">2017-01-14T12:39:51Z</dcterms:created>
  <dcterms:modified xsi:type="dcterms:W3CDTF">2021-06-29T12:06:45Z</dcterms:modified>
</cp:coreProperties>
</file>