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1" r:id="rId1"/>
    <p:sldMasterId id="2147483674" r:id="rId2"/>
  </p:sldMasterIdLst>
  <p:notesMasterIdLst>
    <p:notesMasterId r:id="rId30"/>
  </p:notesMasterIdLst>
  <p:sldIdLst>
    <p:sldId id="304" r:id="rId3"/>
    <p:sldId id="257" r:id="rId4"/>
    <p:sldId id="258" r:id="rId5"/>
    <p:sldId id="301" r:id="rId6"/>
    <p:sldId id="276" r:id="rId7"/>
    <p:sldId id="277" r:id="rId8"/>
    <p:sldId id="278" r:id="rId9"/>
    <p:sldId id="279" r:id="rId10"/>
    <p:sldId id="260" r:id="rId11"/>
    <p:sldId id="261" r:id="rId12"/>
    <p:sldId id="262" r:id="rId13"/>
    <p:sldId id="263" r:id="rId14"/>
    <p:sldId id="264" r:id="rId15"/>
    <p:sldId id="266" r:id="rId16"/>
    <p:sldId id="267" r:id="rId17"/>
    <p:sldId id="268" r:id="rId18"/>
    <p:sldId id="302" r:id="rId19"/>
    <p:sldId id="296" r:id="rId20"/>
    <p:sldId id="297" r:id="rId21"/>
    <p:sldId id="284" r:id="rId22"/>
    <p:sldId id="305" r:id="rId23"/>
    <p:sldId id="287" r:id="rId24"/>
    <p:sldId id="300" r:id="rId25"/>
    <p:sldId id="294" r:id="rId26"/>
    <p:sldId id="288" r:id="rId27"/>
    <p:sldId id="293" r:id="rId28"/>
    <p:sldId id="291" r:id="rId2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סגנון בהיר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סגנון ביניים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D083AE6-46FA-4A59-8FB0-9F97EB10719F}" styleName="סגנון בהיר 3 - הדגשה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6.3\Data\&#1492;&#1502;&#1513;&#1512;&#1491;%20&#1500;&#1492;&#1490;&#1504;&#1514;%20&#1492;&#1505;&#1489;&#1497;&#1489;&#1492;\&#1497;&#1497;&#1506;&#1493;&#1509;%20&#1499;&#1500;&#1499;&#1500;&#1497;%20&#1505;&#1489;&#1497;&#1489;&#1514;&#1497;\&#1502;&#1505;%20&#1508;&#1495;&#1502;&#1503;\&#1491;&#1493;&#1495;%20&#1502;&#1505;%20&#1508;&#1495;&#1502;&#1503;\&#1513;&#1500;&#1489;%20&#1488;\&#1508;&#1500;&#1497;&#1496;&#1493;&#1514;%20&#1490;&#1494;&#1497;%20&#1495;&#1502;&#1502;&#1492;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irz\AppData\Local\Microsoft\Windows\INetCache\Content.Outlook\EJFTTAY7\&#1492;&#1514;&#1508;&#1500;&#1490;&#1493;&#1514;%20&#1508;&#1500;&#1497;&#1496;&#1493;&#1514;%20&#1500;&#1508;&#1497;%20&#1491;&#1500;&#1511;%20203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irz\AppData\Local\Microsoft\Windows\INetCache\Content.Outlook\EJFTTAY7\&#1492;&#1514;&#1508;&#1500;&#1490;&#1493;&#1514;%20&#1508;&#1500;&#1497;&#1496;&#1493;&#1514;%20&#1500;&#1508;&#1497;%20&#1491;&#1500;&#1511;%20203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2287392329447E-2"/>
          <c:y val="3.318891831867473E-2"/>
          <c:w val="0.96015542521534114"/>
          <c:h val="0.70387906287842605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גיליון1!$C$1</c:f>
              <c:strCache>
                <c:ptCount val="1"/>
                <c:pt idx="0">
                  <c:v>עלות חיצונית מזיהום אוויר בפועל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6.6406857503413563E-17"/>
                  <c:y val="-4.0847899469138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AD2-4391-9BFC-2B334E4F306E}"/>
                </c:ext>
              </c:extLst>
            </c:dLbl>
            <c:dLbl>
              <c:idx val="4"/>
              <c:layout>
                <c:manualLayout>
                  <c:x val="-1.8111170356663135E-3"/>
                  <c:y val="-4.3400893185959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AD2-4391-9BFC-2B334E4F306E}"/>
                </c:ext>
              </c:extLst>
            </c:dLbl>
            <c:dLbl>
              <c:idx val="5"/>
              <c:layout>
                <c:manualLayout>
                  <c:x val="0"/>
                  <c:y val="-5.3612868053243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AD2-4391-9BFC-2B334E4F306E}"/>
                </c:ext>
              </c:extLst>
            </c:dLbl>
            <c:dLbl>
              <c:idx val="6"/>
              <c:layout>
                <c:manualLayout>
                  <c:x val="-1.3281371500682713E-16"/>
                  <c:y val="-0.1021197486728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0AD2-4391-9BFC-2B334E4F30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גיליון1!$A$2:$A$8</c:f>
              <c:strCache>
                <c:ptCount val="7"/>
                <c:pt idx="0">
                  <c:v>בנזין</c:v>
                </c:pt>
                <c:pt idx="1">
                  <c:v>סולר</c:v>
                </c:pt>
                <c:pt idx="2">
                  <c:v>קרוסין</c:v>
                </c:pt>
                <c:pt idx="3">
                  <c:v>גז טבעי</c:v>
                </c:pt>
                <c:pt idx="4">
                  <c:v>גפ"מ</c:v>
                </c:pt>
                <c:pt idx="5">
                  <c:v>פחם</c:v>
                </c:pt>
                <c:pt idx="6">
                  <c:v>סוגי המזוט</c:v>
                </c:pt>
              </c:strCache>
            </c:strRef>
          </c:cat>
          <c:val>
            <c:numRef>
              <c:f>גיליון1!$C$2:$C$8</c:f>
              <c:numCache>
                <c:formatCode>General</c:formatCode>
                <c:ptCount val="7"/>
                <c:pt idx="0">
                  <c:v>765</c:v>
                </c:pt>
                <c:pt idx="1">
                  <c:v>1461</c:v>
                </c:pt>
                <c:pt idx="2">
                  <c:v>520</c:v>
                </c:pt>
                <c:pt idx="3">
                  <c:v>294</c:v>
                </c:pt>
                <c:pt idx="4">
                  <c:v>536</c:v>
                </c:pt>
                <c:pt idx="5">
                  <c:v>726</c:v>
                </c:pt>
                <c:pt idx="6" formatCode="#,##0">
                  <c:v>1870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4B-405E-934E-D8092340F198}"/>
            </c:ext>
          </c:extLst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סה"כ עלויות חיצוניות ממסוע, זיהום אוויר ותאונות דרכים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גיליון1!$A$2:$A$8</c:f>
              <c:strCache>
                <c:ptCount val="7"/>
                <c:pt idx="0">
                  <c:v>בנזין</c:v>
                </c:pt>
                <c:pt idx="1">
                  <c:v>סולר</c:v>
                </c:pt>
                <c:pt idx="2">
                  <c:v>קרוסין</c:v>
                </c:pt>
                <c:pt idx="3">
                  <c:v>גז טבעי</c:v>
                </c:pt>
                <c:pt idx="4">
                  <c:v>גפ"מ</c:v>
                </c:pt>
                <c:pt idx="5">
                  <c:v>פחם</c:v>
                </c:pt>
                <c:pt idx="6">
                  <c:v>סוגי המזוט</c:v>
                </c:pt>
              </c:strCache>
            </c:strRef>
          </c:cat>
          <c:val>
            <c:numRef>
              <c:f>גיליון1!$D$2:$D$8</c:f>
              <c:numCache>
                <c:formatCode>General</c:formatCode>
                <c:ptCount val="7"/>
                <c:pt idx="0">
                  <c:v>3825</c:v>
                </c:pt>
                <c:pt idx="1">
                  <c:v>7305</c:v>
                </c:pt>
                <c:pt idx="2">
                  <c:v>2600</c:v>
                </c:pt>
                <c:pt idx="3">
                  <c:v>1470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D2-4391-9BFC-2B334E4F30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35643136"/>
        <c:axId val="135644672"/>
      </c:barChart>
      <c:lineChart>
        <c:grouping val="stack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גובה הבלו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346680885599153E-2"/>
                  <c:y val="-3.0635924601853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AD2-4391-9BFC-2B334E4F306E}"/>
                </c:ext>
              </c:extLst>
            </c:dLbl>
            <c:dLbl>
              <c:idx val="1"/>
              <c:layout>
                <c:manualLayout>
                  <c:x val="-4.7089042927324153E-2"/>
                  <c:y val="-2.5816998194008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AD2-4391-9BFC-2B334E4F306E}"/>
                </c:ext>
              </c:extLst>
            </c:dLbl>
            <c:dLbl>
              <c:idx val="2"/>
              <c:layout>
                <c:manualLayout>
                  <c:x val="-4.5277925891657904E-2"/>
                  <c:y val="7.6589811504633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AD2-4391-9BFC-2B334E4F306E}"/>
                </c:ext>
              </c:extLst>
            </c:dLbl>
            <c:dLbl>
              <c:idx val="3"/>
              <c:layout>
                <c:manualLayout>
                  <c:x val="-1.6300053320996887E-2"/>
                  <c:y val="2.55299371682113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AD2-4391-9BFC-2B334E4F306E}"/>
                </c:ext>
              </c:extLst>
            </c:dLbl>
            <c:dLbl>
              <c:idx val="4"/>
              <c:layout>
                <c:manualLayout>
                  <c:x val="-3.441122367765995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AD2-4391-9BFC-2B334E4F306E}"/>
                </c:ext>
              </c:extLst>
            </c:dLbl>
            <c:dLbl>
              <c:idx val="5"/>
              <c:layout>
                <c:manualLayout>
                  <c:x val="-2.5355638499328523E-2"/>
                  <c:y val="-1.0211974867284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0AD2-4391-9BFC-2B334E4F306E}"/>
                </c:ext>
              </c:extLst>
            </c:dLbl>
            <c:dLbl>
              <c:idx val="6"/>
              <c:layout>
                <c:manualLayout>
                  <c:x val="-2.1733404427995762E-2"/>
                  <c:y val="-1.531796230092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AD2-4391-9BFC-2B334E4F30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גיליון1!$A$2:$A$8</c:f>
              <c:strCache>
                <c:ptCount val="7"/>
                <c:pt idx="0">
                  <c:v>בנזין</c:v>
                </c:pt>
                <c:pt idx="1">
                  <c:v>סולר</c:v>
                </c:pt>
                <c:pt idx="2">
                  <c:v>קרוסין</c:v>
                </c:pt>
                <c:pt idx="3">
                  <c:v>גז טבעי</c:v>
                </c:pt>
                <c:pt idx="4">
                  <c:v>גפ"מ</c:v>
                </c:pt>
                <c:pt idx="5">
                  <c:v>פחם</c:v>
                </c:pt>
                <c:pt idx="6">
                  <c:v>סוגי המזוט</c:v>
                </c:pt>
              </c:strCache>
            </c:strRef>
          </c:cat>
          <c:val>
            <c:numRef>
              <c:f>גיליון1!$B$2:$B$8</c:f>
              <c:numCache>
                <c:formatCode>#,##0</c:formatCode>
                <c:ptCount val="7"/>
                <c:pt idx="0">
                  <c:v>3064</c:v>
                </c:pt>
                <c:pt idx="1">
                  <c:v>2936</c:v>
                </c:pt>
                <c:pt idx="2">
                  <c:v>2936</c:v>
                </c:pt>
                <c:pt idx="3" formatCode="General">
                  <c:v>17</c:v>
                </c:pt>
                <c:pt idx="4" formatCode="General">
                  <c:v>121</c:v>
                </c:pt>
                <c:pt idx="5" formatCode="General">
                  <c:v>46</c:v>
                </c:pt>
                <c:pt idx="6" formatCode="General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4B-405E-934E-D8092340F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643136"/>
        <c:axId val="135644672"/>
      </c:lineChart>
      <c:catAx>
        <c:axId val="13564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he-IL"/>
          </a:p>
        </c:txPr>
        <c:crossAx val="135644672"/>
        <c:crosses val="autoZero"/>
        <c:auto val="1"/>
        <c:lblAlgn val="ctr"/>
        <c:lblOffset val="100"/>
        <c:noMultiLvlLbl val="0"/>
      </c:catAx>
      <c:valAx>
        <c:axId val="135644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564313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4.9308017815116893E-2"/>
          <c:y val="0.8411804721309577"/>
          <c:w val="0.88146153436979613"/>
          <c:h val="0.14350156556811547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he-I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3F-41C2-BEF6-A156E62FD6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3F-41C2-BEF6-A156E62FD6B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3F-41C2-BEF6-A156E62FD6B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63F-41C2-BEF6-A156E62FD6B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63F-41C2-BEF6-A156E62FD6B1}"/>
              </c:ext>
            </c:extLst>
          </c:dPt>
          <c:dLbls>
            <c:dLbl>
              <c:idx val="0"/>
              <c:layout>
                <c:manualLayout>
                  <c:x val="-0.12355660440377085"/>
                  <c:y val="-0.26175634295713035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>
                    <a:defRPr sz="2000">
                      <a:solidFill>
                        <a:schemeClr val="bg1"/>
                      </a:solidFill>
                      <a:cs typeface="+mj-cs"/>
                    </a:defRPr>
                  </a:pPr>
                  <a:endParaRPr lang="he-IL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63F-41C2-BEF6-A156E62FD6B1}"/>
                </c:ext>
              </c:extLst>
            </c:dLbl>
            <c:dLbl>
              <c:idx val="3"/>
              <c:layout>
                <c:manualLayout>
                  <c:x val="8.0218671176584724E-2"/>
                  <c:y val="-2.308475027578074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63F-41C2-BEF6-A156E62FD6B1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2000">
                    <a:cs typeface="+mj-cs"/>
                  </a:defRPr>
                </a:pPr>
                <a:endParaRPr lang="he-I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'2017'!$R$7:$R$11</c:f>
              <c:strCache>
                <c:ptCount val="5"/>
                <c:pt idx="0">
                  <c:v>שריפת דלקים</c:v>
                </c:pt>
                <c:pt idx="1">
                  <c:v>אחר</c:v>
                </c:pt>
                <c:pt idx="2">
                  <c:v>פליטות תהליך</c:v>
                </c:pt>
                <c:pt idx="3">
                  <c:v>גזי קירור</c:v>
                </c:pt>
                <c:pt idx="4">
                  <c:v>פסולת</c:v>
                </c:pt>
              </c:strCache>
            </c:strRef>
          </c:cat>
          <c:val>
            <c:numRef>
              <c:f>'2017'!$S$7:$S$11</c:f>
              <c:numCache>
                <c:formatCode>_ * #,##0_ ;_ * \-#,##0_ ;_ * "-"??_ ;_ @_ </c:formatCode>
                <c:ptCount val="5"/>
                <c:pt idx="0">
                  <c:v>63965.977708812425</c:v>
                </c:pt>
                <c:pt idx="1">
                  <c:v>1950.4465502234739</c:v>
                </c:pt>
                <c:pt idx="2">
                  <c:v>2393.3436534000002</c:v>
                </c:pt>
                <c:pt idx="3">
                  <c:v>5372.4774221240941</c:v>
                </c:pt>
                <c:pt idx="4">
                  <c:v>6409.4205763770342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63F-41C2-BEF6-A156E62FD6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'[התפלגות פליטות לפי דלק 2030.xlsx]גיליון1'!$C$22</c:f>
              <c:strCache>
                <c:ptCount val="1"/>
                <c:pt idx="0">
                  <c:v>תרחיש עסקים כרגיל (2030)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FF-4514-AB02-1DCA3B2B10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FF-4514-AB02-1DCA3B2B103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AFF-4514-AB02-1DCA3B2B103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AFF-4514-AB02-1DCA3B2B103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AFF-4514-AB02-1DCA3B2B103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AFF-4514-AB02-1DCA3B2B103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AFF-4514-AB02-1DCA3B2B10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'[התפלגות פליטות לפי דלק 2030.xlsx]גיליון1'!$B$23:$B$29</c:f>
              <c:strCache>
                <c:ptCount val="7"/>
                <c:pt idx="0">
                  <c:v>גז טבעי</c:v>
                </c:pt>
                <c:pt idx="1">
                  <c:v>מזוט</c:v>
                </c:pt>
                <c:pt idx="2">
                  <c:v>סולר</c:v>
                </c:pt>
                <c:pt idx="3">
                  <c:v>בנזין</c:v>
                </c:pt>
                <c:pt idx="4">
                  <c:v>גפ"מ וגזים אחרים</c:v>
                </c:pt>
                <c:pt idx="5">
                  <c:v>קרוסין + נפטא</c:v>
                </c:pt>
                <c:pt idx="6">
                  <c:v>פטקוק ופצלי שמן</c:v>
                </c:pt>
              </c:strCache>
            </c:strRef>
          </c:cat>
          <c:val>
            <c:numRef>
              <c:f>'[התפלגות פליטות לפי דלק 2030.xlsx]גיליון1'!$C$23:$C$29</c:f>
              <c:numCache>
                <c:formatCode>_ * #,##0_ ;_ * \-#,##0_ ;_ * "-"??_ ;_ @_ </c:formatCode>
                <c:ptCount val="7"/>
                <c:pt idx="0">
                  <c:v>31268954.252491869</c:v>
                </c:pt>
                <c:pt idx="1">
                  <c:v>601259.5487714546</c:v>
                </c:pt>
                <c:pt idx="2">
                  <c:v>11536970.243950129</c:v>
                </c:pt>
                <c:pt idx="3">
                  <c:v>11726048.467138998</c:v>
                </c:pt>
                <c:pt idx="4">
                  <c:v>2345354.5777066061</c:v>
                </c:pt>
                <c:pt idx="5">
                  <c:v>1930411.0796704877</c:v>
                </c:pt>
                <c:pt idx="6">
                  <c:v>2275863.2712213127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F4-4E69-A63F-FCFF2E07D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'[התפלגות פליטות לפי דלק 2030.xlsx]גיליון1'!$D$22</c:f>
              <c:strCache>
                <c:ptCount val="1"/>
                <c:pt idx="0">
                  <c:v>תרחיש הפחתה (2030)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20-41E8-AE8D-536C30D1C9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20-41E8-AE8D-536C30D1C9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720-41E8-AE8D-536C30D1C9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720-41E8-AE8D-536C30D1C98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720-41E8-AE8D-536C30D1C98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720-41E8-AE8D-536C30D1C98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720-41E8-AE8D-536C30D1C98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720-41E8-AE8D-536C30D1C987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2EE07D26-561E-4A5F-877C-9DD27618F6F9}" type="CATEGORYNAME">
                      <a:rPr lang="he-IL" b="1">
                        <a:solidFill>
                          <a:schemeClr val="tx1"/>
                        </a:solidFill>
                      </a:rPr>
                      <a:pPr/>
                      <a:t>[שם קטגוריה]</a:t>
                    </a:fld>
                    <a:r>
                      <a:rPr lang="he-IL" b="1" baseline="0" dirty="0">
                        <a:solidFill>
                          <a:schemeClr val="tx1"/>
                        </a:solidFill>
                      </a:rPr>
                      <a:t>
</a:t>
                    </a:r>
                    <a:fld id="{7DA4C14D-4483-4E85-8F2B-9C6495F53460}" type="PERCENTAGE">
                      <a:rPr lang="he-IL" b="1" baseline="0">
                        <a:solidFill>
                          <a:schemeClr val="tx1"/>
                        </a:solidFill>
                      </a:rPr>
                      <a:pPr/>
                      <a:t>[אחוז]</a:t>
                    </a:fld>
                    <a:endParaRPr lang="he-IL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720-41E8-AE8D-536C30D1C9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'[התפלגות פליטות לפי דלק 2030.xlsx]גיליון1'!$B$23:$B$30</c:f>
              <c:strCache>
                <c:ptCount val="8"/>
                <c:pt idx="0">
                  <c:v>גז טבעי</c:v>
                </c:pt>
                <c:pt idx="1">
                  <c:v>מזוט</c:v>
                </c:pt>
                <c:pt idx="2">
                  <c:v>סולר</c:v>
                </c:pt>
                <c:pt idx="3">
                  <c:v>בנזין</c:v>
                </c:pt>
                <c:pt idx="4">
                  <c:v>גפ"מ וגזים אחרים</c:v>
                </c:pt>
                <c:pt idx="5">
                  <c:v>קרוסין + נפטא</c:v>
                </c:pt>
                <c:pt idx="6">
                  <c:v>פטקוק ופצלי שמן</c:v>
                </c:pt>
                <c:pt idx="7">
                  <c:v>השבת אנרגיה מפסולת</c:v>
                </c:pt>
              </c:strCache>
            </c:strRef>
          </c:cat>
          <c:val>
            <c:numRef>
              <c:f>'[התפלגות פליטות לפי דלק 2030.xlsx]גיליון1'!$D$23:$D$30</c:f>
              <c:numCache>
                <c:formatCode>_ * #,##0_ ;_ * \-#,##0_ ;_ * "-"??_ ;_ @_ </c:formatCode>
                <c:ptCount val="8"/>
                <c:pt idx="0">
                  <c:v>24302491.937744208</c:v>
                </c:pt>
                <c:pt idx="1">
                  <c:v>300798.26810268784</c:v>
                </c:pt>
                <c:pt idx="2">
                  <c:v>9578786.1615254488</c:v>
                </c:pt>
                <c:pt idx="3">
                  <c:v>8497469.475495128</c:v>
                </c:pt>
                <c:pt idx="4">
                  <c:v>1660405.9342588014</c:v>
                </c:pt>
                <c:pt idx="5">
                  <c:v>1323660.0080720673</c:v>
                </c:pt>
                <c:pt idx="6">
                  <c:v>440236.56066525757</c:v>
                </c:pt>
                <c:pt idx="7">
                  <c:v>1124643.3696969552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F4-4E69-A63F-FCFF2E07D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46B491-FE2D-40C0-9385-BBA342FA5FFE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</dgm:pt>
    <dgm:pt modelId="{B9F864DD-5AF7-4F29-B51E-46027422B3BF}">
      <dgm:prSet phldrT="[טקסט]" custT="1"/>
      <dgm:spPr>
        <a:solidFill>
          <a:schemeClr val="accent5"/>
        </a:solidFill>
      </dgm:spPr>
      <dgm:t>
        <a:bodyPr/>
        <a:lstStyle/>
        <a:p>
          <a:pPr rtl="1"/>
          <a:r>
            <a:rPr lang="he-IL" sz="1800" smtClean="0">
              <a:solidFill>
                <a:srgbClr val="FFFFFF"/>
              </a:solidFill>
            </a:rPr>
            <a:t>עלות פר קילומטר</a:t>
          </a:r>
          <a:endParaRPr lang="he-IL" sz="1800" dirty="0">
            <a:solidFill>
              <a:srgbClr val="FFFFFF"/>
            </a:solidFill>
          </a:endParaRPr>
        </a:p>
      </dgm:t>
    </dgm:pt>
    <dgm:pt modelId="{3ADBA288-B2E4-4D3B-BF6B-85A78D9F840A}" type="parTrans" cxnId="{3D368B39-6845-47BE-928C-856917761720}">
      <dgm:prSet/>
      <dgm:spPr/>
      <dgm:t>
        <a:bodyPr/>
        <a:lstStyle/>
        <a:p>
          <a:pPr rtl="1"/>
          <a:endParaRPr lang="he-IL" sz="1200"/>
        </a:p>
      </dgm:t>
    </dgm:pt>
    <dgm:pt modelId="{0336920C-DF61-4A30-9567-0C661E5392AB}" type="sibTrans" cxnId="{3D368B39-6845-47BE-928C-856917761720}">
      <dgm:prSet/>
      <dgm:spPr/>
      <dgm:t>
        <a:bodyPr/>
        <a:lstStyle/>
        <a:p>
          <a:pPr rtl="1"/>
          <a:endParaRPr lang="he-IL" sz="1200"/>
        </a:p>
      </dgm:t>
    </dgm:pt>
    <dgm:pt modelId="{8C6E469F-4C3C-4E32-A8F8-B693DB13B575}">
      <dgm:prSet phldrT="[טקסט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1"/>
          <a:r>
            <a:rPr lang="he-IL" sz="1800" dirty="0" smtClean="0"/>
            <a:t>עלות משתנה בהתאם לצריכה וסוג הרכב</a:t>
          </a:r>
          <a:endParaRPr lang="he-IL" sz="1800" dirty="0"/>
        </a:p>
      </dgm:t>
    </dgm:pt>
    <dgm:pt modelId="{E9EF0150-0A6E-439C-B3AA-8AB82332AFBB}" type="sibTrans" cxnId="{529A0AC4-824A-454C-A52F-528F54C6135F}">
      <dgm:prSet/>
      <dgm:spPr/>
      <dgm:t>
        <a:bodyPr/>
        <a:lstStyle/>
        <a:p>
          <a:pPr rtl="1"/>
          <a:endParaRPr lang="he-IL" sz="1200"/>
        </a:p>
      </dgm:t>
    </dgm:pt>
    <dgm:pt modelId="{4AEF9203-C401-4728-B8BE-DD3BF1AA05DF}" type="parTrans" cxnId="{529A0AC4-824A-454C-A52F-528F54C6135F}">
      <dgm:prSet/>
      <dgm:spPr/>
      <dgm:t>
        <a:bodyPr/>
        <a:lstStyle/>
        <a:p>
          <a:pPr rtl="1"/>
          <a:endParaRPr lang="he-IL" sz="1200"/>
        </a:p>
      </dgm:t>
    </dgm:pt>
    <dgm:pt modelId="{C0007042-1400-46F0-B804-9B8D1680A6D1}">
      <dgm:prSet phldrT="[טקסט]" custT="1"/>
      <dgm:spPr>
        <a:solidFill>
          <a:schemeClr val="accent5">
            <a:lumMod val="50000"/>
          </a:schemeClr>
        </a:solidFill>
        <a:ln>
          <a:noFill/>
        </a:ln>
      </dgm:spPr>
      <dgm:t>
        <a:bodyPr/>
        <a:lstStyle/>
        <a:p>
          <a:pPr rtl="1"/>
          <a:r>
            <a:rPr lang="he-IL" sz="1800" smtClean="0">
              <a:solidFill>
                <a:srgbClr val="FFFFFF"/>
              </a:solidFill>
            </a:rPr>
            <a:t>עלות קבועה</a:t>
          </a:r>
          <a:endParaRPr lang="he-IL" sz="1800" dirty="0">
            <a:solidFill>
              <a:srgbClr val="FFFFFF"/>
            </a:solidFill>
          </a:endParaRPr>
        </a:p>
      </dgm:t>
    </dgm:pt>
    <dgm:pt modelId="{60E17D8D-ED1F-4A03-82ED-AD85656B67D0}" type="sibTrans" cxnId="{26C5951A-B68C-441E-87A2-51C83DDF26B1}">
      <dgm:prSet/>
      <dgm:spPr/>
      <dgm:t>
        <a:bodyPr/>
        <a:lstStyle/>
        <a:p>
          <a:pPr rtl="1"/>
          <a:endParaRPr lang="he-IL" sz="1200"/>
        </a:p>
      </dgm:t>
    </dgm:pt>
    <dgm:pt modelId="{1F3364D1-C703-4E1C-A52F-5E11BFACABEB}" type="parTrans" cxnId="{26C5951A-B68C-441E-87A2-51C83DDF26B1}">
      <dgm:prSet/>
      <dgm:spPr/>
      <dgm:t>
        <a:bodyPr/>
        <a:lstStyle/>
        <a:p>
          <a:pPr rtl="1"/>
          <a:endParaRPr lang="he-IL" sz="1200"/>
        </a:p>
      </dgm:t>
    </dgm:pt>
    <dgm:pt modelId="{4B5544E6-95F1-4788-BB33-E8F83C532E10}" type="pres">
      <dgm:prSet presAssocID="{C446B491-FE2D-40C0-9385-BBA342FA5FFE}" presName="Name0" presStyleCnt="0">
        <dgm:presLayoutVars>
          <dgm:dir val="rev"/>
          <dgm:animLvl val="lvl"/>
          <dgm:resizeHandles val="exact"/>
        </dgm:presLayoutVars>
      </dgm:prSet>
      <dgm:spPr/>
    </dgm:pt>
    <dgm:pt modelId="{040F8B2E-1F2D-40E4-BE29-99B0C9409BFF}" type="pres">
      <dgm:prSet presAssocID="{C0007042-1400-46F0-B804-9B8D1680A6D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9C08342-DE1E-4479-8BBB-4DB04AA7D0B5}" type="pres">
      <dgm:prSet presAssocID="{60E17D8D-ED1F-4A03-82ED-AD85656B67D0}" presName="parTxOnlySpace" presStyleCnt="0"/>
      <dgm:spPr/>
    </dgm:pt>
    <dgm:pt modelId="{DFE9D624-5E25-49D8-851B-5006D0F3C784}" type="pres">
      <dgm:prSet presAssocID="{8C6E469F-4C3C-4E32-A8F8-B693DB13B575}" presName="parTxOnly" presStyleLbl="node1" presStyleIdx="1" presStyleCnt="3" custScaleX="468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CE0BEE4-471F-4004-8202-524BCE6790BB}" type="pres">
      <dgm:prSet presAssocID="{E9EF0150-0A6E-439C-B3AA-8AB82332AFBB}" presName="parTxOnlySpace" presStyleCnt="0"/>
      <dgm:spPr/>
    </dgm:pt>
    <dgm:pt modelId="{CABB26DF-455D-4BBF-8050-05ED8C84C9B6}" type="pres">
      <dgm:prSet presAssocID="{B9F864DD-5AF7-4F29-B51E-46027422B3BF}" presName="parTxOnly" presStyleLbl="node1" presStyleIdx="2" presStyleCnt="3" custScaleX="63095" custLinFactNeighborX="-93546" custLinFactNeighborY="-74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62EB95E5-1A4E-426F-8E59-0A2583715990}" type="presOf" srcId="{C446B491-FE2D-40C0-9385-BBA342FA5FFE}" destId="{4B5544E6-95F1-4788-BB33-E8F83C532E10}" srcOrd="0" destOrd="0" presId="urn:microsoft.com/office/officeart/2005/8/layout/chevron1"/>
    <dgm:cxn modelId="{95B0B2ED-D456-47F6-B2BD-150748741FA7}" type="presOf" srcId="{B9F864DD-5AF7-4F29-B51E-46027422B3BF}" destId="{CABB26DF-455D-4BBF-8050-05ED8C84C9B6}" srcOrd="0" destOrd="0" presId="urn:microsoft.com/office/officeart/2005/8/layout/chevron1"/>
    <dgm:cxn modelId="{529A0AC4-824A-454C-A52F-528F54C6135F}" srcId="{C446B491-FE2D-40C0-9385-BBA342FA5FFE}" destId="{8C6E469F-4C3C-4E32-A8F8-B693DB13B575}" srcOrd="1" destOrd="0" parTransId="{4AEF9203-C401-4728-B8BE-DD3BF1AA05DF}" sibTransId="{E9EF0150-0A6E-439C-B3AA-8AB82332AFBB}"/>
    <dgm:cxn modelId="{3F8E338A-FC83-45B3-9486-89744E55D135}" type="presOf" srcId="{C0007042-1400-46F0-B804-9B8D1680A6D1}" destId="{040F8B2E-1F2D-40E4-BE29-99B0C9409BFF}" srcOrd="0" destOrd="0" presId="urn:microsoft.com/office/officeart/2005/8/layout/chevron1"/>
    <dgm:cxn modelId="{26C5951A-B68C-441E-87A2-51C83DDF26B1}" srcId="{C446B491-FE2D-40C0-9385-BBA342FA5FFE}" destId="{C0007042-1400-46F0-B804-9B8D1680A6D1}" srcOrd="0" destOrd="0" parTransId="{1F3364D1-C703-4E1C-A52F-5E11BFACABEB}" sibTransId="{60E17D8D-ED1F-4A03-82ED-AD85656B67D0}"/>
    <dgm:cxn modelId="{3D368B39-6845-47BE-928C-856917761720}" srcId="{C446B491-FE2D-40C0-9385-BBA342FA5FFE}" destId="{B9F864DD-5AF7-4F29-B51E-46027422B3BF}" srcOrd="2" destOrd="0" parTransId="{3ADBA288-B2E4-4D3B-BF6B-85A78D9F840A}" sibTransId="{0336920C-DF61-4A30-9567-0C661E5392AB}"/>
    <dgm:cxn modelId="{FDC1278E-CCDB-43A5-B8A7-553A34FFF037}" type="presOf" srcId="{8C6E469F-4C3C-4E32-A8F8-B693DB13B575}" destId="{DFE9D624-5E25-49D8-851B-5006D0F3C784}" srcOrd="0" destOrd="0" presId="urn:microsoft.com/office/officeart/2005/8/layout/chevron1"/>
    <dgm:cxn modelId="{23316FF4-707D-4975-96F3-B79026DD4DC9}" type="presParOf" srcId="{4B5544E6-95F1-4788-BB33-E8F83C532E10}" destId="{040F8B2E-1F2D-40E4-BE29-99B0C9409BFF}" srcOrd="0" destOrd="0" presId="urn:microsoft.com/office/officeart/2005/8/layout/chevron1"/>
    <dgm:cxn modelId="{70BB04E6-7202-452F-AD46-D15FA4B7E6BA}" type="presParOf" srcId="{4B5544E6-95F1-4788-BB33-E8F83C532E10}" destId="{D9C08342-DE1E-4479-8BBB-4DB04AA7D0B5}" srcOrd="1" destOrd="0" presId="urn:microsoft.com/office/officeart/2005/8/layout/chevron1"/>
    <dgm:cxn modelId="{D487B741-7728-4CA9-94C0-D4871864E726}" type="presParOf" srcId="{4B5544E6-95F1-4788-BB33-E8F83C532E10}" destId="{DFE9D624-5E25-49D8-851B-5006D0F3C784}" srcOrd="2" destOrd="0" presId="urn:microsoft.com/office/officeart/2005/8/layout/chevron1"/>
    <dgm:cxn modelId="{BD646328-E6BC-472C-A25B-BC770585F01D}" type="presParOf" srcId="{4B5544E6-95F1-4788-BB33-E8F83C532E10}" destId="{4CE0BEE4-471F-4004-8202-524BCE6790BB}" srcOrd="3" destOrd="0" presId="urn:microsoft.com/office/officeart/2005/8/layout/chevron1"/>
    <dgm:cxn modelId="{D02AE026-F5D9-48A9-9E6E-EF7949A6499D}" type="presParOf" srcId="{4B5544E6-95F1-4788-BB33-E8F83C532E10}" destId="{CABB26DF-455D-4BBF-8050-05ED8C84C9B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D10278-F6CE-4219-AD90-B3B2F39B882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1D40CBD5-E671-4765-893D-831C668E5CD2}">
      <dgm:prSet phldrT="[טקסט]" custT="1"/>
      <dgm:spPr/>
      <dgm:t>
        <a:bodyPr/>
        <a:lstStyle/>
        <a:p>
          <a:pPr rtl="1"/>
          <a:r>
            <a:rPr lang="he-IL" sz="2400" dirty="0" smtClean="0"/>
            <a:t>מערכת המס</a:t>
          </a:r>
          <a:endParaRPr lang="he-IL" sz="2400" dirty="0"/>
        </a:p>
      </dgm:t>
    </dgm:pt>
    <dgm:pt modelId="{960F1F8D-875D-4112-BAB1-2EE104632270}" type="parTrans" cxnId="{7D127C53-AD2F-4BC8-9931-1C46EC39F3B2}">
      <dgm:prSet/>
      <dgm:spPr/>
      <dgm:t>
        <a:bodyPr/>
        <a:lstStyle/>
        <a:p>
          <a:pPr rtl="1"/>
          <a:endParaRPr lang="he-IL"/>
        </a:p>
      </dgm:t>
    </dgm:pt>
    <dgm:pt modelId="{BC1FA146-F6B9-4805-AD22-0B5ACC67BF35}" type="sibTrans" cxnId="{7D127C53-AD2F-4BC8-9931-1C46EC39F3B2}">
      <dgm:prSet custT="1"/>
      <dgm:spPr/>
      <dgm:t>
        <a:bodyPr/>
        <a:lstStyle/>
        <a:p>
          <a:pPr rtl="1"/>
          <a:r>
            <a:rPr lang="he-IL" sz="2800" dirty="0" smtClean="0"/>
            <a:t>רגולציה</a:t>
          </a:r>
          <a:endParaRPr lang="he-IL" sz="2800" dirty="0"/>
        </a:p>
      </dgm:t>
    </dgm:pt>
    <dgm:pt modelId="{EE63EBA5-46AD-4916-AA9C-86174AD94823}">
      <dgm:prSet phldrT="[טקסט]"/>
      <dgm:spPr/>
      <dgm:t>
        <a:bodyPr/>
        <a:lstStyle/>
        <a:p>
          <a:pPr rtl="1"/>
          <a:r>
            <a:rPr lang="he-IL" dirty="0" smtClean="0"/>
            <a:t>תמריצים</a:t>
          </a:r>
          <a:endParaRPr lang="he-IL" dirty="0"/>
        </a:p>
      </dgm:t>
    </dgm:pt>
    <dgm:pt modelId="{408E8695-AD0B-4FFB-AF50-28878FCB60C2}" type="parTrans" cxnId="{2243C7F5-32BE-4641-9E05-DCCDAF810C40}">
      <dgm:prSet/>
      <dgm:spPr/>
      <dgm:t>
        <a:bodyPr/>
        <a:lstStyle/>
        <a:p>
          <a:pPr rtl="1"/>
          <a:endParaRPr lang="he-IL"/>
        </a:p>
      </dgm:t>
    </dgm:pt>
    <dgm:pt modelId="{64A33304-2AFF-4C30-85A5-8FED824DC4C6}" type="sibTrans" cxnId="{2243C7F5-32BE-4641-9E05-DCCDAF810C40}">
      <dgm:prSet custT="1"/>
      <dgm:spPr/>
      <dgm:t>
        <a:bodyPr/>
        <a:lstStyle/>
        <a:p>
          <a:pPr rtl="1"/>
          <a:r>
            <a:rPr lang="he-IL" sz="2000" dirty="0" smtClean="0"/>
            <a:t>מערכת סחר בפליטות</a:t>
          </a:r>
          <a:endParaRPr lang="he-IL" sz="2000" dirty="0"/>
        </a:p>
      </dgm:t>
    </dgm:pt>
    <dgm:pt modelId="{C41C22DB-DEF4-4D9C-B4B0-527D6C884594}" type="pres">
      <dgm:prSet presAssocID="{43D10278-F6CE-4219-AD90-B3B2F39B882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he-IL"/>
        </a:p>
      </dgm:t>
    </dgm:pt>
    <dgm:pt modelId="{E3CFB41F-31CE-4EA4-B7D7-1087CC2B337A}" type="pres">
      <dgm:prSet presAssocID="{1D40CBD5-E671-4765-893D-831C668E5CD2}" presName="composite" presStyleCnt="0"/>
      <dgm:spPr/>
    </dgm:pt>
    <dgm:pt modelId="{05BABD26-0721-4159-B363-742882BBF4D2}" type="pres">
      <dgm:prSet presAssocID="{1D40CBD5-E671-4765-893D-831C668E5CD2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C530A90-02F9-41A3-9AED-BF12EAF12A2F}" type="pres">
      <dgm:prSet presAssocID="{1D40CBD5-E671-4765-893D-831C668E5CD2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3EA178E-0ACE-41D5-A721-317B0AF0E0F4}" type="pres">
      <dgm:prSet presAssocID="{1D40CBD5-E671-4765-893D-831C668E5CD2}" presName="BalanceSpacing" presStyleCnt="0"/>
      <dgm:spPr/>
    </dgm:pt>
    <dgm:pt modelId="{7ED91289-C0FD-485F-8FAB-D344F7390CDE}" type="pres">
      <dgm:prSet presAssocID="{1D40CBD5-E671-4765-893D-831C668E5CD2}" presName="BalanceSpacing1" presStyleCnt="0"/>
      <dgm:spPr/>
    </dgm:pt>
    <dgm:pt modelId="{DF92D24F-E937-4465-BFEE-115F72A3BBDB}" type="pres">
      <dgm:prSet presAssocID="{BC1FA146-F6B9-4805-AD22-0B5ACC67BF35}" presName="Accent1Text" presStyleLbl="node1" presStyleIdx="1" presStyleCnt="4"/>
      <dgm:spPr/>
      <dgm:t>
        <a:bodyPr/>
        <a:lstStyle/>
        <a:p>
          <a:pPr rtl="1"/>
          <a:endParaRPr lang="he-IL"/>
        </a:p>
      </dgm:t>
    </dgm:pt>
    <dgm:pt modelId="{351848C8-E632-4256-A1BE-9302BBF0C30D}" type="pres">
      <dgm:prSet presAssocID="{BC1FA146-F6B9-4805-AD22-0B5ACC67BF35}" presName="spaceBetweenRectangles" presStyleCnt="0"/>
      <dgm:spPr/>
    </dgm:pt>
    <dgm:pt modelId="{5779B8FD-8A41-46B1-9E46-5CF86D692972}" type="pres">
      <dgm:prSet presAssocID="{EE63EBA5-46AD-4916-AA9C-86174AD94823}" presName="composite" presStyleCnt="0"/>
      <dgm:spPr/>
    </dgm:pt>
    <dgm:pt modelId="{78A53218-D2C3-427F-9660-2FE033EA5FD9}" type="pres">
      <dgm:prSet presAssocID="{EE63EBA5-46AD-4916-AA9C-86174AD94823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6B7F3BF-11DF-4F58-AECD-3A915DB9B528}" type="pres">
      <dgm:prSet presAssocID="{EE63EBA5-46AD-4916-AA9C-86174AD94823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B00092C-4037-4EED-B7B9-3A7A65DFC11F}" type="pres">
      <dgm:prSet presAssocID="{EE63EBA5-46AD-4916-AA9C-86174AD94823}" presName="BalanceSpacing" presStyleCnt="0"/>
      <dgm:spPr/>
    </dgm:pt>
    <dgm:pt modelId="{AC7CD17E-DCD2-4C46-A3E9-3E095F61F180}" type="pres">
      <dgm:prSet presAssocID="{EE63EBA5-46AD-4916-AA9C-86174AD94823}" presName="BalanceSpacing1" presStyleCnt="0"/>
      <dgm:spPr/>
    </dgm:pt>
    <dgm:pt modelId="{10600593-8A8F-4ED1-9C0B-A07944CE32D4}" type="pres">
      <dgm:prSet presAssocID="{64A33304-2AFF-4C30-85A5-8FED824DC4C6}" presName="Accent1Text" presStyleLbl="node1" presStyleIdx="3" presStyleCnt="4"/>
      <dgm:spPr/>
      <dgm:t>
        <a:bodyPr/>
        <a:lstStyle/>
        <a:p>
          <a:pPr rtl="1"/>
          <a:endParaRPr lang="he-IL"/>
        </a:p>
      </dgm:t>
    </dgm:pt>
  </dgm:ptLst>
  <dgm:cxnLst>
    <dgm:cxn modelId="{55AD4401-BBA8-4557-AE6C-901CD4F02194}" type="presOf" srcId="{43D10278-F6CE-4219-AD90-B3B2F39B882B}" destId="{C41C22DB-DEF4-4D9C-B4B0-527D6C884594}" srcOrd="0" destOrd="0" presId="urn:microsoft.com/office/officeart/2008/layout/AlternatingHexagons"/>
    <dgm:cxn modelId="{6687C77C-0183-4F5D-B0C1-E67CD2187B2C}" type="presOf" srcId="{1D40CBD5-E671-4765-893D-831C668E5CD2}" destId="{05BABD26-0721-4159-B363-742882BBF4D2}" srcOrd="0" destOrd="0" presId="urn:microsoft.com/office/officeart/2008/layout/AlternatingHexagons"/>
    <dgm:cxn modelId="{BCD38E8D-70BD-49B3-AB8F-B785B713BEFE}" type="presOf" srcId="{64A33304-2AFF-4C30-85A5-8FED824DC4C6}" destId="{10600593-8A8F-4ED1-9C0B-A07944CE32D4}" srcOrd="0" destOrd="0" presId="urn:microsoft.com/office/officeart/2008/layout/AlternatingHexagons"/>
    <dgm:cxn modelId="{2243C7F5-32BE-4641-9E05-DCCDAF810C40}" srcId="{43D10278-F6CE-4219-AD90-B3B2F39B882B}" destId="{EE63EBA5-46AD-4916-AA9C-86174AD94823}" srcOrd="1" destOrd="0" parTransId="{408E8695-AD0B-4FFB-AF50-28878FCB60C2}" sibTransId="{64A33304-2AFF-4C30-85A5-8FED824DC4C6}"/>
    <dgm:cxn modelId="{7D127C53-AD2F-4BC8-9931-1C46EC39F3B2}" srcId="{43D10278-F6CE-4219-AD90-B3B2F39B882B}" destId="{1D40CBD5-E671-4765-893D-831C668E5CD2}" srcOrd="0" destOrd="0" parTransId="{960F1F8D-875D-4112-BAB1-2EE104632270}" sibTransId="{BC1FA146-F6B9-4805-AD22-0B5ACC67BF35}"/>
    <dgm:cxn modelId="{19E4E353-8EDE-4C6C-88DB-7C7FA0F56C6C}" type="presOf" srcId="{EE63EBA5-46AD-4916-AA9C-86174AD94823}" destId="{78A53218-D2C3-427F-9660-2FE033EA5FD9}" srcOrd="0" destOrd="0" presId="urn:microsoft.com/office/officeart/2008/layout/AlternatingHexagons"/>
    <dgm:cxn modelId="{1D639605-FE53-4C52-BC83-E8F88C36F0BD}" type="presOf" srcId="{BC1FA146-F6B9-4805-AD22-0B5ACC67BF35}" destId="{DF92D24F-E937-4465-BFEE-115F72A3BBDB}" srcOrd="0" destOrd="0" presId="urn:microsoft.com/office/officeart/2008/layout/AlternatingHexagons"/>
    <dgm:cxn modelId="{3B6954AC-82FE-4496-B7CF-A3B3ED068F28}" type="presParOf" srcId="{C41C22DB-DEF4-4D9C-B4B0-527D6C884594}" destId="{E3CFB41F-31CE-4EA4-B7D7-1087CC2B337A}" srcOrd="0" destOrd="0" presId="urn:microsoft.com/office/officeart/2008/layout/AlternatingHexagons"/>
    <dgm:cxn modelId="{992D37A3-86EF-46DA-9F9D-6D77F1BFC6CB}" type="presParOf" srcId="{E3CFB41F-31CE-4EA4-B7D7-1087CC2B337A}" destId="{05BABD26-0721-4159-B363-742882BBF4D2}" srcOrd="0" destOrd="0" presId="urn:microsoft.com/office/officeart/2008/layout/AlternatingHexagons"/>
    <dgm:cxn modelId="{94384149-08FB-4FE3-A24A-9477DA83753A}" type="presParOf" srcId="{E3CFB41F-31CE-4EA4-B7D7-1087CC2B337A}" destId="{CC530A90-02F9-41A3-9AED-BF12EAF12A2F}" srcOrd="1" destOrd="0" presId="urn:microsoft.com/office/officeart/2008/layout/AlternatingHexagons"/>
    <dgm:cxn modelId="{1961D24B-8319-4143-9087-BC53D1CED2A4}" type="presParOf" srcId="{E3CFB41F-31CE-4EA4-B7D7-1087CC2B337A}" destId="{13EA178E-0ACE-41D5-A721-317B0AF0E0F4}" srcOrd="2" destOrd="0" presId="urn:microsoft.com/office/officeart/2008/layout/AlternatingHexagons"/>
    <dgm:cxn modelId="{B42169EA-D79E-4E71-9CF3-86C9B0EAB902}" type="presParOf" srcId="{E3CFB41F-31CE-4EA4-B7D7-1087CC2B337A}" destId="{7ED91289-C0FD-485F-8FAB-D344F7390CDE}" srcOrd="3" destOrd="0" presId="urn:microsoft.com/office/officeart/2008/layout/AlternatingHexagons"/>
    <dgm:cxn modelId="{4E2E666D-E1AD-4B2B-8AF7-124D5F8D33BA}" type="presParOf" srcId="{E3CFB41F-31CE-4EA4-B7D7-1087CC2B337A}" destId="{DF92D24F-E937-4465-BFEE-115F72A3BBDB}" srcOrd="4" destOrd="0" presId="urn:microsoft.com/office/officeart/2008/layout/AlternatingHexagons"/>
    <dgm:cxn modelId="{09E8D461-8EA2-4794-A379-2B3839C6D4D2}" type="presParOf" srcId="{C41C22DB-DEF4-4D9C-B4B0-527D6C884594}" destId="{351848C8-E632-4256-A1BE-9302BBF0C30D}" srcOrd="1" destOrd="0" presId="urn:microsoft.com/office/officeart/2008/layout/AlternatingHexagons"/>
    <dgm:cxn modelId="{B947A75E-2110-4904-9CB7-7D07E67C3474}" type="presParOf" srcId="{C41C22DB-DEF4-4D9C-B4B0-527D6C884594}" destId="{5779B8FD-8A41-46B1-9E46-5CF86D692972}" srcOrd="2" destOrd="0" presId="urn:microsoft.com/office/officeart/2008/layout/AlternatingHexagons"/>
    <dgm:cxn modelId="{84612D23-DD0A-445C-9098-59ED4D6F0D6B}" type="presParOf" srcId="{5779B8FD-8A41-46B1-9E46-5CF86D692972}" destId="{78A53218-D2C3-427F-9660-2FE033EA5FD9}" srcOrd="0" destOrd="0" presId="urn:microsoft.com/office/officeart/2008/layout/AlternatingHexagons"/>
    <dgm:cxn modelId="{FFA35C1D-6703-40B6-830D-7DA23BC09EA4}" type="presParOf" srcId="{5779B8FD-8A41-46B1-9E46-5CF86D692972}" destId="{16B7F3BF-11DF-4F58-AECD-3A915DB9B528}" srcOrd="1" destOrd="0" presId="urn:microsoft.com/office/officeart/2008/layout/AlternatingHexagons"/>
    <dgm:cxn modelId="{9782036E-841B-441C-88C8-A834648A113C}" type="presParOf" srcId="{5779B8FD-8A41-46B1-9E46-5CF86D692972}" destId="{CB00092C-4037-4EED-B7B9-3A7A65DFC11F}" srcOrd="2" destOrd="0" presId="urn:microsoft.com/office/officeart/2008/layout/AlternatingHexagons"/>
    <dgm:cxn modelId="{C1134A87-6502-4863-B870-D95C6F16BDDE}" type="presParOf" srcId="{5779B8FD-8A41-46B1-9E46-5CF86D692972}" destId="{AC7CD17E-DCD2-4C46-A3E9-3E095F61F180}" srcOrd="3" destOrd="0" presId="urn:microsoft.com/office/officeart/2008/layout/AlternatingHexagons"/>
    <dgm:cxn modelId="{CC9F7444-63AF-494D-876D-2B5845D2154F}" type="presParOf" srcId="{5779B8FD-8A41-46B1-9E46-5CF86D692972}" destId="{10600593-8A8F-4ED1-9C0B-A07944CE32D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673836-A34E-4273-9EE7-3DF376152128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98D42890-9411-4E7B-B3FB-F29B16CD188F}">
      <dgm:prSet phldrT="[טקסט]" custT="1"/>
      <dgm:spPr/>
      <dgm:t>
        <a:bodyPr/>
        <a:lstStyle/>
        <a:p>
          <a:pPr rtl="1"/>
          <a:r>
            <a:rPr lang="he-IL" sz="3200" b="1" dirty="0" smtClean="0"/>
            <a:t>שיקולים בעד</a:t>
          </a:r>
        </a:p>
        <a:p>
          <a:pPr rtl="1"/>
          <a:endParaRPr lang="he-IL" sz="3600" dirty="0" smtClean="0"/>
        </a:p>
        <a:p>
          <a:pPr rtl="1"/>
          <a:endParaRPr lang="he-IL" sz="3200" dirty="0"/>
        </a:p>
      </dgm:t>
    </dgm:pt>
    <dgm:pt modelId="{BFC277EB-7894-4B7B-A285-48A4BBF2FE6B}" type="parTrans" cxnId="{5EB1C196-10A6-46E8-9A9E-B3B8DF5BBCAD}">
      <dgm:prSet/>
      <dgm:spPr/>
      <dgm:t>
        <a:bodyPr/>
        <a:lstStyle/>
        <a:p>
          <a:pPr rtl="1"/>
          <a:endParaRPr lang="he-IL"/>
        </a:p>
      </dgm:t>
    </dgm:pt>
    <dgm:pt modelId="{AA224A8F-76D7-4899-9AFC-D46547DF2DA0}" type="sibTrans" cxnId="{5EB1C196-10A6-46E8-9A9E-B3B8DF5BBCAD}">
      <dgm:prSet/>
      <dgm:spPr/>
      <dgm:t>
        <a:bodyPr/>
        <a:lstStyle/>
        <a:p>
          <a:pPr rtl="1"/>
          <a:endParaRPr lang="he-IL"/>
        </a:p>
      </dgm:t>
    </dgm:pt>
    <dgm:pt modelId="{B3831D11-8757-4F66-9C80-EDF1B9C80D2A}">
      <dgm:prSet phldrT="[טקסט]" custT="1"/>
      <dgm:spPr/>
      <dgm:t>
        <a:bodyPr/>
        <a:lstStyle/>
        <a:p>
          <a:pPr rtl="1"/>
          <a:r>
            <a:rPr lang="he-IL" sz="3200" b="1" dirty="0" smtClean="0"/>
            <a:t>שיקולים נגד</a:t>
          </a:r>
          <a:endParaRPr lang="he-IL" sz="3200" b="1" dirty="0"/>
        </a:p>
      </dgm:t>
    </dgm:pt>
    <dgm:pt modelId="{85F9CF81-2FC3-4448-8D87-419C0FA19F38}" type="parTrans" cxnId="{E766060C-471F-4490-B4F1-78ACEC3D86BF}">
      <dgm:prSet/>
      <dgm:spPr/>
      <dgm:t>
        <a:bodyPr/>
        <a:lstStyle/>
        <a:p>
          <a:pPr rtl="1"/>
          <a:endParaRPr lang="he-IL"/>
        </a:p>
      </dgm:t>
    </dgm:pt>
    <dgm:pt modelId="{40A97ED9-A160-4771-88CD-9DECF09180C3}" type="sibTrans" cxnId="{E766060C-471F-4490-B4F1-78ACEC3D86BF}">
      <dgm:prSet/>
      <dgm:spPr/>
      <dgm:t>
        <a:bodyPr/>
        <a:lstStyle/>
        <a:p>
          <a:pPr rtl="1"/>
          <a:endParaRPr lang="he-IL"/>
        </a:p>
      </dgm:t>
    </dgm:pt>
    <dgm:pt modelId="{3CCCBD62-ED70-4EB2-86F7-54E906D5DA0D}" type="pres">
      <dgm:prSet presAssocID="{16673836-A34E-4273-9EE7-3DF376152128}" presName="Name0" presStyleCnt="0">
        <dgm:presLayoutVars>
          <dgm:chMax val="2"/>
          <dgm:chPref val="2"/>
          <dgm:dir val="rev"/>
          <dgm:animOne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2C94D1B6-A885-432D-B067-F03011AEAD97}" type="pres">
      <dgm:prSet presAssocID="{16673836-A34E-4273-9EE7-3DF376152128}" presName="Background" presStyleLbl="bgImgPlace1" presStyleIdx="0" presStyleCnt="1"/>
      <dgm:spPr/>
    </dgm:pt>
    <dgm:pt modelId="{97BAAB25-BB3C-4D90-A593-5869E259E16A}" type="pres">
      <dgm:prSet presAssocID="{16673836-A34E-4273-9EE7-3DF376152128}" presName="ParentText1" presStyleLbl="revTx" presStyleIdx="0" presStyleCnt="2" custLinFactNeighborY="-72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E7E2449-FE74-4649-BD28-A93B3AA4F568}" type="pres">
      <dgm:prSet presAssocID="{16673836-A34E-4273-9EE7-3DF376152128}" presName="ParentText2" presStyleLbl="revTx" presStyleIdx="1" presStyleCnt="2" custLinFactNeighborX="-1631" custLinFactNeighborY="-67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F8D7214-C5E6-4514-87F8-04C7C2AC3275}" type="pres">
      <dgm:prSet presAssocID="{16673836-A34E-4273-9EE7-3DF376152128}" presName="Plus" presStyleLbl="alignNode1" presStyleIdx="0" presStyleCnt="2"/>
      <dgm:spPr/>
    </dgm:pt>
    <dgm:pt modelId="{1F6AA92F-9069-40A0-964A-15502FFFC295}" type="pres">
      <dgm:prSet presAssocID="{16673836-A34E-4273-9EE7-3DF376152128}" presName="Minus" presStyleLbl="alignNode1" presStyleIdx="1" presStyleCnt="2"/>
      <dgm:spPr/>
    </dgm:pt>
    <dgm:pt modelId="{8C44A077-1FCC-4503-B10B-C172A6E36E6A}" type="pres">
      <dgm:prSet presAssocID="{16673836-A34E-4273-9EE7-3DF376152128}" presName="Divider" presStyleLbl="parChTrans1D1" presStyleIdx="0" presStyleCnt="1"/>
      <dgm:spPr/>
    </dgm:pt>
  </dgm:ptLst>
  <dgm:cxnLst>
    <dgm:cxn modelId="{14AF4ADF-B5FE-4A24-A192-9FC31B03A064}" type="presOf" srcId="{16673836-A34E-4273-9EE7-3DF376152128}" destId="{3CCCBD62-ED70-4EB2-86F7-54E906D5DA0D}" srcOrd="0" destOrd="0" presId="urn:microsoft.com/office/officeart/2009/3/layout/PlusandMinus"/>
    <dgm:cxn modelId="{466FC098-E103-4D7D-B9B7-A66B894985CB}" type="presOf" srcId="{98D42890-9411-4E7B-B3FB-F29B16CD188F}" destId="{97BAAB25-BB3C-4D90-A593-5869E259E16A}" srcOrd="0" destOrd="0" presId="urn:microsoft.com/office/officeart/2009/3/layout/PlusandMinus"/>
    <dgm:cxn modelId="{E766060C-471F-4490-B4F1-78ACEC3D86BF}" srcId="{16673836-A34E-4273-9EE7-3DF376152128}" destId="{B3831D11-8757-4F66-9C80-EDF1B9C80D2A}" srcOrd="1" destOrd="0" parTransId="{85F9CF81-2FC3-4448-8D87-419C0FA19F38}" sibTransId="{40A97ED9-A160-4771-88CD-9DECF09180C3}"/>
    <dgm:cxn modelId="{5EB1C196-10A6-46E8-9A9E-B3B8DF5BBCAD}" srcId="{16673836-A34E-4273-9EE7-3DF376152128}" destId="{98D42890-9411-4E7B-B3FB-F29B16CD188F}" srcOrd="0" destOrd="0" parTransId="{BFC277EB-7894-4B7B-A285-48A4BBF2FE6B}" sibTransId="{AA224A8F-76D7-4899-9AFC-D46547DF2DA0}"/>
    <dgm:cxn modelId="{3AC0B5E2-CA8A-46E2-BB99-E98BED10E10D}" type="presOf" srcId="{B3831D11-8757-4F66-9C80-EDF1B9C80D2A}" destId="{CE7E2449-FE74-4649-BD28-A93B3AA4F568}" srcOrd="0" destOrd="0" presId="urn:microsoft.com/office/officeart/2009/3/layout/PlusandMinus"/>
    <dgm:cxn modelId="{F3016F2B-07C2-4124-8D2D-94D8F7770C02}" type="presParOf" srcId="{3CCCBD62-ED70-4EB2-86F7-54E906D5DA0D}" destId="{2C94D1B6-A885-432D-B067-F03011AEAD97}" srcOrd="0" destOrd="0" presId="urn:microsoft.com/office/officeart/2009/3/layout/PlusandMinus"/>
    <dgm:cxn modelId="{DA56D7B5-F14F-4F78-8E36-B6199F6CE37C}" type="presParOf" srcId="{3CCCBD62-ED70-4EB2-86F7-54E906D5DA0D}" destId="{97BAAB25-BB3C-4D90-A593-5869E259E16A}" srcOrd="1" destOrd="0" presId="urn:microsoft.com/office/officeart/2009/3/layout/PlusandMinus"/>
    <dgm:cxn modelId="{D4A65DA4-DB5B-48AD-BA08-B60230F61720}" type="presParOf" srcId="{3CCCBD62-ED70-4EB2-86F7-54E906D5DA0D}" destId="{CE7E2449-FE74-4649-BD28-A93B3AA4F568}" srcOrd="2" destOrd="0" presId="urn:microsoft.com/office/officeart/2009/3/layout/PlusandMinus"/>
    <dgm:cxn modelId="{F9ED1B86-22BC-4EF5-8611-F4AA625D5A15}" type="presParOf" srcId="{3CCCBD62-ED70-4EB2-86F7-54E906D5DA0D}" destId="{9F8D7214-C5E6-4514-87F8-04C7C2AC3275}" srcOrd="3" destOrd="0" presId="urn:microsoft.com/office/officeart/2009/3/layout/PlusandMinus"/>
    <dgm:cxn modelId="{8903A2A9-FD85-4F1F-AE4B-243F23DAAD8E}" type="presParOf" srcId="{3CCCBD62-ED70-4EB2-86F7-54E906D5DA0D}" destId="{1F6AA92F-9069-40A0-964A-15502FFFC295}" srcOrd="4" destOrd="0" presId="urn:microsoft.com/office/officeart/2009/3/layout/PlusandMinus"/>
    <dgm:cxn modelId="{2A9AC7B2-391E-499E-89CE-30AF63BB26C8}" type="presParOf" srcId="{3CCCBD62-ED70-4EB2-86F7-54E906D5DA0D}" destId="{8C44A077-1FCC-4503-B10B-C172A6E36E6A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F8B2E-1F2D-40E4-BE29-99B0C9409BFF}">
      <dsp:nvSpPr>
        <dsp:cNvPr id="0" name=""/>
        <dsp:cNvSpPr/>
      </dsp:nvSpPr>
      <dsp:spPr>
        <a:xfrm rot="10800000">
          <a:off x="5249574" y="0"/>
          <a:ext cx="5834661" cy="647733"/>
        </a:xfrm>
        <a:prstGeom prst="chevron">
          <a:avLst/>
        </a:prstGeom>
        <a:solidFill>
          <a:schemeClr val="accent5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" tIns="24003" rIns="72009" bIns="24003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smtClean="0">
              <a:solidFill>
                <a:srgbClr val="FFFFFF"/>
              </a:solidFill>
            </a:rPr>
            <a:t>עלות קבועה</a:t>
          </a:r>
          <a:endParaRPr lang="he-IL" sz="1800" kern="1200" dirty="0">
            <a:solidFill>
              <a:srgbClr val="FFFFFF"/>
            </a:solidFill>
          </a:endParaRPr>
        </a:p>
      </dsp:txBody>
      <dsp:txXfrm rot="10800000">
        <a:off x="5573440" y="0"/>
        <a:ext cx="5186928" cy="647733"/>
      </dsp:txXfrm>
    </dsp:sp>
    <dsp:sp modelId="{DFE9D624-5E25-49D8-851B-5006D0F3C784}">
      <dsp:nvSpPr>
        <dsp:cNvPr id="0" name=""/>
        <dsp:cNvSpPr/>
      </dsp:nvSpPr>
      <dsp:spPr>
        <a:xfrm rot="10800000">
          <a:off x="3098451" y="0"/>
          <a:ext cx="2734589" cy="647733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" tIns="24003" rIns="72009" bIns="24003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/>
            <a:t>עלות משתנה בהתאם לצריכה וסוג הרכב</a:t>
          </a:r>
          <a:endParaRPr lang="he-IL" sz="1800" kern="1200" dirty="0"/>
        </a:p>
      </dsp:txBody>
      <dsp:txXfrm rot="10800000">
        <a:off x="3422317" y="0"/>
        <a:ext cx="2086856" cy="647733"/>
      </dsp:txXfrm>
    </dsp:sp>
    <dsp:sp modelId="{CABB26DF-455D-4BBF-8050-05ED8C84C9B6}">
      <dsp:nvSpPr>
        <dsp:cNvPr id="0" name=""/>
        <dsp:cNvSpPr/>
      </dsp:nvSpPr>
      <dsp:spPr>
        <a:xfrm rot="10800000">
          <a:off x="0" y="0"/>
          <a:ext cx="3681379" cy="647733"/>
        </a:xfrm>
        <a:prstGeom prst="chevron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" tIns="24003" rIns="72009" bIns="24003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smtClean="0">
              <a:solidFill>
                <a:srgbClr val="FFFFFF"/>
              </a:solidFill>
            </a:rPr>
            <a:t>עלות פר קילומטר</a:t>
          </a:r>
          <a:endParaRPr lang="he-IL" sz="1800" kern="1200" dirty="0">
            <a:solidFill>
              <a:srgbClr val="FFFFFF"/>
            </a:solidFill>
          </a:endParaRPr>
        </a:p>
      </dsp:txBody>
      <dsp:txXfrm rot="10800000">
        <a:off x="323866" y="0"/>
        <a:ext cx="3033646" cy="6477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ABD26-0721-4159-B363-742882BBF4D2}">
      <dsp:nvSpPr>
        <dsp:cNvPr id="0" name=""/>
        <dsp:cNvSpPr/>
      </dsp:nvSpPr>
      <dsp:spPr>
        <a:xfrm rot="5400000">
          <a:off x="3437692" y="768999"/>
          <a:ext cx="2257777" cy="19642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/>
            <a:t>מערכת המס</a:t>
          </a:r>
          <a:endParaRPr lang="he-IL" sz="2400" kern="1200" dirty="0"/>
        </a:p>
      </dsp:txBody>
      <dsp:txXfrm rot="-5400000">
        <a:off x="3890545" y="974081"/>
        <a:ext cx="1352070" cy="1554103"/>
      </dsp:txXfrm>
    </dsp:sp>
    <dsp:sp modelId="{CC530A90-02F9-41A3-9AED-BF12EAF12A2F}">
      <dsp:nvSpPr>
        <dsp:cNvPr id="0" name=""/>
        <dsp:cNvSpPr/>
      </dsp:nvSpPr>
      <dsp:spPr>
        <a:xfrm>
          <a:off x="5608320" y="1073799"/>
          <a:ext cx="2519680" cy="135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2D24F-E937-4465-BFEE-115F72A3BBDB}">
      <dsp:nvSpPr>
        <dsp:cNvPr id="0" name=""/>
        <dsp:cNvSpPr/>
      </dsp:nvSpPr>
      <dsp:spPr>
        <a:xfrm rot="5400000">
          <a:off x="1316284" y="768999"/>
          <a:ext cx="2257777" cy="19642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/>
            <a:t>רגולציה</a:t>
          </a:r>
          <a:endParaRPr lang="he-IL" sz="2800" kern="1200" dirty="0"/>
        </a:p>
      </dsp:txBody>
      <dsp:txXfrm rot="-5400000">
        <a:off x="1769137" y="974081"/>
        <a:ext cx="1352070" cy="1554103"/>
      </dsp:txXfrm>
    </dsp:sp>
    <dsp:sp modelId="{78A53218-D2C3-427F-9660-2FE033EA5FD9}">
      <dsp:nvSpPr>
        <dsp:cNvPr id="0" name=""/>
        <dsp:cNvSpPr/>
      </dsp:nvSpPr>
      <dsp:spPr>
        <a:xfrm rot="5400000">
          <a:off x="2372924" y="2685401"/>
          <a:ext cx="2257777" cy="19642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/>
            <a:t>תמריצים</a:t>
          </a:r>
          <a:endParaRPr lang="he-IL" sz="2500" kern="1200" dirty="0"/>
        </a:p>
      </dsp:txBody>
      <dsp:txXfrm rot="-5400000">
        <a:off x="2825777" y="2890483"/>
        <a:ext cx="1352070" cy="1554103"/>
      </dsp:txXfrm>
    </dsp:sp>
    <dsp:sp modelId="{16B7F3BF-11DF-4F58-AECD-3A915DB9B528}">
      <dsp:nvSpPr>
        <dsp:cNvPr id="0" name=""/>
        <dsp:cNvSpPr/>
      </dsp:nvSpPr>
      <dsp:spPr>
        <a:xfrm>
          <a:off x="0" y="2990201"/>
          <a:ext cx="2438400" cy="135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600593-8A8F-4ED1-9C0B-A07944CE32D4}">
      <dsp:nvSpPr>
        <dsp:cNvPr id="0" name=""/>
        <dsp:cNvSpPr/>
      </dsp:nvSpPr>
      <dsp:spPr>
        <a:xfrm rot="5400000">
          <a:off x="4494332" y="2685401"/>
          <a:ext cx="2257777" cy="19642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מערכת סחר בפליטות</a:t>
          </a:r>
          <a:endParaRPr lang="he-IL" sz="2000" kern="1200" dirty="0"/>
        </a:p>
      </dsp:txBody>
      <dsp:txXfrm rot="-5400000">
        <a:off x="4947185" y="2890483"/>
        <a:ext cx="1352070" cy="15541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4D1B6-A885-432D-B067-F03011AEAD97}">
      <dsp:nvSpPr>
        <dsp:cNvPr id="0" name=""/>
        <dsp:cNvSpPr/>
      </dsp:nvSpPr>
      <dsp:spPr>
        <a:xfrm>
          <a:off x="384121" y="1296272"/>
          <a:ext cx="8354650" cy="431763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BAAB25-BB3C-4D90-A593-5869E259E16A}">
      <dsp:nvSpPr>
        <dsp:cNvPr id="0" name=""/>
        <dsp:cNvSpPr/>
      </dsp:nvSpPr>
      <dsp:spPr>
        <a:xfrm>
          <a:off x="4609462" y="1533395"/>
          <a:ext cx="3879630" cy="3693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b="1" kern="1200" dirty="0" smtClean="0"/>
            <a:t>שיקולים בעד</a:t>
          </a:r>
        </a:p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3600" kern="1200" dirty="0" smtClean="0"/>
        </a:p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3200" kern="1200" dirty="0"/>
        </a:p>
      </dsp:txBody>
      <dsp:txXfrm>
        <a:off x="4609462" y="1533395"/>
        <a:ext cx="3879630" cy="3693681"/>
      </dsp:txXfrm>
    </dsp:sp>
    <dsp:sp modelId="{CE7E2449-FE74-4649-BD28-A93B3AA4F568}">
      <dsp:nvSpPr>
        <dsp:cNvPr id="0" name=""/>
        <dsp:cNvSpPr/>
      </dsp:nvSpPr>
      <dsp:spPr>
        <a:xfrm>
          <a:off x="580127" y="1551827"/>
          <a:ext cx="3879630" cy="3693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b="1" kern="1200" dirty="0" smtClean="0"/>
            <a:t>שיקולים נגד</a:t>
          </a:r>
          <a:endParaRPr lang="he-IL" sz="3200" b="1" kern="1200" dirty="0"/>
        </a:p>
      </dsp:txBody>
      <dsp:txXfrm>
        <a:off x="580127" y="1551827"/>
        <a:ext cx="3879630" cy="3693681"/>
      </dsp:txXfrm>
    </dsp:sp>
    <dsp:sp modelId="{9F8D7214-C5E6-4514-87F8-04C7C2AC3275}">
      <dsp:nvSpPr>
        <dsp:cNvPr id="0" name=""/>
        <dsp:cNvSpPr/>
      </dsp:nvSpPr>
      <dsp:spPr>
        <a:xfrm>
          <a:off x="7970528" y="432219"/>
          <a:ext cx="1632517" cy="1632517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AA92F-9069-40A0-964A-15502FFFC295}">
      <dsp:nvSpPr>
        <dsp:cNvPr id="0" name=""/>
        <dsp:cNvSpPr/>
      </dsp:nvSpPr>
      <dsp:spPr>
        <a:xfrm>
          <a:off x="0" y="1019312"/>
          <a:ext cx="1536487" cy="526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4A077-1FCC-4503-B10B-C172A6E36E6A}">
      <dsp:nvSpPr>
        <dsp:cNvPr id="0" name=""/>
        <dsp:cNvSpPr/>
      </dsp:nvSpPr>
      <dsp:spPr>
        <a:xfrm>
          <a:off x="4560486" y="1809122"/>
          <a:ext cx="960" cy="3527821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91261FD-D72D-40ED-9FED-7622371DB623}" type="datetimeFigureOut">
              <a:rPr lang="he-IL" smtClean="0"/>
              <a:t>י"ט/תמוז/תשפ"א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2CFCC9A-1F9A-4442-850C-F106ABE4BC5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0486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42407-3C57-4185-981B-31117241F3BA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206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בחירת מסלול הטבות</a:t>
            </a:r>
          </a:p>
          <a:p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יחיד או נציגות הבית המשותף )להלן: "נישום"( שמפיקים הכנסה ממכירת</a:t>
            </a:r>
          </a:p>
          <a:p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חשמל ממתקנים פוטו </a:t>
            </a:r>
            <a:r>
              <a:rPr lang="he-I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וולטאים</a:t>
            </a:r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או טורבינות רוח, זכאים למסלול מס</a:t>
            </a:r>
          </a:p>
          <a:p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מופחת או פטור בהתאם לבחירתם כמפורט להלן:</a:t>
            </a:r>
          </a:p>
          <a:p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</a:t>
            </a:r>
            <a:r>
              <a:rPr lang="he-I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פטור ממס </a:t>
            </a:r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פטור מלא ממס על הכנסה ממכירת חשמל שסכומה</a:t>
            </a:r>
          </a:p>
          <a:p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הכולל בשנת המס אינו עולה על </a:t>
            </a:r>
            <a:r>
              <a:rPr lang="he-I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התקרה</a:t>
            </a:r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לעניין התקרה - ראה</a:t>
            </a:r>
          </a:p>
          <a:p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פירוט בסעיף 7 בהתאם לשנות המס.</a:t>
            </a:r>
          </a:p>
          <a:p>
            <a:r>
              <a:rPr lang="he-IL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ב</a:t>
            </a:r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he-I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מס מופחת </a:t>
            </a:r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מס סופי בשיעור של 10% מהשקל הראשון עד גובה</a:t>
            </a:r>
          </a:p>
          <a:p>
            <a:r>
              <a:rPr lang="he-I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הסכום </a:t>
            </a:r>
            <a:r>
              <a:rPr lang="he-IL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המירבי</a:t>
            </a:r>
            <a:r>
              <a:rPr lang="he-I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הקבוע בחוק. לעניין הסכום </a:t>
            </a:r>
            <a:r>
              <a:rPr lang="he-I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המירבי</a:t>
            </a:r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ראה פירוט בסעיף 7</a:t>
            </a:r>
          </a:p>
          <a:p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בהתאם לשנות המס.</a:t>
            </a:r>
          </a:p>
          <a:p>
            <a:r>
              <a:rPr lang="he-I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ג</a:t>
            </a:r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he-I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פטור מניהול פנקסי חשבונות</a:t>
            </a:r>
          </a:p>
          <a:p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נישום שמפיק הכנסות ממכירת חשמל בהתאם להוראות החוק, יהיה פטור</a:t>
            </a:r>
          </a:p>
          <a:p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מניהול פנקסי חשבונות לפי סעיף 130 לפקודה בשל הכנסות אלה וזאת</a:t>
            </a:r>
          </a:p>
          <a:p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בהתאם ובכפוף לתנאים שיפורטו בהמשך.</a:t>
            </a:r>
          </a:p>
          <a:p>
            <a:r>
              <a:rPr lang="he-I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ד</a:t>
            </a:r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he-I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פטור מחובת הגשת דין וחשבון</a:t>
            </a:r>
          </a:p>
          <a:p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נישום שמפיק הכנסות ממכירת חשמל בהתאם להוראות החוק והמגבלות</a:t>
            </a:r>
          </a:p>
          <a:p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הקבועות בו, יהיה פטור מהגשת דין וחשבון על הכנסות שהפיק עד לסכום</a:t>
            </a:r>
          </a:p>
          <a:p>
            <a:r>
              <a:rPr lang="he-I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המירבי</a:t>
            </a:r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כהגדרתו בסעיף 1 לחוק, וזאת בהתאם לשאר התנאים וההגבלות</a:t>
            </a:r>
          </a:p>
          <a:p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שמפורטים בסעיף 3.2 )תנאים והגבלות(.</a:t>
            </a:r>
          </a:p>
          <a:p>
            <a:r>
              <a:rPr lang="he-I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</a:t>
            </a:r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he-I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הקלות לעניין חוק מע"מ</a:t>
            </a:r>
          </a:p>
          <a:p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נישום שמפיק הכנסות ממכירת חשמל בהתאם להוראות החוק, לא יראו</a:t>
            </a:r>
          </a:p>
          <a:p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אותו כעוסק לעניין חוק מע"מ ויהיה פטור מרישום כעוסק ומניהול פנקסים</a:t>
            </a:r>
          </a:p>
          <a:p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ורשומות בגין עסקאות אלה לפי חוק מע"מ, לרבות הגשת דין וחשבון</a:t>
            </a:r>
          </a:p>
          <a:p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תקופתי וזאת בכפוף לשאר התנאים וההגבלות כפי שיפורטו בהמשך.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42407-3C57-4185-981B-31117241F3BA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332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נישום שהוא יחיד המפיק הכנסה מהשכרת מקרקעין )בין אם מבנה עליו</a:t>
            </a:r>
          </a:p>
          <a:p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מותקנים המתקנים ובין אם קרקע עליה נמצא המיתקן( עליהם מותקן מתקן</a:t>
            </a:r>
          </a:p>
          <a:p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להפקת חשמל מאנרגיה מתחדשת )מתקנים פוטו </a:t>
            </a:r>
            <a:r>
              <a:rPr lang="he-I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וולטאים</a:t>
            </a:r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או טורבינות רוח(,</a:t>
            </a:r>
          </a:p>
          <a:p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זכאי למסלול מס מופחת או פטור בהתאם לבחירת הנישום, כמפורט להלן:</a:t>
            </a:r>
          </a:p>
          <a:p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</a:t>
            </a:r>
            <a:r>
              <a:rPr lang="he-I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פטור ממס </a:t>
            </a:r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פטור מלא ממס על הכנסה מהשכרת מקרקעין כאמור,</a:t>
            </a:r>
          </a:p>
          <a:p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שסכומה הכולל בשנת המס אינו עולה על התקרה המופיעה בסעיף</a:t>
            </a:r>
          </a:p>
          <a:p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 בהוראה זו )להלן: </a:t>
            </a:r>
            <a:r>
              <a:rPr lang="he-I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"תקרת ההשכרה"</a:t>
            </a:r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(, ואם ההכנסה מהשכרת</a:t>
            </a:r>
          </a:p>
          <a:p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מקרקעין עולה על תקרת ההשכרה, יופחת הסכום העודף מסכום</a:t>
            </a:r>
          </a:p>
          <a:p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תקרת ההשכרה, ועל ההכנסה העודפת מעבר לסכום המתקבל לאחר</a:t>
            </a:r>
          </a:p>
          <a:p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ההפחתה, ישולם מס בשיעור קבוע של 31% .</a:t>
            </a:r>
          </a:p>
          <a:p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</a:t>
            </a:r>
            <a:r>
              <a:rPr lang="he-I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מס מופחת </a:t>
            </a:r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מס סופי בשיעור של 10% מהשקל הראשון על</a:t>
            </a:r>
          </a:p>
          <a:p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ההכנסה מהשכרת מקרקעין, ללא מגבלת תקרה כלשהיא.</a:t>
            </a:r>
          </a:p>
          <a:p>
            <a:r>
              <a:rPr lang="he-I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ב</a:t>
            </a:r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he-I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פטור מניהול פנקסי חשבונות</a:t>
            </a:r>
          </a:p>
          <a:p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נישום שמפיק הכנסות מהשכרת מקרקעין כאמור, בהתאם להוראות החוק,</a:t>
            </a:r>
          </a:p>
          <a:p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יהיה פטור מניהול פנקסי חשבונות לפי סעיף 130 לפקודה בשל הכנסות אלה</a:t>
            </a:r>
          </a:p>
          <a:p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וזאת בהתאם ובכפוף לתנאים שיפורטו בהמשך.</a:t>
            </a:r>
          </a:p>
          <a:p>
            <a:r>
              <a:rPr lang="he-I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ג</a:t>
            </a:r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he-I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פטור מחובת הגשת דין וחשבון</a:t>
            </a:r>
          </a:p>
          <a:p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נישום שמפיק הכנסות מהשכרת מקרקעין כאמור, בהתאם להוראות החוק,</a:t>
            </a:r>
          </a:p>
          <a:p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יהיה פטור מהגשת דין וחשבון על הכנסות אלו וזאת בהתאם לשאר התנאים</a:t>
            </a:r>
          </a:p>
          <a:p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וההגבלות כפי שיפורטו בהמשך )ראה סעיף 9.2 בהמשך(.</a:t>
            </a:r>
          </a:p>
          <a:p>
            <a:r>
              <a:rPr lang="he-I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ד</a:t>
            </a:r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he-I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הקלות לעניין חוק מע"מ</a:t>
            </a:r>
          </a:p>
          <a:p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נישום שמפיק הכנסות מהשכרת מקרקעין כאמור, בהתאם להוראות החוק,</a:t>
            </a:r>
          </a:p>
          <a:p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לא יראו אותו כעוסק לצורך חוק מע"מ ויהיה פטור מרישום כעוסק ומניהול</a:t>
            </a:r>
          </a:p>
          <a:p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פנקסים ורשומות בגין עסקאות אלה לפי חוק מע"מ, לרבות הגשת דין וחשבון</a:t>
            </a:r>
          </a:p>
          <a:p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תקופתי וזאת בכפוף לשאר התנאים וההגבלות כפי שיפורטו בהמשך.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42407-3C57-4185-981B-31117241F3BA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608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b="1" dirty="0" smtClean="0"/>
              <a:t>פה ההטבה אינה למי שמייצר את החשמל אלא לחברות שהם בתהליך של מו"פ</a:t>
            </a:r>
            <a:r>
              <a:rPr lang="he-IL" b="1" baseline="0" dirty="0" smtClean="0"/>
              <a:t> של </a:t>
            </a:r>
            <a:r>
              <a:rPr lang="he-IL" b="1" baseline="0" dirty="0" err="1" smtClean="0"/>
              <a:t>הטכונולוגיה</a:t>
            </a:r>
            <a:r>
              <a:rPr lang="he-IL" b="1" baseline="0" dirty="0" smtClean="0"/>
              <a:t> הזאת</a:t>
            </a:r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42407-3C57-4185-981B-31117241F3BA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825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u="sng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latin typeface="+mn-lt"/>
                <a:cs typeface="+mn-cs"/>
              </a:rPr>
              <a:t>סכומי הבלו המעודכנים עד ל 30.4.2019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latin typeface="+mn-lt"/>
                <a:cs typeface="+mn-cs"/>
              </a:rPr>
              <a:t>עבור גז טבעי תוצאת החישוב משתנה </a:t>
            </a:r>
            <a:r>
              <a:rPr lang="he-IL" dirty="0"/>
              <a:t>בטווח של 203-376 </a:t>
            </a:r>
            <a:r>
              <a:rPr lang="he-IL" dirty="0">
                <a:latin typeface="+mn-lt"/>
                <a:cs typeface="+mn-cs"/>
              </a:rPr>
              <a:t>בהתאם להנחות- הפנמת 50% או 100% מעלות ה-</a:t>
            </a:r>
            <a:r>
              <a:rPr lang="en-US" dirty="0">
                <a:latin typeface="+mn-lt"/>
                <a:cs typeface="+mn-cs"/>
              </a:rPr>
              <a:t>CO2</a:t>
            </a:r>
            <a:r>
              <a:rPr lang="he-IL" dirty="0">
                <a:latin typeface="+mn-lt"/>
                <a:cs typeface="+mn-cs"/>
              </a:rPr>
              <a:t> </a:t>
            </a:r>
            <a:r>
              <a:rPr lang="en-US" dirty="0">
                <a:latin typeface="+mn-lt"/>
                <a:cs typeface="+mn-cs"/>
              </a:rPr>
              <a:t>;</a:t>
            </a:r>
            <a:r>
              <a:rPr lang="he-IL" dirty="0">
                <a:latin typeface="+mn-lt"/>
                <a:cs typeface="+mn-cs"/>
              </a:rPr>
              <a:t> הגז משמש לחשמל בלבד או  לחשמל ולתעשייה</a:t>
            </a:r>
            <a:endParaRPr lang="he-IL" dirty="0"/>
          </a:p>
          <a:p>
            <a:pPr>
              <a:defRPr/>
            </a:pPr>
            <a:r>
              <a:rPr lang="he-IL" dirty="0">
                <a:latin typeface="+mn-lt"/>
                <a:cs typeface="+mn-cs"/>
              </a:rPr>
              <a:t>סוגי המזוט = מזוט 0.5% גופרית</a:t>
            </a:r>
            <a:r>
              <a:rPr lang="en-US" dirty="0">
                <a:latin typeface="+mn-lt"/>
                <a:cs typeface="+mn-cs"/>
              </a:rPr>
              <a:t>;</a:t>
            </a:r>
            <a:r>
              <a:rPr lang="he-IL" dirty="0">
                <a:latin typeface="+mn-lt"/>
                <a:cs typeface="+mn-cs"/>
              </a:rPr>
              <a:t> ומזוט 1.0% גופרית</a:t>
            </a:r>
            <a:endParaRPr lang="en-US" dirty="0">
              <a:latin typeface="+mn-lt"/>
              <a:cs typeface="+mn-cs"/>
            </a:endParaRPr>
          </a:p>
          <a:p>
            <a:pPr>
              <a:defRPr/>
            </a:pPr>
            <a:endParaRPr lang="he-IL" dirty="0"/>
          </a:p>
        </p:txBody>
      </p:sp>
      <p:sp>
        <p:nvSpPr>
          <p:cNvPr id="12292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DD0E3-BC8F-46E6-95B8-B4F8A4D2E9F5}" type="slidenum">
              <a:rPr kumimoji="0" lang="he-IL" alt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e-IL" alt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059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השנה דחינו את הפרסום לינואר ואת התחולה לאפריל, בגלל שינוי שיטת מדידת הפליטות.</a:t>
            </a:r>
          </a:p>
          <a:p>
            <a:pPr rtl="1"/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הכלל הוא שלוקחים את המקדמים של הגנת הסביבה = העלויות החיצוניות של טון פליטה לכל מזכם, ואם צריך לתקנן את ההתפלגות כך שהחציון לפי דרגת זיהום יהיה "באמצע", קרי באזור דרגת זיהום 8 – אז מתערבים בנוסחה. עד עכשיו לא היה צורך </a:t>
            </a:r>
            <a:r>
              <a:rPr lang="he-I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להערב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והשנה כנראה נצטרך. אבל בשביל זה צריכים נתונים מדויקים ונכונים, כדי לבנות התפלגות.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891B97-BE63-47D4-8785-1A7EA23AEF5B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067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err="1" smtClean="0"/>
              <a:t>ביוגז</a:t>
            </a:r>
            <a:r>
              <a:rPr lang="he-IL" dirty="0" smtClean="0"/>
              <a:t> – תערובת גזים המכילה בעיקר פחמן דו חמצני ומתאן, המופק מפרוק פסולת אורגנית (כגון פסולת של שפכים או צואת בעלי חיים) על ידי מיקרואורגניזמים. </a:t>
            </a:r>
            <a:r>
              <a:rPr lang="he-IL" dirty="0" err="1" smtClean="0"/>
              <a:t>הביוגז</a:t>
            </a:r>
            <a:r>
              <a:rPr lang="he-IL" dirty="0" smtClean="0"/>
              <a:t> ומשמש להנעת גנרטורים, לייצור חשמל או כגז לבישול. </a:t>
            </a:r>
          </a:p>
          <a:p>
            <a:pPr algn="r" rtl="1"/>
            <a:r>
              <a:rPr lang="he-IL" dirty="0" err="1" smtClean="0"/>
              <a:t>ביוגז</a:t>
            </a:r>
            <a:r>
              <a:rPr lang="he-IL" dirty="0" smtClean="0"/>
              <a:t> המופק מפסולת שנאספה בישראל פטור מבלו.</a:t>
            </a:r>
          </a:p>
          <a:p>
            <a:pPr algn="r" rtl="1"/>
            <a:endParaRPr lang="he-IL" dirty="0" smtClean="0"/>
          </a:p>
          <a:p>
            <a:pPr eaLnBrk="1" hangingPunct="1"/>
            <a:r>
              <a:rPr lang="he-IL" sz="1200" dirty="0" smtClean="0"/>
              <a:t>על 100</a:t>
            </a:r>
            <a:r>
              <a:rPr lang="en-US" sz="1200" dirty="0" smtClean="0"/>
              <a:t>B</a:t>
            </a:r>
            <a:r>
              <a:rPr lang="he-IL" sz="1200" dirty="0" smtClean="0"/>
              <a:t> מוטל בלו כפי שקיים על סולר כ- 2.94 ₪ לליטר.</a:t>
            </a:r>
          </a:p>
          <a:p>
            <a:pPr eaLnBrk="1" hangingPunct="1"/>
            <a:r>
              <a:rPr lang="he-IL" sz="1200" dirty="0" smtClean="0"/>
              <a:t>ניתנת הטבת מס על ביודיזל המיוצר משמן צמחי או שומן בע"ח משומשים הנאספים בישראל והבלו הינו בסכום של 1.46 ₪ לליטר. </a:t>
            </a:r>
          </a:p>
          <a:p>
            <a:pPr algn="r" rtl="1"/>
            <a:endParaRPr lang="he-IL" dirty="0" smtClean="0"/>
          </a:p>
          <a:p>
            <a:pPr algn="r" rtl="1"/>
            <a:endParaRPr lang="he-IL" dirty="0" smtClean="0"/>
          </a:p>
          <a:p>
            <a:pPr algn="r" rtl="1"/>
            <a:endParaRPr lang="he-IL" dirty="0" smtClean="0"/>
          </a:p>
          <a:p>
            <a:pPr algn="r" rtl="1"/>
            <a:r>
              <a:rPr lang="he-IL" dirty="0" smtClean="0"/>
              <a:t>פטור ממע"מ על פירות וירקות טריים ולא מיובאים: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dirty="0" smtClean="0"/>
              <a:t>מעלה את הצריכה של פירות</a:t>
            </a:r>
            <a:r>
              <a:rPr lang="he-IL" baseline="0" dirty="0" smtClean="0"/>
              <a:t> וירקות.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baseline="0" dirty="0" smtClean="0"/>
              <a:t>בגלל שאין פטור על ייבוא של פירות וירקות אז אפשר </a:t>
            </a:r>
            <a:r>
              <a:rPr lang="he-IL" baseline="0" dirty="0" err="1" smtClean="0"/>
              <a:t>לאמר</a:t>
            </a:r>
            <a:r>
              <a:rPr lang="he-IL" baseline="0" dirty="0" smtClean="0"/>
              <a:t> שזה חוסך שימוש בספינות הובלה אשר ידועות כמזהמות.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42407-3C57-4185-981B-31117241F3BA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262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E1CCD14-B336-4FEB-B284-7337BBD9C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x-none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744889A-C14B-49A5-BD9C-6A06C22E1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x-none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56DE6B5-1E68-4F40-9924-9F03DADE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4F14-76C3-4F09-A839-5E77F3FCDADC}" type="datetimeFigureOut">
              <a:rPr lang="x-none" smtClean="0"/>
              <a:t>29/06/2021</a:t>
            </a:fld>
            <a:endParaRPr lang="x-none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208C81C-58E6-486A-8C98-2E55584A1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C3B7422-68FB-4082-B489-AF36D6DF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6B62-230C-4277-B899-4473A5578AE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63213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1718809-60E8-47DF-AF96-4D388C344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x-none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0DED591-FDD9-4CE6-8D4B-3DBBDCF5F0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x-none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6A653F3-3DB0-4051-8F19-71D2A745D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4F14-76C3-4F09-A839-5E77F3FCDADC}" type="datetimeFigureOut">
              <a:rPr lang="x-none" smtClean="0"/>
              <a:t>29/06/2021</a:t>
            </a:fld>
            <a:endParaRPr lang="x-none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4A22753-10A1-452E-9586-2BD22B73A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9CC9B6E-3BDE-404F-903F-C436A858B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6B62-230C-4277-B899-4473A5578AE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77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24E83DDD-A169-49A4-911B-A70A759CD2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x-none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6FFB709-61E5-4356-8A42-C86BE4919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x-none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DCC2D0D-CB79-4A97-AA8E-3790331B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4F14-76C3-4F09-A839-5E77F3FCDADC}" type="datetimeFigureOut">
              <a:rPr lang="x-none" smtClean="0"/>
              <a:t>29/06/2021</a:t>
            </a:fld>
            <a:endParaRPr lang="x-none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56B20F5-057E-48BB-A039-8CADFDE9C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0C8356B-1988-461F-8B87-9C2F6A4B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6B62-230C-4277-B899-4473A5578AE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30831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E1CCD14-B336-4FEB-B284-7337BBD9C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744889A-C14B-49A5-BD9C-6A06C22E1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LID4096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56DE6B5-1E68-4F40-9924-9F03DADE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4F14-76C3-4F09-A839-5E77F3FCDADC}" type="datetimeFigureOut">
              <a:rPr lang="LID4096" smtClean="0"/>
              <a:t>06/29/2021</a:t>
            </a:fld>
            <a:endParaRPr lang="LID4096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208C81C-58E6-486A-8C98-2E55584A1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C3B7422-68FB-4082-B489-AF36D6DF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6B62-230C-4277-B899-4473A5578AE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23178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3613E9C-B0E3-4C1F-B3B1-D7A52C349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91002C3-868C-43CE-B769-261D142F9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0E9D930-B2E0-4F92-9AE1-C1F732F69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4F14-76C3-4F09-A839-5E77F3FCDADC}" type="datetimeFigureOut">
              <a:rPr lang="LID4096" smtClean="0"/>
              <a:t>06/29/2021</a:t>
            </a:fld>
            <a:endParaRPr lang="LID4096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E386C1B-B1A6-4E96-8D26-E8B8C65A2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7C76D07-6067-4F9A-9CAD-1E37A3721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6B62-230C-4277-B899-4473A5578AE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73256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ADDECF0-FCCE-4D17-B9FA-BF77EB5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D95B5F8-0E96-420A-8030-C6CEB2312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262C309-507B-404B-8C18-9060A8CA4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4F14-76C3-4F09-A839-5E77F3FCDADC}" type="datetimeFigureOut">
              <a:rPr lang="LID4096" smtClean="0"/>
              <a:t>06/29/2021</a:t>
            </a:fld>
            <a:endParaRPr lang="LID4096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1C6103C-583B-45E5-9095-B5601472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68A0E5A-BC70-4887-A9D4-57A119A4E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6B62-230C-4277-B899-4473A5578AE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04443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926C656-B2CE-45B1-8E49-0E92F470D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886F5FD-D313-4F2B-A85C-57B521ABD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03798ED-BB52-4B07-882D-417077D39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57652C9-8176-4359-AEC1-A8DDA9049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4F14-76C3-4F09-A839-5E77F3FCDADC}" type="datetimeFigureOut">
              <a:rPr lang="LID4096" smtClean="0"/>
              <a:t>06/29/2021</a:t>
            </a:fld>
            <a:endParaRPr lang="LID4096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31B92A6-8AC1-434F-8900-0E4D67F12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D12B967-FA2D-431A-BE92-2FA85CE3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6B62-230C-4277-B899-4473A5578AE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93970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4634D67-592F-45F9-B0E3-EBA3EDE2F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6BA96D3-68F4-47C9-A898-2A06E3ABB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F4BEA35-4C89-4B40-B723-D3F4C93FC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8C320005-EE51-46F5-B3BA-355B9F8DA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3E04D62F-8981-45CD-9E39-3A7E94B5F5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207173A8-BFC5-4666-BA90-4164E7462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4F14-76C3-4F09-A839-5E77F3FCDADC}" type="datetimeFigureOut">
              <a:rPr lang="LID4096" smtClean="0"/>
              <a:t>06/29/2021</a:t>
            </a:fld>
            <a:endParaRPr lang="LID4096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59E7945-7691-4956-9AEC-600C8EA48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CE6D2623-D853-4F3F-BB75-93C822619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6B62-230C-4277-B899-4473A5578AE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04280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15782EA-4EB4-44AB-BCD4-BD32CEDC4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59464ABE-E120-4BC9-9515-EBADDF2F7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4F14-76C3-4F09-A839-5E77F3FCDADC}" type="datetimeFigureOut">
              <a:rPr lang="LID4096" smtClean="0"/>
              <a:t>06/29/2021</a:t>
            </a:fld>
            <a:endParaRPr lang="LID4096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370FF0C7-D3B4-403E-BD92-93E0D7427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E77B64A-06CF-4300-8A4D-6295D61E5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6B62-230C-4277-B899-4473A5578AE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03574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81365761-2568-4142-A2E3-1A30F6BC1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4F14-76C3-4F09-A839-5E77F3FCDADC}" type="datetimeFigureOut">
              <a:rPr lang="LID4096" smtClean="0"/>
              <a:t>06/29/2021</a:t>
            </a:fld>
            <a:endParaRPr lang="LID4096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A944E75-7781-4AA6-B011-950D82667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E74E18F-BEA9-4448-B35B-23044D92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6B62-230C-4277-B899-4473A5578AE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48037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24AF887-98A4-42EB-AF9C-4F6BDBB2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460EF1C-A9CB-45DC-A14E-B3E844C7E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0079E3D-9917-422C-B0F8-F97538520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5B0FEA7-3D8F-4992-AABD-F9621E7E4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4F14-76C3-4F09-A839-5E77F3FCDADC}" type="datetimeFigureOut">
              <a:rPr lang="LID4096" smtClean="0"/>
              <a:t>06/29/2021</a:t>
            </a:fld>
            <a:endParaRPr lang="LID4096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AD65500-4021-4CDD-B236-A4129DC86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829D530-9F6D-49C2-829C-C79573DD2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6B62-230C-4277-B899-4473A5578AE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2436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3613E9C-B0E3-4C1F-B3B1-D7A52C349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x-none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91002C3-868C-43CE-B769-261D142F9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x-none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0E9D930-B2E0-4F92-9AE1-C1F732F69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4F14-76C3-4F09-A839-5E77F3FCDADC}" type="datetimeFigureOut">
              <a:rPr lang="x-none" smtClean="0"/>
              <a:t>29/06/2021</a:t>
            </a:fld>
            <a:endParaRPr lang="x-none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E386C1B-B1A6-4E96-8D26-E8B8C65A2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7C76D07-6067-4F9A-9CAD-1E37A3721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6B62-230C-4277-B899-4473A5578AE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4617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8AD5C6A-2872-491B-9CFD-A0CD71451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5D5C7818-D47E-4B96-B4A3-B4A70116A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6EAF452D-50C3-472F-9421-E2ED6A493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536C0CA-A972-4C69-A7E9-F9E32F789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4F14-76C3-4F09-A839-5E77F3FCDADC}" type="datetimeFigureOut">
              <a:rPr lang="LID4096" smtClean="0"/>
              <a:t>06/29/2021</a:t>
            </a:fld>
            <a:endParaRPr lang="LID4096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F345354-54E8-432B-BDA6-93AA7D859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2723FB2-AAAD-4236-918D-AE5BBE77F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6B62-230C-4277-B899-4473A5578AE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88325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1718809-60E8-47DF-AF96-4D388C344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0DED591-FDD9-4CE6-8D4B-3DBBDCF5F0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6A653F3-3DB0-4051-8F19-71D2A745D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4F14-76C3-4F09-A839-5E77F3FCDADC}" type="datetimeFigureOut">
              <a:rPr lang="LID4096" smtClean="0"/>
              <a:t>06/29/2021</a:t>
            </a:fld>
            <a:endParaRPr lang="LID4096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4A22753-10A1-452E-9586-2BD22B73A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9CC9B6E-3BDE-404F-903F-C436A858B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6B62-230C-4277-B899-4473A5578AE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4610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24E83DDD-A169-49A4-911B-A70A759CD2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6FFB709-61E5-4356-8A42-C86BE4919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DCC2D0D-CB79-4A97-AA8E-3790331B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4F14-76C3-4F09-A839-5E77F3FCDADC}" type="datetimeFigureOut">
              <a:rPr lang="LID4096" smtClean="0"/>
              <a:t>06/29/2021</a:t>
            </a:fld>
            <a:endParaRPr lang="LID4096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56B20F5-057E-48BB-A039-8CADFDE9C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0C8356B-1988-461F-8B87-9C2F6A4B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6B62-230C-4277-B899-4473A5578AE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5968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ADDECF0-FCCE-4D17-B9FA-BF77EB5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x-none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D95B5F8-0E96-420A-8030-C6CEB2312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262C309-507B-404B-8C18-9060A8CA4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4F14-76C3-4F09-A839-5E77F3FCDADC}" type="datetimeFigureOut">
              <a:rPr lang="x-none" smtClean="0"/>
              <a:t>29/06/2021</a:t>
            </a:fld>
            <a:endParaRPr lang="x-none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1C6103C-583B-45E5-9095-B5601472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68A0E5A-BC70-4887-A9D4-57A119A4E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6B62-230C-4277-B899-4473A5578AE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356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926C656-B2CE-45B1-8E49-0E92F470D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x-none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886F5FD-D313-4F2B-A85C-57B521ABD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x-none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03798ED-BB52-4B07-882D-417077D39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x-none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57652C9-8176-4359-AEC1-A8DDA9049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4F14-76C3-4F09-A839-5E77F3FCDADC}" type="datetimeFigureOut">
              <a:rPr lang="x-none" smtClean="0"/>
              <a:t>29/06/2021</a:t>
            </a:fld>
            <a:endParaRPr lang="x-none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31B92A6-8AC1-434F-8900-0E4D67F12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D12B967-FA2D-431A-BE92-2FA85CE3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6B62-230C-4277-B899-4473A5578AE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197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4634D67-592F-45F9-B0E3-EBA3EDE2F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x-none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6BA96D3-68F4-47C9-A898-2A06E3ABB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F4BEA35-4C89-4B40-B723-D3F4C93FC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x-none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8C320005-EE51-46F5-B3BA-355B9F8DA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3E04D62F-8981-45CD-9E39-3A7E94B5F5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x-none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207173A8-BFC5-4666-BA90-4164E7462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4F14-76C3-4F09-A839-5E77F3FCDADC}" type="datetimeFigureOut">
              <a:rPr lang="x-none" smtClean="0"/>
              <a:t>29/06/2021</a:t>
            </a:fld>
            <a:endParaRPr lang="x-none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59E7945-7691-4956-9AEC-600C8EA48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CE6D2623-D853-4F3F-BB75-93C822619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6B62-230C-4277-B899-4473A5578AE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7665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15782EA-4EB4-44AB-BCD4-BD32CEDC4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x-none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59464ABE-E120-4BC9-9515-EBADDF2F7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4F14-76C3-4F09-A839-5E77F3FCDADC}" type="datetimeFigureOut">
              <a:rPr lang="x-none" smtClean="0"/>
              <a:t>29/06/2021</a:t>
            </a:fld>
            <a:endParaRPr lang="x-none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370FF0C7-D3B4-403E-BD92-93E0D7427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E77B64A-06CF-4300-8A4D-6295D61E5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6B62-230C-4277-B899-4473A5578AE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809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81365761-2568-4142-A2E3-1A30F6BC1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4F14-76C3-4F09-A839-5E77F3FCDADC}" type="datetimeFigureOut">
              <a:rPr lang="x-none" smtClean="0"/>
              <a:t>29/06/2021</a:t>
            </a:fld>
            <a:endParaRPr lang="x-none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A944E75-7781-4AA6-B011-950D82667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E74E18F-BEA9-4448-B35B-23044D92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6B62-230C-4277-B899-4473A5578AE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4432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24AF887-98A4-42EB-AF9C-4F6BDBB2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x-none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460EF1C-A9CB-45DC-A14E-B3E844C7E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x-none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0079E3D-9917-422C-B0F8-F97538520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5B0FEA7-3D8F-4992-AABD-F9621E7E4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4F14-76C3-4F09-A839-5E77F3FCDADC}" type="datetimeFigureOut">
              <a:rPr lang="x-none" smtClean="0"/>
              <a:t>29/06/2021</a:t>
            </a:fld>
            <a:endParaRPr lang="x-none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AD65500-4021-4CDD-B236-A4129DC86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829D530-9F6D-49C2-829C-C79573DD2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6B62-230C-4277-B899-4473A5578AE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8180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8AD5C6A-2872-491B-9CFD-A0CD71451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x-none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5D5C7818-D47E-4B96-B4A3-B4A70116A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6EAF452D-50C3-472F-9421-E2ED6A493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536C0CA-A972-4C69-A7E9-F9E32F789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4F14-76C3-4F09-A839-5E77F3FCDADC}" type="datetimeFigureOut">
              <a:rPr lang="x-none" smtClean="0"/>
              <a:t>29/06/2021</a:t>
            </a:fld>
            <a:endParaRPr lang="x-none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F345354-54E8-432B-BDA6-93AA7D859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2723FB2-AAAD-4236-918D-AE5BBE77F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6B62-230C-4277-B899-4473A5578AE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0821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DC281FA-20CB-454D-B7DF-4EBC65FC6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x-none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09173CD-1AC3-462E-8926-9D400082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x-none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3AE270C-90A8-4CF9-98A5-39B48B41FF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04F14-76C3-4F09-A839-5E77F3FCDADC}" type="datetimeFigureOut">
              <a:rPr lang="x-none" smtClean="0"/>
              <a:t>29/06/2021</a:t>
            </a:fld>
            <a:endParaRPr lang="x-none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8DA879B-1FF3-48E3-9EA2-AF253E3B0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3E46F5E-EDEE-4F16-8BEB-A2967655C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16B62-230C-4277-B899-4473A5578AE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6099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DC281FA-20CB-454D-B7DF-4EBC65FC6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09173CD-1AC3-462E-8926-9D400082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3AE270C-90A8-4CF9-98A5-39B48B41FF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04F14-76C3-4F09-A839-5E77F3FCDADC}" type="datetimeFigureOut">
              <a:rPr lang="LID4096" smtClean="0"/>
              <a:t>06/29/2021</a:t>
            </a:fld>
            <a:endParaRPr lang="LID4096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8DA879B-1FF3-48E3-9EA2-AF253E3B0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3E46F5E-EDEE-4F16-8BEB-A2967655C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16B62-230C-4277-B899-4473A5578AE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3479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>
            <a:spLocks noGrp="1"/>
          </p:cNvSpPr>
          <p:nvPr>
            <p:ph type="ctrTitle"/>
          </p:nvPr>
        </p:nvSpPr>
        <p:spPr>
          <a:xfrm>
            <a:off x="585586" y="1519526"/>
            <a:ext cx="11263745" cy="2387600"/>
          </a:xfrm>
        </p:spPr>
        <p:txBody>
          <a:bodyPr>
            <a:normAutofit/>
          </a:bodyPr>
          <a:lstStyle/>
          <a:p>
            <a:r>
              <a:rPr lang="he-IL" sz="6600" dirty="0" smtClean="0"/>
              <a:t>משבר האקלים בראי המס</a:t>
            </a:r>
            <a:endParaRPr lang="he-IL" sz="6600" dirty="0"/>
          </a:p>
        </p:txBody>
      </p:sp>
      <p:sp>
        <p:nvSpPr>
          <p:cNvPr id="4" name="כותרת משנה 2"/>
          <p:cNvSpPr>
            <a:spLocks noGrp="1"/>
          </p:cNvSpPr>
          <p:nvPr>
            <p:ph type="subTitle" idx="1"/>
          </p:nvPr>
        </p:nvSpPr>
        <p:spPr>
          <a:xfrm>
            <a:off x="1487055" y="3768581"/>
            <a:ext cx="9144000" cy="1655762"/>
          </a:xfrm>
        </p:spPr>
        <p:txBody>
          <a:bodyPr/>
          <a:lstStyle/>
          <a:p>
            <a:r>
              <a:rPr lang="he-IL" sz="2800" b="1" dirty="0" smtClean="0"/>
              <a:t>כנס אלי הורביץ 2021</a:t>
            </a:r>
          </a:p>
          <a:p>
            <a:r>
              <a:rPr lang="he-IL" sz="1800" dirty="0" smtClean="0"/>
              <a:t>ערן יעקב, מנהל רשות המסים</a:t>
            </a:r>
            <a:endParaRPr lang="he-IL" sz="1800" dirty="0"/>
          </a:p>
        </p:txBody>
      </p:sp>
    </p:spTree>
    <p:extLst>
      <p:ext uri="{BB962C8B-B14F-4D97-AF65-F5344CB8AC3E}">
        <p14:creationId xmlns:p14="http://schemas.microsoft.com/office/powerpoint/2010/main" val="1766536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928254" y="196652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he-IL" sz="4800" b="1" dirty="0"/>
              <a:t>מסים המוטלים על ענף הרכב</a:t>
            </a:r>
          </a:p>
        </p:txBody>
      </p:sp>
      <p:graphicFrame>
        <p:nvGraphicFramePr>
          <p:cNvPr id="11" name="מציין מיקום תוכן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283012"/>
              </p:ext>
            </p:extLst>
          </p:nvPr>
        </p:nvGraphicFramePr>
        <p:xfrm>
          <a:off x="445293" y="2537031"/>
          <a:ext cx="11084775" cy="647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מלבן מעוגל 4"/>
          <p:cNvSpPr/>
          <p:nvPr/>
        </p:nvSpPr>
        <p:spPr>
          <a:xfrm>
            <a:off x="9118220" y="3672087"/>
            <a:ext cx="2459777" cy="182420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Gisha"/>
              </a:rPr>
              <a:t>מכס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Gisha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Gisha"/>
              </a:rPr>
              <a:t>0%-7%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Gisha"/>
              </a:rPr>
              <a:t>(תלות במדינת ייבוא)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Gisha"/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6267655" y="3672086"/>
            <a:ext cx="2459777" cy="182420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Gisha"/>
              </a:rPr>
              <a:t>מס קניה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Gisha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Gisha"/>
              </a:rPr>
              <a:t>8%-83%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Gisha"/>
              </a:rPr>
              <a:t>כתלות באופי כלי הרכב, ברמת זיהום ורמת בטיחות</a:t>
            </a:r>
          </a:p>
        </p:txBody>
      </p:sp>
      <p:sp>
        <p:nvSpPr>
          <p:cNvPr id="9" name="מלבן מעוגל 8"/>
          <p:cNvSpPr/>
          <p:nvPr/>
        </p:nvSpPr>
        <p:spPr>
          <a:xfrm>
            <a:off x="507015" y="3658679"/>
            <a:ext cx="2459777" cy="1824204"/>
          </a:xfrm>
          <a:prstGeom prst="roundRect">
            <a:avLst/>
          </a:prstGeom>
          <a:solidFill>
            <a:schemeClr val="accent5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Gisha"/>
              </a:rPr>
              <a:t>בלו על דלק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Gisha"/>
              </a:rPr>
              <a:t> – </a:t>
            </a:r>
            <a:r>
              <a:rPr kumimoji="0" lang="he-IL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Gisha"/>
              </a:rPr>
              <a:t>2.9-3.05 ₪ לליטר כתלות בסוג הדלק</a:t>
            </a:r>
            <a:endParaRPr kumimoji="0" lang="he-IL" sz="21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Gisha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Gisha"/>
              </a:rPr>
              <a:t>בנוסף </a:t>
            </a:r>
            <a:r>
              <a:rPr kumimoji="0" lang="he-I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Gisha"/>
              </a:rPr>
              <a:t>עד שנת  </a:t>
            </a: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Gisha"/>
              </a:rPr>
              <a:t>2026 </a:t>
            </a:r>
            <a:r>
              <a:rPr kumimoji="0" lang="he-I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Gisha"/>
              </a:rPr>
              <a:t>הישבון</a:t>
            </a: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Gisha"/>
              </a:rPr>
              <a:t> במתווה פוחת לכלי רכב מסחריים</a:t>
            </a: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Gisha"/>
            </a:endParaRPr>
          </a:p>
        </p:txBody>
      </p:sp>
      <p:sp>
        <p:nvSpPr>
          <p:cNvPr id="10" name="מלבן מעוגל 9"/>
          <p:cNvSpPr/>
          <p:nvPr/>
        </p:nvSpPr>
        <p:spPr>
          <a:xfrm>
            <a:off x="3387334" y="3685802"/>
            <a:ext cx="2459777" cy="18242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Gisha"/>
              </a:rPr>
              <a:t>מע"מ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Gisha"/>
              </a:rPr>
              <a:t>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Gisha"/>
              </a:rPr>
              <a:t>17%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Gisha"/>
            </a:endParaRPr>
          </a:p>
        </p:txBody>
      </p:sp>
      <p:sp>
        <p:nvSpPr>
          <p:cNvPr id="8" name="Google Shape;180;p25"/>
          <p:cNvSpPr/>
          <p:nvPr/>
        </p:nvSpPr>
        <p:spPr>
          <a:xfrm rot="231374">
            <a:off x="4786868" y="1116555"/>
            <a:ext cx="3491296" cy="326027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000E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4710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כותרת 1"/>
          <p:cNvSpPr>
            <a:spLocks noGrp="1"/>
          </p:cNvSpPr>
          <p:nvPr>
            <p:ph type="title" idx="4294967295"/>
          </p:nvPr>
        </p:nvSpPr>
        <p:spPr>
          <a:xfrm>
            <a:off x="342560" y="300135"/>
            <a:ext cx="9448800" cy="666750"/>
          </a:xfrm>
        </p:spPr>
        <p:txBody>
          <a:bodyPr vert="horz" lIns="91440" tIns="45720" rIns="91440" bIns="45720" rtlCol="1" anchor="ctr">
            <a:normAutofit fontScale="90000"/>
          </a:bodyPr>
          <a:lstStyle/>
          <a:p>
            <a:r>
              <a:rPr lang="he-IL" altLang="he-IL" b="1" dirty="0"/>
              <a:t>גובה הבלו מול עלויות חיצוניות בפועל</a:t>
            </a:r>
          </a:p>
        </p:txBody>
      </p:sp>
      <p:sp>
        <p:nvSpPr>
          <p:cNvPr id="6" name="תיבת טקסט 7">
            <a:extLst>
              <a:ext uri="{FF2B5EF4-FFF2-40B4-BE49-F238E27FC236}">
                <a16:creationId xmlns:a16="http://schemas.microsoft.com/office/drawing/2014/main" id="{2A583C73-E6F6-46CD-9FC4-9DD169E366B9}"/>
              </a:ext>
            </a:extLst>
          </p:cNvPr>
          <p:cNvSpPr txBox="1"/>
          <p:nvPr/>
        </p:nvSpPr>
        <p:spPr>
          <a:xfrm>
            <a:off x="7521061" y="2392812"/>
            <a:ext cx="4307949" cy="21226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b="1" i="0" u="none" strike="noStrike" kern="1200" cap="none" spc="0" normalizeH="0" baseline="0" noProof="0" dirty="0">
                <a:ln>
                  <a:noFill/>
                </a:ln>
                <a:solidFill>
                  <a:srgbClr val="0D244F"/>
                </a:solidFill>
                <a:effectLst/>
                <a:uLnTx/>
                <a:uFillTx/>
                <a:latin typeface="Arial"/>
                <a:ea typeface="+mn-ea"/>
                <a:cs typeface="Gisha"/>
              </a:rPr>
              <a:t>ניתן להעריך שהעלויות החיצוניות מזיהום אוויר ומשינוי אקלים, מהוות בממוצע כ10-20 אחוז, מסך העלויות החיצוניות בשימוש בכלי רכב פרטיים המונעים בבנזין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D244F"/>
              </a:solidFill>
              <a:effectLst/>
              <a:uLnTx/>
              <a:uFillTx/>
              <a:latin typeface="Arial"/>
              <a:ea typeface="+mn-ea"/>
              <a:cs typeface="Gisha"/>
            </a:endParaRPr>
          </a:p>
        </p:txBody>
      </p:sp>
      <p:graphicFrame>
        <p:nvGraphicFramePr>
          <p:cNvPr id="8" name="תרשים 7"/>
          <p:cNvGraphicFramePr/>
          <p:nvPr>
            <p:extLst>
              <p:ext uri="{D42A27DB-BD31-4B8C-83A1-F6EECF244321}">
                <p14:modId xmlns:p14="http://schemas.microsoft.com/office/powerpoint/2010/main" val="2581081951"/>
              </p:ext>
            </p:extLst>
          </p:nvPr>
        </p:nvGraphicFramePr>
        <p:xfrm>
          <a:off x="10051" y="966885"/>
          <a:ext cx="7012247" cy="4974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Google Shape;180;p25"/>
          <p:cNvSpPr/>
          <p:nvPr/>
        </p:nvSpPr>
        <p:spPr>
          <a:xfrm rot="231374">
            <a:off x="4548012" y="956744"/>
            <a:ext cx="3491296" cy="326027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000E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3605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556047"/>
              </p:ext>
            </p:extLst>
          </p:nvPr>
        </p:nvGraphicFramePr>
        <p:xfrm>
          <a:off x="314037" y="241108"/>
          <a:ext cx="7001164" cy="5803400"/>
        </p:xfrm>
        <a:graphic>
          <a:graphicData uri="http://schemas.openxmlformats.org/drawingml/2006/table">
            <a:tbl>
              <a:tblPr rtl="1" firstRow="1" firstCol="1" bandRow="1">
                <a:tableStyleId>{D7AC3CCA-C797-4891-BE02-D94E43425B78}</a:tableStyleId>
              </a:tblPr>
              <a:tblGrid>
                <a:gridCol w="2328693">
                  <a:extLst>
                    <a:ext uri="{9D8B030D-6E8A-4147-A177-3AD203B41FA5}">
                      <a16:colId xmlns:a16="http://schemas.microsoft.com/office/drawing/2014/main" val="4073506684"/>
                    </a:ext>
                  </a:extLst>
                </a:gridCol>
                <a:gridCol w="1349954">
                  <a:extLst>
                    <a:ext uri="{9D8B030D-6E8A-4147-A177-3AD203B41FA5}">
                      <a16:colId xmlns:a16="http://schemas.microsoft.com/office/drawing/2014/main" val="2935177712"/>
                    </a:ext>
                  </a:extLst>
                </a:gridCol>
                <a:gridCol w="2137639">
                  <a:extLst>
                    <a:ext uri="{9D8B030D-6E8A-4147-A177-3AD203B41FA5}">
                      <a16:colId xmlns:a16="http://schemas.microsoft.com/office/drawing/2014/main" val="2529365732"/>
                    </a:ext>
                  </a:extLst>
                </a:gridCol>
                <a:gridCol w="1184878">
                  <a:extLst>
                    <a:ext uri="{9D8B030D-6E8A-4147-A177-3AD203B41FA5}">
                      <a16:colId xmlns:a16="http://schemas.microsoft.com/office/drawing/2014/main" val="2476265089"/>
                    </a:ext>
                  </a:extLst>
                </a:gridCol>
              </a:tblGrid>
              <a:tr h="411744">
                <a:tc>
                  <a:txBody>
                    <a:bodyPr/>
                    <a:lstStyle/>
                    <a:p>
                      <a:pPr marL="457200" indent="-226695" algn="ctr" rtl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  <a:effectLst/>
                        </a:rPr>
                        <a:t>סוג כלי הרכב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0214" marR="10214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6695" algn="ctr" rtl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chemeClr val="bg1"/>
                          </a:solidFill>
                          <a:effectLst/>
                        </a:rPr>
                        <a:t>שיעור מס קניה בסיסי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0214" marR="10214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6695" algn="ctr" rtl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  <a:effectLst/>
                        </a:rPr>
                        <a:t>הפחתות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0214" marR="10214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6695" algn="ctr" rtl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  <a:effectLst/>
                        </a:rPr>
                        <a:t>תוקף*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0214" marR="10214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605560"/>
                  </a:ext>
                </a:extLst>
              </a:tr>
              <a:tr h="238905">
                <a:tc>
                  <a:txBody>
                    <a:bodyPr/>
                    <a:lstStyle/>
                    <a:p>
                      <a:pPr marL="0" indent="0" algn="r" defTabSz="914400" rtl="1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effectLst/>
                        </a:rPr>
                        <a:t>אופניים חשמליים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14" marR="10214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e-IL" sz="1400" kern="1200">
                          <a:effectLst/>
                        </a:rPr>
                        <a:t>0%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14" marR="10214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effectLst/>
                        </a:rPr>
                        <a:t> 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14" marR="10214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effectLst/>
                        </a:rPr>
                        <a:t> 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14" marR="10214" marT="0" marB="0" anchor="ctr"/>
                </a:tc>
                <a:extLst>
                  <a:ext uri="{0D108BD9-81ED-4DB2-BD59-A6C34878D82A}">
                    <a16:rowId xmlns:a16="http://schemas.microsoft.com/office/drawing/2014/main" val="3412269688"/>
                  </a:ext>
                </a:extLst>
              </a:tr>
              <a:tr h="1235234">
                <a:tc>
                  <a:txBody>
                    <a:bodyPr/>
                    <a:lstStyle/>
                    <a:p>
                      <a:pPr marL="0" indent="0" algn="r" defTabSz="914400" rtl="1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effectLst/>
                        </a:rPr>
                        <a:t>רכב דו גלגלי או תלת גלגלי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14" marR="10214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effectLst/>
                        </a:rPr>
                        <a:t>25-70% בהתאם להספק ונפח מנוע</a:t>
                      </a:r>
                      <a:endParaRPr lang="en-US" sz="1400" kern="1200" dirty="0">
                        <a:effectLst/>
                      </a:endParaRPr>
                    </a:p>
                    <a:p>
                      <a:pPr marL="0" indent="0" algn="ctr" defTabSz="914400" rtl="1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effectLst/>
                        </a:rPr>
                        <a:t>0% לחשמלי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14" marR="10214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effectLst/>
                        </a:rPr>
                        <a:t>זיכוי בגין מערכות בטיחות (</a:t>
                      </a:r>
                      <a:r>
                        <a:rPr lang="en-US" sz="1400" kern="1200" dirty="0">
                          <a:effectLst/>
                        </a:rPr>
                        <a:t>ABS</a:t>
                      </a:r>
                      <a:r>
                        <a:rPr lang="he-IL" sz="1400" kern="1200" dirty="0">
                          <a:effectLst/>
                        </a:rPr>
                        <a:t>, בקרת יציבות, בלימה משולבת, משכך היגוי ובקרת משיכה והחלקה) וכן</a:t>
                      </a:r>
                      <a:endParaRPr lang="en-US" sz="1400" kern="1200" dirty="0">
                        <a:effectLst/>
                      </a:endParaRPr>
                    </a:p>
                    <a:p>
                      <a:pPr marL="0" indent="0" algn="ctr" defTabSz="914400" rtl="1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effectLst/>
                        </a:rPr>
                        <a:t>זיכוי עבור רכב תלת גלגלי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14" marR="10214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effectLst/>
                        </a:rPr>
                        <a:t>31.12.2021 (עם שינויים מסוימים)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14" marR="10214" marT="0" marB="0" anchor="ctr"/>
                </a:tc>
                <a:extLst>
                  <a:ext uri="{0D108BD9-81ED-4DB2-BD59-A6C34878D82A}">
                    <a16:rowId xmlns:a16="http://schemas.microsoft.com/office/drawing/2014/main" val="2562090042"/>
                  </a:ext>
                </a:extLst>
              </a:tr>
              <a:tr h="477810">
                <a:tc>
                  <a:txBody>
                    <a:bodyPr/>
                    <a:lstStyle/>
                    <a:p>
                      <a:pPr marL="0" indent="0" algn="r" defTabSz="914400" rtl="1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effectLst/>
                        </a:rPr>
                        <a:t>רכב שמשקלו אינו עולה על  3.5 טון שמחירו עד 300,000 ש"ח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14" marR="10214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effectLst/>
                        </a:rPr>
                        <a:t>83%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14" marR="10214" marT="0" marB="0" anchor="ctr"/>
                </a:tc>
                <a:tc rowSpan="3">
                  <a:txBody>
                    <a:bodyPr/>
                    <a:lstStyle/>
                    <a:p>
                      <a:pPr marL="0" lvl="0" indent="0" algn="ctr" defTabSz="914400" rtl="1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1400" kern="1200" dirty="0">
                          <a:effectLst/>
                        </a:rPr>
                        <a:t>זיכוי בגין "מיסוי ירוק" לדרגות זיהום 2-14, כפי שיפורט בהמשך</a:t>
                      </a:r>
                      <a:endParaRPr lang="en-US" sz="1400" kern="1200" dirty="0">
                        <a:effectLst/>
                      </a:endParaRPr>
                    </a:p>
                    <a:p>
                      <a:pPr marL="0" lvl="0" indent="0" algn="ctr" defTabSz="914400" rtl="1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1400" kern="1200" dirty="0">
                          <a:effectLst/>
                        </a:rPr>
                        <a:t>זיכוי בגין רמת אבזור בטיחותי, כפי שיפורט בהמשך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14" marR="10214" marT="0" marB="0" anchor="ctr"/>
                </a:tc>
                <a:tc rowSpan="3"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effectLst/>
                        </a:rPr>
                        <a:t>6.7.2021 בנוגע להפחתות בגין מערכות בטיחות</a:t>
                      </a:r>
                      <a:endParaRPr lang="en-US" sz="1400" kern="1200" dirty="0">
                        <a:effectLst/>
                      </a:endParaRPr>
                    </a:p>
                    <a:p>
                      <a:pPr marL="0" indent="0" algn="ctr" defTabSz="914400" rtl="1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effectLst/>
                        </a:rPr>
                        <a:t> </a:t>
                      </a:r>
                      <a:endParaRPr lang="en-US" sz="1400" kern="1200" dirty="0">
                        <a:effectLst/>
                      </a:endParaRPr>
                    </a:p>
                    <a:p>
                      <a:pPr marL="0" indent="0" algn="ctr" defTabSz="914400" rtl="1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effectLst/>
                        </a:rPr>
                        <a:t>31.12.2021 בנוגע ל"מס יוקרה"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14" marR="10214" marT="0" marB="0" anchor="ctr"/>
                </a:tc>
                <a:extLst>
                  <a:ext uri="{0D108BD9-81ED-4DB2-BD59-A6C34878D82A}">
                    <a16:rowId xmlns:a16="http://schemas.microsoft.com/office/drawing/2014/main" val="2381715422"/>
                  </a:ext>
                </a:extLst>
              </a:tr>
              <a:tr h="960739">
                <a:tc>
                  <a:txBody>
                    <a:bodyPr/>
                    <a:lstStyle/>
                    <a:p>
                      <a:pPr marL="0" indent="0" algn="r" defTabSz="914400" rtl="1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effectLst/>
                        </a:rPr>
                        <a:t>רכב שמשקלו אינו עולה על 3.5 טון ומחירו לצרכן מעל 300,000 ש"ח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14" marR="10214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effectLst/>
                        </a:rPr>
                        <a:t>83% בתוספת "מס יוקרה" כפי שיפורט בהמשך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14" marR="10214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631188"/>
                  </a:ext>
                </a:extLst>
              </a:tr>
              <a:tr h="521542">
                <a:tc>
                  <a:txBody>
                    <a:bodyPr/>
                    <a:lstStyle/>
                    <a:p>
                      <a:pPr marL="0" indent="0" algn="r" defTabSz="914400" rtl="1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effectLst/>
                        </a:rPr>
                        <a:t>מונית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14" marR="10214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effectLst/>
                        </a:rPr>
                        <a:t>8%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14" marR="10214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191489"/>
                  </a:ext>
                </a:extLst>
              </a:tr>
              <a:tr h="274496">
                <a:tc>
                  <a:txBody>
                    <a:bodyPr/>
                    <a:lstStyle/>
                    <a:p>
                      <a:pPr marL="0" indent="0" algn="r" defTabSz="914400" rtl="1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effectLst/>
                        </a:rPr>
                        <a:t>רכב נטול פליטות (חשמלי)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14" marR="10214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e-IL" sz="1400" kern="1200">
                          <a:effectLst/>
                        </a:rPr>
                        <a:t>10%**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14" marR="10214" marT="0" marB="0" anchor="ctr"/>
                </a:tc>
                <a:tc rowSpan="3"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effectLst/>
                        </a:rPr>
                        <a:t>זיכוי בגין רמת אבזור בטיחותי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14" marR="10214" marT="0" marB="0" anchor="ctr"/>
                </a:tc>
                <a:tc rowSpan="3">
                  <a:txBody>
                    <a:bodyPr/>
                    <a:lstStyle/>
                    <a:p>
                      <a:pPr marL="0" indent="0" algn="ctr" rtl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בהתאם למתווה </a:t>
                      </a:r>
                      <a:r>
                        <a:rPr lang="he-IL" sz="1400" dirty="0" smtClean="0">
                          <a:effectLst/>
                        </a:rPr>
                        <a:t>31.12.2021 עד 31.12.2024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0214" marR="10214" marT="0" marB="0" anchor="ctr"/>
                </a:tc>
                <a:extLst>
                  <a:ext uri="{0D108BD9-81ED-4DB2-BD59-A6C34878D82A}">
                    <a16:rowId xmlns:a16="http://schemas.microsoft.com/office/drawing/2014/main" val="1834325537"/>
                  </a:ext>
                </a:extLst>
              </a:tr>
              <a:tr h="346341">
                <a:tc>
                  <a:txBody>
                    <a:bodyPr/>
                    <a:lstStyle/>
                    <a:p>
                      <a:pPr marL="0" indent="0" algn="r" defTabSz="914400" rtl="1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effectLst/>
                        </a:rPr>
                        <a:t>רכב היברידי מסוג </a:t>
                      </a:r>
                      <a:r>
                        <a:rPr lang="en-US" sz="1400" kern="1200" dirty="0">
                          <a:effectLst/>
                        </a:rPr>
                        <a:t>Plug-In </a:t>
                      </a:r>
                      <a:r>
                        <a:rPr lang="he-IL" sz="1400" kern="1200" dirty="0">
                          <a:effectLst/>
                        </a:rPr>
                        <a:t> עד ציון ירוק 100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14" marR="10214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e-IL" sz="1400" kern="1200" dirty="0" smtClean="0">
                          <a:effectLst/>
                        </a:rPr>
                        <a:t>30%**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14" marR="10214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502227"/>
                  </a:ext>
                </a:extLst>
              </a:tr>
              <a:tr h="274496">
                <a:tc>
                  <a:txBody>
                    <a:bodyPr/>
                    <a:lstStyle/>
                    <a:p>
                      <a:pPr marL="0" indent="0" algn="r" defTabSz="914400" rtl="1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1400" kern="1200">
                          <a:effectLst/>
                        </a:rPr>
                        <a:t>רכב היברידי עד דרגת זיהום 2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14" marR="10214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e-IL" sz="1400" kern="1200" dirty="0" smtClean="0">
                          <a:effectLst/>
                        </a:rPr>
                        <a:t>50%**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14" marR="10214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971222"/>
                  </a:ext>
                </a:extLst>
              </a:tr>
              <a:tr h="411744">
                <a:tc>
                  <a:txBody>
                    <a:bodyPr/>
                    <a:lstStyle/>
                    <a:p>
                      <a:pPr marL="0" indent="0" algn="r" defTabSz="914400" rtl="1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effectLst/>
                        </a:rPr>
                        <a:t>רכב שמשקלו מעל 3.5 טון ואינו עולה על 4.5 טון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14" marR="10214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e-IL" sz="1400" kern="1200">
                          <a:effectLst/>
                        </a:rPr>
                        <a:t>72%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14" marR="10214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effectLst/>
                        </a:rPr>
                        <a:t>-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14" marR="10214" marT="0" marB="0" anchor="ctr"/>
                </a:tc>
                <a:tc>
                  <a:txBody>
                    <a:bodyPr/>
                    <a:lstStyle/>
                    <a:p>
                      <a:pPr marL="457200" indent="-226695" algn="ctr" rtl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0214" marR="10214" marT="0" marB="0" anchor="ctr"/>
                </a:tc>
                <a:extLst>
                  <a:ext uri="{0D108BD9-81ED-4DB2-BD59-A6C34878D82A}">
                    <a16:rowId xmlns:a16="http://schemas.microsoft.com/office/drawing/2014/main" val="4057806399"/>
                  </a:ext>
                </a:extLst>
              </a:tr>
              <a:tr h="274496">
                <a:tc>
                  <a:txBody>
                    <a:bodyPr/>
                    <a:lstStyle/>
                    <a:p>
                      <a:pPr marL="0" indent="0" algn="r" defTabSz="914400" rtl="1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effectLst/>
                        </a:rPr>
                        <a:t>רכב שמשקלו עולה על 4.5 טון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14" marR="10214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e-IL" sz="1400" kern="1200">
                          <a:effectLst/>
                        </a:rPr>
                        <a:t>0%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14" marR="10214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effectLst/>
                        </a:rPr>
                        <a:t>-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14" marR="10214" marT="0" marB="0" anchor="ctr"/>
                </a:tc>
                <a:tc>
                  <a:txBody>
                    <a:bodyPr/>
                    <a:lstStyle/>
                    <a:p>
                      <a:pPr marL="457200" indent="-226695" algn="ctr" rtl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0214" marR="10214" marT="0" marB="0" anchor="ctr"/>
                </a:tc>
                <a:extLst>
                  <a:ext uri="{0D108BD9-81ED-4DB2-BD59-A6C34878D82A}">
                    <a16:rowId xmlns:a16="http://schemas.microsoft.com/office/drawing/2014/main" val="3531263985"/>
                  </a:ext>
                </a:extLst>
              </a:tr>
              <a:tr h="247504">
                <a:tc>
                  <a:txBody>
                    <a:bodyPr/>
                    <a:lstStyle/>
                    <a:p>
                      <a:pPr marL="0" indent="0" algn="r" defTabSz="914400" rtl="1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effectLst/>
                        </a:rPr>
                        <a:t>טרקטורון (למעט חקלאי)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14" marR="10214" marT="0" marB="0" anchor="ctr"/>
                </a:tc>
                <a:tc>
                  <a:txBody>
                    <a:bodyPr/>
                    <a:lstStyle/>
                    <a:p>
                      <a:pPr marL="457200" indent="-226695" algn="ctr" rtl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30%-50%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0214" marR="10214" marT="0" marB="0" anchor="ctr"/>
                </a:tc>
                <a:tc>
                  <a:txBody>
                    <a:bodyPr/>
                    <a:lstStyle/>
                    <a:p>
                      <a:pPr marL="457200" indent="-226695" algn="ctr" rtl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0214" marR="10214" marT="0" marB="0" anchor="ctr"/>
                </a:tc>
                <a:tc>
                  <a:txBody>
                    <a:bodyPr/>
                    <a:lstStyle/>
                    <a:p>
                      <a:pPr marL="457200" indent="-226695" algn="ctr" rtl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0214" marR="10214" marT="0" marB="0" anchor="ctr"/>
                </a:tc>
                <a:extLst>
                  <a:ext uri="{0D108BD9-81ED-4DB2-BD59-A6C34878D82A}">
                    <a16:rowId xmlns:a16="http://schemas.microsoft.com/office/drawing/2014/main" val="316473597"/>
                  </a:ext>
                </a:extLst>
              </a:tr>
            </a:tbl>
          </a:graphicData>
        </a:graphic>
      </p:graphicFrame>
      <p:sp>
        <p:nvSpPr>
          <p:cNvPr id="10" name="אליפסה 9"/>
          <p:cNvSpPr/>
          <p:nvPr/>
        </p:nvSpPr>
        <p:spPr bwMode="auto">
          <a:xfrm>
            <a:off x="3611419" y="4090265"/>
            <a:ext cx="4234543" cy="477440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60960" rIns="121920" bIns="60960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srgbClr val="0D244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7918202" y="1180506"/>
            <a:ext cx="3738717" cy="2645506"/>
          </a:xfrm>
        </p:spPr>
        <p:txBody>
          <a:bodyPr vert="horz" lIns="91440" tIns="45720" rIns="91440" bIns="45720" rtlCol="1" anchor="ctr">
            <a:normAutofit/>
          </a:bodyPr>
          <a:lstStyle/>
          <a:p>
            <a:pPr algn="ctr"/>
            <a:r>
              <a:rPr lang="he-IL" sz="3600" b="1" dirty="0"/>
              <a:t>שיטת הטלת מס קניה על כלי רכב</a:t>
            </a:r>
          </a:p>
        </p:txBody>
      </p:sp>
      <p:sp>
        <p:nvSpPr>
          <p:cNvPr id="6" name="Google Shape;180;p25"/>
          <p:cNvSpPr/>
          <p:nvPr/>
        </p:nvSpPr>
        <p:spPr>
          <a:xfrm rot="231374">
            <a:off x="8158612" y="3072158"/>
            <a:ext cx="3491296" cy="326027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000E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4432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>
            <a:off x="6189609" y="1062762"/>
            <a:ext cx="0" cy="36004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3058" y="416431"/>
            <a:ext cx="1104761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D244F"/>
                </a:solidFill>
                <a:effectLst/>
                <a:uLnTx/>
                <a:uFillTx/>
                <a:latin typeface="Arial"/>
                <a:ea typeface="+mn-ea"/>
                <a:cs typeface="Aharoni"/>
              </a:rPr>
              <a:t>מדידת 5 </a:t>
            </a:r>
            <a:r>
              <a:rPr kumimoji="0" lang="he-I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244F"/>
                </a:solidFill>
                <a:effectLst/>
                <a:uLnTx/>
                <a:uFillTx/>
                <a:latin typeface="Arial"/>
                <a:ea typeface="+mn-ea"/>
                <a:cs typeface="Aharoni"/>
              </a:rPr>
              <a:t>מזהמי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D244F"/>
                </a:solidFill>
                <a:effectLst/>
                <a:uLnTx/>
                <a:uFillTx/>
                <a:latin typeface="Arial"/>
                <a:ea typeface="+mn-ea"/>
                <a:cs typeface="Aharoni"/>
              </a:rPr>
              <a:t> אוויר לכל דגם רכב לפי דרישות התקינה האירופית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244F"/>
                </a:solidFill>
                <a:effectLst/>
                <a:uLnTx/>
                <a:uFillTx/>
                <a:latin typeface="Arial"/>
                <a:ea typeface="+mn-ea"/>
                <a:cs typeface="Aharoni"/>
              </a:rPr>
              <a:t> 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D244F"/>
                </a:solidFill>
                <a:effectLst/>
                <a:uLnTx/>
                <a:uFillTx/>
                <a:latin typeface="Arial"/>
                <a:ea typeface="+mn-ea"/>
                <a:cs typeface="Aharoni"/>
              </a:rPr>
              <a:t>מתבצע במעבדה בלתי תלויה באירופה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5389" y="1569269"/>
            <a:ext cx="109829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0D244F"/>
                </a:solidFill>
                <a:effectLst/>
                <a:uLnTx/>
                <a:uFillTx/>
                <a:latin typeface="Arial"/>
                <a:ea typeface="+mn-ea"/>
                <a:cs typeface="Aharoni"/>
              </a:rPr>
              <a:t>חישוב ציון ירוק לכל דגם רכב תוך שקלול העלויות החיצוניות של </a:t>
            </a: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244F"/>
                </a:solidFill>
                <a:effectLst/>
                <a:uLnTx/>
                <a:uFillTx/>
                <a:latin typeface="Arial"/>
                <a:ea typeface="+mn-ea"/>
                <a:cs typeface="Aharoni"/>
              </a:rPr>
              <a:t>כל אחד </a:t>
            </a: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0D244F"/>
                </a:solidFill>
                <a:effectLst/>
                <a:uLnTx/>
                <a:uFillTx/>
                <a:latin typeface="Arial"/>
                <a:ea typeface="+mn-ea"/>
                <a:cs typeface="Aharoni"/>
              </a:rPr>
              <a:t>מהם (ש"ח לטון</a:t>
            </a: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244F"/>
                </a:solidFill>
                <a:effectLst/>
                <a:uLnTx/>
                <a:uFillTx/>
                <a:latin typeface="Arial"/>
                <a:ea typeface="+mn-ea"/>
                <a:cs typeface="Aharoni"/>
              </a:rPr>
              <a:t>)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srgbClr val="0D244F"/>
              </a:solidFill>
              <a:effectLst/>
              <a:uLnTx/>
              <a:uFillTx/>
              <a:latin typeface="Arial"/>
              <a:ea typeface="+mn-ea"/>
              <a:cs typeface="Aharon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58413" y="3462506"/>
            <a:ext cx="75610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0D244F"/>
                </a:solidFill>
                <a:effectLst/>
                <a:uLnTx/>
                <a:uFillTx/>
                <a:latin typeface="Arial"/>
                <a:ea typeface="+mn-ea"/>
                <a:cs typeface="Aharoni"/>
              </a:rPr>
              <a:t>חישוב דרגת זיהום אוויר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" t="13263" r="4433" b="11141"/>
          <a:stretch/>
        </p:blipFill>
        <p:spPr bwMode="auto">
          <a:xfrm>
            <a:off x="1558817" y="3831838"/>
            <a:ext cx="9144000" cy="84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226362" y="5356435"/>
            <a:ext cx="75610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srgbClr val="0D244F"/>
                </a:solidFill>
                <a:effectLst/>
                <a:uLnTx/>
                <a:uFillTx/>
                <a:latin typeface="Arial"/>
                <a:ea typeface="+mn-ea"/>
                <a:cs typeface="Aharoni"/>
              </a:rPr>
              <a:t>הטבת מס קניה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B429A0D-3CD5-40E5-8524-E9219D730666}"/>
              </a:ext>
            </a:extLst>
          </p:cNvPr>
          <p:cNvCxnSpPr/>
          <p:nvPr/>
        </p:nvCxnSpPr>
        <p:spPr>
          <a:xfrm>
            <a:off x="6130817" y="4834345"/>
            <a:ext cx="0" cy="36004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8"/>
          <p:cNvCxnSpPr/>
          <p:nvPr/>
        </p:nvCxnSpPr>
        <p:spPr>
          <a:xfrm>
            <a:off x="6130817" y="2952522"/>
            <a:ext cx="0" cy="36004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995871"/>
              </p:ext>
            </p:extLst>
          </p:nvPr>
        </p:nvGraphicFramePr>
        <p:xfrm>
          <a:off x="1856681" y="2089197"/>
          <a:ext cx="8478436" cy="630936"/>
        </p:xfrm>
        <a:graphic>
          <a:graphicData uri="http://schemas.openxmlformats.org/drawingml/2006/table">
            <a:tbl>
              <a:tblPr rtl="1" firstRow="1" firstCol="1" bandRow="1"/>
              <a:tblGrid>
                <a:gridCol w="8478436">
                  <a:extLst>
                    <a:ext uri="{9D8B030D-6E8A-4147-A177-3AD203B41FA5}">
                      <a16:colId xmlns:a16="http://schemas.microsoft.com/office/drawing/2014/main" val="3638269365"/>
                    </a:ext>
                  </a:extLst>
                </a:gridCol>
              </a:tblGrid>
              <a:tr h="264160">
                <a:tc>
                  <a:txBody>
                    <a:bodyPr/>
                    <a:lstStyle/>
                    <a:p>
                      <a:pPr indent="-74295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140*CO</a:t>
                      </a:r>
                      <a:r>
                        <a:rPr lang="en-US" sz="18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g/km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+</a:t>
                      </a: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6.839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*HC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mg/km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+ </a:t>
                      </a: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497.676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*PM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mg/km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+ </a:t>
                      </a: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128.176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*NOx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mg/km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+ </a:t>
                      </a: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0.323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*CO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mg/km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042878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marL="453390" indent="-226695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155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242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3826" y="1665478"/>
            <a:ext cx="6156326" cy="696032"/>
          </a:xfrm>
        </p:spPr>
        <p:txBody>
          <a:bodyPr vert="horz" lIns="91440" tIns="45720" rIns="91440" bIns="45720" rtlCol="1">
            <a:normAutofit/>
          </a:bodyPr>
          <a:lstStyle/>
          <a:p>
            <a:pPr marL="0" indent="0" algn="ctr">
              <a:buNone/>
            </a:pPr>
            <a:r>
              <a:rPr lang="he-IL" sz="1200" b="1" dirty="0">
                <a:solidFill>
                  <a:schemeClr val="tx2"/>
                </a:solidFill>
              </a:rPr>
              <a:t>התפלגות של כלי רכב שמשקלם עד 3.5 טון (נוסעים + מסחרי), שיובאו בשנים 2009-2017, לפי דרגות זיהום ע"פ הנוסחה המקורית</a:t>
            </a:r>
          </a:p>
        </p:txBody>
      </p:sp>
      <p:pic>
        <p:nvPicPr>
          <p:cNvPr id="5" name="תמונה 9">
            <a:extLst>
              <a:ext uri="{FF2B5EF4-FFF2-40B4-BE49-F238E27FC236}">
                <a16:creationId xmlns:a16="http://schemas.microsoft.com/office/drawing/2014/main" id="{02E7EFB4-F8BF-4C7E-92BD-2A7EF27030B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31" y="2105972"/>
            <a:ext cx="5329506" cy="3397605"/>
          </a:xfrm>
          <a:prstGeom prst="rect">
            <a:avLst/>
          </a:prstGeom>
          <a:noFill/>
        </p:spPr>
      </p:pic>
      <p:sp>
        <p:nvSpPr>
          <p:cNvPr id="6" name="תיבת טקסט 7">
            <a:extLst>
              <a:ext uri="{FF2B5EF4-FFF2-40B4-BE49-F238E27FC236}">
                <a16:creationId xmlns:a16="http://schemas.microsoft.com/office/drawing/2014/main" id="{2A583C73-E6F6-46CD-9FC4-9DD169E366B9}"/>
              </a:ext>
            </a:extLst>
          </p:cNvPr>
          <p:cNvSpPr txBox="1"/>
          <p:nvPr/>
        </p:nvSpPr>
        <p:spPr>
          <a:xfrm>
            <a:off x="7684656" y="2964954"/>
            <a:ext cx="368337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D244F"/>
                </a:solidFill>
                <a:effectLst/>
                <a:uLnTx/>
                <a:uFillTx/>
                <a:latin typeface="Arial"/>
                <a:ea typeface="+mn-ea"/>
                <a:cs typeface="Gisha"/>
              </a:rPr>
              <a:t>ניתן לראות ששינוי אופן הטלת מס הקניה על כלי רכב, סייע להוריד את שיעור הרכבים המזהמים בכביש.</a:t>
            </a:r>
            <a:endParaRPr kumimoji="0" lang="he-IL" sz="2000" b="1" i="0" u="none" strike="noStrike" kern="1200" cap="none" spc="-100" normalizeH="0" baseline="0" noProof="0" dirty="0">
              <a:ln>
                <a:noFill/>
              </a:ln>
              <a:solidFill>
                <a:srgbClr val="0D244F"/>
              </a:solidFill>
              <a:effectLst/>
              <a:uLnTx/>
              <a:uFillTx/>
              <a:latin typeface="Arial"/>
              <a:ea typeface="+mn-ea"/>
              <a:cs typeface="Gisha"/>
            </a:endParaRPr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795626" y="25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he-IL" sz="4800" dirty="0"/>
              <a:t>מיסוי ירוק</a:t>
            </a:r>
          </a:p>
        </p:txBody>
      </p:sp>
      <p:sp>
        <p:nvSpPr>
          <p:cNvPr id="8" name="Google Shape;180;p25"/>
          <p:cNvSpPr/>
          <p:nvPr/>
        </p:nvSpPr>
        <p:spPr>
          <a:xfrm rot="231374">
            <a:off x="4548012" y="956744"/>
            <a:ext cx="3491296" cy="326027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000E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0239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תוצאת תמונה עבור צמיחה"/>
          <p:cNvSpPr>
            <a:spLocks noChangeAspect="1" noChangeArrowheads="1"/>
          </p:cNvSpPr>
          <p:nvPr/>
        </p:nvSpPr>
        <p:spPr bwMode="auto">
          <a:xfrm>
            <a:off x="10061352" y="215305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altLang="he-IL" sz="1800" b="0" i="0" u="none" strike="noStrike" kern="1200" cap="none" spc="0" normalizeH="0" baseline="0" noProof="0">
              <a:ln>
                <a:noFill/>
              </a:ln>
              <a:solidFill>
                <a:srgbClr val="0D24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AutoShape 4" descr="תוצאת תמונה עבור צמיחה"/>
          <p:cNvSpPr>
            <a:spLocks noChangeAspect="1" noChangeArrowheads="1"/>
          </p:cNvSpPr>
          <p:nvPr/>
        </p:nvSpPr>
        <p:spPr bwMode="auto">
          <a:xfrm>
            <a:off x="10061352" y="215305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altLang="he-IL" sz="1800" b="0" i="0" u="none" strike="noStrike" kern="1200" cap="none" spc="0" normalizeH="0" baseline="0" noProof="0">
              <a:ln>
                <a:noFill/>
              </a:ln>
              <a:solidFill>
                <a:srgbClr val="0D24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AutoShape 6" descr="תוצאת תמונה עבור צמיחה"/>
          <p:cNvSpPr>
            <a:spLocks noChangeAspect="1" noChangeArrowheads="1"/>
          </p:cNvSpPr>
          <p:nvPr/>
        </p:nvSpPr>
        <p:spPr bwMode="auto">
          <a:xfrm>
            <a:off x="10061352" y="215305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altLang="he-IL" sz="1800" b="0" i="0" u="none" strike="noStrike" kern="1200" cap="none" spc="0" normalizeH="0" baseline="0" noProof="0">
              <a:ln>
                <a:noFill/>
              </a:ln>
              <a:solidFill>
                <a:srgbClr val="0D24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AutoShape 10" descr="תוצאת תמונה עבור צמיחה"/>
          <p:cNvSpPr>
            <a:spLocks noChangeAspect="1" noChangeArrowheads="1"/>
          </p:cNvSpPr>
          <p:nvPr/>
        </p:nvSpPr>
        <p:spPr bwMode="auto">
          <a:xfrm>
            <a:off x="10061352" y="215305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altLang="he-IL" sz="1800" b="0" i="0" u="none" strike="noStrike" kern="1200" cap="none" spc="0" normalizeH="0" baseline="0" noProof="0">
              <a:ln>
                <a:noFill/>
              </a:ln>
              <a:solidFill>
                <a:srgbClr val="0D24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AutoShape 12" descr="תוצאת תמונה עבור צמיחה"/>
          <p:cNvSpPr>
            <a:spLocks noChangeAspect="1" noChangeArrowheads="1"/>
          </p:cNvSpPr>
          <p:nvPr/>
        </p:nvSpPr>
        <p:spPr bwMode="auto">
          <a:xfrm>
            <a:off x="10061352" y="215305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altLang="he-IL" sz="1800" b="0" i="0" u="none" strike="noStrike" kern="1200" cap="none" spc="0" normalizeH="0" baseline="0" noProof="0">
              <a:ln>
                <a:noFill/>
              </a:ln>
              <a:solidFill>
                <a:srgbClr val="0D24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491561" y="162824"/>
            <a:ext cx="10566639" cy="101477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algn="r" rtl="1">
              <a:lnSpc>
                <a:spcPct val="90000"/>
              </a:lnSpc>
              <a:spcBef>
                <a:spcPct val="0"/>
              </a:spcBef>
            </a:pPr>
            <a:r>
              <a:rPr lang="he-IL" sz="4000" b="1" dirty="0">
                <a:latin typeface="+mj-lt"/>
                <a:ea typeface="+mj-ea"/>
                <a:cs typeface="+mj-cs"/>
              </a:rPr>
              <a:t>שיעור רכישת רכבים היברדים מסך כל </a:t>
            </a:r>
            <a:r>
              <a:rPr lang="he-IL" sz="4000" b="1" dirty="0" smtClean="0">
                <a:latin typeface="+mj-lt"/>
                <a:ea typeface="+mj-ea"/>
                <a:cs typeface="+mj-cs"/>
              </a:rPr>
              <a:t>עסקאות </a:t>
            </a:r>
            <a:r>
              <a:rPr lang="he-IL" sz="4000" b="1" dirty="0">
                <a:latin typeface="+mj-lt"/>
                <a:ea typeface="+mj-ea"/>
                <a:cs typeface="+mj-cs"/>
              </a:rPr>
              <a:t>הרכב</a:t>
            </a:r>
          </a:p>
        </p:txBody>
      </p:sp>
      <p:sp>
        <p:nvSpPr>
          <p:cNvPr id="12" name="תיבת טקסט 7">
            <a:extLst>
              <a:ext uri="{FF2B5EF4-FFF2-40B4-BE49-F238E27FC236}">
                <a16:creationId xmlns:a16="http://schemas.microsoft.com/office/drawing/2014/main" id="{2A583C73-E6F6-46CD-9FC4-9DD169E366B9}"/>
              </a:ext>
            </a:extLst>
          </p:cNvPr>
          <p:cNvSpPr txBox="1"/>
          <p:nvPr/>
        </p:nvSpPr>
        <p:spPr>
          <a:xfrm>
            <a:off x="7259782" y="2956261"/>
            <a:ext cx="430193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D244F"/>
                </a:solidFill>
                <a:effectLst/>
                <a:uLnTx/>
                <a:uFillTx/>
                <a:latin typeface="Arial"/>
                <a:ea typeface="+mn-ea"/>
                <a:cs typeface="Gisha"/>
              </a:rPr>
              <a:t>משנת 2016 ישנה קפיצה משמעותית בשיעור רכישות רכבים היברידים בישראל</a:t>
            </a:r>
            <a:endParaRPr kumimoji="0" lang="he-IL" sz="2000" b="1" i="0" u="none" strike="noStrike" kern="1200" cap="none" spc="-100" normalizeH="0" baseline="0" noProof="0" dirty="0">
              <a:ln>
                <a:noFill/>
              </a:ln>
              <a:solidFill>
                <a:srgbClr val="0D244F"/>
              </a:solidFill>
              <a:effectLst/>
              <a:uLnTx/>
              <a:uFillTx/>
              <a:latin typeface="Arial"/>
              <a:ea typeface="+mn-ea"/>
              <a:cs typeface="Gisha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3027322" y="8203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4400" b="1" i="0" u="none" strike="noStrike" kern="1200" cap="none" spc="0" normalizeH="0" baseline="0" noProof="0" dirty="0">
              <a:ln>
                <a:noFill/>
              </a:ln>
              <a:solidFill>
                <a:srgbClr val="0D244F"/>
              </a:solidFill>
              <a:effectLst/>
              <a:uLnTx/>
              <a:uFillTx/>
              <a:latin typeface="Times New Roman"/>
              <a:ea typeface="+mj-ea"/>
              <a:cs typeface="Aharoni"/>
            </a:endParaRPr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70" y="2088043"/>
            <a:ext cx="6029467" cy="3621338"/>
          </a:xfrm>
          <a:prstGeom prst="rect">
            <a:avLst/>
          </a:prstGeom>
        </p:spPr>
      </p:pic>
      <p:sp>
        <p:nvSpPr>
          <p:cNvPr id="15" name="Google Shape;180;p25"/>
          <p:cNvSpPr/>
          <p:nvPr/>
        </p:nvSpPr>
        <p:spPr>
          <a:xfrm rot="231374">
            <a:off x="4548012" y="956744"/>
            <a:ext cx="3491296" cy="326027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000E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980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תוצאת תמונה עבור צמיחה"/>
          <p:cNvSpPr>
            <a:spLocks noChangeAspect="1" noChangeArrowheads="1"/>
          </p:cNvSpPr>
          <p:nvPr/>
        </p:nvSpPr>
        <p:spPr bwMode="auto">
          <a:xfrm>
            <a:off x="10061352" y="215305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altLang="he-IL" sz="1800" b="0" i="0" u="none" strike="noStrike" kern="1200" cap="none" spc="0" normalizeH="0" baseline="0" noProof="0">
              <a:ln>
                <a:noFill/>
              </a:ln>
              <a:solidFill>
                <a:srgbClr val="0D24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AutoShape 4" descr="תוצאת תמונה עבור צמיחה"/>
          <p:cNvSpPr>
            <a:spLocks noChangeAspect="1" noChangeArrowheads="1"/>
          </p:cNvSpPr>
          <p:nvPr/>
        </p:nvSpPr>
        <p:spPr bwMode="auto">
          <a:xfrm>
            <a:off x="10061352" y="215305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altLang="he-IL" sz="1800" b="0" i="0" u="none" strike="noStrike" kern="1200" cap="none" spc="0" normalizeH="0" baseline="0" noProof="0">
              <a:ln>
                <a:noFill/>
              </a:ln>
              <a:solidFill>
                <a:srgbClr val="0D24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AutoShape 6" descr="תוצאת תמונה עבור צמיחה"/>
          <p:cNvSpPr>
            <a:spLocks noChangeAspect="1" noChangeArrowheads="1"/>
          </p:cNvSpPr>
          <p:nvPr/>
        </p:nvSpPr>
        <p:spPr bwMode="auto">
          <a:xfrm>
            <a:off x="10061352" y="215305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altLang="he-IL" sz="1800" b="0" i="0" u="none" strike="noStrike" kern="1200" cap="none" spc="0" normalizeH="0" baseline="0" noProof="0">
              <a:ln>
                <a:noFill/>
              </a:ln>
              <a:solidFill>
                <a:srgbClr val="0D24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AutoShape 10" descr="תוצאת תמונה עבור צמיחה"/>
          <p:cNvSpPr>
            <a:spLocks noChangeAspect="1" noChangeArrowheads="1"/>
          </p:cNvSpPr>
          <p:nvPr/>
        </p:nvSpPr>
        <p:spPr bwMode="auto">
          <a:xfrm>
            <a:off x="10061352" y="215305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altLang="he-IL" sz="1800" b="0" i="0" u="none" strike="noStrike" kern="1200" cap="none" spc="0" normalizeH="0" baseline="0" noProof="0">
              <a:ln>
                <a:noFill/>
              </a:ln>
              <a:solidFill>
                <a:srgbClr val="0D24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AutoShape 12" descr="תוצאת תמונה עבור צמיחה"/>
          <p:cNvSpPr>
            <a:spLocks noChangeAspect="1" noChangeArrowheads="1"/>
          </p:cNvSpPr>
          <p:nvPr/>
        </p:nvSpPr>
        <p:spPr bwMode="auto">
          <a:xfrm>
            <a:off x="10061352" y="215305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altLang="he-IL" sz="1800" b="0" i="0" u="none" strike="noStrike" kern="1200" cap="none" spc="0" normalizeH="0" baseline="0" noProof="0">
              <a:ln>
                <a:noFill/>
              </a:ln>
              <a:solidFill>
                <a:srgbClr val="0D24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34447"/>
              </p:ext>
            </p:extLst>
          </p:nvPr>
        </p:nvGraphicFramePr>
        <p:xfrm>
          <a:off x="2286000" y="2060676"/>
          <a:ext cx="7612865" cy="1656184"/>
        </p:xfrm>
        <a:graphic>
          <a:graphicData uri="http://schemas.openxmlformats.org/drawingml/2006/table">
            <a:tbl>
              <a:tblPr rtl="1" firstRow="1" firstCol="1" bandRow="1">
                <a:tableStyleId>{ED083AE6-46FA-4A59-8FB0-9F97EB10719F}</a:tableStyleId>
              </a:tblPr>
              <a:tblGrid>
                <a:gridCol w="2934444">
                  <a:extLst>
                    <a:ext uri="{9D8B030D-6E8A-4147-A177-3AD203B41FA5}">
                      <a16:colId xmlns:a16="http://schemas.microsoft.com/office/drawing/2014/main" val="1582907528"/>
                    </a:ext>
                  </a:extLst>
                </a:gridCol>
                <a:gridCol w="697082">
                  <a:extLst>
                    <a:ext uri="{9D8B030D-6E8A-4147-A177-3AD203B41FA5}">
                      <a16:colId xmlns:a16="http://schemas.microsoft.com/office/drawing/2014/main" val="2376546966"/>
                    </a:ext>
                  </a:extLst>
                </a:gridCol>
                <a:gridCol w="879662">
                  <a:extLst>
                    <a:ext uri="{9D8B030D-6E8A-4147-A177-3AD203B41FA5}">
                      <a16:colId xmlns:a16="http://schemas.microsoft.com/office/drawing/2014/main" val="1872886559"/>
                    </a:ext>
                  </a:extLst>
                </a:gridCol>
                <a:gridCol w="934701">
                  <a:extLst>
                    <a:ext uri="{9D8B030D-6E8A-4147-A177-3AD203B41FA5}">
                      <a16:colId xmlns:a16="http://schemas.microsoft.com/office/drawing/2014/main" val="3339072496"/>
                    </a:ext>
                  </a:extLst>
                </a:gridCol>
                <a:gridCol w="824626">
                  <a:extLst>
                    <a:ext uri="{9D8B030D-6E8A-4147-A177-3AD203B41FA5}">
                      <a16:colId xmlns:a16="http://schemas.microsoft.com/office/drawing/2014/main" val="3252867305"/>
                    </a:ext>
                  </a:extLst>
                </a:gridCol>
                <a:gridCol w="1342350">
                  <a:extLst>
                    <a:ext uri="{9D8B030D-6E8A-4147-A177-3AD203B41FA5}">
                      <a16:colId xmlns:a16="http://schemas.microsoft.com/office/drawing/2014/main" val="97391217"/>
                    </a:ext>
                  </a:extLst>
                </a:gridCol>
              </a:tblGrid>
              <a:tr h="414046">
                <a:tc>
                  <a:txBody>
                    <a:bodyPr/>
                    <a:lstStyle/>
                    <a:p>
                      <a:pPr indent="215900"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1800" algn="l"/>
                          <a:tab pos="647700" algn="l"/>
                          <a:tab pos="647700" algn="l"/>
                        </a:tabLst>
                      </a:pPr>
                      <a:r>
                        <a:rPr lang="he-IL" sz="1600">
                          <a:effectLst/>
                        </a:rPr>
                        <a:t>2020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1800" algn="l"/>
                          <a:tab pos="647700" algn="l"/>
                          <a:tab pos="647700" algn="l"/>
                        </a:tabLst>
                      </a:pPr>
                      <a:r>
                        <a:rPr lang="he-IL" sz="1600">
                          <a:effectLst/>
                        </a:rPr>
                        <a:t>2021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1800" algn="l"/>
                          <a:tab pos="647700" algn="l"/>
                          <a:tab pos="647700" algn="l"/>
                        </a:tabLst>
                      </a:pPr>
                      <a:r>
                        <a:rPr lang="he-IL" sz="1600">
                          <a:effectLst/>
                        </a:rPr>
                        <a:t>2022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1800" algn="l"/>
                          <a:tab pos="647700" algn="l"/>
                          <a:tab pos="647700" algn="l"/>
                        </a:tabLst>
                      </a:pPr>
                      <a:r>
                        <a:rPr lang="he-IL" sz="1600">
                          <a:effectLst/>
                        </a:rPr>
                        <a:t>2023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1800" algn="l"/>
                          <a:tab pos="647700" algn="l"/>
                          <a:tab pos="647700" algn="l"/>
                        </a:tabLst>
                      </a:pPr>
                      <a:r>
                        <a:rPr lang="he-IL" sz="1600">
                          <a:effectLst/>
                        </a:rPr>
                        <a:t>2024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2929570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indent="2159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רכב היברידי עד ציון ירוק 130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6240" algn="l"/>
                          <a:tab pos="791845" algn="l"/>
                        </a:tabLst>
                      </a:pPr>
                      <a:r>
                        <a:rPr lang="he-IL" sz="1600" dirty="0">
                          <a:effectLst/>
                        </a:rPr>
                        <a:t>45%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6240" algn="l"/>
                          <a:tab pos="791845" algn="l"/>
                        </a:tabLst>
                      </a:pPr>
                      <a:r>
                        <a:rPr lang="he-IL" sz="1600" dirty="0">
                          <a:effectLst/>
                        </a:rPr>
                        <a:t>50%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indent="2159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</a:rPr>
                        <a:t>מיסוי רגיל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842115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indent="2159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</a:rPr>
                        <a:t>רכב פלאג- אין עד ציון 100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6240" algn="l"/>
                          <a:tab pos="791845" algn="l"/>
                        </a:tabLst>
                      </a:pPr>
                      <a:r>
                        <a:rPr lang="he-IL" sz="1600">
                          <a:effectLst/>
                        </a:rPr>
                        <a:t>25%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6240" algn="l"/>
                          <a:tab pos="791845" algn="l"/>
                        </a:tabLst>
                      </a:pPr>
                      <a:r>
                        <a:rPr lang="he-IL" sz="1600" dirty="0">
                          <a:effectLst/>
                        </a:rPr>
                        <a:t>30%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1800" algn="l"/>
                          <a:tab pos="647700" algn="l"/>
                          <a:tab pos="647700" algn="l"/>
                        </a:tabLst>
                      </a:pPr>
                      <a:r>
                        <a:rPr lang="he-IL" sz="1600" dirty="0">
                          <a:effectLst/>
                        </a:rPr>
                        <a:t>40%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1800" algn="l"/>
                          <a:tab pos="647700" algn="l"/>
                          <a:tab pos="647700" algn="l"/>
                        </a:tabLst>
                      </a:pPr>
                      <a:r>
                        <a:rPr lang="he-IL" sz="1600">
                          <a:effectLst/>
                        </a:rPr>
                        <a:t>55%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1800" algn="l"/>
                          <a:tab pos="647700" algn="l"/>
                          <a:tab pos="647700" algn="l"/>
                        </a:tabLst>
                      </a:pPr>
                      <a:r>
                        <a:rPr lang="he-IL" sz="1600">
                          <a:effectLst/>
                        </a:rPr>
                        <a:t>מיסוי רגיל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3162335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indent="2159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רכב חשמלי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6240" algn="l"/>
                          <a:tab pos="791845" algn="l"/>
                        </a:tabLst>
                      </a:pPr>
                      <a:r>
                        <a:rPr lang="he-IL" sz="1600" dirty="0">
                          <a:effectLst/>
                        </a:rPr>
                        <a:t>10%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6240" algn="l"/>
                          <a:tab pos="791845" algn="l"/>
                        </a:tabLst>
                      </a:pPr>
                      <a:r>
                        <a:rPr lang="he-IL" sz="1600" dirty="0">
                          <a:effectLst/>
                        </a:rPr>
                        <a:t>10%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1800" algn="l"/>
                          <a:tab pos="647700" algn="l"/>
                          <a:tab pos="647700" algn="l"/>
                        </a:tabLst>
                      </a:pPr>
                      <a:r>
                        <a:rPr lang="he-IL" sz="1600" dirty="0">
                          <a:effectLst/>
                        </a:rPr>
                        <a:t>10%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1800" algn="l"/>
                          <a:tab pos="647700" algn="l"/>
                          <a:tab pos="647700" algn="l"/>
                        </a:tabLst>
                      </a:pPr>
                      <a:r>
                        <a:rPr lang="he-IL" sz="1600" dirty="0">
                          <a:effectLst/>
                        </a:rPr>
                        <a:t>20%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1800" algn="l"/>
                          <a:tab pos="647700" algn="l"/>
                          <a:tab pos="647700" algn="l"/>
                        </a:tabLst>
                      </a:pPr>
                      <a:r>
                        <a:rPr lang="he-IL" sz="1600" dirty="0">
                          <a:effectLst/>
                        </a:rPr>
                        <a:t>35%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1275815"/>
                  </a:ext>
                </a:extLst>
              </a:tr>
            </a:tbl>
          </a:graphicData>
        </a:graphic>
      </p:graphicFrame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848596"/>
              </p:ext>
            </p:extLst>
          </p:nvPr>
        </p:nvGraphicFramePr>
        <p:xfrm>
          <a:off x="2286000" y="4326214"/>
          <a:ext cx="7612865" cy="1656184"/>
        </p:xfrm>
        <a:graphic>
          <a:graphicData uri="http://schemas.openxmlformats.org/drawingml/2006/table">
            <a:tbl>
              <a:tblPr rtl="1" firstRow="1" firstCol="1" bandRow="1">
                <a:tableStyleId>{ED083AE6-46FA-4A59-8FB0-9F97EB10719F}</a:tableStyleId>
              </a:tblPr>
              <a:tblGrid>
                <a:gridCol w="2844587">
                  <a:extLst>
                    <a:ext uri="{9D8B030D-6E8A-4147-A177-3AD203B41FA5}">
                      <a16:colId xmlns:a16="http://schemas.microsoft.com/office/drawing/2014/main" val="2803999171"/>
                    </a:ext>
                  </a:extLst>
                </a:gridCol>
                <a:gridCol w="920899">
                  <a:extLst>
                    <a:ext uri="{9D8B030D-6E8A-4147-A177-3AD203B41FA5}">
                      <a16:colId xmlns:a16="http://schemas.microsoft.com/office/drawing/2014/main" val="1976946535"/>
                    </a:ext>
                  </a:extLst>
                </a:gridCol>
                <a:gridCol w="920899">
                  <a:extLst>
                    <a:ext uri="{9D8B030D-6E8A-4147-A177-3AD203B41FA5}">
                      <a16:colId xmlns:a16="http://schemas.microsoft.com/office/drawing/2014/main" val="2800453375"/>
                    </a:ext>
                  </a:extLst>
                </a:gridCol>
                <a:gridCol w="1008199">
                  <a:extLst>
                    <a:ext uri="{9D8B030D-6E8A-4147-A177-3AD203B41FA5}">
                      <a16:colId xmlns:a16="http://schemas.microsoft.com/office/drawing/2014/main" val="2117802688"/>
                    </a:ext>
                  </a:extLst>
                </a:gridCol>
                <a:gridCol w="1008199">
                  <a:extLst>
                    <a:ext uri="{9D8B030D-6E8A-4147-A177-3AD203B41FA5}">
                      <a16:colId xmlns:a16="http://schemas.microsoft.com/office/drawing/2014/main" val="2387509868"/>
                    </a:ext>
                  </a:extLst>
                </a:gridCol>
                <a:gridCol w="910082">
                  <a:extLst>
                    <a:ext uri="{9D8B030D-6E8A-4147-A177-3AD203B41FA5}">
                      <a16:colId xmlns:a16="http://schemas.microsoft.com/office/drawing/2014/main" val="3565083985"/>
                    </a:ext>
                  </a:extLst>
                </a:gridCol>
              </a:tblGrid>
              <a:tr h="414046">
                <a:tc>
                  <a:txBody>
                    <a:bodyPr/>
                    <a:lstStyle/>
                    <a:p>
                      <a:pPr indent="2159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1800" algn="l"/>
                          <a:tab pos="647700" algn="l"/>
                          <a:tab pos="647700" algn="l"/>
                        </a:tabLst>
                      </a:pPr>
                      <a:r>
                        <a:rPr lang="he-IL" sz="1400">
                          <a:effectLst/>
                        </a:rPr>
                        <a:t>2020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1800" algn="l"/>
                          <a:tab pos="647700" algn="l"/>
                          <a:tab pos="647700" algn="l"/>
                        </a:tabLst>
                      </a:pPr>
                      <a:r>
                        <a:rPr lang="he-IL" sz="1400">
                          <a:effectLst/>
                        </a:rPr>
                        <a:t>2021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1800" algn="l"/>
                          <a:tab pos="647700" algn="l"/>
                          <a:tab pos="647700" algn="l"/>
                        </a:tabLst>
                      </a:pPr>
                      <a:r>
                        <a:rPr lang="he-IL" sz="1400">
                          <a:effectLst/>
                        </a:rPr>
                        <a:t>2022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1800" algn="l"/>
                          <a:tab pos="647700" algn="l"/>
                          <a:tab pos="647700" algn="l"/>
                        </a:tabLst>
                      </a:pPr>
                      <a:r>
                        <a:rPr lang="he-IL" sz="1400">
                          <a:effectLst/>
                        </a:rPr>
                        <a:t>2023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1800" algn="l"/>
                          <a:tab pos="647700" algn="l"/>
                          <a:tab pos="647700" algn="l"/>
                        </a:tabLst>
                      </a:pPr>
                      <a:r>
                        <a:rPr lang="he-IL" sz="1400" dirty="0">
                          <a:effectLst/>
                        </a:rPr>
                        <a:t>2024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0757232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indent="215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רכב היברידי עד ציון ירוק 130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6240" algn="l"/>
                          <a:tab pos="791845" algn="l"/>
                        </a:tabLst>
                      </a:pPr>
                      <a:r>
                        <a:rPr lang="he-IL" sz="1400" dirty="0">
                          <a:effectLst/>
                        </a:rPr>
                        <a:t>20,000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6240" algn="l"/>
                          <a:tab pos="791845" algn="l"/>
                        </a:tabLst>
                      </a:pPr>
                      <a:r>
                        <a:rPr lang="he-IL" sz="1400" dirty="0">
                          <a:effectLst/>
                        </a:rPr>
                        <a:t>10,000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indent="2159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505975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indent="215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רכב פלאג- אין עד ציון 100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6240" algn="l"/>
                          <a:tab pos="791845" algn="l"/>
                        </a:tabLst>
                      </a:pPr>
                      <a:r>
                        <a:rPr lang="he-IL" sz="1400" dirty="0">
                          <a:effectLst/>
                        </a:rPr>
                        <a:t>60,000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6240" algn="l"/>
                          <a:tab pos="791845" algn="l"/>
                        </a:tabLst>
                      </a:pPr>
                      <a:r>
                        <a:rPr lang="he-IL" sz="1400" dirty="0">
                          <a:effectLst/>
                        </a:rPr>
                        <a:t>45,000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1800" algn="l"/>
                          <a:tab pos="647700" algn="l"/>
                          <a:tab pos="647700" algn="l"/>
                        </a:tabLst>
                      </a:pPr>
                      <a:r>
                        <a:rPr lang="he-IL" sz="1400" dirty="0">
                          <a:effectLst/>
                        </a:rPr>
                        <a:t>40,000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1800" algn="l"/>
                          <a:tab pos="647700" algn="l"/>
                          <a:tab pos="647700" algn="l"/>
                        </a:tabLst>
                      </a:pPr>
                      <a:r>
                        <a:rPr lang="he-IL" sz="1400" dirty="0">
                          <a:effectLst/>
                        </a:rPr>
                        <a:t>30,000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1800" algn="l"/>
                          <a:tab pos="647700" algn="l"/>
                          <a:tab pos="647700" algn="l"/>
                        </a:tabLst>
                      </a:pPr>
                      <a:r>
                        <a:rPr lang="he-IL" sz="140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4678934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indent="215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רכב חשמלי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6240" algn="l"/>
                          <a:tab pos="791845" algn="l"/>
                        </a:tabLst>
                      </a:pPr>
                      <a:r>
                        <a:rPr lang="he-IL" sz="1400">
                          <a:effectLst/>
                        </a:rPr>
                        <a:t>75,000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6240" algn="l"/>
                          <a:tab pos="791845" algn="l"/>
                        </a:tabLst>
                      </a:pPr>
                      <a:r>
                        <a:rPr lang="he-IL" sz="1400">
                          <a:effectLst/>
                        </a:rPr>
                        <a:t>75,000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1800" algn="l"/>
                          <a:tab pos="647700" algn="l"/>
                          <a:tab pos="647700" algn="l"/>
                        </a:tabLst>
                      </a:pPr>
                      <a:r>
                        <a:rPr lang="he-IL" sz="1400" dirty="0">
                          <a:effectLst/>
                        </a:rPr>
                        <a:t>75,000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1800" algn="l"/>
                          <a:tab pos="647700" algn="l"/>
                          <a:tab pos="647700" algn="l"/>
                        </a:tabLst>
                      </a:pPr>
                      <a:r>
                        <a:rPr lang="he-IL" sz="1400" dirty="0">
                          <a:effectLst/>
                        </a:rPr>
                        <a:t>60,000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1800" algn="l"/>
                          <a:tab pos="647700" algn="l"/>
                          <a:tab pos="647700" algn="l"/>
                        </a:tabLst>
                      </a:pPr>
                      <a:r>
                        <a:rPr lang="he-IL" sz="1400" dirty="0">
                          <a:effectLst/>
                        </a:rPr>
                        <a:t>50,000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329729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522601" y="1568199"/>
            <a:ext cx="23762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0D244F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Gisha"/>
              </a:rPr>
              <a:t>שיעורי המס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22601" y="3956882"/>
            <a:ext cx="23762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x-none"/>
            </a:defPPr>
            <a:lvl1pPr>
              <a:defRPr b="1">
                <a:latin typeface="David" panose="020E0502060401010101" pitchFamily="34" charset="-79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0D244F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Gisha"/>
              </a:rPr>
              <a:t>תקרות ההטבה</a:t>
            </a:r>
          </a:p>
        </p:txBody>
      </p:sp>
      <p:sp>
        <p:nvSpPr>
          <p:cNvPr id="13" name="מלבן 12"/>
          <p:cNvSpPr/>
          <p:nvPr/>
        </p:nvSpPr>
        <p:spPr>
          <a:xfrm>
            <a:off x="248304" y="-648483"/>
            <a:ext cx="11688255" cy="2469137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algn="ctr" rtl="1">
              <a:lnSpc>
                <a:spcPct val="90000"/>
              </a:lnSpc>
              <a:spcBef>
                <a:spcPct val="0"/>
              </a:spcBef>
            </a:pPr>
            <a:r>
              <a:rPr lang="he-IL" sz="3600" b="1" dirty="0">
                <a:latin typeface="+mj-lt"/>
                <a:ea typeface="+mj-ea"/>
                <a:cs typeface="+mj-cs"/>
              </a:rPr>
              <a:t>מתווה עתידי למס קניה לכלי רכב חשמליים והיברידיים</a:t>
            </a:r>
          </a:p>
        </p:txBody>
      </p:sp>
      <p:sp>
        <p:nvSpPr>
          <p:cNvPr id="14" name="Google Shape;180;p25"/>
          <p:cNvSpPr/>
          <p:nvPr/>
        </p:nvSpPr>
        <p:spPr>
          <a:xfrm rot="231374">
            <a:off x="4548012" y="956744"/>
            <a:ext cx="3491296" cy="326027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000E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0206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1247401" y="326680"/>
            <a:ext cx="6771210" cy="2852737"/>
          </a:xfrm>
        </p:spPr>
        <p:txBody>
          <a:bodyPr>
            <a:normAutofit/>
          </a:bodyPr>
          <a:lstStyle/>
          <a:p>
            <a:r>
              <a:rPr lang="he-IL" sz="8800" b="1" dirty="0" smtClean="0"/>
              <a:t>מס פחמן</a:t>
            </a:r>
            <a:r>
              <a:rPr lang="he-IL" sz="4800" b="1" dirty="0" smtClean="0"/>
              <a:t/>
            </a:r>
            <a:br>
              <a:rPr lang="he-IL" sz="4800" b="1" dirty="0" smtClean="0"/>
            </a:br>
            <a:endParaRPr lang="he-IL" sz="4800" b="1" dirty="0"/>
          </a:p>
        </p:txBody>
      </p:sp>
      <p:sp>
        <p:nvSpPr>
          <p:cNvPr id="3" name="Google Shape;180;p25"/>
          <p:cNvSpPr/>
          <p:nvPr/>
        </p:nvSpPr>
        <p:spPr>
          <a:xfrm rot="231374">
            <a:off x="4520304" y="2534458"/>
            <a:ext cx="3491296" cy="326027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000E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4135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תרשים 42" descr="שריפת דלקים: 80%&#10;פסולת: 8%&#10;גזי קירור: 7%&#10;פליטות תהליך: 3%&#10;אחר: 2%">
            <a:extLst>
              <a:ext uri="{FF2B5EF4-FFF2-40B4-BE49-F238E27FC236}">
                <a16:creationId xmlns:a16="http://schemas.microsoft.com/office/drawing/2014/main" id="{77823678-301E-494D-9830-EA73ED592B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3114649"/>
              </p:ext>
            </p:extLst>
          </p:nvPr>
        </p:nvGraphicFramePr>
        <p:xfrm>
          <a:off x="2216727" y="1650187"/>
          <a:ext cx="7980217" cy="4713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מלבן 4"/>
          <p:cNvSpPr/>
          <p:nvPr/>
        </p:nvSpPr>
        <p:spPr>
          <a:xfrm>
            <a:off x="-293530" y="-99326"/>
            <a:ext cx="10566639" cy="101477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sz="4000" b="1" dirty="0">
                <a:latin typeface="+mj-lt"/>
                <a:ea typeface="+mj-ea"/>
                <a:cs typeface="+mj-cs"/>
              </a:rPr>
              <a:t>התפלגות פליטות פחמן דו חמצני לפי </a:t>
            </a:r>
            <a:r>
              <a:rPr lang="he-IL" sz="4000" b="1" dirty="0" smtClean="0">
                <a:latin typeface="+mj-lt"/>
                <a:ea typeface="+mj-ea"/>
                <a:cs typeface="+mj-cs"/>
              </a:rPr>
              <a:t>מקורות</a:t>
            </a:r>
            <a:endParaRPr lang="he-IL" sz="40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Google Shape;180;p25"/>
          <p:cNvSpPr/>
          <p:nvPr/>
        </p:nvSpPr>
        <p:spPr>
          <a:xfrm rot="231374">
            <a:off x="4548012" y="752440"/>
            <a:ext cx="3491296" cy="326027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000E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5103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תרשים 1">
            <a:extLst>
              <a:ext uri="{FF2B5EF4-FFF2-40B4-BE49-F238E27FC236}">
                <a16:creationId xmlns:a16="http://schemas.microsoft.com/office/drawing/2014/main" id="{BD4CA6B6-A2A2-4F24-8347-B4C854E4AB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7313055"/>
              </p:ext>
            </p:extLst>
          </p:nvPr>
        </p:nvGraphicFramePr>
        <p:xfrm>
          <a:off x="-338860" y="1450645"/>
          <a:ext cx="6686550" cy="4324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תרשים 2">
            <a:extLst>
              <a:ext uri="{FF2B5EF4-FFF2-40B4-BE49-F238E27FC236}">
                <a16:creationId xmlns:a16="http://schemas.microsoft.com/office/drawing/2014/main" id="{F110D074-CBC2-40CF-A0B2-7449CC5C28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04315"/>
              </p:ext>
            </p:extLst>
          </p:nvPr>
        </p:nvGraphicFramePr>
        <p:xfrm>
          <a:off x="6126162" y="1621559"/>
          <a:ext cx="6065838" cy="4167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50925" y="5774994"/>
            <a:ext cx="35528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סה"כ 62 מיליון טון פחמן דו חמצני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7258916" y="5788746"/>
            <a:ext cx="35528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סה"כ 47 מיליון טון פחמן דו חמצני</a:t>
            </a:r>
            <a:endParaRPr lang="he-IL" dirty="0"/>
          </a:p>
        </p:txBody>
      </p:sp>
      <p:sp>
        <p:nvSpPr>
          <p:cNvPr id="8" name="מלבן 7"/>
          <p:cNvSpPr/>
          <p:nvPr/>
        </p:nvSpPr>
        <p:spPr>
          <a:xfrm>
            <a:off x="-448660" y="-71523"/>
            <a:ext cx="10566639" cy="101477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sz="4000" b="1" dirty="0" smtClean="0">
                <a:latin typeface="+mj-lt"/>
                <a:ea typeface="+mj-ea"/>
                <a:cs typeface="+mj-cs"/>
              </a:rPr>
              <a:t>פליטת פחמן דו חמצני משריפת </a:t>
            </a:r>
            <a:r>
              <a:rPr lang="he-IL" sz="4000" b="1" dirty="0" err="1" smtClean="0">
                <a:latin typeface="+mj-lt"/>
                <a:ea typeface="+mj-ea"/>
                <a:cs typeface="+mj-cs"/>
              </a:rPr>
              <a:t>דלקים</a:t>
            </a:r>
            <a:r>
              <a:rPr lang="he-IL" sz="4000" b="1" dirty="0" smtClean="0">
                <a:latin typeface="+mj-lt"/>
                <a:ea typeface="+mj-ea"/>
                <a:cs typeface="+mj-cs"/>
              </a:rPr>
              <a:t> - 2030</a:t>
            </a:r>
            <a:endParaRPr lang="he-IL" sz="4000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Google Shape;180;p25"/>
          <p:cNvSpPr/>
          <p:nvPr/>
        </p:nvSpPr>
        <p:spPr>
          <a:xfrm rot="231374">
            <a:off x="4610759" y="822920"/>
            <a:ext cx="3491296" cy="326027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000E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179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תוכן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 descr="Sort your greenwashing from your black carbon with The Independent&amp;#39;s climate  jargon buster | The Independ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38" y="-1927698"/>
            <a:ext cx="12449576" cy="920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29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51272" y="-119246"/>
            <a:ext cx="10684776" cy="1325563"/>
          </a:xfrm>
        </p:spPr>
        <p:txBody>
          <a:bodyPr>
            <a:normAutofit/>
          </a:bodyPr>
          <a:lstStyle/>
          <a:p>
            <a:pPr algn="ctr"/>
            <a:r>
              <a:rPr lang="he-IL" sz="3200" dirty="0" smtClean="0"/>
              <a:t>ישראל היא מבין 3 המדינות היחידות ב-</a:t>
            </a:r>
            <a:r>
              <a:rPr lang="en-US" sz="3200" dirty="0" smtClean="0"/>
              <a:t>OECD</a:t>
            </a:r>
            <a:r>
              <a:rPr lang="he-IL" sz="3200" dirty="0" smtClean="0"/>
              <a:t> בהן לא מוטל מס פחמן</a:t>
            </a:r>
            <a:endParaRPr lang="en-US" sz="32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7"/>
          <a:stretch/>
        </p:blipFill>
        <p:spPr>
          <a:xfrm>
            <a:off x="1464576" y="1206317"/>
            <a:ext cx="10058400" cy="4684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897" y="6375970"/>
            <a:ext cx="7719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Source</a:t>
            </a:r>
            <a:r>
              <a:rPr lang="en-US" sz="1200" dirty="0" smtClean="0"/>
              <a:t>: These </a:t>
            </a:r>
            <a:r>
              <a:rPr lang="en-US" sz="1200" dirty="0"/>
              <a:t>Countries Have Prices on Carbon. Are They </a:t>
            </a:r>
            <a:r>
              <a:rPr lang="en-US" sz="1200" dirty="0" smtClean="0"/>
              <a:t>Working?  New York Times, 2.4.2019 </a:t>
            </a:r>
            <a:endParaRPr lang="en-US" sz="1200" dirty="0"/>
          </a:p>
        </p:txBody>
      </p:sp>
      <p:sp>
        <p:nvSpPr>
          <p:cNvPr id="5" name="Google Shape;180;p25"/>
          <p:cNvSpPr/>
          <p:nvPr/>
        </p:nvSpPr>
        <p:spPr>
          <a:xfrm rot="231374">
            <a:off x="4548012" y="800741"/>
            <a:ext cx="3491296" cy="326027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000E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369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3048000" y="1043710"/>
            <a:ext cx="8690926" cy="1753157"/>
          </a:xfrm>
        </p:spPr>
        <p:txBody>
          <a:bodyPr>
            <a:normAutofit/>
          </a:bodyPr>
          <a:lstStyle/>
          <a:p>
            <a:r>
              <a:rPr lang="he-IL" sz="5400" b="1" dirty="0" smtClean="0"/>
              <a:t>אלטרנטיבות לצמצום </a:t>
            </a:r>
            <a:endParaRPr lang="he-IL" sz="4800" b="1" dirty="0"/>
          </a:p>
        </p:txBody>
      </p:sp>
      <p:sp>
        <p:nvSpPr>
          <p:cNvPr id="3" name="Google Shape;180;p25"/>
          <p:cNvSpPr/>
          <p:nvPr/>
        </p:nvSpPr>
        <p:spPr>
          <a:xfrm rot="231374">
            <a:off x="7512884" y="2780436"/>
            <a:ext cx="3491296" cy="326027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000E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6" name="דיאגרמה 5"/>
          <p:cNvGraphicFramePr/>
          <p:nvPr>
            <p:extLst>
              <p:ext uri="{D42A27DB-BD31-4B8C-83A1-F6EECF244321}">
                <p14:modId xmlns:p14="http://schemas.microsoft.com/office/powerpoint/2010/main" val="277975241"/>
              </p:ext>
            </p:extLst>
          </p:nvPr>
        </p:nvGraphicFramePr>
        <p:xfrm>
          <a:off x="-310341" y="89712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3714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B7CB506-2DC7-4161-A0B9-B48545621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62" t="22032" r="1301" b="29565"/>
          <a:stretch/>
        </p:blipFill>
        <p:spPr>
          <a:xfrm>
            <a:off x="5720245" y="1904078"/>
            <a:ext cx="6471755" cy="261678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/>
          <a:srcRect l="37895" t="40365" r="17584" b="15037"/>
          <a:stretch/>
        </p:blipFill>
        <p:spPr>
          <a:xfrm>
            <a:off x="368589" y="1904078"/>
            <a:ext cx="5055577" cy="284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25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לקראת התכנית הרב שנתית הבאה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7"/>
            <a:ext cx="12191999" cy="68598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55127" y="1463040"/>
            <a:ext cx="7414954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 smtClean="0"/>
              <a:t>בחינת תפיסת המדיניות העתידית</a:t>
            </a:r>
            <a:endParaRPr lang="he-IL" sz="4400" b="1" dirty="0"/>
          </a:p>
        </p:txBody>
      </p:sp>
    </p:spTree>
    <p:extLst>
      <p:ext uri="{BB962C8B-B14F-4D97-AF65-F5344CB8AC3E}">
        <p14:creationId xmlns:p14="http://schemas.microsoft.com/office/powerpoint/2010/main" val="656539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2622247711"/>
              </p:ext>
            </p:extLst>
          </p:nvPr>
        </p:nvGraphicFramePr>
        <p:xfrm>
          <a:off x="1440874" y="0"/>
          <a:ext cx="9603046" cy="6046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542577" y="2401455"/>
            <a:ext cx="3408218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e-IL" dirty="0" smtClean="0"/>
              <a:t>הפנמת עלויות חיצוניות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e-IL" dirty="0" smtClean="0"/>
              <a:t>ניתן להחיל על בסיס מס רחב שישקף שיעור ניכר מפליטות גזי החממה.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e-IL" dirty="0" smtClean="0"/>
              <a:t>פשוט לגבייה.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e-IL" dirty="0" smtClean="0"/>
              <a:t>מייצר ודאות לגבי מחיר הפחמן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e-IL" dirty="0" smtClean="0"/>
              <a:t>תרומה הכנסות למדינה.</a:t>
            </a:r>
            <a:endParaRPr lang="he-IL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e-IL" dirty="0"/>
              <a:t>עידוד צמצום פליטות ומעבר לכלכלה </a:t>
            </a:r>
            <a:r>
              <a:rPr lang="he-IL" dirty="0" smtClean="0"/>
              <a:t>מעגלית.</a:t>
            </a:r>
            <a:endParaRPr lang="he-IL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e-IL" dirty="0"/>
              <a:t>מצופה מישראל במסגרת הסכם </a:t>
            </a:r>
            <a:r>
              <a:rPr lang="he-IL" dirty="0" smtClean="0"/>
              <a:t>פריז.</a:t>
            </a:r>
            <a:endParaRPr lang="he-IL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2449251" y="2401455"/>
            <a:ext cx="3408218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X"/>
            </a:pPr>
            <a:r>
              <a:rPr lang="he-IL" dirty="0"/>
              <a:t>מס </a:t>
            </a:r>
            <a:r>
              <a:rPr lang="he-IL" dirty="0" smtClean="0"/>
              <a:t>רגרסיבי.</a:t>
            </a:r>
          </a:p>
          <a:p>
            <a:pPr marL="285750" indent="-285750">
              <a:buFont typeface="Arial" panose="020B0604020202020204" pitchFamily="34" charset="0"/>
              <a:buChar char="X"/>
            </a:pPr>
            <a:r>
              <a:rPr lang="he-IL" dirty="0" smtClean="0"/>
              <a:t>השפעה על חלוקת ההכנסות.</a:t>
            </a:r>
          </a:p>
          <a:p>
            <a:pPr marL="285750" indent="-285750">
              <a:buFont typeface="Arial" panose="020B0604020202020204" pitchFamily="34" charset="0"/>
              <a:buChar char="X"/>
            </a:pPr>
            <a:r>
              <a:rPr lang="he-IL" dirty="0" smtClean="0"/>
              <a:t>השפעה על עלות צריכת החשמל. </a:t>
            </a:r>
          </a:p>
          <a:p>
            <a:pPr marL="285750" lvl="0" indent="-285750">
              <a:buFont typeface="Arial" panose="020B0604020202020204" pitchFamily="34" charset="0"/>
              <a:buChar char="X"/>
            </a:pPr>
            <a:r>
              <a:rPr lang="he-IL" dirty="0" smtClean="0"/>
              <a:t>עשוי לפגוע בתחרותיות של ייצור מקומי.</a:t>
            </a:r>
          </a:p>
          <a:p>
            <a:pPr marL="285750" lvl="0" indent="-285750">
              <a:buFont typeface="Arial" panose="020B0604020202020204" pitchFamily="34" charset="0"/>
              <a:buChar char="X"/>
            </a:pPr>
            <a:r>
              <a:rPr lang="he-IL" dirty="0" smtClean="0"/>
              <a:t>עידוד שימוש </a:t>
            </a:r>
            <a:r>
              <a:rPr lang="he-IL" dirty="0" err="1" smtClean="0"/>
              <a:t>בדלקים</a:t>
            </a:r>
            <a:r>
              <a:rPr lang="he-IL" dirty="0" smtClean="0"/>
              <a:t> שפולטים רעלים אחרים אך לא פולטים פחמן (מזוט).</a:t>
            </a:r>
          </a:p>
          <a:p>
            <a:pPr marL="285750" lvl="0" indent="-285750">
              <a:buFont typeface="Arial" panose="020B0604020202020204" pitchFamily="34" charset="0"/>
              <a:buChar char="X"/>
            </a:pPr>
            <a:endParaRPr lang="he-IL" dirty="0" smtClean="0"/>
          </a:p>
          <a:p>
            <a:pPr marL="285750" lvl="0" indent="-285750">
              <a:buFont typeface="Arial" panose="020B0604020202020204" pitchFamily="34" charset="0"/>
              <a:buChar char="X"/>
            </a:pPr>
            <a:endParaRPr lang="he-IL" dirty="0" smtClean="0"/>
          </a:p>
          <a:p>
            <a:pPr marL="285750" lvl="0" indent="-285750">
              <a:buFont typeface="Arial" panose="020B0604020202020204" pitchFamily="34" charset="0"/>
              <a:buChar char="X"/>
            </a:pPr>
            <a:endParaRPr lang="he-IL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56087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35860" y="-359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dirty="0" smtClean="0"/>
              <a:t>מיסוי </a:t>
            </a:r>
            <a:r>
              <a:rPr lang="he-IL" sz="3600" dirty="0"/>
              <a:t>אנרגיה </a:t>
            </a:r>
            <a:r>
              <a:rPr lang="he-IL" sz="3600" dirty="0" smtClean="0"/>
              <a:t>משפיע יותר על </a:t>
            </a:r>
            <a:r>
              <a:rPr lang="he-IL" sz="3600" dirty="0" err="1" smtClean="0"/>
              <a:t>עשירוני</a:t>
            </a:r>
            <a:r>
              <a:rPr lang="he-IL" sz="3600" dirty="0" smtClean="0"/>
              <a:t> הכנסה נמוכים</a:t>
            </a:r>
            <a:endParaRPr lang="en-US" sz="36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939" y="1265380"/>
            <a:ext cx="7745117" cy="4897045"/>
          </a:xfrm>
          <a:prstGeom prst="rect">
            <a:avLst/>
          </a:prstGeom>
        </p:spPr>
      </p:pic>
      <p:sp>
        <p:nvSpPr>
          <p:cNvPr id="5" name="Google Shape;180;p25"/>
          <p:cNvSpPr/>
          <p:nvPr/>
        </p:nvSpPr>
        <p:spPr>
          <a:xfrm rot="231374">
            <a:off x="4548012" y="956744"/>
            <a:ext cx="3491296" cy="326027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000E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8728363" y="6419273"/>
            <a:ext cx="2909455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50" dirty="0" smtClean="0"/>
              <a:t>*</a:t>
            </a:r>
            <a:r>
              <a:rPr lang="he-IL" sz="1050" dirty="0" err="1" smtClean="0"/>
              <a:t>שטקל</a:t>
            </a:r>
            <a:r>
              <a:rPr lang="he-IL" sz="1050" dirty="0" smtClean="0"/>
              <a:t>, </a:t>
            </a:r>
            <a:r>
              <a:rPr lang="he-IL" sz="1050" dirty="0" err="1" smtClean="0"/>
              <a:t>יאן</a:t>
            </a:r>
            <a:r>
              <a:rPr lang="he-IL" sz="1050" dirty="0" smtClean="0"/>
              <a:t>, </a:t>
            </a:r>
            <a:r>
              <a:rPr lang="he-IL" sz="1050" dirty="0" err="1" smtClean="0"/>
              <a:t>ומיסבאך</a:t>
            </a:r>
            <a:r>
              <a:rPr lang="he-IL" sz="1050" dirty="0" smtClean="0"/>
              <a:t>, לאונרד (2021) לא משאירים אף אחד ואף אחת מאחור – תמחור פחמן בישראל</a:t>
            </a:r>
            <a:endParaRPr lang="he-IL" sz="1050" dirty="0"/>
          </a:p>
        </p:txBody>
      </p:sp>
    </p:spTree>
    <p:extLst>
      <p:ext uri="{BB962C8B-B14F-4D97-AF65-F5344CB8AC3E}">
        <p14:creationId xmlns:p14="http://schemas.microsoft.com/office/powerpoint/2010/main" val="462039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2">
            <a:extLst>
              <a:ext uri="{FF2B5EF4-FFF2-40B4-BE49-F238E27FC236}">
                <a16:creationId xmlns:a16="http://schemas.microsoft.com/office/drawing/2014/main" id="{2A803F1B-134C-4CAA-BD0A-C464283EEB22}"/>
              </a:ext>
            </a:extLst>
          </p:cNvPr>
          <p:cNvSpPr txBox="1">
            <a:spLocks/>
          </p:cNvSpPr>
          <p:nvPr/>
        </p:nvSpPr>
        <p:spPr>
          <a:xfrm>
            <a:off x="2501900" y="860613"/>
            <a:ext cx="8902700" cy="70609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/>
              <a:t>מה עוד אפשר לעשות?</a:t>
            </a:r>
          </a:p>
        </p:txBody>
      </p:sp>
      <p:sp>
        <p:nvSpPr>
          <p:cNvPr id="14" name="מציין מיקום תוכן 2"/>
          <p:cNvSpPr>
            <a:spLocks noGrp="1"/>
          </p:cNvSpPr>
          <p:nvPr>
            <p:ph idx="1"/>
          </p:nvPr>
        </p:nvSpPr>
        <p:spPr>
          <a:xfrm>
            <a:off x="536121" y="1841954"/>
            <a:ext cx="10515600" cy="4351338"/>
          </a:xfrm>
        </p:spPr>
        <p:txBody>
          <a:bodyPr>
            <a:normAutofit/>
          </a:bodyPr>
          <a:lstStyle/>
          <a:p>
            <a:r>
              <a:rPr lang="he-IL" sz="1800" dirty="0" smtClean="0"/>
              <a:t>כלים </a:t>
            </a:r>
            <a:r>
              <a:rPr lang="he-IL" sz="1800" dirty="0" smtClean="0"/>
              <a:t>חד פעמיים</a:t>
            </a:r>
            <a:endParaRPr lang="he-IL" sz="1800" dirty="0"/>
          </a:p>
          <a:p>
            <a:r>
              <a:rPr lang="he-IL" sz="1800" dirty="0" smtClean="0"/>
              <a:t>תמריצים למפעלי השבה</a:t>
            </a:r>
          </a:p>
          <a:p>
            <a:r>
              <a:rPr lang="he-IL" sz="1800" dirty="0" smtClean="0"/>
              <a:t>עידוד בניה ירוקה</a:t>
            </a:r>
          </a:p>
          <a:p>
            <a:r>
              <a:rPr lang="he-IL" sz="1800" dirty="0" smtClean="0"/>
              <a:t>תמריצים לשיתוף נסיעות ושימוש במשאבים משותפים</a:t>
            </a:r>
          </a:p>
          <a:p>
            <a:endParaRPr lang="he-IL" sz="1800" dirty="0" smtClean="0"/>
          </a:p>
          <a:p>
            <a:endParaRPr lang="he-IL" sz="18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08" y="4455386"/>
            <a:ext cx="2952750" cy="155257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479" y="4840901"/>
            <a:ext cx="1186410" cy="839817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0479" y="4630546"/>
            <a:ext cx="2146883" cy="120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72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49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3;p14"/>
          <p:cNvSpPr/>
          <p:nvPr/>
        </p:nvSpPr>
        <p:spPr>
          <a:xfrm>
            <a:off x="5935287" y="997528"/>
            <a:ext cx="4946073" cy="4172666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000E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46514" y="2408642"/>
            <a:ext cx="311727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b="1" dirty="0" smtClean="0">
                <a:cs typeface="+mj-cs"/>
              </a:rPr>
              <a:t>הפנמת עלויות חיצוניות</a:t>
            </a:r>
            <a:endParaRPr lang="he-IL" sz="4800" b="1" dirty="0">
              <a:cs typeface="+mj-cs"/>
            </a:endParaRPr>
          </a:p>
        </p:txBody>
      </p:sp>
      <p:sp>
        <p:nvSpPr>
          <p:cNvPr id="10" name="Google Shape;73;p14"/>
          <p:cNvSpPr/>
          <p:nvPr/>
        </p:nvSpPr>
        <p:spPr>
          <a:xfrm>
            <a:off x="1352897" y="1122218"/>
            <a:ext cx="5380412" cy="4109257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000E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6546184" y="2392016"/>
            <a:ext cx="39776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b="1" dirty="0" err="1">
                <a:cs typeface="+mj-cs"/>
              </a:rPr>
              <a:t>תמרוץ</a:t>
            </a:r>
            <a:r>
              <a:rPr lang="he-IL" sz="4800" b="1" dirty="0">
                <a:cs typeface="+mj-cs"/>
              </a:rPr>
              <a:t> התייעלות אנרגטית</a:t>
            </a:r>
          </a:p>
        </p:txBody>
      </p:sp>
      <p:sp>
        <p:nvSpPr>
          <p:cNvPr id="12" name="Rectangle 12"/>
          <p:cNvSpPr/>
          <p:nvPr/>
        </p:nvSpPr>
        <p:spPr>
          <a:xfrm>
            <a:off x="8874456" y="1122218"/>
            <a:ext cx="74251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9600" b="1" dirty="0">
                <a:solidFill>
                  <a:srgbClr val="000E54"/>
                </a:solidFill>
                <a:latin typeface="Pristina" panose="03060402040406080204" pitchFamily="66" charset="0"/>
              </a:rPr>
              <a:t>.</a:t>
            </a:r>
            <a:r>
              <a:rPr lang="en" sz="9600" b="1" dirty="0" smtClean="0">
                <a:solidFill>
                  <a:srgbClr val="000E54"/>
                </a:solidFill>
                <a:latin typeface="Pristina" panose="03060402040406080204" pitchFamily="66" charset="0"/>
              </a:rPr>
              <a:t>1</a:t>
            </a:r>
            <a:endParaRPr lang="he-IL" sz="9600" b="1" dirty="0">
              <a:solidFill>
                <a:srgbClr val="000E54"/>
              </a:solidFill>
              <a:latin typeface="Pristina" panose="03060402040406080204" pitchFamily="66" charset="0"/>
            </a:endParaRPr>
          </a:p>
        </p:txBody>
      </p:sp>
      <p:sp>
        <p:nvSpPr>
          <p:cNvPr id="14" name="Rectangle 12"/>
          <p:cNvSpPr/>
          <p:nvPr/>
        </p:nvSpPr>
        <p:spPr>
          <a:xfrm>
            <a:off x="4393650" y="1155470"/>
            <a:ext cx="97013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9600" b="1" dirty="0" smtClean="0">
                <a:solidFill>
                  <a:srgbClr val="000E54"/>
                </a:solidFill>
                <a:latin typeface="Pristina" panose="03060402040406080204" pitchFamily="66" charset="0"/>
              </a:rPr>
              <a:t>.2</a:t>
            </a:r>
            <a:endParaRPr lang="he-IL" sz="9600" b="1" dirty="0">
              <a:solidFill>
                <a:srgbClr val="000E54"/>
              </a:solidFill>
              <a:latin typeface="Pristina" panose="0306040204040608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354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כותרת 2">
            <a:extLst>
              <a:ext uri="{FF2B5EF4-FFF2-40B4-BE49-F238E27FC236}">
                <a16:creationId xmlns:a16="http://schemas.microsoft.com/office/drawing/2014/main" id="{2A803F1B-134C-4CAA-BD0A-C464283EEB22}"/>
              </a:ext>
            </a:extLst>
          </p:cNvPr>
          <p:cNvSpPr txBox="1">
            <a:spLocks/>
          </p:cNvSpPr>
          <p:nvPr/>
        </p:nvSpPr>
        <p:spPr>
          <a:xfrm>
            <a:off x="-233804" y="317475"/>
            <a:ext cx="10299131" cy="70609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dirty="0"/>
              <a:t>תמריצים להתייעלות אנרגטית ושימוש חוזר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23890" y="4226953"/>
            <a:ext cx="23454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פטור מבלו על ביו-גז</a:t>
            </a:r>
            <a:endParaRPr lang="he-IL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303620" y="4172314"/>
            <a:ext cx="37185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הטבת מס על ביו-דיזל המיוצר משמנים הנאספים מענף המסעדנות</a:t>
            </a:r>
            <a:endParaRPr lang="he-IL" b="1" dirty="0"/>
          </a:p>
        </p:txBody>
      </p:sp>
      <p:pic>
        <p:nvPicPr>
          <p:cNvPr id="19" name="תמונה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514" y="2555146"/>
            <a:ext cx="1515567" cy="1515567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187" y="2452580"/>
            <a:ext cx="1786133" cy="1786133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72" y="2613754"/>
            <a:ext cx="1463783" cy="1463783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5" t="10994" r="13116" b="20936"/>
          <a:stretch/>
        </p:blipFill>
        <p:spPr>
          <a:xfrm>
            <a:off x="971063" y="2606930"/>
            <a:ext cx="1488934" cy="146378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85045" y="4243695"/>
            <a:ext cx="37185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הטבת מס לאנרגיה מתחדשת</a:t>
            </a:r>
            <a:endParaRPr lang="he-IL" b="1" dirty="0"/>
          </a:p>
        </p:txBody>
      </p:sp>
      <p:sp>
        <p:nvSpPr>
          <p:cNvPr id="25" name="Google Shape;180;p25"/>
          <p:cNvSpPr/>
          <p:nvPr/>
        </p:nvSpPr>
        <p:spPr>
          <a:xfrm rot="231374">
            <a:off x="4594196" y="1068528"/>
            <a:ext cx="3491296" cy="326027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000E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5874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2">
            <a:extLst>
              <a:ext uri="{FF2B5EF4-FFF2-40B4-BE49-F238E27FC236}">
                <a16:creationId xmlns:a16="http://schemas.microsoft.com/office/drawing/2014/main" id="{2A803F1B-134C-4CAA-BD0A-C464283EEB22}"/>
              </a:ext>
            </a:extLst>
          </p:cNvPr>
          <p:cNvSpPr txBox="1">
            <a:spLocks/>
          </p:cNvSpPr>
          <p:nvPr/>
        </p:nvSpPr>
        <p:spPr>
          <a:xfrm>
            <a:off x="-303201" y="426504"/>
            <a:ext cx="10841264" cy="70609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dirty="0"/>
              <a:t>הטבות מס </a:t>
            </a:r>
            <a:r>
              <a:rPr lang="he-IL" sz="3600" dirty="0" smtClean="0"/>
              <a:t>למכירת </a:t>
            </a:r>
            <a:r>
              <a:rPr lang="he-IL" sz="3600" dirty="0"/>
              <a:t>חשמל שהופק מאנרגיה מתחדשת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2224" y="4708030"/>
            <a:ext cx="37185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מתקן פוטו-</a:t>
            </a:r>
            <a:r>
              <a:rPr lang="he-IL" b="1" dirty="0" err="1" smtClean="0"/>
              <a:t>וולטאי</a:t>
            </a:r>
            <a:r>
              <a:rPr lang="he-IL" b="1" dirty="0" smtClean="0"/>
              <a:t> המפיק חשמל באמצעות קרני השמש</a:t>
            </a:r>
            <a:endParaRPr lang="he-IL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98856" y="4708031"/>
            <a:ext cx="37185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טורבינת רוח המפיקה חשמל באמצעות הרוח</a:t>
            </a:r>
            <a:endParaRPr lang="he-IL" b="1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948" y="2443645"/>
            <a:ext cx="2143125" cy="214312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5" t="10994" r="13116" b="20936"/>
          <a:stretch/>
        </p:blipFill>
        <p:spPr>
          <a:xfrm>
            <a:off x="2343925" y="2443645"/>
            <a:ext cx="2179948" cy="2143125"/>
          </a:xfrm>
          <a:prstGeom prst="rect">
            <a:avLst/>
          </a:prstGeom>
        </p:spPr>
      </p:pic>
      <p:sp>
        <p:nvSpPr>
          <p:cNvPr id="8" name="Google Shape;180;p25"/>
          <p:cNvSpPr/>
          <p:nvPr/>
        </p:nvSpPr>
        <p:spPr>
          <a:xfrm rot="231374">
            <a:off x="4594196" y="1068528"/>
            <a:ext cx="3491296" cy="326027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000E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5251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2">
            <a:extLst>
              <a:ext uri="{FF2B5EF4-FFF2-40B4-BE49-F238E27FC236}">
                <a16:creationId xmlns:a16="http://schemas.microsoft.com/office/drawing/2014/main" id="{2A803F1B-134C-4CAA-BD0A-C464283EEB22}"/>
              </a:ext>
            </a:extLst>
          </p:cNvPr>
          <p:cNvSpPr txBox="1">
            <a:spLocks/>
          </p:cNvSpPr>
          <p:nvPr/>
        </p:nvSpPr>
        <p:spPr>
          <a:xfrm>
            <a:off x="767347" y="324904"/>
            <a:ext cx="10586453" cy="70609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3200" dirty="0"/>
              <a:t>הטבות מס </a:t>
            </a:r>
            <a:r>
              <a:rPr lang="he-IL" sz="3200" dirty="0" smtClean="0"/>
              <a:t>למכירת </a:t>
            </a:r>
            <a:r>
              <a:rPr lang="he-IL" sz="3200" dirty="0"/>
              <a:t>חשמל שהופקה מאנרגיה מתחדשת</a:t>
            </a:r>
          </a:p>
        </p:txBody>
      </p:sp>
      <p:sp>
        <p:nvSpPr>
          <p:cNvPr id="8" name="מציין מיקום תוכן 2"/>
          <p:cNvSpPr>
            <a:spLocks noGrp="1"/>
          </p:cNvSpPr>
          <p:nvPr>
            <p:ph idx="1"/>
          </p:nvPr>
        </p:nvSpPr>
        <p:spPr>
          <a:xfrm>
            <a:off x="665019" y="1853286"/>
            <a:ext cx="11058236" cy="4351338"/>
          </a:xfrm>
        </p:spPr>
        <p:txBody>
          <a:bodyPr vert="horz" lIns="91440" tIns="45720" rIns="91440" bIns="45720" rtlCol="1">
            <a:noAutofit/>
          </a:bodyPr>
          <a:lstStyle/>
          <a:p>
            <a:pPr>
              <a:lnSpc>
                <a:spcPct val="150000"/>
              </a:lnSpc>
            </a:pPr>
            <a:r>
              <a:rPr lang="he-IL" sz="2400" dirty="0" smtClean="0"/>
              <a:t>בחירה בין פטור </a:t>
            </a:r>
            <a:r>
              <a:rPr lang="he-IL" sz="2400" dirty="0"/>
              <a:t>ממס עד </a:t>
            </a:r>
            <a:r>
              <a:rPr lang="he-IL" sz="2400" dirty="0" smtClean="0"/>
              <a:t>לתקרה של </a:t>
            </a:r>
            <a:r>
              <a:rPr lang="he-IL" sz="2400" dirty="0"/>
              <a:t>24,300 ש"ח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e-IL" sz="2400" dirty="0" smtClean="0"/>
              <a:t>או בין מס </a:t>
            </a:r>
            <a:r>
              <a:rPr lang="he-IL" sz="2400" dirty="0"/>
              <a:t>מופחת </a:t>
            </a:r>
            <a:r>
              <a:rPr lang="he-IL" sz="2400" dirty="0" smtClean="0"/>
              <a:t>בשיעור של </a:t>
            </a:r>
            <a:r>
              <a:rPr lang="he-IL" sz="2400" dirty="0"/>
              <a:t>10% מהשקל הראשון </a:t>
            </a:r>
            <a:r>
              <a:rPr lang="he-IL" sz="2400" dirty="0" smtClean="0"/>
              <a:t>ועד לגובה </a:t>
            </a:r>
            <a:r>
              <a:rPr lang="he-IL" sz="2400" dirty="0"/>
              <a:t>הכנסה של 100,187 ₪</a:t>
            </a:r>
            <a:r>
              <a:rPr lang="he-IL" sz="2400" dirty="0" smtClean="0"/>
              <a:t>.*</a:t>
            </a:r>
            <a:endParaRPr lang="he-IL" sz="2400" dirty="0"/>
          </a:p>
          <a:p>
            <a:pPr>
              <a:lnSpc>
                <a:spcPct val="150000"/>
              </a:lnSpc>
            </a:pPr>
            <a:r>
              <a:rPr lang="he-IL" sz="2400" dirty="0"/>
              <a:t>פטור מניהול פנקסי חשבונות.</a:t>
            </a:r>
          </a:p>
          <a:p>
            <a:pPr>
              <a:lnSpc>
                <a:spcPct val="150000"/>
              </a:lnSpc>
            </a:pPr>
            <a:r>
              <a:rPr lang="he-IL" sz="2400" dirty="0"/>
              <a:t>פטור מחובת הגשת דין וחשבון.</a:t>
            </a:r>
          </a:p>
          <a:p>
            <a:pPr>
              <a:lnSpc>
                <a:spcPct val="150000"/>
              </a:lnSpc>
            </a:pPr>
            <a:r>
              <a:rPr lang="he-IL" sz="2400" dirty="0"/>
              <a:t>הקלות לעניין חוק מע"מ.</a:t>
            </a:r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732126" y="6343170"/>
            <a:ext cx="4735773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900" dirty="0" smtClean="0"/>
              <a:t>*תקרת ההטבה הינה לפי נתוני שנת 2019.</a:t>
            </a:r>
            <a:endParaRPr lang="he-IL" sz="900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5" t="10994" r="13116" b="20936"/>
          <a:stretch/>
        </p:blipFill>
        <p:spPr>
          <a:xfrm>
            <a:off x="806957" y="4373378"/>
            <a:ext cx="1230524" cy="1209738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618" y="4373378"/>
            <a:ext cx="1209738" cy="1209738"/>
          </a:xfrm>
          <a:prstGeom prst="rect">
            <a:avLst/>
          </a:prstGeom>
        </p:spPr>
      </p:pic>
      <p:sp>
        <p:nvSpPr>
          <p:cNvPr id="7" name="Google Shape;180;p25"/>
          <p:cNvSpPr/>
          <p:nvPr/>
        </p:nvSpPr>
        <p:spPr>
          <a:xfrm rot="231374">
            <a:off x="4594196" y="1068528"/>
            <a:ext cx="3491296" cy="326027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000E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0320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2">
            <a:extLst>
              <a:ext uri="{FF2B5EF4-FFF2-40B4-BE49-F238E27FC236}">
                <a16:creationId xmlns:a16="http://schemas.microsoft.com/office/drawing/2014/main" id="{2A803F1B-134C-4CAA-BD0A-C464283EEB22}"/>
              </a:ext>
            </a:extLst>
          </p:cNvPr>
          <p:cNvSpPr txBox="1">
            <a:spLocks/>
          </p:cNvSpPr>
          <p:nvPr/>
        </p:nvSpPr>
        <p:spPr>
          <a:xfrm>
            <a:off x="314037" y="860613"/>
            <a:ext cx="11090564" cy="70609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dirty="0"/>
              <a:t>הטבות מס להשכרת מקרקעין עליהם מותקן מתקן להפקת אנרגיה מתחדשת</a:t>
            </a:r>
          </a:p>
        </p:txBody>
      </p:sp>
      <p:sp>
        <p:nvSpPr>
          <p:cNvPr id="8" name="מציין מיקום תוכן 2"/>
          <p:cNvSpPr>
            <a:spLocks noGrp="1"/>
          </p:cNvSpPr>
          <p:nvPr>
            <p:ph idx="1"/>
          </p:nvPr>
        </p:nvSpPr>
        <p:spPr>
          <a:xfrm>
            <a:off x="2253187" y="2494982"/>
            <a:ext cx="9382322" cy="3524391"/>
          </a:xfrm>
        </p:spPr>
        <p:txBody>
          <a:bodyPr vert="horz" lIns="91440" tIns="45720" rIns="91440" bIns="45720" rtlCol="1"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2000" dirty="0" smtClean="0"/>
              <a:t>בחירה בין פטור </a:t>
            </a:r>
            <a:r>
              <a:rPr lang="he-IL" sz="2000" dirty="0"/>
              <a:t>ממס </a:t>
            </a:r>
            <a:r>
              <a:rPr lang="he-IL" sz="2000" dirty="0" smtClean="0"/>
              <a:t>עד לתקרה </a:t>
            </a:r>
            <a:r>
              <a:rPr lang="he-IL" sz="2000" dirty="0"/>
              <a:t>של 5,100 ש"ח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he-IL" sz="2000" dirty="0" smtClean="0"/>
              <a:t>או בין מס </a:t>
            </a:r>
            <a:r>
              <a:rPr lang="he-IL" sz="2000" dirty="0"/>
              <a:t>מופחת </a:t>
            </a:r>
            <a:r>
              <a:rPr lang="he-IL" sz="2000" dirty="0" smtClean="0"/>
              <a:t>בשיעור של </a:t>
            </a:r>
            <a:r>
              <a:rPr lang="he-IL" sz="2000" dirty="0"/>
              <a:t>10% מהשקל הראשון </a:t>
            </a:r>
            <a:r>
              <a:rPr lang="he-IL" sz="2000" dirty="0" smtClean="0"/>
              <a:t>ועד לגובה </a:t>
            </a:r>
            <a:r>
              <a:rPr lang="he-IL" sz="2000" dirty="0"/>
              <a:t>הכנסה של 100,187 ₪</a:t>
            </a:r>
            <a:r>
              <a:rPr lang="he-IL" sz="2000" dirty="0" smtClean="0"/>
              <a:t>.* </a:t>
            </a:r>
          </a:p>
          <a:p>
            <a:pPr>
              <a:lnSpc>
                <a:spcPct val="150000"/>
              </a:lnSpc>
            </a:pPr>
            <a:r>
              <a:rPr lang="he-IL" sz="2000" dirty="0" smtClean="0"/>
              <a:t>פטור </a:t>
            </a:r>
            <a:r>
              <a:rPr lang="he-IL" sz="2000" dirty="0"/>
              <a:t>מניהול פנקסי חשבונות.</a:t>
            </a:r>
          </a:p>
          <a:p>
            <a:pPr>
              <a:lnSpc>
                <a:spcPct val="150000"/>
              </a:lnSpc>
            </a:pPr>
            <a:r>
              <a:rPr lang="he-IL" sz="2000" dirty="0"/>
              <a:t>פטור מחובת הגשת דין וחשבון.</a:t>
            </a:r>
          </a:p>
          <a:p>
            <a:pPr>
              <a:lnSpc>
                <a:spcPct val="150000"/>
              </a:lnSpc>
            </a:pPr>
            <a:r>
              <a:rPr lang="he-IL" sz="2000" dirty="0"/>
              <a:t>הקלות לעניין חוק מע"מ.</a:t>
            </a:r>
          </a:p>
          <a:p>
            <a:endParaRPr lang="he-IL" sz="1800" dirty="0"/>
          </a:p>
          <a:p>
            <a:endParaRPr lang="he-IL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732126" y="6343170"/>
            <a:ext cx="4735773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900" dirty="0" smtClean="0"/>
              <a:t>*תקרת ההטבה הינה לפי נתוני שנת 2019.</a:t>
            </a:r>
            <a:endParaRPr lang="he-IL" sz="9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5" t="10994" r="13116" b="20936"/>
          <a:stretch/>
        </p:blipFill>
        <p:spPr>
          <a:xfrm>
            <a:off x="806957" y="4373378"/>
            <a:ext cx="1230524" cy="120973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618" y="4373378"/>
            <a:ext cx="1209738" cy="1209738"/>
          </a:xfrm>
          <a:prstGeom prst="rect">
            <a:avLst/>
          </a:prstGeom>
        </p:spPr>
      </p:pic>
      <p:sp>
        <p:nvSpPr>
          <p:cNvPr id="9" name="Google Shape;180;p25"/>
          <p:cNvSpPr/>
          <p:nvPr/>
        </p:nvSpPr>
        <p:spPr>
          <a:xfrm rot="231374">
            <a:off x="4113671" y="1683734"/>
            <a:ext cx="3491296" cy="326027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000E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2565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2">
            <a:extLst>
              <a:ext uri="{FF2B5EF4-FFF2-40B4-BE49-F238E27FC236}">
                <a16:creationId xmlns:a16="http://schemas.microsoft.com/office/drawing/2014/main" id="{2A803F1B-134C-4CAA-BD0A-C464283EEB22}"/>
              </a:ext>
            </a:extLst>
          </p:cNvPr>
          <p:cNvSpPr txBox="1">
            <a:spLocks/>
          </p:cNvSpPr>
          <p:nvPr/>
        </p:nvSpPr>
        <p:spPr>
          <a:xfrm>
            <a:off x="-721591" y="357649"/>
            <a:ext cx="8902700" cy="70609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dirty="0"/>
              <a:t>חוק עידוד השקעות הון</a:t>
            </a:r>
          </a:p>
        </p:txBody>
      </p:sp>
      <p:sp>
        <p:nvSpPr>
          <p:cNvPr id="14" name="מציין מיקום תוכן 2"/>
          <p:cNvSpPr>
            <a:spLocks noGrp="1"/>
          </p:cNvSpPr>
          <p:nvPr>
            <p:ph idx="1"/>
          </p:nvPr>
        </p:nvSpPr>
        <p:spPr>
          <a:xfrm>
            <a:off x="943498" y="2056534"/>
            <a:ext cx="10515600" cy="4351338"/>
          </a:xfrm>
        </p:spPr>
        <p:txBody>
          <a:bodyPr vert="horz" lIns="91440" tIns="45720" rIns="91440" bIns="45720" rtlCol="1"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2000" dirty="0" smtClean="0"/>
              <a:t>שלל הטבות </a:t>
            </a:r>
            <a:r>
              <a:rPr lang="he-IL" sz="2000" dirty="0"/>
              <a:t>מס למפעל תעשייתי שעיקר </a:t>
            </a:r>
            <a:r>
              <a:rPr lang="he-IL" sz="2000" dirty="0" smtClean="0"/>
              <a:t>פעילותו:</a:t>
            </a:r>
          </a:p>
          <a:p>
            <a:pPr lvl="1">
              <a:lnSpc>
                <a:spcPct val="150000"/>
              </a:lnSpc>
            </a:pPr>
            <a:r>
              <a:rPr lang="he-IL" sz="2000" dirty="0" smtClean="0"/>
              <a:t>מו"פ </a:t>
            </a:r>
            <a:r>
              <a:rPr lang="he-IL" sz="2000" dirty="0"/>
              <a:t>בתחום האנרגיה </a:t>
            </a:r>
            <a:r>
              <a:rPr lang="he-IL" sz="2000" dirty="0" smtClean="0"/>
              <a:t>המתחדשת.</a:t>
            </a:r>
          </a:p>
          <a:p>
            <a:pPr lvl="1">
              <a:lnSpc>
                <a:spcPct val="150000"/>
              </a:lnSpc>
            </a:pPr>
            <a:r>
              <a:rPr lang="he-IL" sz="2000" dirty="0" smtClean="0"/>
              <a:t>ייצור </a:t>
            </a:r>
            <a:r>
              <a:rPr lang="he-IL" sz="2000" dirty="0"/>
              <a:t>מיתקנים בתחום </a:t>
            </a:r>
            <a:r>
              <a:rPr lang="he-IL" sz="2000" dirty="0" smtClean="0"/>
              <a:t>זה </a:t>
            </a:r>
            <a:r>
              <a:rPr lang="he-IL" sz="2000" dirty="0"/>
              <a:t>המבוססים על ידע חדש בתחום.</a:t>
            </a:r>
          </a:p>
          <a:p>
            <a:pPr>
              <a:lnSpc>
                <a:spcPct val="150000"/>
              </a:lnSpc>
            </a:pPr>
            <a:r>
              <a:rPr lang="he-IL" sz="2000" dirty="0"/>
              <a:t>אין דרישת יצוא מהמפעל כפי שבד"כ דורש החוק.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5" t="10994" r="13116" b="20936"/>
          <a:stretch/>
        </p:blipFill>
        <p:spPr>
          <a:xfrm>
            <a:off x="806957" y="4373378"/>
            <a:ext cx="1230524" cy="120973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618" y="4373378"/>
            <a:ext cx="1209738" cy="1209738"/>
          </a:xfrm>
          <a:prstGeom prst="rect">
            <a:avLst/>
          </a:prstGeom>
        </p:spPr>
      </p:pic>
      <p:sp>
        <p:nvSpPr>
          <p:cNvPr id="7" name="Google Shape;180;p25"/>
          <p:cNvSpPr/>
          <p:nvPr/>
        </p:nvSpPr>
        <p:spPr>
          <a:xfrm rot="231374">
            <a:off x="4455650" y="1001623"/>
            <a:ext cx="3491296" cy="326027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000E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5159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2761673" y="465225"/>
            <a:ext cx="6771210" cy="2852737"/>
          </a:xfrm>
        </p:spPr>
        <p:txBody>
          <a:bodyPr>
            <a:normAutofit/>
          </a:bodyPr>
          <a:lstStyle/>
          <a:p>
            <a:r>
              <a:rPr lang="he-IL" sz="8800" b="1" dirty="0" smtClean="0"/>
              <a:t>מיסוי ענף הרכב </a:t>
            </a:r>
            <a:r>
              <a:rPr lang="he-IL" sz="4800" b="1" dirty="0" smtClean="0"/>
              <a:t/>
            </a:r>
            <a:br>
              <a:rPr lang="he-IL" sz="4800" b="1" dirty="0" smtClean="0"/>
            </a:br>
            <a:endParaRPr lang="he-IL" sz="4800" b="1" dirty="0"/>
          </a:p>
        </p:txBody>
      </p:sp>
      <p:sp>
        <p:nvSpPr>
          <p:cNvPr id="3" name="Google Shape;180;p25"/>
          <p:cNvSpPr/>
          <p:nvPr/>
        </p:nvSpPr>
        <p:spPr>
          <a:xfrm rot="231374">
            <a:off x="4520304" y="2534458"/>
            <a:ext cx="3491296" cy="326027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000E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93" y="3699272"/>
            <a:ext cx="3023580" cy="199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49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ערכת נושא Office">
  <a:themeElements>
    <a:clrScheme name="התאמה אישית 2">
      <a:dk1>
        <a:srgbClr val="0D244F"/>
      </a:dk1>
      <a:lt1>
        <a:srgbClr val="CED9F4"/>
      </a:lt1>
      <a:dk2>
        <a:srgbClr val="0D244F"/>
      </a:dk2>
      <a:lt2>
        <a:srgbClr val="FAFAFA"/>
      </a:lt2>
      <a:accent1>
        <a:srgbClr val="0B47C3"/>
      </a:accent1>
      <a:accent2>
        <a:srgbClr val="D64532"/>
      </a:accent2>
      <a:accent3>
        <a:srgbClr val="F6BD3A"/>
      </a:accent3>
      <a:accent4>
        <a:srgbClr val="4875D2"/>
      </a:accent4>
      <a:accent5>
        <a:srgbClr val="85A3E1"/>
      </a:accent5>
      <a:accent6>
        <a:srgbClr val="DF7464"/>
      </a:accent6>
      <a:hlink>
        <a:srgbClr val="0B47C3"/>
      </a:hlink>
      <a:folHlink>
        <a:srgbClr val="85A3E1"/>
      </a:folHlink>
    </a:clrScheme>
    <a:fontScheme name="התאמה אישית 1">
      <a:majorFont>
        <a:latin typeface="Times New Roman"/>
        <a:ea typeface=""/>
        <a:cs typeface="Aharoni"/>
      </a:majorFont>
      <a:minorFont>
        <a:latin typeface="Arial"/>
        <a:ea typeface=""/>
        <a:cs typeface="Gish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התאמה אישית 2">
      <a:dk1>
        <a:srgbClr val="0D244F"/>
      </a:dk1>
      <a:lt1>
        <a:srgbClr val="CED9F4"/>
      </a:lt1>
      <a:dk2>
        <a:srgbClr val="0D244F"/>
      </a:dk2>
      <a:lt2>
        <a:srgbClr val="FAFAFA"/>
      </a:lt2>
      <a:accent1>
        <a:srgbClr val="0B47C3"/>
      </a:accent1>
      <a:accent2>
        <a:srgbClr val="D64532"/>
      </a:accent2>
      <a:accent3>
        <a:srgbClr val="F6BD3A"/>
      </a:accent3>
      <a:accent4>
        <a:srgbClr val="4875D2"/>
      </a:accent4>
      <a:accent5>
        <a:srgbClr val="85A3E1"/>
      </a:accent5>
      <a:accent6>
        <a:srgbClr val="DF7464"/>
      </a:accent6>
      <a:hlink>
        <a:srgbClr val="0B47C3"/>
      </a:hlink>
      <a:folHlink>
        <a:srgbClr val="85A3E1"/>
      </a:folHlink>
    </a:clrScheme>
    <a:fontScheme name="התאמה אישית 1">
      <a:majorFont>
        <a:latin typeface="Times New Roman"/>
        <a:ea typeface=""/>
        <a:cs typeface="Aharoni"/>
      </a:majorFont>
      <a:minorFont>
        <a:latin typeface="Arial"/>
        <a:ea typeface=""/>
        <a:cs typeface="Gish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</TotalTime>
  <Words>1757</Words>
  <Application>Microsoft Office PowerPoint</Application>
  <PresentationFormat>מסך רחב</PresentationFormat>
  <Paragraphs>279</Paragraphs>
  <Slides>27</Slides>
  <Notes>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27</vt:i4>
      </vt:variant>
    </vt:vector>
  </HeadingPairs>
  <TitlesOfParts>
    <vt:vector size="38" baseType="lpstr">
      <vt:lpstr>Aharoni</vt:lpstr>
      <vt:lpstr>Arial</vt:lpstr>
      <vt:lpstr>Arial Unicode MS</vt:lpstr>
      <vt:lpstr>Calibri</vt:lpstr>
      <vt:lpstr>David</vt:lpstr>
      <vt:lpstr>Gisha</vt:lpstr>
      <vt:lpstr>Pristina</vt:lpstr>
      <vt:lpstr>Times New Roman</vt:lpstr>
      <vt:lpstr>Wingdings</vt:lpstr>
      <vt:lpstr>1_ערכת נושא Office</vt:lpstr>
      <vt:lpstr>ערכת נושא Office</vt:lpstr>
      <vt:lpstr>משבר האקלים בראי המס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מיסוי ענף הרכב  </vt:lpstr>
      <vt:lpstr>מסים המוטלים על ענף הרכב</vt:lpstr>
      <vt:lpstr>גובה הבלו מול עלויות חיצוניות בפועל</vt:lpstr>
      <vt:lpstr>שיטת הטלת מס קניה על כלי רכב</vt:lpstr>
      <vt:lpstr>מצגת של PowerPoint‏</vt:lpstr>
      <vt:lpstr>מצגת של PowerPoint‏</vt:lpstr>
      <vt:lpstr>מצגת של PowerPoint‏</vt:lpstr>
      <vt:lpstr>מצגת של PowerPoint‏</vt:lpstr>
      <vt:lpstr>מס פחמן </vt:lpstr>
      <vt:lpstr>מצגת של PowerPoint‏</vt:lpstr>
      <vt:lpstr>מצגת של PowerPoint‏</vt:lpstr>
      <vt:lpstr>ישראל היא מבין 3 המדינות היחידות ב-OECD בהן לא מוטל מס פחמן</vt:lpstr>
      <vt:lpstr>אלטרנטיבות לצמצום </vt:lpstr>
      <vt:lpstr>מצגת של PowerPoint‏</vt:lpstr>
      <vt:lpstr>לקראת התכנית הרב שנתית הבאה</vt:lpstr>
      <vt:lpstr>מצגת של PowerPoint‏</vt:lpstr>
      <vt:lpstr>מיסוי אנרגיה משפיע יותר על עשירוני הכנסה נמוכים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מיסוי ככלי להתמודדות עם משבר האקלים</dc:title>
  <dc:creator>‏‏משתמש Windows</dc:creator>
  <cp:lastModifiedBy>mehes</cp:lastModifiedBy>
  <cp:revision>31</cp:revision>
  <dcterms:created xsi:type="dcterms:W3CDTF">2021-06-28T13:35:21Z</dcterms:created>
  <dcterms:modified xsi:type="dcterms:W3CDTF">2021-06-29T13:14:19Z</dcterms:modified>
</cp:coreProperties>
</file>