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8" r:id="rId4"/>
    <p:sldId id="280" r:id="rId5"/>
    <p:sldId id="281" r:id="rId6"/>
    <p:sldId id="274" r:id="rId7"/>
    <p:sldId id="283" r:id="rId8"/>
    <p:sldId id="286" r:id="rId9"/>
    <p:sldId id="291" r:id="rId10"/>
    <p:sldId id="292" r:id="rId11"/>
    <p:sldId id="260" r:id="rId12"/>
  </p:sldIdLst>
  <p:sldSz cx="9144000" cy="5143500" type="screen16x9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8"/>
    <a:srgbClr val="141E38"/>
    <a:srgbClr val="314988"/>
    <a:srgbClr val="4F81BD"/>
    <a:srgbClr val="FFFFFF"/>
    <a:srgbClr val="2077BC"/>
    <a:srgbClr val="424244"/>
    <a:srgbClr val="2E76BB"/>
    <a:srgbClr val="42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0" autoAdjust="0"/>
    <p:restoredTop sz="93800" autoAdjust="0"/>
  </p:normalViewPr>
  <p:slideViewPr>
    <p:cSldViewPr snapToGrid="0">
      <p:cViewPr>
        <p:scale>
          <a:sx n="74" d="100"/>
          <a:sy n="74" d="100"/>
        </p:scale>
        <p:origin x="90" y="1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514;&#1512;&#1513;&#1497;&#1501;%20&#1489;-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meravka\Downloads\u4ox2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meravka\Downloads\u4ox2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meravka\Downloads\%5eIXIC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\workgrps\SMKLKALA\Assaf\&#1514;&#1512;&#1495;&#1497;&#1513;&#1497;&#1501;%20&#1488;&#1512;&#1493;&#1499;&#1497;%20&#1496;&#1493;&#1493;&#1495;%202019\&#1505;&#1497;&#1499;&#1493;&#1501;%20&#1514;&#1493;&#1510;&#1488;&#1493;&#1514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6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e-IL" sz="1600" b="1" i="0" baseline="0" dirty="0" smtClean="0">
                <a:effectLst/>
              </a:rPr>
              <a:t>שיעורי צמיחת התוצר (מונחים שנתיים)</a:t>
            </a:r>
            <a:endParaRPr lang="he-IL" sz="1400" dirty="0">
              <a:effectLst/>
            </a:endParaRPr>
          </a:p>
        </c:rich>
      </c:tx>
      <c:layout>
        <c:manualLayout>
          <c:xMode val="edge"/>
          <c:yMode val="edge"/>
          <c:x val="0.36201034430445522"/>
          <c:y val="4.9488144461318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6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9026865178507603E-2"/>
          <c:y val="0.16694196716824686"/>
          <c:w val="0.87742905207979938"/>
          <c:h val="0.81882643275488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צמיחה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1A0-44AD-A7A6-7EB7C432B4DE}"/>
              </c:ext>
            </c:extLst>
          </c:dPt>
          <c:dPt>
            <c:idx val="1"/>
            <c:invertIfNegative val="0"/>
            <c:bubble3D val="0"/>
            <c:spPr>
              <a:solidFill>
                <a:srgbClr val="E7E6E6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1A0-44AD-A7A6-7EB7C432B4DE}"/>
              </c:ext>
            </c:extLst>
          </c:dPt>
          <c:dPt>
            <c:idx val="2"/>
            <c:invertIfNegative val="0"/>
            <c:bubble3D val="0"/>
            <c:spPr>
              <a:solidFill>
                <a:srgbClr val="E7E6E6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1A0-44AD-A7A6-7EB7C432B4DE}"/>
              </c:ext>
            </c:extLst>
          </c:dPt>
          <c:dPt>
            <c:idx val="3"/>
            <c:invertIfNegative val="0"/>
            <c:bubble3D val="0"/>
            <c:spPr>
              <a:solidFill>
                <a:srgbClr val="E7E6E6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A0-44AD-A7A6-7EB7C432B4DE}"/>
              </c:ext>
            </c:extLst>
          </c:dPt>
          <c:dPt>
            <c:idx val="4"/>
            <c:invertIfNegative val="0"/>
            <c:bubble3D val="0"/>
            <c:spPr>
              <a:solidFill>
                <a:srgbClr val="141E38">
                  <a:lumMod val="75000"/>
                  <a:lumOff val="2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A0-44AD-A7A6-7EB7C432B4DE}"/>
              </c:ext>
            </c:extLst>
          </c:dPt>
          <c:dPt>
            <c:idx val="5"/>
            <c:invertIfNegative val="0"/>
            <c:bubble3D val="0"/>
            <c:spPr>
              <a:solidFill>
                <a:srgbClr val="141E38">
                  <a:lumMod val="75000"/>
                  <a:lumOff val="2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A0-44AD-A7A6-7EB7C432B4DE}"/>
              </c:ext>
            </c:extLst>
          </c:dPt>
          <c:dPt>
            <c:idx val="6"/>
            <c:invertIfNegative val="0"/>
            <c:bubble3D val="0"/>
            <c:spPr>
              <a:solidFill>
                <a:srgbClr val="141E38">
                  <a:lumMod val="75000"/>
                  <a:lumOff val="2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A0-44AD-A7A6-7EB7C432B4DE}"/>
              </c:ext>
            </c:extLst>
          </c:dPt>
          <c:dPt>
            <c:idx val="7"/>
            <c:invertIfNegative val="0"/>
            <c:bubble3D val="0"/>
            <c:spPr>
              <a:solidFill>
                <a:srgbClr val="141E38">
                  <a:lumMod val="75000"/>
                  <a:lumOff val="2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1A0-44AD-A7A6-7EB7C432B4DE}"/>
              </c:ext>
            </c:extLst>
          </c:dPt>
          <c:dPt>
            <c:idx val="8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1A0-44AD-A7A6-7EB7C432B4DE}"/>
              </c:ext>
            </c:extLst>
          </c:dPt>
          <c:dPt>
            <c:idx val="9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1A0-44AD-A7A6-7EB7C432B4DE}"/>
              </c:ext>
            </c:extLst>
          </c:dPt>
          <c:dPt>
            <c:idx val="10"/>
            <c:invertIfNegative val="0"/>
            <c:bubble3D val="0"/>
            <c:spPr>
              <a:solidFill>
                <a:srgbClr val="1B426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1A0-44AD-A7A6-7EB7C432B4DE}"/>
              </c:ext>
            </c:extLst>
          </c:dPt>
          <c:dPt>
            <c:idx val="11"/>
            <c:invertIfNegative val="0"/>
            <c:bubble3D val="0"/>
            <c:spPr>
              <a:solidFill>
                <a:srgbClr val="1B426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1A0-44AD-A7A6-7EB7C432B4DE}"/>
              </c:ext>
            </c:extLst>
          </c:dPt>
          <c:dPt>
            <c:idx val="12"/>
            <c:invertIfNegative val="0"/>
            <c:bubble3D val="0"/>
            <c:spPr>
              <a:solidFill>
                <a:srgbClr val="D0CECE">
                  <a:lumMod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1A0-44AD-A7A6-7EB7C432B4D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81A0-44AD-A7A6-7EB7C432B4D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81A0-44AD-A7A6-7EB7C432B4D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81A0-44AD-A7A6-7EB7C432B4D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1A0-44AD-A7A6-7EB7C432B4DE}"/>
                </c:ext>
              </c:extLst>
            </c:dLbl>
            <c:dLbl>
              <c:idx val="4"/>
              <c:layout>
                <c:manualLayout>
                  <c:x val="5.2320183870428862E-3"/>
                  <c:y val="-1.4686591098766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1498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A0-44AD-A7A6-7EB7C432B4DE}"/>
                </c:ext>
              </c:extLst>
            </c:dLbl>
            <c:dLbl>
              <c:idx val="5"/>
              <c:layout>
                <c:manualLayout>
                  <c:x val="-1.1689975701869683E-3"/>
                  <c:y val="1.0213265860168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1498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A0-44AD-A7A6-7EB7C432B4D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1498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1A0-44AD-A7A6-7EB7C432B4D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1498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1A0-44AD-A7A6-7EB7C432B4DE}"/>
                </c:ext>
              </c:extLst>
            </c:dLbl>
            <c:dLbl>
              <c:idx val="8"/>
              <c:layout>
                <c:manualLayout>
                  <c:x val="0"/>
                  <c:y val="-3.91652708899112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1A0-44AD-A7A6-7EB7C432B4DE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1A0-44AD-A7A6-7EB7C432B4DE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360E79AE-F475-4C87-990F-998BAB2F2664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1A0-44AD-A7A6-7EB7C432B4DE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E08A7332-CCA3-420F-95C3-9CF694F1075D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1A0-44AD-A7A6-7EB7C432B4DE}"/>
                </c:ext>
              </c:extLst>
            </c:dLbl>
            <c:dLbl>
              <c:idx val="12"/>
              <c:layout>
                <c:manualLayout>
                  <c:x val="2.88426860852879E-3"/>
                  <c:y val="-2.34635096237339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4F8C5F-C76C-42DE-A665-400BFE5BD323}" type="VALUE">
                      <a:rPr lang="en-US" dirty="0">
                        <a:solidFill>
                          <a:sysClr val="windowText" lastClr="000000"/>
                        </a:solidFill>
                      </a:rPr>
                      <a:pPr>
                        <a:defRPr sz="14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81A0-44AD-A7A6-7EB7C432B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גיליון1!$A$2:$A$14</c:f>
              <c:strCache>
                <c:ptCount val="13"/>
                <c:pt idx="0">
                  <c:v>Q1</c:v>
                </c:pt>
                <c:pt idx="1">
                  <c:v>Q2</c:v>
                </c:pt>
                <c:pt idx="2">
                  <c:v>Q3 </c:v>
                </c:pt>
                <c:pt idx="3">
                  <c:v>Q4 </c:v>
                </c:pt>
                <c:pt idx="4">
                  <c:v>Q1</c:v>
                </c:pt>
                <c:pt idx="5">
                  <c:v>Q2</c:v>
                </c:pt>
                <c:pt idx="6">
                  <c:v>Q3 </c:v>
                </c:pt>
                <c:pt idx="7">
                  <c:v>Q4</c:v>
                </c:pt>
                <c:pt idx="8">
                  <c:v>Q1 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</c:v>
                </c:pt>
              </c:strCache>
            </c:strRef>
          </c:cat>
          <c:val>
            <c:numRef>
              <c:f>גיליון1!$B$2:$B$14</c:f>
              <c:numCache>
                <c:formatCode>0.0%</c:formatCode>
                <c:ptCount val="13"/>
                <c:pt idx="0">
                  <c:v>5.7999999999999996E-2</c:v>
                </c:pt>
                <c:pt idx="1">
                  <c:v>1.4999999999999999E-2</c:v>
                </c:pt>
                <c:pt idx="2">
                  <c:v>4.2999999999999997E-2</c:v>
                </c:pt>
                <c:pt idx="3">
                  <c:v>4.4999999999999998E-2</c:v>
                </c:pt>
                <c:pt idx="4">
                  <c:v>-3.7000000000000005E-2</c:v>
                </c:pt>
                <c:pt idx="5">
                  <c:v>-0.32200000000000001</c:v>
                </c:pt>
                <c:pt idx="6">
                  <c:v>0.379</c:v>
                </c:pt>
                <c:pt idx="7">
                  <c:v>0.09</c:v>
                </c:pt>
                <c:pt idx="8">
                  <c:v>-8.0000000000000002E-3</c:v>
                </c:pt>
                <c:pt idx="9">
                  <c:v>0.16600000000000001</c:v>
                </c:pt>
                <c:pt idx="10">
                  <c:v>6.5000000000000002E-2</c:v>
                </c:pt>
                <c:pt idx="11">
                  <c:v>0.15624000000000002</c:v>
                </c:pt>
                <c:pt idx="12">
                  <c:v>-1.882E-2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1A0-44AD-A7A6-7EB7C432B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723432"/>
        <c:axId val="413722448"/>
      </c:barChart>
      <c:catAx>
        <c:axId val="41372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13722448"/>
        <c:crosses val="autoZero"/>
        <c:auto val="1"/>
        <c:lblAlgn val="ctr"/>
        <c:lblOffset val="100"/>
        <c:noMultiLvlLbl val="0"/>
      </c:catAx>
      <c:valAx>
        <c:axId val="413722448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413723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2131233595798E-2"/>
          <c:y val="4.0968916976951569E-2"/>
          <c:w val="0.94405249343832021"/>
          <c:h val="0.79520813072663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 Q1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6">
                  <a:lumMod val="1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B-4C6E-A009-6456ABBDAA4A}"/>
              </c:ext>
            </c:extLst>
          </c:dPt>
          <c:dLbls>
            <c:dLbl>
              <c:idx val="5"/>
              <c:layout>
                <c:manualLayout>
                  <c:x val="1.0439007041031815E-3"/>
                  <c:y val="9.35213321497567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4B-4C6E-A009-6456ABBDAA4A}"/>
                </c:ext>
              </c:extLst>
            </c:dLbl>
            <c:dLbl>
              <c:idx val="6"/>
              <c:layout>
                <c:manualLayout>
                  <c:x val="0"/>
                  <c:y val="0.10048928570346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54B-4C6E-A009-6456ABBDAA4A}"/>
                </c:ext>
              </c:extLst>
            </c:dLbl>
            <c:dLbl>
              <c:idx val="7"/>
              <c:layout>
                <c:manualLayout>
                  <c:x val="6.8369534158131269E-5"/>
                  <c:y val="-3.07507733137821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54B-4C6E-A009-6456ABBDAA4A}"/>
                </c:ext>
              </c:extLst>
            </c:dLbl>
            <c:dLbl>
              <c:idx val="10"/>
              <c:layout>
                <c:manualLayout>
                  <c:x val="0"/>
                  <c:y val="-7.93642618451069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54B-4C6E-A009-6456ABBDAA4A}"/>
                </c:ext>
              </c:extLst>
            </c:dLbl>
            <c:dLbl>
              <c:idx val="11"/>
              <c:layout>
                <c:manualLayout>
                  <c:x val="-1.0666666666666667E-3"/>
                  <c:y val="-8.37754072583943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4B-4C6E-A009-6456ABBDAA4A}"/>
                </c:ext>
              </c:extLst>
            </c:dLbl>
            <c:dLbl>
              <c:idx val="12"/>
              <c:layout>
                <c:manualLayout>
                  <c:x val="2.1333333333333334E-3"/>
                  <c:y val="1.008241611199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54B-4C6E-A009-6456ABBDAA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אוסטריה</c:v>
                </c:pt>
                <c:pt idx="1">
                  <c:v>צ'כיה</c:v>
                </c:pt>
                <c:pt idx="2">
                  <c:v>קנדה</c:v>
                </c:pt>
                <c:pt idx="3">
                  <c:v>בריטניה</c:v>
                </c:pt>
                <c:pt idx="4">
                  <c:v>קוריאה</c:v>
                </c:pt>
                <c:pt idx="5">
                  <c:v>גוש האירו</c:v>
                </c:pt>
                <c:pt idx="6">
                  <c:v>בלגיה</c:v>
                </c:pt>
                <c:pt idx="7">
                  <c:v>גרמניה</c:v>
                </c:pt>
                <c:pt idx="8">
                  <c:v>איטליה</c:v>
                </c:pt>
                <c:pt idx="9">
                  <c:v>צרפת</c:v>
                </c:pt>
                <c:pt idx="10">
                  <c:v>ארה"ב</c:v>
                </c:pt>
                <c:pt idx="11">
                  <c:v>ישראל</c:v>
                </c:pt>
                <c:pt idx="12">
                  <c:v>שוודיה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6.3393083355123725E-2</c:v>
                </c:pt>
                <c:pt idx="1">
                  <c:v>3.6897514862159309E-2</c:v>
                </c:pt>
                <c:pt idx="2">
                  <c:v>3.0544600572489866E-2</c:v>
                </c:pt>
                <c:pt idx="3">
                  <c:v>3.0389237568742455E-2</c:v>
                </c:pt>
                <c:pt idx="4">
                  <c:v>2.5600885388403993E-2</c:v>
                </c:pt>
                <c:pt idx="5">
                  <c:v>2.5208862791834319E-2</c:v>
                </c:pt>
                <c:pt idx="6">
                  <c:v>2.1881047841759926E-2</c:v>
                </c:pt>
                <c:pt idx="7">
                  <c:v>9.4493845372127794E-3</c:v>
                </c:pt>
                <c:pt idx="8">
                  <c:v>5.2374449264718237E-3</c:v>
                </c:pt>
                <c:pt idx="9">
                  <c:v>-8.366110639815072E-3</c:v>
                </c:pt>
                <c:pt idx="10">
                  <c:v>-1.5095030104903207E-2</c:v>
                </c:pt>
                <c:pt idx="11">
                  <c:v>-1.9E-2</c:v>
                </c:pt>
                <c:pt idx="12">
                  <c:v>-3.1920228947418416E-2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4B-4C6E-A009-6456ABBDA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57"/>
        <c:axId val="541647888"/>
        <c:axId val="5416491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2021 Q4</c:v>
                </c:pt>
              </c:strCache>
            </c:strRef>
          </c:tx>
          <c:spPr>
            <a:ln w="34925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4">
                  <a:lumMod val="1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8085333333333334E-2"/>
                  <c:y val="-4.357440121831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54B-4C6E-A009-6456ABBDAA4A}"/>
                </c:ext>
              </c:extLst>
            </c:dLbl>
            <c:dLbl>
              <c:idx val="7"/>
              <c:layout>
                <c:manualLayout>
                  <c:x val="-3.4148909531665342E-2"/>
                  <c:y val="3.8508451160803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54B-4C6E-A009-6456ABBDAA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אוסטריה</c:v>
                </c:pt>
                <c:pt idx="1">
                  <c:v>צ'כיה</c:v>
                </c:pt>
                <c:pt idx="2">
                  <c:v>קנדה</c:v>
                </c:pt>
                <c:pt idx="3">
                  <c:v>בריטניה</c:v>
                </c:pt>
                <c:pt idx="4">
                  <c:v>קוריאה</c:v>
                </c:pt>
                <c:pt idx="5">
                  <c:v>גוש האירו</c:v>
                </c:pt>
                <c:pt idx="6">
                  <c:v>בלגיה</c:v>
                </c:pt>
                <c:pt idx="7">
                  <c:v>גרמניה</c:v>
                </c:pt>
                <c:pt idx="8">
                  <c:v>איטליה</c:v>
                </c:pt>
                <c:pt idx="9">
                  <c:v>צרפת</c:v>
                </c:pt>
                <c:pt idx="10">
                  <c:v>ארה"ב</c:v>
                </c:pt>
                <c:pt idx="11">
                  <c:v>ישראל</c:v>
                </c:pt>
                <c:pt idx="12">
                  <c:v>שוודיה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-3.0830129774397697E-2</c:v>
                </c:pt>
                <c:pt idx="1">
                  <c:v>3.2332467509670115E-2</c:v>
                </c:pt>
                <c:pt idx="2">
                  <c:v>6.5660508676168572E-2</c:v>
                </c:pt>
                <c:pt idx="3">
                  <c:v>5.1993563625140959E-2</c:v>
                </c:pt>
                <c:pt idx="4">
                  <c:v>5.4594424555507448E-2</c:v>
                </c:pt>
                <c:pt idx="5">
                  <c:v>1.0016606311789245E-2</c:v>
                </c:pt>
                <c:pt idx="6">
                  <c:v>1.7172101542362483E-2</c:v>
                </c:pt>
                <c:pt idx="7">
                  <c:v>-1.3815396682271053E-2</c:v>
                </c:pt>
                <c:pt idx="8">
                  <c:v>2.7827653818170095E-2</c:v>
                </c:pt>
                <c:pt idx="9">
                  <c:v>1.7850843663596239E-2</c:v>
                </c:pt>
                <c:pt idx="10">
                  <c:v>6.8945212693952929E-2</c:v>
                </c:pt>
                <c:pt idx="11">
                  <c:v>0.156</c:v>
                </c:pt>
                <c:pt idx="12">
                  <c:v>4.6967501889367824E-2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54B-4C6E-A009-6456ABBDA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647888"/>
        <c:axId val="541649136"/>
      </c:lineChart>
      <c:catAx>
        <c:axId val="54164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541649136"/>
        <c:crosses val="autoZero"/>
        <c:auto val="1"/>
        <c:lblAlgn val="ctr"/>
        <c:lblOffset val="100"/>
        <c:noMultiLvlLbl val="0"/>
      </c:catAx>
      <c:valAx>
        <c:axId val="541649136"/>
        <c:scaling>
          <c:orientation val="minMax"/>
          <c:max val="0.2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54164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076801938713481"/>
          <c:y val="7.4801752828092094E-2"/>
          <c:w val="0.37715485564304463"/>
          <c:h val="0.14238910786401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000" b="1" i="0" kern="1200" baseline="0" dirty="0">
                <a:solidFill>
                  <a:schemeClr val="accent6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קצב האינפלציה</a:t>
            </a:r>
            <a:endParaRPr lang="he-IL" sz="2000" dirty="0">
              <a:solidFill>
                <a:schemeClr val="accent6">
                  <a:lumMod val="25000"/>
                </a:schemeClr>
              </a:solidFill>
              <a:effectLst/>
            </a:endParaRPr>
          </a:p>
          <a:p>
            <a:pPr algn="r">
              <a:defRPr/>
            </a:pPr>
            <a:r>
              <a:rPr lang="he-IL" sz="1400" b="1" i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השינוי במדד מחירים לצרכן ב-12 החודשים האחרונים</a:t>
            </a:r>
            <a:endParaRPr lang="he-IL" dirty="0">
              <a:effectLst/>
            </a:endParaRPr>
          </a:p>
        </c:rich>
      </c:tx>
      <c:layout>
        <c:manualLayout>
          <c:xMode val="edge"/>
          <c:yMode val="edge"/>
          <c:x val="0.57164802041870511"/>
          <c:y val="2.2813688212927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0071769317249562E-2"/>
          <c:y val="0.24022813688212927"/>
          <c:w val="0.93603621889337907"/>
          <c:h val="0.616052513397802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C6B-46BA-AF97-590D3354B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'[תרשים ב- Microsoft PowerPoint]גיליון1'!$A$27:$A$114</c:f>
              <c:numCache>
                <c:formatCode>mmm\-yy</c:formatCode>
                <c:ptCount val="88"/>
                <c:pt idx="0">
                  <c:v>42036</c:v>
                </c:pt>
                <c:pt idx="1">
                  <c:v>42064</c:v>
                </c:pt>
                <c:pt idx="2">
                  <c:v>42095</c:v>
                </c:pt>
                <c:pt idx="3">
                  <c:v>42125</c:v>
                </c:pt>
                <c:pt idx="4">
                  <c:v>42156</c:v>
                </c:pt>
                <c:pt idx="5">
                  <c:v>42186</c:v>
                </c:pt>
                <c:pt idx="6">
                  <c:v>42217</c:v>
                </c:pt>
                <c:pt idx="7">
                  <c:v>42248</c:v>
                </c:pt>
                <c:pt idx="8">
                  <c:v>42278</c:v>
                </c:pt>
                <c:pt idx="9">
                  <c:v>42309</c:v>
                </c:pt>
                <c:pt idx="10">
                  <c:v>42339</c:v>
                </c:pt>
                <c:pt idx="11">
                  <c:v>42370</c:v>
                </c:pt>
                <c:pt idx="12">
                  <c:v>42401</c:v>
                </c:pt>
                <c:pt idx="13">
                  <c:v>42430</c:v>
                </c:pt>
                <c:pt idx="14">
                  <c:v>42461</c:v>
                </c:pt>
                <c:pt idx="15">
                  <c:v>42491</c:v>
                </c:pt>
                <c:pt idx="16">
                  <c:v>42522</c:v>
                </c:pt>
                <c:pt idx="17">
                  <c:v>42552</c:v>
                </c:pt>
                <c:pt idx="18">
                  <c:v>42583</c:v>
                </c:pt>
                <c:pt idx="19">
                  <c:v>42614</c:v>
                </c:pt>
                <c:pt idx="20">
                  <c:v>42644</c:v>
                </c:pt>
                <c:pt idx="21">
                  <c:v>42675</c:v>
                </c:pt>
                <c:pt idx="22">
                  <c:v>42705</c:v>
                </c:pt>
                <c:pt idx="23">
                  <c:v>42736</c:v>
                </c:pt>
                <c:pt idx="24">
                  <c:v>42767</c:v>
                </c:pt>
                <c:pt idx="25">
                  <c:v>42795</c:v>
                </c:pt>
                <c:pt idx="26">
                  <c:v>42826</c:v>
                </c:pt>
                <c:pt idx="27">
                  <c:v>42856</c:v>
                </c:pt>
                <c:pt idx="28">
                  <c:v>42887</c:v>
                </c:pt>
                <c:pt idx="29">
                  <c:v>42917</c:v>
                </c:pt>
                <c:pt idx="30">
                  <c:v>42948</c:v>
                </c:pt>
                <c:pt idx="31">
                  <c:v>42979</c:v>
                </c:pt>
                <c:pt idx="32">
                  <c:v>43009</c:v>
                </c:pt>
                <c:pt idx="33">
                  <c:v>43040</c:v>
                </c:pt>
                <c:pt idx="34">
                  <c:v>43070</c:v>
                </c:pt>
                <c:pt idx="35">
                  <c:v>43101</c:v>
                </c:pt>
                <c:pt idx="36">
                  <c:v>43132</c:v>
                </c:pt>
                <c:pt idx="37">
                  <c:v>43160</c:v>
                </c:pt>
                <c:pt idx="38">
                  <c:v>43191</c:v>
                </c:pt>
                <c:pt idx="39">
                  <c:v>43221</c:v>
                </c:pt>
                <c:pt idx="40">
                  <c:v>43252</c:v>
                </c:pt>
                <c:pt idx="41">
                  <c:v>43282</c:v>
                </c:pt>
                <c:pt idx="42">
                  <c:v>43313</c:v>
                </c:pt>
                <c:pt idx="43">
                  <c:v>43344</c:v>
                </c:pt>
                <c:pt idx="44">
                  <c:v>43374</c:v>
                </c:pt>
                <c:pt idx="45">
                  <c:v>43405</c:v>
                </c:pt>
                <c:pt idx="46">
                  <c:v>43435</c:v>
                </c:pt>
                <c:pt idx="47">
                  <c:v>43466</c:v>
                </c:pt>
                <c:pt idx="48">
                  <c:v>43497</c:v>
                </c:pt>
                <c:pt idx="49">
                  <c:v>43525</c:v>
                </c:pt>
                <c:pt idx="50">
                  <c:v>43556</c:v>
                </c:pt>
                <c:pt idx="51">
                  <c:v>43586</c:v>
                </c:pt>
                <c:pt idx="52">
                  <c:v>43617</c:v>
                </c:pt>
                <c:pt idx="53">
                  <c:v>43647</c:v>
                </c:pt>
                <c:pt idx="54">
                  <c:v>43678</c:v>
                </c:pt>
                <c:pt idx="55">
                  <c:v>43709</c:v>
                </c:pt>
                <c:pt idx="56">
                  <c:v>43739</c:v>
                </c:pt>
                <c:pt idx="57">
                  <c:v>43770</c:v>
                </c:pt>
                <c:pt idx="58">
                  <c:v>43800</c:v>
                </c:pt>
                <c:pt idx="59">
                  <c:v>43831</c:v>
                </c:pt>
                <c:pt idx="60">
                  <c:v>43862</c:v>
                </c:pt>
                <c:pt idx="61">
                  <c:v>43891</c:v>
                </c:pt>
                <c:pt idx="62">
                  <c:v>43922</c:v>
                </c:pt>
                <c:pt idx="63">
                  <c:v>43952</c:v>
                </c:pt>
                <c:pt idx="64">
                  <c:v>43983</c:v>
                </c:pt>
                <c:pt idx="65">
                  <c:v>44013</c:v>
                </c:pt>
                <c:pt idx="66">
                  <c:v>44044</c:v>
                </c:pt>
                <c:pt idx="67">
                  <c:v>44075</c:v>
                </c:pt>
                <c:pt idx="68">
                  <c:v>44105</c:v>
                </c:pt>
                <c:pt idx="69">
                  <c:v>44136</c:v>
                </c:pt>
                <c:pt idx="70">
                  <c:v>44166</c:v>
                </c:pt>
                <c:pt idx="71">
                  <c:v>44197</c:v>
                </c:pt>
                <c:pt idx="72">
                  <c:v>44228</c:v>
                </c:pt>
                <c:pt idx="73">
                  <c:v>44256</c:v>
                </c:pt>
                <c:pt idx="74">
                  <c:v>44287</c:v>
                </c:pt>
                <c:pt idx="75">
                  <c:v>44317</c:v>
                </c:pt>
                <c:pt idx="76">
                  <c:v>44348</c:v>
                </c:pt>
                <c:pt idx="77">
                  <c:v>44378</c:v>
                </c:pt>
                <c:pt idx="78">
                  <c:v>44409</c:v>
                </c:pt>
                <c:pt idx="79">
                  <c:v>44440</c:v>
                </c:pt>
                <c:pt idx="80">
                  <c:v>44470</c:v>
                </c:pt>
                <c:pt idx="81">
                  <c:v>44501</c:v>
                </c:pt>
                <c:pt idx="82">
                  <c:v>44531</c:v>
                </c:pt>
                <c:pt idx="83">
                  <c:v>44562</c:v>
                </c:pt>
                <c:pt idx="84">
                  <c:v>44593</c:v>
                </c:pt>
                <c:pt idx="85">
                  <c:v>44621</c:v>
                </c:pt>
                <c:pt idx="86">
                  <c:v>44652</c:v>
                </c:pt>
                <c:pt idx="87">
                  <c:v>44682</c:v>
                </c:pt>
              </c:numCache>
            </c:numRef>
          </c:cat>
          <c:val>
            <c:numRef>
              <c:f>'[תרשים ב- Microsoft PowerPoint]גיליון1'!$B$27:$B$114</c:f>
              <c:numCache>
                <c:formatCode>0.0</c:formatCode>
                <c:ptCount val="88"/>
                <c:pt idx="0">
                  <c:v>-1.0147783251671982</c:v>
                </c:pt>
                <c:pt idx="1">
                  <c:v>-1.0058939096515118</c:v>
                </c:pt>
                <c:pt idx="2">
                  <c:v>-0.50245338563473796</c:v>
                </c:pt>
                <c:pt idx="3">
                  <c:v>-0.40000000007172076</c:v>
                </c:pt>
                <c:pt idx="4">
                  <c:v>-0.39296187678604655</c:v>
                </c:pt>
                <c:pt idx="5">
                  <c:v>-0.29101562496223199</c:v>
                </c:pt>
                <c:pt idx="6">
                  <c:v>-0.39296187678604655</c:v>
                </c:pt>
                <c:pt idx="7">
                  <c:v>-0.49999999998947553</c:v>
                </c:pt>
                <c:pt idx="8">
                  <c:v>-0.69208211144398124</c:v>
                </c:pt>
                <c:pt idx="9">
                  <c:v>-0.89715964739318643</c:v>
                </c:pt>
                <c:pt idx="10">
                  <c:v>-0.99706170421821616</c:v>
                </c:pt>
                <c:pt idx="11">
                  <c:v>-0.60483870968516262</c:v>
                </c:pt>
                <c:pt idx="12">
                  <c:v>-0.20304568521403166</c:v>
                </c:pt>
                <c:pt idx="13">
                  <c:v>-0.70850202431725906</c:v>
                </c:pt>
                <c:pt idx="14">
                  <c:v>-0.90543259563509171</c:v>
                </c:pt>
                <c:pt idx="15">
                  <c:v>-0.80321285134906661</c:v>
                </c:pt>
                <c:pt idx="16">
                  <c:v>-0.80080080084427019</c:v>
                </c:pt>
                <c:pt idx="17">
                  <c:v>-0.59940059940790658</c:v>
                </c:pt>
                <c:pt idx="18">
                  <c:v>-0.70070070072619783</c:v>
                </c:pt>
                <c:pt idx="19">
                  <c:v>-0.40201005032330928</c:v>
                </c:pt>
                <c:pt idx="20">
                  <c:v>-0.30120481923076037</c:v>
                </c:pt>
                <c:pt idx="21">
                  <c:v>-0.30241935479208282</c:v>
                </c:pt>
                <c:pt idx="22">
                  <c:v>-0.20181634705933593</c:v>
                </c:pt>
                <c:pt idx="23">
                  <c:v>0.10365111559400564</c:v>
                </c:pt>
                <c:pt idx="24">
                  <c:v>0.40915564590973119</c:v>
                </c:pt>
                <c:pt idx="25">
                  <c:v>0.91630988790278867</c:v>
                </c:pt>
                <c:pt idx="26">
                  <c:v>0.70730964470979707</c:v>
                </c:pt>
                <c:pt idx="27">
                  <c:v>0.80192307686328679</c:v>
                </c:pt>
                <c:pt idx="28">
                  <c:v>-0.20181634705933593</c:v>
                </c:pt>
                <c:pt idx="29">
                  <c:v>-0.70241206029780789</c:v>
                </c:pt>
                <c:pt idx="30">
                  <c:v>-0.10302419352388181</c:v>
                </c:pt>
                <c:pt idx="31">
                  <c:v>9.7578203866111046E-2</c:v>
                </c:pt>
                <c:pt idx="32">
                  <c:v>0.19476334336596679</c:v>
                </c:pt>
                <c:pt idx="33">
                  <c:v>0.29999999996657145</c:v>
                </c:pt>
                <c:pt idx="34">
                  <c:v>0.399999999955436</c:v>
                </c:pt>
                <c:pt idx="35">
                  <c:v>0.10020040089202542</c:v>
                </c:pt>
                <c:pt idx="36">
                  <c:v>0.20040080168253205</c:v>
                </c:pt>
                <c:pt idx="37">
                  <c:v>0.19980019977794417</c:v>
                </c:pt>
                <c:pt idx="38">
                  <c:v>0.39880358918800152</c:v>
                </c:pt>
                <c:pt idx="39">
                  <c:v>0.49652432973781302</c:v>
                </c:pt>
                <c:pt idx="40">
                  <c:v>1.2999999999564471</c:v>
                </c:pt>
                <c:pt idx="41">
                  <c:v>1.4014014013464804</c:v>
                </c:pt>
                <c:pt idx="42">
                  <c:v>1.1976047903870635</c:v>
                </c:pt>
                <c:pt idx="43">
                  <c:v>1.1964107676649904</c:v>
                </c:pt>
                <c:pt idx="44">
                  <c:v>1.1928429424151954</c:v>
                </c:pt>
                <c:pt idx="45">
                  <c:v>1.1964107676649904</c:v>
                </c:pt>
                <c:pt idx="46">
                  <c:v>0.79681274901646226</c:v>
                </c:pt>
                <c:pt idx="47">
                  <c:v>1.2022022021725309</c:v>
                </c:pt>
                <c:pt idx="48">
                  <c:v>1.2019999999734576</c:v>
                </c:pt>
                <c:pt idx="49">
                  <c:v>1.4027916250909822</c:v>
                </c:pt>
                <c:pt idx="50">
                  <c:v>1.300893743880871</c:v>
                </c:pt>
                <c:pt idx="51">
                  <c:v>1.4990118576921008</c:v>
                </c:pt>
                <c:pt idx="52">
                  <c:v>0.80059230014286609</c:v>
                </c:pt>
                <c:pt idx="53">
                  <c:v>0.50148075021512195</c:v>
                </c:pt>
                <c:pt idx="54">
                  <c:v>0.60157790933339506</c:v>
                </c:pt>
                <c:pt idx="55">
                  <c:v>0.30344827585240264</c:v>
                </c:pt>
                <c:pt idx="56">
                  <c:v>0.40471512769209017</c:v>
                </c:pt>
                <c:pt idx="57">
                  <c:v>0.30344827585240264</c:v>
                </c:pt>
                <c:pt idx="58">
                  <c:v>0.60079051379124948</c:v>
                </c:pt>
                <c:pt idx="59">
                  <c:v>0.29970029967598677</c:v>
                </c:pt>
                <c:pt idx="60">
                  <c:v>9.9800399193505918E-2</c:v>
                </c:pt>
                <c:pt idx="61">
                  <c:v>0</c:v>
                </c:pt>
                <c:pt idx="62">
                  <c:v>-0.59405940599153162</c:v>
                </c:pt>
                <c:pt idx="63">
                  <c:v>-1.5732546705712003</c:v>
                </c:pt>
                <c:pt idx="64">
                  <c:v>-1.0880316518405708</c:v>
                </c:pt>
                <c:pt idx="65">
                  <c:v>-0.59523809519010928</c:v>
                </c:pt>
                <c:pt idx="66">
                  <c:v>-0.79207920795559827</c:v>
                </c:pt>
                <c:pt idx="67">
                  <c:v>-0.69444444438847563</c:v>
                </c:pt>
                <c:pt idx="68">
                  <c:v>-0.7905138340269624</c:v>
                </c:pt>
                <c:pt idx="69">
                  <c:v>-0.59523809519010928</c:v>
                </c:pt>
                <c:pt idx="70">
                  <c:v>-0.69444444438847563</c:v>
                </c:pt>
                <c:pt idx="71">
                  <c:v>-0.39930278883657522</c:v>
                </c:pt>
                <c:pt idx="72">
                  <c:v>0</c:v>
                </c:pt>
                <c:pt idx="73">
                  <c:v>0.20039721949598466</c:v>
                </c:pt>
                <c:pt idx="74">
                  <c:v>0.79950199204001926</c:v>
                </c:pt>
                <c:pt idx="75">
                  <c:v>1.502397602381178</c:v>
                </c:pt>
                <c:pt idx="76">
                  <c:v>1.7041999999752866</c:v>
                </c:pt>
                <c:pt idx="77">
                  <c:v>1.9015968063789801</c:v>
                </c:pt>
                <c:pt idx="78">
                  <c:v>2.2018962075765591</c:v>
                </c:pt>
                <c:pt idx="79">
                  <c:v>2.5043956043790283</c:v>
                </c:pt>
                <c:pt idx="80">
                  <c:v>2.2980079681357513</c:v>
                </c:pt>
                <c:pt idx="81">
                  <c:v>2.40209580837496</c:v>
                </c:pt>
                <c:pt idx="82">
                  <c:v>2.8049950049783723</c:v>
                </c:pt>
                <c:pt idx="83">
                  <c:v>3.1093279839518484</c:v>
                </c:pt>
                <c:pt idx="84">
                  <c:v>3.499999999999992</c:v>
                </c:pt>
                <c:pt idx="85">
                  <c:v>3.4791252485089519</c:v>
                </c:pt>
                <c:pt idx="86">
                  <c:v>3.9643211100099052</c:v>
                </c:pt>
                <c:pt idx="87">
                  <c:v>4.0553907022749902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6B-46BA-AF97-590D3354B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375990168"/>
        <c:axId val="375984920"/>
      </c:barChart>
      <c:dateAx>
        <c:axId val="3759901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he-IL"/>
          </a:p>
        </c:txPr>
        <c:crossAx val="375984920"/>
        <c:crosses val="autoZero"/>
        <c:auto val="1"/>
        <c:lblOffset val="100"/>
        <c:baseTimeUnit val="months"/>
      </c:dateAx>
      <c:valAx>
        <c:axId val="37598492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75990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07405596288655"/>
          <c:y val="4.9000549067327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309697733984559E-2"/>
          <c:y val="4.8198881456109663E-2"/>
          <c:w val="0.87950543038320017"/>
          <c:h val="0.67694504403712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אינפלציה 12 חודשים</c:v>
                </c:pt>
              </c:strCache>
            </c:strRef>
          </c:tx>
          <c:spPr>
            <a:solidFill>
              <a:schemeClr val="accent6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צ'כיה</c:v>
                </c:pt>
                <c:pt idx="1">
                  <c:v>אנגליה</c:v>
                </c:pt>
                <c:pt idx="2">
                  <c:v>ארה"ב</c:v>
                </c:pt>
                <c:pt idx="3">
                  <c:v>גוש האירו</c:v>
                </c:pt>
                <c:pt idx="4">
                  <c:v>גרמניה</c:v>
                </c:pt>
                <c:pt idx="5">
                  <c:v>דרום קוריאה</c:v>
                </c:pt>
                <c:pt idx="6">
                  <c:v>ישראל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</c:v>
                </c:pt>
                <c:pt idx="1">
                  <c:v>9</c:v>
                </c:pt>
                <c:pt idx="2">
                  <c:v>8.6</c:v>
                </c:pt>
                <c:pt idx="3">
                  <c:v>8.1</c:v>
                </c:pt>
                <c:pt idx="4">
                  <c:v>7.9</c:v>
                </c:pt>
                <c:pt idx="5">
                  <c:v>5.4</c:v>
                </c:pt>
                <c:pt idx="6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5-4849-9D3C-2778C0262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27"/>
        <c:axId val="541647888"/>
        <c:axId val="541649136"/>
      </c:barChart>
      <c:catAx>
        <c:axId val="54164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541649136"/>
        <c:crosses val="autoZero"/>
        <c:auto val="1"/>
        <c:lblAlgn val="ctr"/>
        <c:lblOffset val="100"/>
        <c:noMultiLvlLbl val="0"/>
      </c:catAx>
      <c:valAx>
        <c:axId val="541649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54164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e-I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he-IL" dirty="0"/>
              <a:t>ייצור סחורות - רוסיה </a:t>
            </a:r>
            <a:r>
              <a:rPr lang="he-IL" dirty="0" smtClean="0"/>
              <a:t>ואוקראינה</a:t>
            </a:r>
          </a:p>
          <a:p>
            <a:pPr>
              <a:defRPr/>
            </a:pPr>
            <a:r>
              <a:rPr lang="he-IL" dirty="0" smtClean="0"/>
              <a:t> </a:t>
            </a:r>
            <a:r>
              <a:rPr lang="he-IL" sz="1100" b="0" dirty="0"/>
              <a:t>% מתוך ייצור עולמי, 2020</a:t>
            </a:r>
            <a:endParaRPr lang="en-US" sz="11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Statlink!$C$30</c:f>
              <c:strCache>
                <c:ptCount val="1"/>
                <c:pt idx="0">
                  <c:v>רוסיה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Statlink!$A$31:$A$43</c:f>
              <c:strCache>
                <c:ptCount val="13"/>
                <c:pt idx="0">
                  <c:v>אבץ</c:v>
                </c:pt>
                <c:pt idx="1">
                  <c:v>תירס</c:v>
                </c:pt>
                <c:pt idx="2">
                  <c:v>נחושת</c:v>
                </c:pt>
                <c:pt idx="3">
                  <c:v>פחם</c:v>
                </c:pt>
                <c:pt idx="4">
                  <c:v>אלומיניום</c:v>
                </c:pt>
                <c:pt idx="5">
                  <c:v>ברזל</c:v>
                </c:pt>
                <c:pt idx="6">
                  <c:v>זהב</c:v>
                </c:pt>
                <c:pt idx="7">
                  <c:v>ניקל</c:v>
                </c:pt>
                <c:pt idx="8">
                  <c:v>דלקים</c:v>
                </c:pt>
                <c:pt idx="9">
                  <c:v>פלטינה</c:v>
                </c:pt>
                <c:pt idx="10">
                  <c:v>קמח</c:v>
                </c:pt>
                <c:pt idx="11">
                  <c:v>גז טבעי</c:v>
                </c:pt>
                <c:pt idx="12">
                  <c:v>פלדיום</c:v>
                </c:pt>
              </c:strCache>
            </c:strRef>
          </c:cat>
          <c:val>
            <c:numRef>
              <c:f>Statlink!$C$31:$C$43</c:f>
              <c:numCache>
                <c:formatCode>General</c:formatCode>
                <c:ptCount val="13"/>
                <c:pt idx="0">
                  <c:v>2.27</c:v>
                </c:pt>
                <c:pt idx="1">
                  <c:v>1.21</c:v>
                </c:pt>
                <c:pt idx="2">
                  <c:v>3.86</c:v>
                </c:pt>
                <c:pt idx="3">
                  <c:v>5.25</c:v>
                </c:pt>
                <c:pt idx="4">
                  <c:v>5.78</c:v>
                </c:pt>
                <c:pt idx="5">
                  <c:v>4</c:v>
                </c:pt>
                <c:pt idx="6">
                  <c:v>9.42</c:v>
                </c:pt>
                <c:pt idx="7">
                  <c:v>9.48</c:v>
                </c:pt>
                <c:pt idx="8">
                  <c:v>11.92</c:v>
                </c:pt>
                <c:pt idx="9">
                  <c:v>12.35</c:v>
                </c:pt>
                <c:pt idx="10">
                  <c:v>10.82</c:v>
                </c:pt>
                <c:pt idx="11">
                  <c:v>17.989999999999998</c:v>
                </c:pt>
                <c:pt idx="12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9-48A8-9243-C45079333199}"/>
            </c:ext>
          </c:extLst>
        </c:ser>
        <c:ser>
          <c:idx val="0"/>
          <c:order val="1"/>
          <c:tx>
            <c:strRef>
              <c:f>Statlink!$B$30</c:f>
              <c:strCache>
                <c:ptCount val="1"/>
                <c:pt idx="0">
                  <c:v>אוקראינה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Statlink!$A$31:$A$43</c:f>
              <c:strCache>
                <c:ptCount val="13"/>
                <c:pt idx="0">
                  <c:v>אבץ</c:v>
                </c:pt>
                <c:pt idx="1">
                  <c:v>תירס</c:v>
                </c:pt>
                <c:pt idx="2">
                  <c:v>נחושת</c:v>
                </c:pt>
                <c:pt idx="3">
                  <c:v>פחם</c:v>
                </c:pt>
                <c:pt idx="4">
                  <c:v>אלומיניום</c:v>
                </c:pt>
                <c:pt idx="5">
                  <c:v>ברזל</c:v>
                </c:pt>
                <c:pt idx="6">
                  <c:v>זהב</c:v>
                </c:pt>
                <c:pt idx="7">
                  <c:v>ניקל</c:v>
                </c:pt>
                <c:pt idx="8">
                  <c:v>דלקים</c:v>
                </c:pt>
                <c:pt idx="9">
                  <c:v>פלטינה</c:v>
                </c:pt>
                <c:pt idx="10">
                  <c:v>קמח</c:v>
                </c:pt>
                <c:pt idx="11">
                  <c:v>גז טבעי</c:v>
                </c:pt>
                <c:pt idx="12">
                  <c:v>פלדיום</c:v>
                </c:pt>
              </c:strCache>
            </c:strRef>
          </c:cat>
          <c:val>
            <c:numRef>
              <c:f>Statlink!$B$31:$B$43</c:f>
              <c:numCache>
                <c:formatCode>General</c:formatCode>
                <c:ptCount val="13"/>
                <c:pt idx="0">
                  <c:v>0</c:v>
                </c:pt>
                <c:pt idx="1">
                  <c:v>2.62</c:v>
                </c:pt>
                <c:pt idx="2">
                  <c:v>0</c:v>
                </c:pt>
                <c:pt idx="3">
                  <c:v>0.34</c:v>
                </c:pt>
                <c:pt idx="4">
                  <c:v>0</c:v>
                </c:pt>
                <c:pt idx="5">
                  <c:v>2.5099999999999998</c:v>
                </c:pt>
                <c:pt idx="6">
                  <c:v>0</c:v>
                </c:pt>
                <c:pt idx="7">
                  <c:v>0</c:v>
                </c:pt>
                <c:pt idx="8">
                  <c:v>0.06</c:v>
                </c:pt>
                <c:pt idx="9">
                  <c:v>0</c:v>
                </c:pt>
                <c:pt idx="10">
                  <c:v>3.27</c:v>
                </c:pt>
                <c:pt idx="11">
                  <c:v>0.49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99-48A8-9243-C45079333199}"/>
            </c:ext>
          </c:extLst>
        </c:ser>
        <c:ser>
          <c:idx val="2"/>
          <c:order val="2"/>
          <c:tx>
            <c:strRef>
              <c:f>Statlink!$D$30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Statlink!$A$31:$A$43</c:f>
              <c:strCache>
                <c:ptCount val="13"/>
                <c:pt idx="0">
                  <c:v>אבץ</c:v>
                </c:pt>
                <c:pt idx="1">
                  <c:v>תירס</c:v>
                </c:pt>
                <c:pt idx="2">
                  <c:v>נחושת</c:v>
                </c:pt>
                <c:pt idx="3">
                  <c:v>פחם</c:v>
                </c:pt>
                <c:pt idx="4">
                  <c:v>אלומיניום</c:v>
                </c:pt>
                <c:pt idx="5">
                  <c:v>ברזל</c:v>
                </c:pt>
                <c:pt idx="6">
                  <c:v>זהב</c:v>
                </c:pt>
                <c:pt idx="7">
                  <c:v>ניקל</c:v>
                </c:pt>
                <c:pt idx="8">
                  <c:v>דלקים</c:v>
                </c:pt>
                <c:pt idx="9">
                  <c:v>פלטינה</c:v>
                </c:pt>
                <c:pt idx="10">
                  <c:v>קמח</c:v>
                </c:pt>
                <c:pt idx="11">
                  <c:v>גז טבעי</c:v>
                </c:pt>
                <c:pt idx="12">
                  <c:v>פלדיום</c:v>
                </c:pt>
              </c:strCache>
            </c:strRef>
          </c:cat>
          <c:val>
            <c:numRef>
              <c:f>Statlink!$D$31:$D$43</c:f>
              <c:numCache>
                <c:formatCode>0.0</c:formatCode>
                <c:ptCount val="13"/>
                <c:pt idx="0">
                  <c:v>2.27</c:v>
                </c:pt>
                <c:pt idx="1">
                  <c:v>3.83</c:v>
                </c:pt>
                <c:pt idx="2">
                  <c:v>3.86</c:v>
                </c:pt>
                <c:pt idx="3">
                  <c:v>5.59</c:v>
                </c:pt>
                <c:pt idx="4">
                  <c:v>5.78</c:v>
                </c:pt>
                <c:pt idx="5">
                  <c:v>6.51</c:v>
                </c:pt>
                <c:pt idx="6">
                  <c:v>9.42</c:v>
                </c:pt>
                <c:pt idx="7">
                  <c:v>9.48</c:v>
                </c:pt>
                <c:pt idx="8">
                  <c:v>11.98</c:v>
                </c:pt>
                <c:pt idx="9">
                  <c:v>12.35</c:v>
                </c:pt>
                <c:pt idx="10">
                  <c:v>14.09</c:v>
                </c:pt>
                <c:pt idx="11">
                  <c:v>18.479999999999997</c:v>
                </c:pt>
                <c:pt idx="12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99-48A8-9243-C45079333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504065216"/>
        <c:axId val="504064560"/>
      </c:barChart>
      <c:catAx>
        <c:axId val="504065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504064560"/>
        <c:crosses val="autoZero"/>
        <c:auto val="1"/>
        <c:lblAlgn val="ctr"/>
        <c:lblOffset val="100"/>
        <c:noMultiLvlLbl val="0"/>
      </c:catAx>
      <c:valAx>
        <c:axId val="50406456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50406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מחירי </a:t>
            </a:r>
            <a:r>
              <a:rPr lang="he-I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סחורות</a:t>
            </a:r>
            <a:endParaRPr lang="he-I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he-IL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שיעור </a:t>
            </a:r>
            <a:r>
              <a:rPr lang="he-IL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שינוי ממוצע מתחילת 2022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Statlink!$A$10:$A$24</c:f>
              <c:strCache>
                <c:ptCount val="15"/>
                <c:pt idx="0">
                  <c:v>גז אסיה</c:v>
                </c:pt>
                <c:pt idx="1">
                  <c:v>נחושת</c:v>
                </c:pt>
                <c:pt idx="2">
                  <c:v>אלומיניום</c:v>
                </c:pt>
                <c:pt idx="3">
                  <c:v>זהב</c:v>
                </c:pt>
                <c:pt idx="4">
                  <c:v>ברזל</c:v>
                </c:pt>
                <c:pt idx="5">
                  <c:v>אבץ</c:v>
                </c:pt>
                <c:pt idx="6">
                  <c:v>פלדיום</c:v>
                </c:pt>
                <c:pt idx="7">
                  <c:v>פלטינה</c:v>
                </c:pt>
                <c:pt idx="8">
                  <c:v>תירס</c:v>
                </c:pt>
                <c:pt idx="9">
                  <c:v>גז אירופה</c:v>
                </c:pt>
                <c:pt idx="10">
                  <c:v>דלקים</c:v>
                </c:pt>
                <c:pt idx="11">
                  <c:v>ניקל</c:v>
                </c:pt>
                <c:pt idx="12">
                  <c:v>גז ארה"ב</c:v>
                </c:pt>
                <c:pt idx="13">
                  <c:v>חיטה</c:v>
                </c:pt>
                <c:pt idx="14">
                  <c:v>פחם</c:v>
                </c:pt>
              </c:strCache>
            </c:strRef>
          </c:cat>
          <c:val>
            <c:numRef>
              <c:f>Statlink!$B$10:$B$24</c:f>
              <c:numCache>
                <c:formatCode>0.00</c:formatCode>
                <c:ptCount val="15"/>
                <c:pt idx="0">
                  <c:v>0.98181989007382064</c:v>
                </c:pt>
                <c:pt idx="1">
                  <c:v>1.5032999841518846</c:v>
                </c:pt>
                <c:pt idx="2">
                  <c:v>6.8050776106281852</c:v>
                </c:pt>
                <c:pt idx="3">
                  <c:v>9.0440511596997286</c:v>
                </c:pt>
                <c:pt idx="4">
                  <c:v>9.7441039278084887</c:v>
                </c:pt>
                <c:pt idx="5">
                  <c:v>11.442052487207688</c:v>
                </c:pt>
                <c:pt idx="6">
                  <c:v>14.794436136133736</c:v>
                </c:pt>
                <c:pt idx="7">
                  <c:v>21.31003953735209</c:v>
                </c:pt>
                <c:pt idx="8">
                  <c:v>23.939506067419991</c:v>
                </c:pt>
                <c:pt idx="9">
                  <c:v>26.58532855273663</c:v>
                </c:pt>
                <c:pt idx="10">
                  <c:v>29.114388097164621</c:v>
                </c:pt>
                <c:pt idx="11">
                  <c:v>46.51870728381251</c:v>
                </c:pt>
                <c:pt idx="12">
                  <c:v>54.552516041877738</c:v>
                </c:pt>
                <c:pt idx="13">
                  <c:v>60.142086134708563</c:v>
                </c:pt>
                <c:pt idx="14">
                  <c:v>69.314954569181424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3-46BE-ABF9-2D2F01A06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191007504"/>
        <c:axId val="191007832"/>
      </c:barChart>
      <c:catAx>
        <c:axId val="19100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91007832"/>
        <c:crosses val="autoZero"/>
        <c:auto val="1"/>
        <c:lblAlgn val="ctr"/>
        <c:lblOffset val="100"/>
        <c:noMultiLvlLbl val="0"/>
      </c:catAx>
      <c:valAx>
        <c:axId val="191007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9100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'^IXIC'!$B$1</c:f>
              <c:strCache>
                <c:ptCount val="1"/>
                <c:pt idx="0">
                  <c:v>Close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'^IXIC'!$A$165:$A$617</c:f>
              <c:numCache>
                <c:formatCode>m/d/yyyy</c:formatCode>
                <c:ptCount val="45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44082</c:v>
                </c:pt>
                <c:pt idx="5">
                  <c:v>44083</c:v>
                </c:pt>
                <c:pt idx="6">
                  <c:v>44084</c:v>
                </c:pt>
                <c:pt idx="7">
                  <c:v>44085</c:v>
                </c:pt>
                <c:pt idx="8">
                  <c:v>44088</c:v>
                </c:pt>
                <c:pt idx="9">
                  <c:v>44089</c:v>
                </c:pt>
                <c:pt idx="10">
                  <c:v>44090</c:v>
                </c:pt>
                <c:pt idx="11">
                  <c:v>44091</c:v>
                </c:pt>
                <c:pt idx="12">
                  <c:v>44092</c:v>
                </c:pt>
                <c:pt idx="13">
                  <c:v>44095</c:v>
                </c:pt>
                <c:pt idx="14">
                  <c:v>44096</c:v>
                </c:pt>
                <c:pt idx="15">
                  <c:v>44097</c:v>
                </c:pt>
                <c:pt idx="16">
                  <c:v>44098</c:v>
                </c:pt>
                <c:pt idx="17">
                  <c:v>44099</c:v>
                </c:pt>
                <c:pt idx="18">
                  <c:v>44102</c:v>
                </c:pt>
                <c:pt idx="19">
                  <c:v>44103</c:v>
                </c:pt>
                <c:pt idx="20">
                  <c:v>44104</c:v>
                </c:pt>
                <c:pt idx="21">
                  <c:v>44105</c:v>
                </c:pt>
                <c:pt idx="22">
                  <c:v>44106</c:v>
                </c:pt>
                <c:pt idx="23">
                  <c:v>44109</c:v>
                </c:pt>
                <c:pt idx="24">
                  <c:v>44110</c:v>
                </c:pt>
                <c:pt idx="25">
                  <c:v>44111</c:v>
                </c:pt>
                <c:pt idx="26">
                  <c:v>44112</c:v>
                </c:pt>
                <c:pt idx="27">
                  <c:v>44113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44123</c:v>
                </c:pt>
                <c:pt idx="34">
                  <c:v>44124</c:v>
                </c:pt>
                <c:pt idx="35">
                  <c:v>44125</c:v>
                </c:pt>
                <c:pt idx="36">
                  <c:v>44126</c:v>
                </c:pt>
                <c:pt idx="37">
                  <c:v>44127</c:v>
                </c:pt>
                <c:pt idx="38">
                  <c:v>44130</c:v>
                </c:pt>
                <c:pt idx="39">
                  <c:v>44131</c:v>
                </c:pt>
                <c:pt idx="40">
                  <c:v>44132</c:v>
                </c:pt>
                <c:pt idx="41">
                  <c:v>44133</c:v>
                </c:pt>
                <c:pt idx="42">
                  <c:v>44134</c:v>
                </c:pt>
                <c:pt idx="43">
                  <c:v>44137</c:v>
                </c:pt>
                <c:pt idx="44">
                  <c:v>44138</c:v>
                </c:pt>
                <c:pt idx="45">
                  <c:v>44139</c:v>
                </c:pt>
                <c:pt idx="46">
                  <c:v>44140</c:v>
                </c:pt>
                <c:pt idx="47">
                  <c:v>44141</c:v>
                </c:pt>
                <c:pt idx="48">
                  <c:v>44144</c:v>
                </c:pt>
                <c:pt idx="49">
                  <c:v>44145</c:v>
                </c:pt>
                <c:pt idx="50">
                  <c:v>44146</c:v>
                </c:pt>
                <c:pt idx="51">
                  <c:v>44147</c:v>
                </c:pt>
                <c:pt idx="52">
                  <c:v>44148</c:v>
                </c:pt>
                <c:pt idx="53">
                  <c:v>44151</c:v>
                </c:pt>
                <c:pt idx="54">
                  <c:v>44152</c:v>
                </c:pt>
                <c:pt idx="55">
                  <c:v>44153</c:v>
                </c:pt>
                <c:pt idx="56">
                  <c:v>44154</c:v>
                </c:pt>
                <c:pt idx="57">
                  <c:v>44155</c:v>
                </c:pt>
                <c:pt idx="58">
                  <c:v>44158</c:v>
                </c:pt>
                <c:pt idx="59">
                  <c:v>44159</c:v>
                </c:pt>
                <c:pt idx="60">
                  <c:v>44160</c:v>
                </c:pt>
                <c:pt idx="61">
                  <c:v>44162</c:v>
                </c:pt>
                <c:pt idx="62">
                  <c:v>44165</c:v>
                </c:pt>
                <c:pt idx="63">
                  <c:v>44166</c:v>
                </c:pt>
                <c:pt idx="64">
                  <c:v>44167</c:v>
                </c:pt>
                <c:pt idx="65">
                  <c:v>44168</c:v>
                </c:pt>
                <c:pt idx="66">
                  <c:v>44169</c:v>
                </c:pt>
                <c:pt idx="67">
                  <c:v>44172</c:v>
                </c:pt>
                <c:pt idx="68">
                  <c:v>44173</c:v>
                </c:pt>
                <c:pt idx="69">
                  <c:v>44174</c:v>
                </c:pt>
                <c:pt idx="70">
                  <c:v>44175</c:v>
                </c:pt>
                <c:pt idx="71">
                  <c:v>44176</c:v>
                </c:pt>
                <c:pt idx="72">
                  <c:v>44179</c:v>
                </c:pt>
                <c:pt idx="73">
                  <c:v>44180</c:v>
                </c:pt>
                <c:pt idx="74">
                  <c:v>44181</c:v>
                </c:pt>
                <c:pt idx="75">
                  <c:v>44182</c:v>
                </c:pt>
                <c:pt idx="76">
                  <c:v>44183</c:v>
                </c:pt>
                <c:pt idx="77">
                  <c:v>44186</c:v>
                </c:pt>
                <c:pt idx="78">
                  <c:v>44187</c:v>
                </c:pt>
                <c:pt idx="79">
                  <c:v>44188</c:v>
                </c:pt>
                <c:pt idx="80">
                  <c:v>44189</c:v>
                </c:pt>
                <c:pt idx="81">
                  <c:v>44193</c:v>
                </c:pt>
                <c:pt idx="82">
                  <c:v>44194</c:v>
                </c:pt>
                <c:pt idx="83">
                  <c:v>44195</c:v>
                </c:pt>
                <c:pt idx="84">
                  <c:v>44196</c:v>
                </c:pt>
                <c:pt idx="85">
                  <c:v>44200</c:v>
                </c:pt>
                <c:pt idx="86">
                  <c:v>44201</c:v>
                </c:pt>
                <c:pt idx="87">
                  <c:v>44202</c:v>
                </c:pt>
                <c:pt idx="88">
                  <c:v>44203</c:v>
                </c:pt>
                <c:pt idx="89">
                  <c:v>44204</c:v>
                </c:pt>
                <c:pt idx="90">
                  <c:v>44207</c:v>
                </c:pt>
                <c:pt idx="91">
                  <c:v>44208</c:v>
                </c:pt>
                <c:pt idx="92">
                  <c:v>44209</c:v>
                </c:pt>
                <c:pt idx="93">
                  <c:v>44210</c:v>
                </c:pt>
                <c:pt idx="94">
                  <c:v>44211</c:v>
                </c:pt>
                <c:pt idx="95">
                  <c:v>44215</c:v>
                </c:pt>
                <c:pt idx="96">
                  <c:v>44216</c:v>
                </c:pt>
                <c:pt idx="97">
                  <c:v>44217</c:v>
                </c:pt>
                <c:pt idx="98">
                  <c:v>44218</c:v>
                </c:pt>
                <c:pt idx="99">
                  <c:v>44221</c:v>
                </c:pt>
                <c:pt idx="100">
                  <c:v>44222</c:v>
                </c:pt>
                <c:pt idx="101">
                  <c:v>44223</c:v>
                </c:pt>
                <c:pt idx="102">
                  <c:v>44224</c:v>
                </c:pt>
                <c:pt idx="103">
                  <c:v>44225</c:v>
                </c:pt>
                <c:pt idx="104">
                  <c:v>44228</c:v>
                </c:pt>
                <c:pt idx="105">
                  <c:v>44229</c:v>
                </c:pt>
                <c:pt idx="106">
                  <c:v>44230</c:v>
                </c:pt>
                <c:pt idx="107">
                  <c:v>44231</c:v>
                </c:pt>
                <c:pt idx="108">
                  <c:v>44232</c:v>
                </c:pt>
                <c:pt idx="109">
                  <c:v>44235</c:v>
                </c:pt>
                <c:pt idx="110">
                  <c:v>44236</c:v>
                </c:pt>
                <c:pt idx="111">
                  <c:v>44237</c:v>
                </c:pt>
                <c:pt idx="112">
                  <c:v>44238</c:v>
                </c:pt>
                <c:pt idx="113">
                  <c:v>44239</c:v>
                </c:pt>
                <c:pt idx="114">
                  <c:v>44243</c:v>
                </c:pt>
                <c:pt idx="115">
                  <c:v>44244</c:v>
                </c:pt>
                <c:pt idx="116">
                  <c:v>44245</c:v>
                </c:pt>
                <c:pt idx="117">
                  <c:v>44246</c:v>
                </c:pt>
                <c:pt idx="118">
                  <c:v>44249</c:v>
                </c:pt>
                <c:pt idx="119">
                  <c:v>44250</c:v>
                </c:pt>
                <c:pt idx="120">
                  <c:v>44251</c:v>
                </c:pt>
                <c:pt idx="121">
                  <c:v>44252</c:v>
                </c:pt>
                <c:pt idx="122">
                  <c:v>44253</c:v>
                </c:pt>
                <c:pt idx="123">
                  <c:v>44256</c:v>
                </c:pt>
                <c:pt idx="124">
                  <c:v>44257</c:v>
                </c:pt>
                <c:pt idx="125">
                  <c:v>44258</c:v>
                </c:pt>
                <c:pt idx="126">
                  <c:v>44259</c:v>
                </c:pt>
                <c:pt idx="127">
                  <c:v>44260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44270</c:v>
                </c:pt>
                <c:pt idx="134">
                  <c:v>44271</c:v>
                </c:pt>
                <c:pt idx="135">
                  <c:v>44272</c:v>
                </c:pt>
                <c:pt idx="136">
                  <c:v>44273</c:v>
                </c:pt>
                <c:pt idx="137">
                  <c:v>44274</c:v>
                </c:pt>
                <c:pt idx="138">
                  <c:v>44277</c:v>
                </c:pt>
                <c:pt idx="139">
                  <c:v>44278</c:v>
                </c:pt>
                <c:pt idx="140">
                  <c:v>44279</c:v>
                </c:pt>
                <c:pt idx="141">
                  <c:v>44280</c:v>
                </c:pt>
                <c:pt idx="142">
                  <c:v>44281</c:v>
                </c:pt>
                <c:pt idx="143">
                  <c:v>44284</c:v>
                </c:pt>
                <c:pt idx="144">
                  <c:v>44285</c:v>
                </c:pt>
                <c:pt idx="145">
                  <c:v>44286</c:v>
                </c:pt>
                <c:pt idx="146">
                  <c:v>44287</c:v>
                </c:pt>
                <c:pt idx="147">
                  <c:v>44291</c:v>
                </c:pt>
                <c:pt idx="148">
                  <c:v>44292</c:v>
                </c:pt>
                <c:pt idx="149">
                  <c:v>44293</c:v>
                </c:pt>
                <c:pt idx="150">
                  <c:v>44294</c:v>
                </c:pt>
                <c:pt idx="151">
                  <c:v>44295</c:v>
                </c:pt>
                <c:pt idx="152">
                  <c:v>44298</c:v>
                </c:pt>
                <c:pt idx="153">
                  <c:v>44299</c:v>
                </c:pt>
                <c:pt idx="154">
                  <c:v>44300</c:v>
                </c:pt>
                <c:pt idx="155">
                  <c:v>44301</c:v>
                </c:pt>
                <c:pt idx="156">
                  <c:v>44302</c:v>
                </c:pt>
                <c:pt idx="157">
                  <c:v>44305</c:v>
                </c:pt>
                <c:pt idx="158">
                  <c:v>44306</c:v>
                </c:pt>
                <c:pt idx="159">
                  <c:v>44307</c:v>
                </c:pt>
                <c:pt idx="160">
                  <c:v>44308</c:v>
                </c:pt>
                <c:pt idx="161">
                  <c:v>44309</c:v>
                </c:pt>
                <c:pt idx="162">
                  <c:v>44312</c:v>
                </c:pt>
                <c:pt idx="163">
                  <c:v>44313</c:v>
                </c:pt>
                <c:pt idx="164">
                  <c:v>44314</c:v>
                </c:pt>
                <c:pt idx="165">
                  <c:v>44315</c:v>
                </c:pt>
                <c:pt idx="166">
                  <c:v>44316</c:v>
                </c:pt>
                <c:pt idx="167">
                  <c:v>44319</c:v>
                </c:pt>
                <c:pt idx="168">
                  <c:v>44320</c:v>
                </c:pt>
                <c:pt idx="169">
                  <c:v>44321</c:v>
                </c:pt>
                <c:pt idx="170">
                  <c:v>44322</c:v>
                </c:pt>
                <c:pt idx="171">
                  <c:v>44323</c:v>
                </c:pt>
                <c:pt idx="172">
                  <c:v>44326</c:v>
                </c:pt>
                <c:pt idx="173">
                  <c:v>44327</c:v>
                </c:pt>
                <c:pt idx="174">
                  <c:v>44328</c:v>
                </c:pt>
                <c:pt idx="175">
                  <c:v>44329</c:v>
                </c:pt>
                <c:pt idx="176">
                  <c:v>44330</c:v>
                </c:pt>
                <c:pt idx="177">
                  <c:v>44333</c:v>
                </c:pt>
                <c:pt idx="178">
                  <c:v>44334</c:v>
                </c:pt>
                <c:pt idx="179">
                  <c:v>44335</c:v>
                </c:pt>
                <c:pt idx="180">
                  <c:v>44336</c:v>
                </c:pt>
                <c:pt idx="181">
                  <c:v>44337</c:v>
                </c:pt>
                <c:pt idx="182">
                  <c:v>44340</c:v>
                </c:pt>
                <c:pt idx="183">
                  <c:v>44341</c:v>
                </c:pt>
                <c:pt idx="184">
                  <c:v>44342</c:v>
                </c:pt>
                <c:pt idx="185">
                  <c:v>44343</c:v>
                </c:pt>
                <c:pt idx="186">
                  <c:v>44344</c:v>
                </c:pt>
                <c:pt idx="187">
                  <c:v>44348</c:v>
                </c:pt>
                <c:pt idx="188">
                  <c:v>44349</c:v>
                </c:pt>
                <c:pt idx="189">
                  <c:v>44350</c:v>
                </c:pt>
                <c:pt idx="190">
                  <c:v>44351</c:v>
                </c:pt>
                <c:pt idx="191">
                  <c:v>44354</c:v>
                </c:pt>
                <c:pt idx="192">
                  <c:v>44355</c:v>
                </c:pt>
                <c:pt idx="193">
                  <c:v>44356</c:v>
                </c:pt>
                <c:pt idx="194">
                  <c:v>44357</c:v>
                </c:pt>
                <c:pt idx="195">
                  <c:v>44358</c:v>
                </c:pt>
                <c:pt idx="196">
                  <c:v>44361</c:v>
                </c:pt>
                <c:pt idx="197">
                  <c:v>44362</c:v>
                </c:pt>
                <c:pt idx="198">
                  <c:v>44363</c:v>
                </c:pt>
                <c:pt idx="199">
                  <c:v>44364</c:v>
                </c:pt>
                <c:pt idx="200">
                  <c:v>44365</c:v>
                </c:pt>
                <c:pt idx="201">
                  <c:v>44368</c:v>
                </c:pt>
                <c:pt idx="202">
                  <c:v>44369</c:v>
                </c:pt>
                <c:pt idx="203">
                  <c:v>44370</c:v>
                </c:pt>
                <c:pt idx="204">
                  <c:v>44371</c:v>
                </c:pt>
                <c:pt idx="205">
                  <c:v>44372</c:v>
                </c:pt>
                <c:pt idx="206">
                  <c:v>44375</c:v>
                </c:pt>
                <c:pt idx="207">
                  <c:v>44376</c:v>
                </c:pt>
                <c:pt idx="208">
                  <c:v>44377</c:v>
                </c:pt>
                <c:pt idx="209">
                  <c:v>44378</c:v>
                </c:pt>
                <c:pt idx="210">
                  <c:v>44379</c:v>
                </c:pt>
                <c:pt idx="211">
                  <c:v>44383</c:v>
                </c:pt>
                <c:pt idx="212">
                  <c:v>44384</c:v>
                </c:pt>
                <c:pt idx="213">
                  <c:v>44385</c:v>
                </c:pt>
                <c:pt idx="214">
                  <c:v>44386</c:v>
                </c:pt>
                <c:pt idx="215">
                  <c:v>44389</c:v>
                </c:pt>
                <c:pt idx="216">
                  <c:v>44390</c:v>
                </c:pt>
                <c:pt idx="217">
                  <c:v>44391</c:v>
                </c:pt>
                <c:pt idx="218">
                  <c:v>44392</c:v>
                </c:pt>
                <c:pt idx="219">
                  <c:v>44393</c:v>
                </c:pt>
                <c:pt idx="220">
                  <c:v>44396</c:v>
                </c:pt>
                <c:pt idx="221">
                  <c:v>44397</c:v>
                </c:pt>
                <c:pt idx="222">
                  <c:v>44398</c:v>
                </c:pt>
                <c:pt idx="223">
                  <c:v>44399</c:v>
                </c:pt>
                <c:pt idx="224">
                  <c:v>44400</c:v>
                </c:pt>
                <c:pt idx="225">
                  <c:v>44403</c:v>
                </c:pt>
                <c:pt idx="226">
                  <c:v>44404</c:v>
                </c:pt>
                <c:pt idx="227">
                  <c:v>44405</c:v>
                </c:pt>
                <c:pt idx="228">
                  <c:v>44406</c:v>
                </c:pt>
                <c:pt idx="229">
                  <c:v>44407</c:v>
                </c:pt>
                <c:pt idx="230">
                  <c:v>44410</c:v>
                </c:pt>
                <c:pt idx="231">
                  <c:v>44411</c:v>
                </c:pt>
                <c:pt idx="232">
                  <c:v>44412</c:v>
                </c:pt>
                <c:pt idx="233">
                  <c:v>44413</c:v>
                </c:pt>
                <c:pt idx="234">
                  <c:v>44414</c:v>
                </c:pt>
                <c:pt idx="235">
                  <c:v>44417</c:v>
                </c:pt>
                <c:pt idx="236">
                  <c:v>44418</c:v>
                </c:pt>
                <c:pt idx="237">
                  <c:v>44419</c:v>
                </c:pt>
                <c:pt idx="238">
                  <c:v>44420</c:v>
                </c:pt>
                <c:pt idx="239">
                  <c:v>44421</c:v>
                </c:pt>
                <c:pt idx="240">
                  <c:v>44424</c:v>
                </c:pt>
                <c:pt idx="241">
                  <c:v>44425</c:v>
                </c:pt>
                <c:pt idx="242">
                  <c:v>44426</c:v>
                </c:pt>
                <c:pt idx="243">
                  <c:v>44427</c:v>
                </c:pt>
                <c:pt idx="244">
                  <c:v>44428</c:v>
                </c:pt>
                <c:pt idx="245">
                  <c:v>44431</c:v>
                </c:pt>
                <c:pt idx="246">
                  <c:v>44432</c:v>
                </c:pt>
                <c:pt idx="247">
                  <c:v>44433</c:v>
                </c:pt>
                <c:pt idx="248">
                  <c:v>44434</c:v>
                </c:pt>
                <c:pt idx="249">
                  <c:v>44435</c:v>
                </c:pt>
                <c:pt idx="250">
                  <c:v>44438</c:v>
                </c:pt>
                <c:pt idx="251">
                  <c:v>44439</c:v>
                </c:pt>
                <c:pt idx="252">
                  <c:v>44440</c:v>
                </c:pt>
                <c:pt idx="253">
                  <c:v>44441</c:v>
                </c:pt>
                <c:pt idx="254">
                  <c:v>44442</c:v>
                </c:pt>
                <c:pt idx="255">
                  <c:v>44446</c:v>
                </c:pt>
                <c:pt idx="256">
                  <c:v>44447</c:v>
                </c:pt>
                <c:pt idx="257">
                  <c:v>44448</c:v>
                </c:pt>
                <c:pt idx="258">
                  <c:v>44449</c:v>
                </c:pt>
                <c:pt idx="259">
                  <c:v>44452</c:v>
                </c:pt>
                <c:pt idx="260">
                  <c:v>44453</c:v>
                </c:pt>
                <c:pt idx="261">
                  <c:v>44454</c:v>
                </c:pt>
                <c:pt idx="262">
                  <c:v>44455</c:v>
                </c:pt>
                <c:pt idx="263">
                  <c:v>44456</c:v>
                </c:pt>
                <c:pt idx="264">
                  <c:v>44459</c:v>
                </c:pt>
                <c:pt idx="265">
                  <c:v>44460</c:v>
                </c:pt>
                <c:pt idx="266">
                  <c:v>44461</c:v>
                </c:pt>
                <c:pt idx="267">
                  <c:v>44462</c:v>
                </c:pt>
                <c:pt idx="268">
                  <c:v>44463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44473</c:v>
                </c:pt>
                <c:pt idx="275">
                  <c:v>44474</c:v>
                </c:pt>
                <c:pt idx="276">
                  <c:v>44475</c:v>
                </c:pt>
                <c:pt idx="277">
                  <c:v>44476</c:v>
                </c:pt>
                <c:pt idx="278">
                  <c:v>44477</c:v>
                </c:pt>
                <c:pt idx="279">
                  <c:v>44480</c:v>
                </c:pt>
                <c:pt idx="280">
                  <c:v>44481</c:v>
                </c:pt>
                <c:pt idx="281">
                  <c:v>44482</c:v>
                </c:pt>
                <c:pt idx="282">
                  <c:v>44483</c:v>
                </c:pt>
                <c:pt idx="283">
                  <c:v>44484</c:v>
                </c:pt>
                <c:pt idx="284">
                  <c:v>44487</c:v>
                </c:pt>
                <c:pt idx="285">
                  <c:v>44488</c:v>
                </c:pt>
                <c:pt idx="286">
                  <c:v>44489</c:v>
                </c:pt>
                <c:pt idx="287">
                  <c:v>44490</c:v>
                </c:pt>
                <c:pt idx="288">
                  <c:v>44491</c:v>
                </c:pt>
                <c:pt idx="289">
                  <c:v>44494</c:v>
                </c:pt>
                <c:pt idx="290">
                  <c:v>44495</c:v>
                </c:pt>
                <c:pt idx="291">
                  <c:v>44496</c:v>
                </c:pt>
                <c:pt idx="292">
                  <c:v>44497</c:v>
                </c:pt>
                <c:pt idx="293">
                  <c:v>44498</c:v>
                </c:pt>
                <c:pt idx="294">
                  <c:v>44501</c:v>
                </c:pt>
                <c:pt idx="295">
                  <c:v>44502</c:v>
                </c:pt>
                <c:pt idx="296">
                  <c:v>44503</c:v>
                </c:pt>
                <c:pt idx="297">
                  <c:v>44504</c:v>
                </c:pt>
                <c:pt idx="298">
                  <c:v>44505</c:v>
                </c:pt>
                <c:pt idx="299">
                  <c:v>44508</c:v>
                </c:pt>
                <c:pt idx="300">
                  <c:v>44509</c:v>
                </c:pt>
                <c:pt idx="301">
                  <c:v>44510</c:v>
                </c:pt>
                <c:pt idx="302">
                  <c:v>44511</c:v>
                </c:pt>
                <c:pt idx="303">
                  <c:v>44512</c:v>
                </c:pt>
                <c:pt idx="304">
                  <c:v>44515</c:v>
                </c:pt>
                <c:pt idx="305">
                  <c:v>44516</c:v>
                </c:pt>
                <c:pt idx="306">
                  <c:v>44517</c:v>
                </c:pt>
                <c:pt idx="307">
                  <c:v>44518</c:v>
                </c:pt>
                <c:pt idx="308">
                  <c:v>44519</c:v>
                </c:pt>
                <c:pt idx="309">
                  <c:v>44522</c:v>
                </c:pt>
                <c:pt idx="310">
                  <c:v>44523</c:v>
                </c:pt>
                <c:pt idx="311">
                  <c:v>44524</c:v>
                </c:pt>
                <c:pt idx="312">
                  <c:v>44526</c:v>
                </c:pt>
                <c:pt idx="313">
                  <c:v>44529</c:v>
                </c:pt>
                <c:pt idx="314">
                  <c:v>44530</c:v>
                </c:pt>
                <c:pt idx="315">
                  <c:v>44531</c:v>
                </c:pt>
                <c:pt idx="316">
                  <c:v>44532</c:v>
                </c:pt>
                <c:pt idx="317">
                  <c:v>44533</c:v>
                </c:pt>
                <c:pt idx="318">
                  <c:v>44536</c:v>
                </c:pt>
                <c:pt idx="319">
                  <c:v>44537</c:v>
                </c:pt>
                <c:pt idx="320">
                  <c:v>44538</c:v>
                </c:pt>
                <c:pt idx="321">
                  <c:v>44539</c:v>
                </c:pt>
                <c:pt idx="322">
                  <c:v>44540</c:v>
                </c:pt>
                <c:pt idx="323">
                  <c:v>44543</c:v>
                </c:pt>
                <c:pt idx="324">
                  <c:v>44544</c:v>
                </c:pt>
                <c:pt idx="325">
                  <c:v>44545</c:v>
                </c:pt>
                <c:pt idx="326">
                  <c:v>44546</c:v>
                </c:pt>
                <c:pt idx="327">
                  <c:v>44547</c:v>
                </c:pt>
                <c:pt idx="328">
                  <c:v>44550</c:v>
                </c:pt>
                <c:pt idx="329">
                  <c:v>44551</c:v>
                </c:pt>
                <c:pt idx="330">
                  <c:v>44552</c:v>
                </c:pt>
                <c:pt idx="331">
                  <c:v>44553</c:v>
                </c:pt>
                <c:pt idx="332">
                  <c:v>44557</c:v>
                </c:pt>
                <c:pt idx="333">
                  <c:v>44558</c:v>
                </c:pt>
                <c:pt idx="334">
                  <c:v>44559</c:v>
                </c:pt>
                <c:pt idx="335">
                  <c:v>44560</c:v>
                </c:pt>
                <c:pt idx="336">
                  <c:v>44561</c:v>
                </c:pt>
                <c:pt idx="337">
                  <c:v>44564</c:v>
                </c:pt>
                <c:pt idx="338">
                  <c:v>44565</c:v>
                </c:pt>
                <c:pt idx="339">
                  <c:v>44566</c:v>
                </c:pt>
                <c:pt idx="340">
                  <c:v>44567</c:v>
                </c:pt>
                <c:pt idx="341">
                  <c:v>44568</c:v>
                </c:pt>
                <c:pt idx="342">
                  <c:v>44571</c:v>
                </c:pt>
                <c:pt idx="343">
                  <c:v>44572</c:v>
                </c:pt>
                <c:pt idx="344">
                  <c:v>44573</c:v>
                </c:pt>
                <c:pt idx="345">
                  <c:v>44574</c:v>
                </c:pt>
                <c:pt idx="346">
                  <c:v>44575</c:v>
                </c:pt>
                <c:pt idx="347">
                  <c:v>44579</c:v>
                </c:pt>
                <c:pt idx="348">
                  <c:v>44580</c:v>
                </c:pt>
                <c:pt idx="349">
                  <c:v>44581</c:v>
                </c:pt>
                <c:pt idx="350">
                  <c:v>44582</c:v>
                </c:pt>
                <c:pt idx="351">
                  <c:v>44585</c:v>
                </c:pt>
                <c:pt idx="352">
                  <c:v>44586</c:v>
                </c:pt>
                <c:pt idx="353">
                  <c:v>44587</c:v>
                </c:pt>
                <c:pt idx="354">
                  <c:v>44588</c:v>
                </c:pt>
                <c:pt idx="355">
                  <c:v>44589</c:v>
                </c:pt>
                <c:pt idx="356">
                  <c:v>44592</c:v>
                </c:pt>
                <c:pt idx="357">
                  <c:v>44593</c:v>
                </c:pt>
                <c:pt idx="358">
                  <c:v>44594</c:v>
                </c:pt>
                <c:pt idx="359">
                  <c:v>44595</c:v>
                </c:pt>
                <c:pt idx="360">
                  <c:v>44596</c:v>
                </c:pt>
                <c:pt idx="361">
                  <c:v>44599</c:v>
                </c:pt>
                <c:pt idx="362">
                  <c:v>44600</c:v>
                </c:pt>
                <c:pt idx="363">
                  <c:v>44601</c:v>
                </c:pt>
                <c:pt idx="364">
                  <c:v>44602</c:v>
                </c:pt>
                <c:pt idx="365">
                  <c:v>44603</c:v>
                </c:pt>
                <c:pt idx="366">
                  <c:v>44606</c:v>
                </c:pt>
                <c:pt idx="367">
                  <c:v>44607</c:v>
                </c:pt>
                <c:pt idx="368">
                  <c:v>44608</c:v>
                </c:pt>
                <c:pt idx="369">
                  <c:v>44609</c:v>
                </c:pt>
                <c:pt idx="370">
                  <c:v>44610</c:v>
                </c:pt>
                <c:pt idx="371">
                  <c:v>44614</c:v>
                </c:pt>
                <c:pt idx="372">
                  <c:v>44615</c:v>
                </c:pt>
                <c:pt idx="373">
                  <c:v>44616</c:v>
                </c:pt>
                <c:pt idx="374">
                  <c:v>44617</c:v>
                </c:pt>
                <c:pt idx="375">
                  <c:v>44620</c:v>
                </c:pt>
                <c:pt idx="376">
                  <c:v>44621</c:v>
                </c:pt>
                <c:pt idx="377">
                  <c:v>44622</c:v>
                </c:pt>
                <c:pt idx="378">
                  <c:v>44623</c:v>
                </c:pt>
                <c:pt idx="379">
                  <c:v>44624</c:v>
                </c:pt>
                <c:pt idx="380">
                  <c:v>44627</c:v>
                </c:pt>
                <c:pt idx="381">
                  <c:v>44628</c:v>
                </c:pt>
                <c:pt idx="382">
                  <c:v>44629</c:v>
                </c:pt>
                <c:pt idx="383">
                  <c:v>44630</c:v>
                </c:pt>
                <c:pt idx="384">
                  <c:v>44631</c:v>
                </c:pt>
                <c:pt idx="385">
                  <c:v>44634</c:v>
                </c:pt>
                <c:pt idx="386">
                  <c:v>44635</c:v>
                </c:pt>
                <c:pt idx="387">
                  <c:v>44636</c:v>
                </c:pt>
                <c:pt idx="388">
                  <c:v>44637</c:v>
                </c:pt>
                <c:pt idx="389">
                  <c:v>44638</c:v>
                </c:pt>
                <c:pt idx="390">
                  <c:v>44641</c:v>
                </c:pt>
                <c:pt idx="391">
                  <c:v>44642</c:v>
                </c:pt>
                <c:pt idx="392">
                  <c:v>44643</c:v>
                </c:pt>
                <c:pt idx="393">
                  <c:v>44644</c:v>
                </c:pt>
                <c:pt idx="394">
                  <c:v>44645</c:v>
                </c:pt>
                <c:pt idx="395">
                  <c:v>44648</c:v>
                </c:pt>
                <c:pt idx="396">
                  <c:v>44649</c:v>
                </c:pt>
                <c:pt idx="397">
                  <c:v>44650</c:v>
                </c:pt>
                <c:pt idx="398">
                  <c:v>44651</c:v>
                </c:pt>
                <c:pt idx="399">
                  <c:v>44652</c:v>
                </c:pt>
                <c:pt idx="400">
                  <c:v>44655</c:v>
                </c:pt>
                <c:pt idx="401">
                  <c:v>44656</c:v>
                </c:pt>
                <c:pt idx="402">
                  <c:v>44657</c:v>
                </c:pt>
                <c:pt idx="403">
                  <c:v>44658</c:v>
                </c:pt>
                <c:pt idx="404">
                  <c:v>44659</c:v>
                </c:pt>
                <c:pt idx="405">
                  <c:v>44662</c:v>
                </c:pt>
                <c:pt idx="406">
                  <c:v>44663</c:v>
                </c:pt>
                <c:pt idx="407">
                  <c:v>44664</c:v>
                </c:pt>
                <c:pt idx="408">
                  <c:v>44665</c:v>
                </c:pt>
                <c:pt idx="409">
                  <c:v>44669</c:v>
                </c:pt>
                <c:pt idx="410">
                  <c:v>44670</c:v>
                </c:pt>
                <c:pt idx="411">
                  <c:v>44671</c:v>
                </c:pt>
                <c:pt idx="412">
                  <c:v>44672</c:v>
                </c:pt>
                <c:pt idx="413">
                  <c:v>44673</c:v>
                </c:pt>
                <c:pt idx="414">
                  <c:v>44676</c:v>
                </c:pt>
                <c:pt idx="415">
                  <c:v>44677</c:v>
                </c:pt>
                <c:pt idx="416">
                  <c:v>44678</c:v>
                </c:pt>
                <c:pt idx="417">
                  <c:v>44679</c:v>
                </c:pt>
                <c:pt idx="418">
                  <c:v>44680</c:v>
                </c:pt>
                <c:pt idx="419">
                  <c:v>44683</c:v>
                </c:pt>
                <c:pt idx="420">
                  <c:v>44684</c:v>
                </c:pt>
                <c:pt idx="421">
                  <c:v>44685</c:v>
                </c:pt>
                <c:pt idx="422">
                  <c:v>44686</c:v>
                </c:pt>
                <c:pt idx="423">
                  <c:v>44687</c:v>
                </c:pt>
                <c:pt idx="424">
                  <c:v>44690</c:v>
                </c:pt>
                <c:pt idx="425">
                  <c:v>44691</c:v>
                </c:pt>
                <c:pt idx="426">
                  <c:v>44692</c:v>
                </c:pt>
                <c:pt idx="427">
                  <c:v>44693</c:v>
                </c:pt>
                <c:pt idx="428">
                  <c:v>44694</c:v>
                </c:pt>
                <c:pt idx="429">
                  <c:v>44697</c:v>
                </c:pt>
                <c:pt idx="430">
                  <c:v>44698</c:v>
                </c:pt>
                <c:pt idx="431">
                  <c:v>44699</c:v>
                </c:pt>
                <c:pt idx="432">
                  <c:v>44700</c:v>
                </c:pt>
                <c:pt idx="433">
                  <c:v>44701</c:v>
                </c:pt>
                <c:pt idx="434">
                  <c:v>44704</c:v>
                </c:pt>
                <c:pt idx="435">
                  <c:v>44705</c:v>
                </c:pt>
                <c:pt idx="436">
                  <c:v>44706</c:v>
                </c:pt>
                <c:pt idx="437">
                  <c:v>44707</c:v>
                </c:pt>
                <c:pt idx="438">
                  <c:v>44708</c:v>
                </c:pt>
                <c:pt idx="439">
                  <c:v>44712</c:v>
                </c:pt>
                <c:pt idx="440">
                  <c:v>44713</c:v>
                </c:pt>
                <c:pt idx="441">
                  <c:v>44714</c:v>
                </c:pt>
                <c:pt idx="442">
                  <c:v>44715</c:v>
                </c:pt>
                <c:pt idx="443">
                  <c:v>44718</c:v>
                </c:pt>
                <c:pt idx="444">
                  <c:v>44719</c:v>
                </c:pt>
                <c:pt idx="445">
                  <c:v>44720</c:v>
                </c:pt>
                <c:pt idx="446">
                  <c:v>44721</c:v>
                </c:pt>
                <c:pt idx="447">
                  <c:v>44722</c:v>
                </c:pt>
                <c:pt idx="448">
                  <c:v>44725</c:v>
                </c:pt>
                <c:pt idx="449">
                  <c:v>44726</c:v>
                </c:pt>
                <c:pt idx="450">
                  <c:v>44727</c:v>
                </c:pt>
                <c:pt idx="451">
                  <c:v>44728</c:v>
                </c:pt>
                <c:pt idx="452">
                  <c:v>44729</c:v>
                </c:pt>
              </c:numCache>
            </c:numRef>
          </c:cat>
          <c:val>
            <c:numRef>
              <c:f>'^IXIC'!$B$165:$B$617</c:f>
              <c:numCache>
                <c:formatCode>General</c:formatCode>
                <c:ptCount val="453"/>
                <c:pt idx="0">
                  <c:v>11939.669921999999</c:v>
                </c:pt>
                <c:pt idx="1">
                  <c:v>12056.440430000001</c:v>
                </c:pt>
                <c:pt idx="2">
                  <c:v>11458.099609000001</c:v>
                </c:pt>
                <c:pt idx="3">
                  <c:v>11313.129883</c:v>
                </c:pt>
                <c:pt idx="4">
                  <c:v>10847.690430000001</c:v>
                </c:pt>
                <c:pt idx="5">
                  <c:v>11141.559569999999</c:v>
                </c:pt>
                <c:pt idx="6">
                  <c:v>10919.589844</c:v>
                </c:pt>
                <c:pt idx="7">
                  <c:v>10853.549805000001</c:v>
                </c:pt>
                <c:pt idx="8">
                  <c:v>11056.650390999999</c:v>
                </c:pt>
                <c:pt idx="9">
                  <c:v>11190.320313</c:v>
                </c:pt>
                <c:pt idx="10">
                  <c:v>11050.469727</c:v>
                </c:pt>
                <c:pt idx="11">
                  <c:v>10910.280273</c:v>
                </c:pt>
                <c:pt idx="12">
                  <c:v>10793.280273</c:v>
                </c:pt>
                <c:pt idx="13">
                  <c:v>10778.799805000001</c:v>
                </c:pt>
                <c:pt idx="14">
                  <c:v>10963.639648</c:v>
                </c:pt>
                <c:pt idx="15">
                  <c:v>10632.990234000001</c:v>
                </c:pt>
                <c:pt idx="16">
                  <c:v>10672.269531</c:v>
                </c:pt>
                <c:pt idx="17">
                  <c:v>10913.559569999999</c:v>
                </c:pt>
                <c:pt idx="18">
                  <c:v>11117.530273</c:v>
                </c:pt>
                <c:pt idx="19">
                  <c:v>11085.25</c:v>
                </c:pt>
                <c:pt idx="20">
                  <c:v>11167.509765999999</c:v>
                </c:pt>
                <c:pt idx="21">
                  <c:v>11326.509765999999</c:v>
                </c:pt>
                <c:pt idx="22">
                  <c:v>11075.019531</c:v>
                </c:pt>
                <c:pt idx="23">
                  <c:v>11332.490234000001</c:v>
                </c:pt>
                <c:pt idx="24">
                  <c:v>11154.599609000001</c:v>
                </c:pt>
                <c:pt idx="25">
                  <c:v>11364.599609000001</c:v>
                </c:pt>
                <c:pt idx="26">
                  <c:v>11420.980469</c:v>
                </c:pt>
                <c:pt idx="27">
                  <c:v>11579.940430000001</c:v>
                </c:pt>
                <c:pt idx="28">
                  <c:v>11876.259765999999</c:v>
                </c:pt>
                <c:pt idx="29">
                  <c:v>11863.900390999999</c:v>
                </c:pt>
                <c:pt idx="30">
                  <c:v>11768.730469</c:v>
                </c:pt>
                <c:pt idx="31">
                  <c:v>11713.870117</c:v>
                </c:pt>
                <c:pt idx="32">
                  <c:v>11671.559569999999</c:v>
                </c:pt>
                <c:pt idx="33">
                  <c:v>11478.879883</c:v>
                </c:pt>
                <c:pt idx="34">
                  <c:v>11516.490234000001</c:v>
                </c:pt>
                <c:pt idx="35">
                  <c:v>11484.690430000001</c:v>
                </c:pt>
                <c:pt idx="36">
                  <c:v>11506.009765999999</c:v>
                </c:pt>
                <c:pt idx="37">
                  <c:v>11548.280273</c:v>
                </c:pt>
                <c:pt idx="38">
                  <c:v>11358.940430000001</c:v>
                </c:pt>
                <c:pt idx="39">
                  <c:v>11431.349609000001</c:v>
                </c:pt>
                <c:pt idx="40">
                  <c:v>11004.870117</c:v>
                </c:pt>
                <c:pt idx="41">
                  <c:v>11185.589844</c:v>
                </c:pt>
                <c:pt idx="42">
                  <c:v>10911.589844</c:v>
                </c:pt>
                <c:pt idx="43">
                  <c:v>10957.610352</c:v>
                </c:pt>
                <c:pt idx="44">
                  <c:v>11160.570313</c:v>
                </c:pt>
                <c:pt idx="45">
                  <c:v>11590.780273</c:v>
                </c:pt>
                <c:pt idx="46">
                  <c:v>11890.929688</c:v>
                </c:pt>
                <c:pt idx="47">
                  <c:v>11895.230469</c:v>
                </c:pt>
                <c:pt idx="48">
                  <c:v>11713.780273</c:v>
                </c:pt>
                <c:pt idx="49">
                  <c:v>11553.860352</c:v>
                </c:pt>
                <c:pt idx="50">
                  <c:v>11786.429688</c:v>
                </c:pt>
                <c:pt idx="51">
                  <c:v>11709.589844</c:v>
                </c:pt>
                <c:pt idx="52">
                  <c:v>11829.290039</c:v>
                </c:pt>
                <c:pt idx="53">
                  <c:v>11924.129883</c:v>
                </c:pt>
                <c:pt idx="54">
                  <c:v>11899.339844</c:v>
                </c:pt>
                <c:pt idx="55">
                  <c:v>11801.599609000001</c:v>
                </c:pt>
                <c:pt idx="56">
                  <c:v>11904.709961</c:v>
                </c:pt>
                <c:pt idx="57">
                  <c:v>11854.969727</c:v>
                </c:pt>
                <c:pt idx="58">
                  <c:v>11880.629883</c:v>
                </c:pt>
                <c:pt idx="59">
                  <c:v>12036.790039</c:v>
                </c:pt>
                <c:pt idx="60">
                  <c:v>12094.400390999999</c:v>
                </c:pt>
                <c:pt idx="61">
                  <c:v>12205.849609000001</c:v>
                </c:pt>
                <c:pt idx="62">
                  <c:v>12198.740234000001</c:v>
                </c:pt>
                <c:pt idx="63">
                  <c:v>12355.110352</c:v>
                </c:pt>
                <c:pt idx="64">
                  <c:v>12349.370117</c:v>
                </c:pt>
                <c:pt idx="65">
                  <c:v>12377.179688</c:v>
                </c:pt>
                <c:pt idx="66">
                  <c:v>12464.230469</c:v>
                </c:pt>
                <c:pt idx="67">
                  <c:v>12519.950194999999</c:v>
                </c:pt>
                <c:pt idx="68">
                  <c:v>12582.769531</c:v>
                </c:pt>
                <c:pt idx="69">
                  <c:v>12338.950194999999</c:v>
                </c:pt>
                <c:pt idx="70">
                  <c:v>12405.809569999999</c:v>
                </c:pt>
                <c:pt idx="71">
                  <c:v>12377.870117</c:v>
                </c:pt>
                <c:pt idx="72">
                  <c:v>12440.040039</c:v>
                </c:pt>
                <c:pt idx="73">
                  <c:v>12595.059569999999</c:v>
                </c:pt>
                <c:pt idx="74">
                  <c:v>12658.190430000001</c:v>
                </c:pt>
                <c:pt idx="75">
                  <c:v>12764.75</c:v>
                </c:pt>
                <c:pt idx="76">
                  <c:v>12755.639648</c:v>
                </c:pt>
                <c:pt idx="77">
                  <c:v>12742.519531</c:v>
                </c:pt>
                <c:pt idx="78">
                  <c:v>12807.919921999999</c:v>
                </c:pt>
                <c:pt idx="79">
                  <c:v>12771.110352</c:v>
                </c:pt>
                <c:pt idx="80">
                  <c:v>12804.730469</c:v>
                </c:pt>
                <c:pt idx="81">
                  <c:v>12899.419921999999</c:v>
                </c:pt>
                <c:pt idx="82">
                  <c:v>12850.219727</c:v>
                </c:pt>
                <c:pt idx="83">
                  <c:v>12870</c:v>
                </c:pt>
                <c:pt idx="84">
                  <c:v>12888.280273</c:v>
                </c:pt>
                <c:pt idx="85">
                  <c:v>12698.450194999999</c:v>
                </c:pt>
                <c:pt idx="86">
                  <c:v>12818.959961</c:v>
                </c:pt>
                <c:pt idx="87">
                  <c:v>12740.790039</c:v>
                </c:pt>
                <c:pt idx="88">
                  <c:v>13067.480469</c:v>
                </c:pt>
                <c:pt idx="89">
                  <c:v>13201.980469</c:v>
                </c:pt>
                <c:pt idx="90">
                  <c:v>13036.429688</c:v>
                </c:pt>
                <c:pt idx="91">
                  <c:v>13072.429688</c:v>
                </c:pt>
                <c:pt idx="92">
                  <c:v>13128.950194999999</c:v>
                </c:pt>
                <c:pt idx="93">
                  <c:v>13112.639648</c:v>
                </c:pt>
                <c:pt idx="94">
                  <c:v>12998.5</c:v>
                </c:pt>
                <c:pt idx="95">
                  <c:v>13197.179688</c:v>
                </c:pt>
                <c:pt idx="96">
                  <c:v>13457.25</c:v>
                </c:pt>
                <c:pt idx="97">
                  <c:v>13530.910156</c:v>
                </c:pt>
                <c:pt idx="98">
                  <c:v>13543.059569999999</c:v>
                </c:pt>
                <c:pt idx="99">
                  <c:v>13635.990234000001</c:v>
                </c:pt>
                <c:pt idx="100">
                  <c:v>13626.059569999999</c:v>
                </c:pt>
                <c:pt idx="101">
                  <c:v>13270.599609000001</c:v>
                </c:pt>
                <c:pt idx="102">
                  <c:v>13337.160156</c:v>
                </c:pt>
                <c:pt idx="103">
                  <c:v>13070.690430000001</c:v>
                </c:pt>
                <c:pt idx="104">
                  <c:v>13403.389648</c:v>
                </c:pt>
                <c:pt idx="105">
                  <c:v>13612.780273</c:v>
                </c:pt>
                <c:pt idx="106">
                  <c:v>13610.540039</c:v>
                </c:pt>
                <c:pt idx="107">
                  <c:v>13777.740234000001</c:v>
                </c:pt>
                <c:pt idx="108">
                  <c:v>13856.299805000001</c:v>
                </c:pt>
                <c:pt idx="109">
                  <c:v>13987.639648</c:v>
                </c:pt>
                <c:pt idx="110">
                  <c:v>14007.700194999999</c:v>
                </c:pt>
                <c:pt idx="111">
                  <c:v>13972.530273</c:v>
                </c:pt>
                <c:pt idx="112">
                  <c:v>14025.769531</c:v>
                </c:pt>
                <c:pt idx="113">
                  <c:v>14095.469727</c:v>
                </c:pt>
                <c:pt idx="114">
                  <c:v>14047.5</c:v>
                </c:pt>
                <c:pt idx="115">
                  <c:v>13965.490234000001</c:v>
                </c:pt>
                <c:pt idx="116">
                  <c:v>13865.360352</c:v>
                </c:pt>
                <c:pt idx="117">
                  <c:v>13874.459961</c:v>
                </c:pt>
                <c:pt idx="118">
                  <c:v>13533.049805000001</c:v>
                </c:pt>
                <c:pt idx="119">
                  <c:v>13465.200194999999</c:v>
                </c:pt>
                <c:pt idx="120">
                  <c:v>13597.969727</c:v>
                </c:pt>
                <c:pt idx="121">
                  <c:v>13119.429688</c:v>
                </c:pt>
                <c:pt idx="122">
                  <c:v>13192.349609000001</c:v>
                </c:pt>
                <c:pt idx="123">
                  <c:v>13588.830078000001</c:v>
                </c:pt>
                <c:pt idx="124">
                  <c:v>13358.790039</c:v>
                </c:pt>
                <c:pt idx="125">
                  <c:v>12997.75</c:v>
                </c:pt>
                <c:pt idx="126">
                  <c:v>12723.469727</c:v>
                </c:pt>
                <c:pt idx="127">
                  <c:v>12920.150390999999</c:v>
                </c:pt>
                <c:pt idx="128">
                  <c:v>12609.160156</c:v>
                </c:pt>
                <c:pt idx="129">
                  <c:v>13073.820313</c:v>
                </c:pt>
                <c:pt idx="130">
                  <c:v>13068.830078000001</c:v>
                </c:pt>
                <c:pt idx="131">
                  <c:v>13398.669921999999</c:v>
                </c:pt>
                <c:pt idx="132">
                  <c:v>13319.860352</c:v>
                </c:pt>
                <c:pt idx="133">
                  <c:v>13459.709961</c:v>
                </c:pt>
                <c:pt idx="134">
                  <c:v>13471.570313</c:v>
                </c:pt>
                <c:pt idx="135">
                  <c:v>13525.200194999999</c:v>
                </c:pt>
                <c:pt idx="136">
                  <c:v>13116.169921999999</c:v>
                </c:pt>
                <c:pt idx="137">
                  <c:v>13215.240234000001</c:v>
                </c:pt>
                <c:pt idx="138">
                  <c:v>13377.540039</c:v>
                </c:pt>
                <c:pt idx="139">
                  <c:v>13227.700194999999</c:v>
                </c:pt>
                <c:pt idx="140">
                  <c:v>12961.889648</c:v>
                </c:pt>
                <c:pt idx="141">
                  <c:v>12977.679688</c:v>
                </c:pt>
                <c:pt idx="142">
                  <c:v>13138.730469</c:v>
                </c:pt>
                <c:pt idx="143">
                  <c:v>13059.650390999999</c:v>
                </c:pt>
                <c:pt idx="144">
                  <c:v>13045.389648</c:v>
                </c:pt>
                <c:pt idx="145">
                  <c:v>13246.870117</c:v>
                </c:pt>
                <c:pt idx="146">
                  <c:v>13480.110352</c:v>
                </c:pt>
                <c:pt idx="147">
                  <c:v>13705.589844</c:v>
                </c:pt>
                <c:pt idx="148">
                  <c:v>13698.379883</c:v>
                </c:pt>
                <c:pt idx="149">
                  <c:v>13688.839844</c:v>
                </c:pt>
                <c:pt idx="150">
                  <c:v>13829.309569999999</c:v>
                </c:pt>
                <c:pt idx="151">
                  <c:v>13900.190430000001</c:v>
                </c:pt>
                <c:pt idx="152">
                  <c:v>13850</c:v>
                </c:pt>
                <c:pt idx="153">
                  <c:v>13996.099609000001</c:v>
                </c:pt>
                <c:pt idx="154">
                  <c:v>13857.839844</c:v>
                </c:pt>
                <c:pt idx="155">
                  <c:v>14038.759765999999</c:v>
                </c:pt>
                <c:pt idx="156">
                  <c:v>14052.339844</c:v>
                </c:pt>
                <c:pt idx="157">
                  <c:v>13914.769531</c:v>
                </c:pt>
                <c:pt idx="158">
                  <c:v>13786.269531</c:v>
                </c:pt>
                <c:pt idx="159">
                  <c:v>13950.219727</c:v>
                </c:pt>
                <c:pt idx="160">
                  <c:v>13818.410156</c:v>
                </c:pt>
                <c:pt idx="161">
                  <c:v>14016.809569999999</c:v>
                </c:pt>
                <c:pt idx="162">
                  <c:v>14138.780273</c:v>
                </c:pt>
                <c:pt idx="163">
                  <c:v>14090.219727</c:v>
                </c:pt>
                <c:pt idx="164">
                  <c:v>14051.030273</c:v>
                </c:pt>
                <c:pt idx="165">
                  <c:v>14082.549805000001</c:v>
                </c:pt>
                <c:pt idx="166">
                  <c:v>13962.679688</c:v>
                </c:pt>
                <c:pt idx="167">
                  <c:v>13895.120117</c:v>
                </c:pt>
                <c:pt idx="168">
                  <c:v>13633.5</c:v>
                </c:pt>
                <c:pt idx="169">
                  <c:v>13582.419921999999</c:v>
                </c:pt>
                <c:pt idx="170">
                  <c:v>13632.839844</c:v>
                </c:pt>
                <c:pt idx="171">
                  <c:v>13752.240234000001</c:v>
                </c:pt>
                <c:pt idx="172">
                  <c:v>13401.860352</c:v>
                </c:pt>
                <c:pt idx="173">
                  <c:v>13389.429688</c:v>
                </c:pt>
                <c:pt idx="174">
                  <c:v>13031.679688</c:v>
                </c:pt>
                <c:pt idx="175">
                  <c:v>13124.990234000001</c:v>
                </c:pt>
                <c:pt idx="176">
                  <c:v>13429.980469</c:v>
                </c:pt>
                <c:pt idx="177">
                  <c:v>13379.049805000001</c:v>
                </c:pt>
                <c:pt idx="178">
                  <c:v>13303.639648</c:v>
                </c:pt>
                <c:pt idx="179">
                  <c:v>13299.740234000001</c:v>
                </c:pt>
                <c:pt idx="180">
                  <c:v>13535.740234000001</c:v>
                </c:pt>
                <c:pt idx="181">
                  <c:v>13470.990234000001</c:v>
                </c:pt>
                <c:pt idx="182">
                  <c:v>13661.169921999999</c:v>
                </c:pt>
                <c:pt idx="183">
                  <c:v>13657.169921999999</c:v>
                </c:pt>
                <c:pt idx="184">
                  <c:v>13738</c:v>
                </c:pt>
                <c:pt idx="185">
                  <c:v>13736.280273</c:v>
                </c:pt>
                <c:pt idx="186">
                  <c:v>13748.740234000001</c:v>
                </c:pt>
                <c:pt idx="187">
                  <c:v>13736.480469</c:v>
                </c:pt>
                <c:pt idx="188">
                  <c:v>13756.330078000001</c:v>
                </c:pt>
                <c:pt idx="189">
                  <c:v>13614.509765999999</c:v>
                </c:pt>
                <c:pt idx="190">
                  <c:v>13814.490234000001</c:v>
                </c:pt>
                <c:pt idx="191">
                  <c:v>13881.719727</c:v>
                </c:pt>
                <c:pt idx="192">
                  <c:v>13924.910156</c:v>
                </c:pt>
                <c:pt idx="193">
                  <c:v>13911.75</c:v>
                </c:pt>
                <c:pt idx="194">
                  <c:v>14020.330078000001</c:v>
                </c:pt>
                <c:pt idx="195">
                  <c:v>14069.419921999999</c:v>
                </c:pt>
                <c:pt idx="196">
                  <c:v>14174.139648</c:v>
                </c:pt>
                <c:pt idx="197">
                  <c:v>14072.860352</c:v>
                </c:pt>
                <c:pt idx="198">
                  <c:v>14039.679688</c:v>
                </c:pt>
                <c:pt idx="199">
                  <c:v>14161.349609000001</c:v>
                </c:pt>
                <c:pt idx="200">
                  <c:v>14030.379883</c:v>
                </c:pt>
                <c:pt idx="201">
                  <c:v>14141.480469</c:v>
                </c:pt>
                <c:pt idx="202">
                  <c:v>14253.269531</c:v>
                </c:pt>
                <c:pt idx="203">
                  <c:v>14271.730469</c:v>
                </c:pt>
                <c:pt idx="204">
                  <c:v>14369.709961</c:v>
                </c:pt>
                <c:pt idx="205">
                  <c:v>14360.389648</c:v>
                </c:pt>
                <c:pt idx="206">
                  <c:v>14500.509765999999</c:v>
                </c:pt>
                <c:pt idx="207">
                  <c:v>14528.330078000001</c:v>
                </c:pt>
                <c:pt idx="208">
                  <c:v>14503.950194999999</c:v>
                </c:pt>
                <c:pt idx="209">
                  <c:v>14522.379883</c:v>
                </c:pt>
                <c:pt idx="210">
                  <c:v>14639.330078000001</c:v>
                </c:pt>
                <c:pt idx="211">
                  <c:v>14663.639648</c:v>
                </c:pt>
                <c:pt idx="212">
                  <c:v>14665.059569999999</c:v>
                </c:pt>
                <c:pt idx="213">
                  <c:v>14559.780273</c:v>
                </c:pt>
                <c:pt idx="214">
                  <c:v>14701.919921999999</c:v>
                </c:pt>
                <c:pt idx="215">
                  <c:v>14733.240234000001</c:v>
                </c:pt>
                <c:pt idx="216">
                  <c:v>14677.650390999999</c:v>
                </c:pt>
                <c:pt idx="217">
                  <c:v>14644.950194999999</c:v>
                </c:pt>
                <c:pt idx="218">
                  <c:v>14543.129883</c:v>
                </c:pt>
                <c:pt idx="219">
                  <c:v>14427.240234000001</c:v>
                </c:pt>
                <c:pt idx="220">
                  <c:v>14274.980469</c:v>
                </c:pt>
                <c:pt idx="221">
                  <c:v>14498.879883</c:v>
                </c:pt>
                <c:pt idx="222">
                  <c:v>14631.950194999999</c:v>
                </c:pt>
                <c:pt idx="223">
                  <c:v>14684.599609000001</c:v>
                </c:pt>
                <c:pt idx="224">
                  <c:v>14836.990234000001</c:v>
                </c:pt>
                <c:pt idx="225">
                  <c:v>14840.709961</c:v>
                </c:pt>
                <c:pt idx="226">
                  <c:v>14660.580078000001</c:v>
                </c:pt>
                <c:pt idx="227">
                  <c:v>14762.580078000001</c:v>
                </c:pt>
                <c:pt idx="228">
                  <c:v>14778.259765999999</c:v>
                </c:pt>
                <c:pt idx="229">
                  <c:v>14672.679688</c:v>
                </c:pt>
                <c:pt idx="230">
                  <c:v>14681.070313</c:v>
                </c:pt>
                <c:pt idx="231">
                  <c:v>14761.290039</c:v>
                </c:pt>
                <c:pt idx="232">
                  <c:v>14780.530273</c:v>
                </c:pt>
                <c:pt idx="233">
                  <c:v>14895.120117</c:v>
                </c:pt>
                <c:pt idx="234">
                  <c:v>14835.759765999999</c:v>
                </c:pt>
                <c:pt idx="235">
                  <c:v>14860.179688</c:v>
                </c:pt>
                <c:pt idx="236">
                  <c:v>14788.089844</c:v>
                </c:pt>
                <c:pt idx="237">
                  <c:v>14765.139648</c:v>
                </c:pt>
                <c:pt idx="238">
                  <c:v>14816.259765999999</c:v>
                </c:pt>
                <c:pt idx="239">
                  <c:v>14822.900390999999</c:v>
                </c:pt>
                <c:pt idx="240">
                  <c:v>14793.759765999999</c:v>
                </c:pt>
                <c:pt idx="241">
                  <c:v>14656.179688</c:v>
                </c:pt>
                <c:pt idx="242">
                  <c:v>14525.910156</c:v>
                </c:pt>
                <c:pt idx="243">
                  <c:v>14541.790039</c:v>
                </c:pt>
                <c:pt idx="244">
                  <c:v>14714.660156</c:v>
                </c:pt>
                <c:pt idx="245">
                  <c:v>14942.650390999999</c:v>
                </c:pt>
                <c:pt idx="246">
                  <c:v>15019.799805000001</c:v>
                </c:pt>
                <c:pt idx="247">
                  <c:v>15041.860352</c:v>
                </c:pt>
                <c:pt idx="248">
                  <c:v>14945.809569999999</c:v>
                </c:pt>
                <c:pt idx="249">
                  <c:v>15129.5</c:v>
                </c:pt>
                <c:pt idx="250">
                  <c:v>15265.889648</c:v>
                </c:pt>
                <c:pt idx="251">
                  <c:v>15259.240234000001</c:v>
                </c:pt>
                <c:pt idx="252">
                  <c:v>15309.379883</c:v>
                </c:pt>
                <c:pt idx="253">
                  <c:v>15331.179688</c:v>
                </c:pt>
                <c:pt idx="254">
                  <c:v>15363.519531</c:v>
                </c:pt>
                <c:pt idx="255">
                  <c:v>15374.330078000001</c:v>
                </c:pt>
                <c:pt idx="256">
                  <c:v>15286.639648</c:v>
                </c:pt>
                <c:pt idx="257">
                  <c:v>15248.25</c:v>
                </c:pt>
                <c:pt idx="258">
                  <c:v>15115.490234000001</c:v>
                </c:pt>
                <c:pt idx="259">
                  <c:v>15105.580078000001</c:v>
                </c:pt>
                <c:pt idx="260">
                  <c:v>15037.759765999999</c:v>
                </c:pt>
                <c:pt idx="261">
                  <c:v>15161.530273</c:v>
                </c:pt>
                <c:pt idx="262">
                  <c:v>15181.919921999999</c:v>
                </c:pt>
                <c:pt idx="263">
                  <c:v>15043.969727</c:v>
                </c:pt>
                <c:pt idx="264">
                  <c:v>14713.900390999999</c:v>
                </c:pt>
                <c:pt idx="265">
                  <c:v>14746.400390999999</c:v>
                </c:pt>
                <c:pt idx="266">
                  <c:v>14896.849609000001</c:v>
                </c:pt>
                <c:pt idx="267">
                  <c:v>15052.240234000001</c:v>
                </c:pt>
                <c:pt idx="268">
                  <c:v>15047.700194999999</c:v>
                </c:pt>
                <c:pt idx="269">
                  <c:v>14969.969727</c:v>
                </c:pt>
                <c:pt idx="270">
                  <c:v>14546.679688</c:v>
                </c:pt>
                <c:pt idx="271">
                  <c:v>14512.440430000001</c:v>
                </c:pt>
                <c:pt idx="272">
                  <c:v>14448.580078000001</c:v>
                </c:pt>
                <c:pt idx="273">
                  <c:v>14566.700194999999</c:v>
                </c:pt>
                <c:pt idx="274">
                  <c:v>14255.480469</c:v>
                </c:pt>
                <c:pt idx="275">
                  <c:v>14433.830078000001</c:v>
                </c:pt>
                <c:pt idx="276">
                  <c:v>14501.910156</c:v>
                </c:pt>
                <c:pt idx="277">
                  <c:v>14654.019531</c:v>
                </c:pt>
                <c:pt idx="278">
                  <c:v>14579.540039</c:v>
                </c:pt>
                <c:pt idx="279">
                  <c:v>14486.200194999999</c:v>
                </c:pt>
                <c:pt idx="280">
                  <c:v>14465.919921999999</c:v>
                </c:pt>
                <c:pt idx="281">
                  <c:v>14571.639648</c:v>
                </c:pt>
                <c:pt idx="282">
                  <c:v>14823.429688</c:v>
                </c:pt>
                <c:pt idx="283">
                  <c:v>14897.339844</c:v>
                </c:pt>
                <c:pt idx="284">
                  <c:v>15021.809569999999</c:v>
                </c:pt>
                <c:pt idx="285">
                  <c:v>15129.089844</c:v>
                </c:pt>
                <c:pt idx="286">
                  <c:v>15121.679688</c:v>
                </c:pt>
                <c:pt idx="287">
                  <c:v>15215.700194999999</c:v>
                </c:pt>
                <c:pt idx="288">
                  <c:v>15090.200194999999</c:v>
                </c:pt>
                <c:pt idx="289">
                  <c:v>15226.709961</c:v>
                </c:pt>
                <c:pt idx="290">
                  <c:v>15235.709961</c:v>
                </c:pt>
                <c:pt idx="291">
                  <c:v>15235.839844</c:v>
                </c:pt>
                <c:pt idx="292">
                  <c:v>15448.120117</c:v>
                </c:pt>
                <c:pt idx="293">
                  <c:v>15498.389648</c:v>
                </c:pt>
                <c:pt idx="294">
                  <c:v>15595.919921999999</c:v>
                </c:pt>
                <c:pt idx="295">
                  <c:v>15649.599609000001</c:v>
                </c:pt>
                <c:pt idx="296">
                  <c:v>15811.580078000001</c:v>
                </c:pt>
                <c:pt idx="297">
                  <c:v>15940.309569999999</c:v>
                </c:pt>
                <c:pt idx="298">
                  <c:v>15971.589844</c:v>
                </c:pt>
                <c:pt idx="299">
                  <c:v>15982.360352</c:v>
                </c:pt>
                <c:pt idx="300">
                  <c:v>15886.540039</c:v>
                </c:pt>
                <c:pt idx="301">
                  <c:v>15622.709961</c:v>
                </c:pt>
                <c:pt idx="302">
                  <c:v>15704.280273</c:v>
                </c:pt>
                <c:pt idx="303">
                  <c:v>15860.959961</c:v>
                </c:pt>
                <c:pt idx="304">
                  <c:v>15853.849609000001</c:v>
                </c:pt>
                <c:pt idx="305">
                  <c:v>15973.860352</c:v>
                </c:pt>
                <c:pt idx="306">
                  <c:v>15921.570313</c:v>
                </c:pt>
                <c:pt idx="307">
                  <c:v>15993.709961</c:v>
                </c:pt>
                <c:pt idx="308">
                  <c:v>16057.440430000001</c:v>
                </c:pt>
                <c:pt idx="309">
                  <c:v>15854.759765999999</c:v>
                </c:pt>
                <c:pt idx="310">
                  <c:v>15775.139648</c:v>
                </c:pt>
                <c:pt idx="311">
                  <c:v>15845.230469</c:v>
                </c:pt>
                <c:pt idx="312">
                  <c:v>15491.660156</c:v>
                </c:pt>
                <c:pt idx="313">
                  <c:v>15782.830078000001</c:v>
                </c:pt>
                <c:pt idx="314">
                  <c:v>15537.690430000001</c:v>
                </c:pt>
                <c:pt idx="315">
                  <c:v>15254.049805000001</c:v>
                </c:pt>
                <c:pt idx="316">
                  <c:v>15381.320313</c:v>
                </c:pt>
                <c:pt idx="317">
                  <c:v>15085.469727</c:v>
                </c:pt>
                <c:pt idx="318">
                  <c:v>15225.150390999999</c:v>
                </c:pt>
                <c:pt idx="319">
                  <c:v>15686.919921999999</c:v>
                </c:pt>
                <c:pt idx="320">
                  <c:v>15786.990234000001</c:v>
                </c:pt>
                <c:pt idx="321">
                  <c:v>15517.370117</c:v>
                </c:pt>
                <c:pt idx="322">
                  <c:v>15630.599609000001</c:v>
                </c:pt>
                <c:pt idx="323">
                  <c:v>15413.280273</c:v>
                </c:pt>
                <c:pt idx="324">
                  <c:v>15237.639648</c:v>
                </c:pt>
                <c:pt idx="325">
                  <c:v>15565.580078000001</c:v>
                </c:pt>
                <c:pt idx="326">
                  <c:v>15180.429688</c:v>
                </c:pt>
                <c:pt idx="327">
                  <c:v>15169.679688</c:v>
                </c:pt>
                <c:pt idx="328">
                  <c:v>14980.940430000001</c:v>
                </c:pt>
                <c:pt idx="329">
                  <c:v>15341.089844</c:v>
                </c:pt>
                <c:pt idx="330">
                  <c:v>15521.889648</c:v>
                </c:pt>
                <c:pt idx="331">
                  <c:v>15653.370117</c:v>
                </c:pt>
                <c:pt idx="332">
                  <c:v>15871.259765999999</c:v>
                </c:pt>
                <c:pt idx="333">
                  <c:v>15781.719727</c:v>
                </c:pt>
                <c:pt idx="334">
                  <c:v>15766.219727</c:v>
                </c:pt>
                <c:pt idx="335">
                  <c:v>15741.559569999999</c:v>
                </c:pt>
                <c:pt idx="336">
                  <c:v>15644.969727</c:v>
                </c:pt>
                <c:pt idx="337">
                  <c:v>15832.799805000001</c:v>
                </c:pt>
                <c:pt idx="338">
                  <c:v>15622.719727</c:v>
                </c:pt>
                <c:pt idx="339">
                  <c:v>15100.169921999999</c:v>
                </c:pt>
                <c:pt idx="340">
                  <c:v>15080.860352</c:v>
                </c:pt>
                <c:pt idx="341">
                  <c:v>14935.900390999999</c:v>
                </c:pt>
                <c:pt idx="342">
                  <c:v>14942.830078000001</c:v>
                </c:pt>
                <c:pt idx="343">
                  <c:v>15153.450194999999</c:v>
                </c:pt>
                <c:pt idx="344">
                  <c:v>15188.389648</c:v>
                </c:pt>
                <c:pt idx="345">
                  <c:v>14806.809569999999</c:v>
                </c:pt>
                <c:pt idx="346">
                  <c:v>14893.75</c:v>
                </c:pt>
                <c:pt idx="347">
                  <c:v>14506.900390999999</c:v>
                </c:pt>
                <c:pt idx="348">
                  <c:v>14340.259765999999</c:v>
                </c:pt>
                <c:pt idx="349">
                  <c:v>14154.019531</c:v>
                </c:pt>
                <c:pt idx="350">
                  <c:v>13768.919921999999</c:v>
                </c:pt>
                <c:pt idx="351">
                  <c:v>13855.129883</c:v>
                </c:pt>
                <c:pt idx="352">
                  <c:v>13539.290039</c:v>
                </c:pt>
                <c:pt idx="353">
                  <c:v>13542.120117</c:v>
                </c:pt>
                <c:pt idx="354">
                  <c:v>13352.780273</c:v>
                </c:pt>
                <c:pt idx="355">
                  <c:v>13770.570313</c:v>
                </c:pt>
                <c:pt idx="356">
                  <c:v>14239.879883</c:v>
                </c:pt>
                <c:pt idx="357">
                  <c:v>14346</c:v>
                </c:pt>
                <c:pt idx="358">
                  <c:v>14417.549805000001</c:v>
                </c:pt>
                <c:pt idx="359">
                  <c:v>13878.820313</c:v>
                </c:pt>
                <c:pt idx="360">
                  <c:v>14098.009765999999</c:v>
                </c:pt>
                <c:pt idx="361">
                  <c:v>14015.669921999999</c:v>
                </c:pt>
                <c:pt idx="362">
                  <c:v>14194.450194999999</c:v>
                </c:pt>
                <c:pt idx="363">
                  <c:v>14490.370117</c:v>
                </c:pt>
                <c:pt idx="364">
                  <c:v>14185.639648</c:v>
                </c:pt>
                <c:pt idx="365">
                  <c:v>13791.150390999999</c:v>
                </c:pt>
                <c:pt idx="366">
                  <c:v>13790.919921999999</c:v>
                </c:pt>
                <c:pt idx="367">
                  <c:v>14139.759765999999</c:v>
                </c:pt>
                <c:pt idx="368">
                  <c:v>14124.089844</c:v>
                </c:pt>
                <c:pt idx="369">
                  <c:v>13716.719727</c:v>
                </c:pt>
                <c:pt idx="370">
                  <c:v>13548.070313</c:v>
                </c:pt>
                <c:pt idx="371">
                  <c:v>13381.519531</c:v>
                </c:pt>
                <c:pt idx="372">
                  <c:v>13037.490234000001</c:v>
                </c:pt>
                <c:pt idx="373">
                  <c:v>13473.589844</c:v>
                </c:pt>
                <c:pt idx="374">
                  <c:v>13694.620117</c:v>
                </c:pt>
                <c:pt idx="375">
                  <c:v>13751.400390999999</c:v>
                </c:pt>
                <c:pt idx="376">
                  <c:v>13532.459961</c:v>
                </c:pt>
                <c:pt idx="377">
                  <c:v>13752.019531</c:v>
                </c:pt>
                <c:pt idx="378">
                  <c:v>13537.940430000001</c:v>
                </c:pt>
                <c:pt idx="379">
                  <c:v>13313.440430000001</c:v>
                </c:pt>
                <c:pt idx="380">
                  <c:v>12830.959961</c:v>
                </c:pt>
                <c:pt idx="381">
                  <c:v>12795.549805000001</c:v>
                </c:pt>
                <c:pt idx="382">
                  <c:v>13255.549805000001</c:v>
                </c:pt>
                <c:pt idx="383">
                  <c:v>13129.959961</c:v>
                </c:pt>
                <c:pt idx="384">
                  <c:v>12843.809569999999</c:v>
                </c:pt>
                <c:pt idx="385">
                  <c:v>12581.219727</c:v>
                </c:pt>
                <c:pt idx="386">
                  <c:v>12948.620117</c:v>
                </c:pt>
                <c:pt idx="387">
                  <c:v>13436.549805000001</c:v>
                </c:pt>
                <c:pt idx="388">
                  <c:v>13614.780273</c:v>
                </c:pt>
                <c:pt idx="389">
                  <c:v>13893.839844</c:v>
                </c:pt>
                <c:pt idx="390">
                  <c:v>13838.459961</c:v>
                </c:pt>
                <c:pt idx="391">
                  <c:v>14108.820313</c:v>
                </c:pt>
                <c:pt idx="392">
                  <c:v>13922.599609000001</c:v>
                </c:pt>
                <c:pt idx="393">
                  <c:v>14191.839844</c:v>
                </c:pt>
                <c:pt idx="394">
                  <c:v>14169.299805000001</c:v>
                </c:pt>
                <c:pt idx="395">
                  <c:v>14354.900390999999</c:v>
                </c:pt>
                <c:pt idx="396">
                  <c:v>14619.639648</c:v>
                </c:pt>
                <c:pt idx="397">
                  <c:v>14442.269531</c:v>
                </c:pt>
                <c:pt idx="398">
                  <c:v>14220.519531</c:v>
                </c:pt>
                <c:pt idx="399">
                  <c:v>14261.5</c:v>
                </c:pt>
                <c:pt idx="400">
                  <c:v>14532.549805000001</c:v>
                </c:pt>
                <c:pt idx="401">
                  <c:v>14204.169921999999</c:v>
                </c:pt>
                <c:pt idx="402">
                  <c:v>13888.820313</c:v>
                </c:pt>
                <c:pt idx="403">
                  <c:v>13897.299805000001</c:v>
                </c:pt>
                <c:pt idx="404">
                  <c:v>13711</c:v>
                </c:pt>
                <c:pt idx="405">
                  <c:v>13411.959961</c:v>
                </c:pt>
                <c:pt idx="406">
                  <c:v>13371.570313</c:v>
                </c:pt>
                <c:pt idx="407">
                  <c:v>13643.589844</c:v>
                </c:pt>
                <c:pt idx="408">
                  <c:v>13351.080078000001</c:v>
                </c:pt>
                <c:pt idx="409">
                  <c:v>13332.360352</c:v>
                </c:pt>
                <c:pt idx="410">
                  <c:v>13619.660156</c:v>
                </c:pt>
                <c:pt idx="411">
                  <c:v>13453.070313</c:v>
                </c:pt>
                <c:pt idx="412">
                  <c:v>13174.650390999999</c:v>
                </c:pt>
                <c:pt idx="413">
                  <c:v>12839.290039</c:v>
                </c:pt>
                <c:pt idx="414">
                  <c:v>13004.849609000001</c:v>
                </c:pt>
                <c:pt idx="415">
                  <c:v>12490.740234000001</c:v>
                </c:pt>
                <c:pt idx="416">
                  <c:v>12488.929688</c:v>
                </c:pt>
                <c:pt idx="417">
                  <c:v>12871.530273</c:v>
                </c:pt>
                <c:pt idx="418">
                  <c:v>12334.639648</c:v>
                </c:pt>
                <c:pt idx="419">
                  <c:v>12536.019531</c:v>
                </c:pt>
                <c:pt idx="420">
                  <c:v>12563.759765999999</c:v>
                </c:pt>
                <c:pt idx="421">
                  <c:v>12964.860352</c:v>
                </c:pt>
                <c:pt idx="422">
                  <c:v>12317.690430000001</c:v>
                </c:pt>
                <c:pt idx="423">
                  <c:v>12144.660156</c:v>
                </c:pt>
                <c:pt idx="424">
                  <c:v>11623.25</c:v>
                </c:pt>
                <c:pt idx="425">
                  <c:v>11737.669921999999</c:v>
                </c:pt>
                <c:pt idx="426">
                  <c:v>11364.240234000001</c:v>
                </c:pt>
                <c:pt idx="427">
                  <c:v>11370.959961</c:v>
                </c:pt>
                <c:pt idx="428">
                  <c:v>11805</c:v>
                </c:pt>
                <c:pt idx="429">
                  <c:v>11662.790039</c:v>
                </c:pt>
                <c:pt idx="430">
                  <c:v>11984.519531</c:v>
                </c:pt>
                <c:pt idx="431">
                  <c:v>11418.150390999999</c:v>
                </c:pt>
                <c:pt idx="432">
                  <c:v>11388.5</c:v>
                </c:pt>
                <c:pt idx="433">
                  <c:v>11354.620117</c:v>
                </c:pt>
                <c:pt idx="434">
                  <c:v>11535.269531</c:v>
                </c:pt>
                <c:pt idx="435">
                  <c:v>11264.450194999999</c:v>
                </c:pt>
                <c:pt idx="436">
                  <c:v>11434.740234000001</c:v>
                </c:pt>
                <c:pt idx="437">
                  <c:v>11740.650390999999</c:v>
                </c:pt>
                <c:pt idx="438">
                  <c:v>12131.129883</c:v>
                </c:pt>
                <c:pt idx="439">
                  <c:v>12081.389648</c:v>
                </c:pt>
                <c:pt idx="440">
                  <c:v>11994.459961</c:v>
                </c:pt>
                <c:pt idx="441">
                  <c:v>12316.900390999999</c:v>
                </c:pt>
                <c:pt idx="442">
                  <c:v>12012.730469</c:v>
                </c:pt>
                <c:pt idx="443">
                  <c:v>12061.370117</c:v>
                </c:pt>
                <c:pt idx="444">
                  <c:v>12175.230469</c:v>
                </c:pt>
                <c:pt idx="445">
                  <c:v>12086.269531</c:v>
                </c:pt>
                <c:pt idx="446">
                  <c:v>11754.230469</c:v>
                </c:pt>
                <c:pt idx="447">
                  <c:v>11340.019531</c:v>
                </c:pt>
                <c:pt idx="448">
                  <c:v>10809.230469</c:v>
                </c:pt>
                <c:pt idx="449">
                  <c:v>10828.349609000001</c:v>
                </c:pt>
                <c:pt idx="450">
                  <c:v>11099.150390999999</c:v>
                </c:pt>
                <c:pt idx="451">
                  <c:v>10646.099609000001</c:v>
                </c:pt>
                <c:pt idx="452">
                  <c:v>10798.349609000001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60-43D6-B06A-3AC3C7A32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1834312"/>
        <c:axId val="651835296"/>
      </c:lineChart>
      <c:dateAx>
        <c:axId val="65183431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651835296"/>
        <c:crosses val="autoZero"/>
        <c:auto val="0"/>
        <c:lblOffset val="100"/>
        <c:baseTimeUnit val="days"/>
      </c:dateAx>
      <c:valAx>
        <c:axId val="651835296"/>
        <c:scaling>
          <c:orientation val="minMax"/>
          <c:max val="16000"/>
          <c:min val="1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651834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he-IL" sz="1200" b="1"/>
              <a:t>תוצר לנפש, אלפי ₪, לפי תרחיש*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גיליון1!$C$1</c:f>
              <c:strCache>
                <c:ptCount val="1"/>
                <c:pt idx="0">
                  <c:v>המשך מגמות</c:v>
                </c:pt>
              </c:strCache>
            </c:strRef>
          </c:tx>
          <c:spPr>
            <a:solidFill>
              <a:schemeClr val="accent6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2020</c:v>
                </c:pt>
                <c:pt idx="1">
                  <c:v>2048</c:v>
                </c:pt>
                <c:pt idx="2">
                  <c:v>2065</c:v>
                </c:pt>
              </c:strCache>
            </c:strRef>
          </c:cat>
          <c:val>
            <c:numRef>
              <c:f>גיליון1!$C$2:$C$4</c:f>
              <c:numCache>
                <c:formatCode>_(* #,##0_);_(* \(#,##0\);_(* "-"_);_(@_)</c:formatCode>
                <c:ptCount val="3"/>
                <c:pt idx="0">
                  <c:v>140683.8366084194</c:v>
                </c:pt>
                <c:pt idx="1">
                  <c:v>175170.60016778813</c:v>
                </c:pt>
                <c:pt idx="2">
                  <c:v>201659.3166381804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A9-4091-9A28-748C619B992B}"/>
            </c:ext>
          </c:extLst>
        </c:ser>
        <c:ser>
          <c:idx val="2"/>
          <c:order val="1"/>
          <c:tx>
            <c:strRef>
              <c:f>גיליון1!$D$1</c:f>
              <c:strCache>
                <c:ptCount val="1"/>
                <c:pt idx="0">
                  <c:v>סגירת פערים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2020</c:v>
                </c:pt>
                <c:pt idx="1">
                  <c:v>2048</c:v>
                </c:pt>
                <c:pt idx="2">
                  <c:v>2065</c:v>
                </c:pt>
              </c:strCache>
            </c:strRef>
          </c:cat>
          <c:val>
            <c:numRef>
              <c:f>גיליון1!$D$2:$D$4</c:f>
              <c:numCache>
                <c:formatCode>_(* #,##0_);_(* \(#,##0\);_(* "-"_);_(@_)</c:formatCode>
                <c:ptCount val="3"/>
                <c:pt idx="0">
                  <c:v>140683.8366084194</c:v>
                </c:pt>
                <c:pt idx="1">
                  <c:v>202367.39378324538</c:v>
                </c:pt>
                <c:pt idx="2">
                  <c:v>268968.37072149932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A9-4091-9A28-748C619B9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4841768"/>
        <c:axId val="544842096"/>
      </c:barChart>
      <c:catAx>
        <c:axId val="54484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544842096"/>
        <c:crosses val="autoZero"/>
        <c:auto val="1"/>
        <c:lblAlgn val="ctr"/>
        <c:lblOffset val="100"/>
        <c:noMultiLvlLbl val="0"/>
      </c:catAx>
      <c:valAx>
        <c:axId val="54484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54484176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e-I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he-IL" sz="1200" b="1" dirty="0"/>
              <a:t>מדד </a:t>
            </a:r>
            <a:r>
              <a:rPr lang="he-IL" sz="1200" b="1" dirty="0" err="1"/>
              <a:t>ג'יני</a:t>
            </a:r>
            <a:r>
              <a:rPr lang="he-IL" sz="1200" b="1" dirty="0"/>
              <a:t> לאי שוויון בהכנסות כלכליות**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'סיכום תרחישים'!$AD$2</c:f>
              <c:strCache>
                <c:ptCount val="1"/>
                <c:pt idx="0">
                  <c:v>המשך מגמות</c:v>
                </c:pt>
              </c:strCache>
            </c:strRef>
          </c:tx>
          <c:spPr>
            <a:solidFill>
              <a:schemeClr val="accent6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'סיכום תרחישים'!$Z$3:$Z$8</c15:sqref>
                  </c15:fullRef>
                </c:ext>
              </c:extLst>
              <c:f>('סיכום תרחישים'!$Z$3,'סיכום תרחישים'!$Z$6,'סיכום תרחישים'!$Z$8)</c:f>
              <c:numCache>
                <c:formatCode>General</c:formatCode>
                <c:ptCount val="3"/>
                <c:pt idx="0">
                  <c:v>2017</c:v>
                </c:pt>
                <c:pt idx="1">
                  <c:v>2045</c:v>
                </c:pt>
                <c:pt idx="2">
                  <c:v>2065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'סיכום תרחישים'!$AD$3:$AD$8</c15:sqref>
                  </c15:fullRef>
                </c:ext>
              </c:extLst>
              <c:f>('סיכום תרחישים'!$AD$3,'סיכום תרחישים'!$AD$6,'סיכום תרחישים'!$AD$8)</c:f>
              <c:numCache>
                <c:formatCode>0.00</c:formatCode>
                <c:ptCount val="3"/>
                <c:pt idx="0">
                  <c:v>0.47682934744949118</c:v>
                </c:pt>
                <c:pt idx="1">
                  <c:v>0.50140406049670316</c:v>
                </c:pt>
                <c:pt idx="2">
                  <c:v>0.51416244146086765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34-4B6E-9742-67A822A019E3}"/>
            </c:ext>
          </c:extLst>
        </c:ser>
        <c:ser>
          <c:idx val="1"/>
          <c:order val="1"/>
          <c:tx>
            <c:strRef>
              <c:f>'סיכום תרחישים'!$AB$2</c:f>
              <c:strCache>
                <c:ptCount val="1"/>
                <c:pt idx="0">
                  <c:v>סגירת פערים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'סיכום תרחישים'!$Z$3:$Z$8</c15:sqref>
                  </c15:fullRef>
                </c:ext>
              </c:extLst>
              <c:f>('סיכום תרחישים'!$Z$3,'סיכום תרחישים'!$Z$6,'סיכום תרחישים'!$Z$8)</c:f>
              <c:numCache>
                <c:formatCode>General</c:formatCode>
                <c:ptCount val="3"/>
                <c:pt idx="0">
                  <c:v>2017</c:v>
                </c:pt>
                <c:pt idx="1">
                  <c:v>2045</c:v>
                </c:pt>
                <c:pt idx="2">
                  <c:v>2065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'סיכום תרחישים'!$AB$3:$AB$8</c15:sqref>
                  </c15:fullRef>
                </c:ext>
              </c:extLst>
              <c:f>('סיכום תרחישים'!$AB$3,'סיכום תרחישים'!$AB$6,'סיכום תרחישים'!$AB$8)</c:f>
              <c:numCache>
                <c:formatCode>0.00</c:formatCode>
                <c:ptCount val="3"/>
                <c:pt idx="0">
                  <c:v>0.47682934744949118</c:v>
                </c:pt>
                <c:pt idx="1">
                  <c:v>0.43597446351160374</c:v>
                </c:pt>
                <c:pt idx="2">
                  <c:v>0.38579780851200446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34-4B6E-9742-67A822A01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760912"/>
        <c:axId val="755755992"/>
      </c:barChart>
      <c:catAx>
        <c:axId val="75576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755755992"/>
        <c:crosses val="autoZero"/>
        <c:auto val="1"/>
        <c:lblAlgn val="ctr"/>
        <c:lblOffset val="100"/>
        <c:noMultiLvlLbl val="0"/>
      </c:catAx>
      <c:valAx>
        <c:axId val="755755992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7557609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</cdr:x>
      <cdr:y>0.12205</cdr:y>
    </cdr:from>
    <cdr:to>
      <cdr:x>1</cdr:x>
      <cdr:y>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358922" y="393701"/>
          <a:ext cx="0" cy="28321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95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l">
              <a:defRPr sz="1300"/>
            </a:lvl1pPr>
          </a:lstStyle>
          <a:p>
            <a:fld id="{7CF9EABA-D418-42C4-9FAA-659042A9E532}" type="datetimeFigureOut">
              <a:rPr lang="he-IL" smtClean="0"/>
              <a:t>כ'/סיון/תשפ"ב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3292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95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l">
              <a:defRPr sz="1300"/>
            </a:lvl1pPr>
          </a:lstStyle>
          <a:p>
            <a:fld id="{A0561C04-AA9F-4F4F-A86E-5438F0C1F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282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5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l">
              <a:defRPr sz="1300"/>
            </a:lvl1pPr>
          </a:lstStyle>
          <a:p>
            <a:fld id="{3B7F34ED-3DAE-4DB8-AC27-25C0E6641E75}" type="datetimeFigureOut">
              <a:rPr lang="he-IL" smtClean="0"/>
              <a:t>כ'/סיון/תשפ"ב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292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5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l">
              <a:defRPr sz="1300"/>
            </a:lvl1pPr>
          </a:lstStyle>
          <a:p>
            <a:fld id="{2A15F5D4-D4AB-49C5-BD42-5CE84AE48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54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731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599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748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128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663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618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0"/>
            <a:ext cx="9235440" cy="5143500"/>
          </a:xfrm>
          <a:prstGeom prst="rect">
            <a:avLst/>
          </a:prstGeom>
        </p:spPr>
      </p:pic>
      <p:sp>
        <p:nvSpPr>
          <p:cNvPr id="8" name="כותרת משנה 2"/>
          <p:cNvSpPr txBox="1">
            <a:spLocks/>
          </p:cNvSpPr>
          <p:nvPr userDrawn="1"/>
        </p:nvSpPr>
        <p:spPr>
          <a:xfrm>
            <a:off x="1143000" y="2213110"/>
            <a:ext cx="6858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>
              <a:ln w="19050">
                <a:solidFill>
                  <a:schemeClr val="bg1"/>
                </a:solidFill>
              </a:ln>
              <a:solidFill>
                <a:srgbClr val="2E76BB"/>
              </a:solidFill>
              <a:latin typeface="South" panose="02020003050405020304" pitchFamily="18" charset="-79"/>
              <a:cs typeface="South" panose="02020003050405020304" pitchFamily="18" charset="-79"/>
            </a:endParaRPr>
          </a:p>
        </p:txBody>
      </p:sp>
      <p:sp>
        <p:nvSpPr>
          <p:cNvPr id="23" name="מציין מיקום של תאריך 2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מציין מיקום של מספר שקופית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כותרת 27"/>
          <p:cNvSpPr>
            <a:spLocks noGrp="1"/>
          </p:cNvSpPr>
          <p:nvPr>
            <p:ph type="title" hasCustomPrompt="1"/>
          </p:nvPr>
        </p:nvSpPr>
        <p:spPr>
          <a:xfrm>
            <a:off x="535782" y="1207392"/>
            <a:ext cx="8072436" cy="627784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2048" name="מציין מיקום טקסט 204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5" y="2010198"/>
            <a:ext cx="7715250" cy="1128929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משנה</a:t>
            </a:r>
          </a:p>
        </p:txBody>
      </p:sp>
      <p:sp>
        <p:nvSpPr>
          <p:cNvPr id="10" name="מציין מיקום טקסט 2047"/>
          <p:cNvSpPr>
            <a:spLocks noGrp="1"/>
          </p:cNvSpPr>
          <p:nvPr>
            <p:ph type="body" sz="quarter" idx="18" hasCustomPrompt="1"/>
          </p:nvPr>
        </p:nvSpPr>
        <p:spPr>
          <a:xfrm>
            <a:off x="714375" y="3311706"/>
            <a:ext cx="7715250" cy="55006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שם הדובר</a:t>
            </a:r>
          </a:p>
        </p:txBody>
      </p:sp>
    </p:spTree>
    <p:extLst>
      <p:ext uri="{BB962C8B-B14F-4D97-AF65-F5344CB8AC3E}">
        <p14:creationId xmlns:p14="http://schemas.microsoft.com/office/powerpoint/2010/main" val="280080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103711"/>
            <a:ext cx="8658225" cy="2139553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3263505"/>
            <a:ext cx="8658225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4393"/>
            <a:ext cx="4257676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64393"/>
            <a:ext cx="4276725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6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1"/>
            <a:ext cx="7886700" cy="714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39391"/>
            <a:ext cx="4260057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5" y="1550194"/>
            <a:ext cx="4260057" cy="318611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39391"/>
            <a:ext cx="4248150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50194"/>
            <a:ext cx="4248150" cy="3193256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50094"/>
            <a:ext cx="3505200" cy="1385887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989909" cy="4038599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5" y="2221706"/>
            <a:ext cx="3505200" cy="254317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828675"/>
            <a:ext cx="3495675" cy="1278731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1532"/>
            <a:ext cx="4989909" cy="3907631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0" y="2178844"/>
            <a:ext cx="3495675" cy="253603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075" y="100967"/>
            <a:ext cx="86868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/>
              <a:t>לחץ כדי לערוך כותרת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78682"/>
            <a:ext cx="8658225" cy="385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2294-1241-40AA-B4E2-F132AAC96FCC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89203E30-DF1D-A74E-9B57-D586651742B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03" y="4489806"/>
            <a:ext cx="4614343" cy="50764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8790" y="3655905"/>
            <a:ext cx="9272789" cy="798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5E0CB5A3-E6D1-0C43-B0FE-44023FA8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891" y="1475672"/>
            <a:ext cx="5306218" cy="627784"/>
          </a:xfrm>
        </p:spPr>
        <p:txBody>
          <a:bodyPr/>
          <a:lstStyle/>
          <a:p>
            <a:r>
              <a:rPr lang="he-IL" dirty="0" smtClean="0"/>
              <a:t>אסטרטגיה כלכלית לצמיחה מכלילה</a:t>
            </a:r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A1B7A93-2BFD-B443-A513-CE182CA84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0075" y="2434106"/>
            <a:ext cx="7715250" cy="1128929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מגמות מאקרו כלכליות</a:t>
            </a:r>
            <a:endParaRPr lang="he-IL" sz="2400" dirty="0"/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742A48B2-4E93-9440-B9E3-1C7CBE6B4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4375" y="3105835"/>
            <a:ext cx="7715250" cy="550069"/>
          </a:xfrm>
        </p:spPr>
        <p:txBody>
          <a:bodyPr/>
          <a:lstStyle/>
          <a:p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שירה גרינברג | הכלכלנית הראשית | משרד האוצר</a:t>
            </a: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6217" y="3673489"/>
            <a:ext cx="1705842" cy="79871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9B4DB7C-6E82-C549-AE6F-51E97A36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04" y="3825823"/>
            <a:ext cx="1537031" cy="4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391" y="710830"/>
            <a:ext cx="7074611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rtl="1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he-IL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rtl="1">
              <a:lnSpc>
                <a:spcPct val="150000"/>
              </a:lnSpc>
              <a:spcAft>
                <a:spcPts val="0"/>
              </a:spcAft>
            </a:pP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57882" y="328907"/>
            <a:ext cx="67016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צמיחה מכלילה</a:t>
            </a:r>
          </a:p>
          <a:p>
            <a:pPr algn="r" rtl="1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לסגירת הפערים המגדריים בשוק העבודה משמעות רבה  </a:t>
            </a:r>
            <a:endParaRPr lang="he-IL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358" y="4444348"/>
            <a:ext cx="1705842" cy="798710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B9B4DB7C-6E82-C549-AE6F-51E97A36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10" y="4618516"/>
            <a:ext cx="1397301" cy="43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358" y="1282545"/>
            <a:ext cx="5902240" cy="31011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73365" y="1683415"/>
            <a:ext cx="2670635" cy="270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 rtl="1">
              <a:lnSpc>
                <a:spcPct val="107000"/>
              </a:lnSpc>
              <a:spcAft>
                <a:spcPts val="800"/>
              </a:spcAft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צמצום הדרגתי של 40% </a:t>
            </a:r>
            <a:r>
              <a:rPr lang="he-I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מהפערים המגדריים </a:t>
            </a: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צפוי להוביל לגידול של </a:t>
            </a:r>
            <a:r>
              <a:rPr lang="he-I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כ-2% בתוצר </a:t>
            </a: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ב-2030 ושל </a:t>
            </a:r>
            <a:r>
              <a:rPr lang="he-I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כ-4.3% ב-2040 </a:t>
            </a: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בהשוואה לתרחיש עסקים </a:t>
            </a:r>
            <a:r>
              <a:rPr lang="he-I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כרגיל.</a:t>
            </a:r>
          </a:p>
          <a:p>
            <a:pPr marL="457200" algn="ctr" rtl="1">
              <a:lnSpc>
                <a:spcPct val="107000"/>
              </a:lnSpc>
              <a:spcAft>
                <a:spcPts val="800"/>
              </a:spcAft>
            </a:pPr>
            <a:endParaRPr lang="he-IL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ctr" rtl="1">
              <a:lnSpc>
                <a:spcPct val="107000"/>
              </a:lnSpc>
            </a:pPr>
            <a:r>
              <a:rPr lang="he-I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"קנס </a:t>
            </a:r>
            <a:r>
              <a:rPr lang="he-IL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האמהות</a:t>
            </a:r>
            <a:r>
              <a:rPr lang="he-I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</a:p>
          <a:p>
            <a:pPr marL="457200" algn="ctr" rtl="1">
              <a:lnSpc>
                <a:spcPct val="107000"/>
              </a:lnSpc>
            </a:pPr>
            <a:r>
              <a:rPr lang="he-I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מסביר כמחצית מהפער המגדרי.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20452" y="1653409"/>
            <a:ext cx="0" cy="2730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457004" y="415353"/>
            <a:ext cx="124287" cy="50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26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A1B7A93-2BFD-B443-A513-CE182CA84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e-IL" dirty="0"/>
              <a:t>תודה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5910" y="3121543"/>
            <a:ext cx="9362941" cy="798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7581" y="3139127"/>
            <a:ext cx="1705842" cy="79871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9B4DB7C-6E82-C549-AE6F-51E97A36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68" y="3291461"/>
            <a:ext cx="1537031" cy="4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53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375" y="365149"/>
            <a:ext cx="77635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המשק הישראלי צמח בשיעור של 8.2% בשנת 2021 וצפוי לצמוח בשיעור של </a:t>
            </a:r>
            <a:r>
              <a:rPr lang="he-I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כ-5% בשנת </a:t>
            </a:r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2022, על פי התחזית הנוכחית של האגף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8502" y="4737293"/>
            <a:ext cx="2512227" cy="2154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מקור: </a:t>
            </a:r>
            <a:r>
              <a:rPr lang="he-IL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עיבודי אגף הכלכלנית הראשית לנתוני </a:t>
            </a:r>
            <a:r>
              <a:rPr lang="he-IL" sz="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למ"ס</a:t>
            </a:r>
            <a:endParaRPr lang="he-IL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7753" y="1104900"/>
            <a:ext cx="6428792" cy="2974731"/>
            <a:chOff x="1783053" y="1599553"/>
            <a:chExt cx="8806392" cy="4908318"/>
          </a:xfrm>
        </p:grpSpPr>
        <p:graphicFrame>
          <p:nvGraphicFramePr>
            <p:cNvPr id="21" name="תרשים 1"/>
            <p:cNvGraphicFramePr/>
            <p:nvPr>
              <p:extLst>
                <p:ext uri="{D42A27DB-BD31-4B8C-83A1-F6EECF244321}">
                  <p14:modId xmlns:p14="http://schemas.microsoft.com/office/powerpoint/2010/main" val="3323660490"/>
                </p:ext>
              </p:extLst>
            </p:nvPr>
          </p:nvGraphicFramePr>
          <p:xfrm>
            <a:off x="1783053" y="1599553"/>
            <a:ext cx="8806392" cy="43301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מציין מיקום טקסט 4"/>
            <p:cNvSpPr txBox="1">
              <a:spLocks/>
            </p:cNvSpPr>
            <p:nvPr/>
          </p:nvSpPr>
          <p:spPr>
            <a:xfrm>
              <a:off x="3080655" y="6221371"/>
              <a:ext cx="916940" cy="262912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marL="0" indent="0" algn="r" defTabSz="914400" rtl="1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defRPr sz="1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1pPr>
              <a:lvl2pPr marL="4572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2pPr>
              <a:lvl3pPr marL="9144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3pPr>
              <a:lvl4pPr marL="13716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4pPr>
              <a:lvl5pPr marL="18288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he-IL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2019</a:t>
              </a:r>
              <a:endPara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מציין מיקום טקסט 4"/>
            <p:cNvSpPr txBox="1">
              <a:spLocks/>
            </p:cNvSpPr>
            <p:nvPr/>
          </p:nvSpPr>
          <p:spPr>
            <a:xfrm>
              <a:off x="5541716" y="6230204"/>
              <a:ext cx="916940" cy="262912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marL="0" indent="0" algn="r" defTabSz="914400" rtl="1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defRPr sz="1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1pPr>
              <a:lvl2pPr marL="4572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2pPr>
              <a:lvl3pPr marL="9144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3pPr>
              <a:lvl4pPr marL="13716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4pPr>
              <a:lvl5pPr marL="18288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he-IL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1498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2020</a:t>
              </a:r>
              <a:endPara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3149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מציין מיקום טקסט 4"/>
            <p:cNvSpPr txBox="1">
              <a:spLocks/>
            </p:cNvSpPr>
            <p:nvPr/>
          </p:nvSpPr>
          <p:spPr>
            <a:xfrm>
              <a:off x="7875859" y="6244959"/>
              <a:ext cx="916940" cy="262912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marL="0" indent="0" algn="r" defTabSz="914400" rtl="1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defRPr sz="1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1pPr>
              <a:lvl2pPr marL="4572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2pPr>
              <a:lvl3pPr marL="9144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3pPr>
              <a:lvl4pPr marL="13716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4pPr>
              <a:lvl5pPr marL="18288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he-IL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2021</a:t>
              </a:r>
              <a:endPara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Left Bracket 24"/>
            <p:cNvSpPr/>
            <p:nvPr/>
          </p:nvSpPr>
          <p:spPr>
            <a:xfrm rot="16200000">
              <a:off x="3631801" y="4796863"/>
              <a:ext cx="146402" cy="2016759"/>
            </a:xfrm>
            <a:prstGeom prst="leftBracket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6" name="Left Bracket 25"/>
            <p:cNvSpPr/>
            <p:nvPr/>
          </p:nvSpPr>
          <p:spPr>
            <a:xfrm rot="16200000">
              <a:off x="6070215" y="4789467"/>
              <a:ext cx="146399" cy="2099736"/>
            </a:xfrm>
            <a:prstGeom prst="leftBracket">
              <a:avLst/>
            </a:prstGeom>
            <a:ln w="19050">
              <a:solidFill>
                <a:srgbClr val="3149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7" name="Left Bracket 26"/>
            <p:cNvSpPr/>
            <p:nvPr/>
          </p:nvSpPr>
          <p:spPr>
            <a:xfrm rot="16200000">
              <a:off x="8481306" y="4928539"/>
              <a:ext cx="170537" cy="1845731"/>
            </a:xfrm>
            <a:prstGeom prst="leftBracket">
              <a:avLst/>
            </a:prstGeom>
            <a:ln w="19050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8" name="Left Bracket 27"/>
            <p:cNvSpPr/>
            <p:nvPr/>
          </p:nvSpPr>
          <p:spPr>
            <a:xfrm rot="16200000">
              <a:off x="9998103" y="5580406"/>
              <a:ext cx="148859" cy="581343"/>
            </a:xfrm>
            <a:prstGeom prst="leftBracket">
              <a:avLst/>
            </a:prstGeom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מציין מיקום טקסט 4"/>
            <p:cNvSpPr txBox="1">
              <a:spLocks/>
            </p:cNvSpPr>
            <p:nvPr/>
          </p:nvSpPr>
          <p:spPr>
            <a:xfrm>
              <a:off x="9614061" y="6222566"/>
              <a:ext cx="916940" cy="262912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marL="0" indent="0" algn="r" defTabSz="914400" rtl="1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defRPr sz="1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1pPr>
              <a:lvl2pPr marL="4572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2pPr>
              <a:lvl3pPr marL="9144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3pPr>
              <a:lvl4pPr marL="13716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4pPr>
              <a:lvl5pPr marL="1828800" indent="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David" panose="020E0502060401010101" pitchFamily="34" charset="-79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1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2022</a:t>
              </a:r>
              <a:endPara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8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1539" y="4344790"/>
            <a:ext cx="1705842" cy="798710"/>
          </a:xfrm>
          <a:prstGeom prst="rect">
            <a:avLst/>
          </a:prstGeom>
        </p:spPr>
      </p:pic>
      <p:pic>
        <p:nvPicPr>
          <p:cNvPr id="39" name="Picture 3">
            <a:extLst>
              <a:ext uri="{FF2B5EF4-FFF2-40B4-BE49-F238E27FC236}">
                <a16:creationId xmlns:a16="http://schemas.microsoft.com/office/drawing/2014/main" id="{B9B4DB7C-6E82-C549-AE6F-51E97A36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1" y="4518958"/>
            <a:ext cx="1397301" cy="43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8457004" y="415353"/>
            <a:ext cx="124287" cy="50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28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589" y="371861"/>
            <a:ext cx="77478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שיעור הצמיחה ברבעון הראשון של 2022 של מדינות העולם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(שיעור שינוי רבעוני בשיעורים שנתיים)</a:t>
            </a:r>
            <a:endParaRPr lang="he-IL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141" y="4590624"/>
            <a:ext cx="3276859" cy="3231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מקור: עיבודי אגף הכלכלנית הראשית לנתוני </a:t>
            </a:r>
            <a:r>
              <a:rPr lang="en-US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OECD</a:t>
            </a:r>
            <a:r>
              <a:rPr lang="he-IL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(ישראל = </a:t>
            </a:r>
            <a:r>
              <a:rPr lang="he-IL" sz="10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למ"ס</a:t>
            </a:r>
            <a:r>
              <a:rPr lang="he-IL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28729E5F-C357-41AE-8A05-8CF6771FA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788474"/>
              </p:ext>
            </p:extLst>
          </p:nvPr>
        </p:nvGraphicFramePr>
        <p:xfrm>
          <a:off x="521589" y="1229894"/>
          <a:ext cx="8165211" cy="290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515" y="4344790"/>
            <a:ext cx="1705842" cy="79871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9B4DB7C-6E82-C549-AE6F-51E97A36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630" y="4493200"/>
            <a:ext cx="1397301" cy="43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457004" y="415353"/>
            <a:ext cx="124287" cy="50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80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8269" y="491951"/>
            <a:ext cx="605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סביבת האינפלציה ממשיכה 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לעלות</a:t>
            </a:r>
            <a:endParaRPr lang="he-IL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973825"/>
              </p:ext>
            </p:extLst>
          </p:nvPr>
        </p:nvGraphicFramePr>
        <p:xfrm>
          <a:off x="355092" y="1081024"/>
          <a:ext cx="8432292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BB0D50-4895-4F30-B7EE-E9DCDAB4C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8702"/>
              </p:ext>
            </p:extLst>
          </p:nvPr>
        </p:nvGraphicFramePr>
        <p:xfrm>
          <a:off x="941534" y="1151175"/>
          <a:ext cx="4005878" cy="1088377"/>
        </p:xfrm>
        <a:graphic>
          <a:graphicData uri="http://schemas.openxmlformats.org/drawingml/2006/table">
            <a:tbl>
              <a:tblPr rtl="1" firstRow="1" firstCol="1" bandRow="1">
                <a:tableStyleId>{69012ECD-51FC-41F1-AA8D-1B2483CD663E}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56396206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29651493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664482688"/>
                    </a:ext>
                  </a:extLst>
                </a:gridCol>
                <a:gridCol w="614978">
                  <a:extLst>
                    <a:ext uri="{9D8B030D-6E8A-4147-A177-3AD203B41FA5}">
                      <a16:colId xmlns:a16="http://schemas.microsoft.com/office/drawing/2014/main" val="65515446"/>
                    </a:ext>
                  </a:extLst>
                </a:gridCol>
              </a:tblGrid>
              <a:tr h="20990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e-I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שינוי במדד</a:t>
                      </a:r>
                      <a:endParaRPr lang="en-IL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465"/>
                        </a:lnSpc>
                        <a:spcAft>
                          <a:spcPts val="600"/>
                        </a:spcAft>
                      </a:pPr>
                      <a:r>
                        <a:rPr lang="en-I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endParaRPr lang="en-IL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465"/>
                        </a:lnSpc>
                        <a:spcAft>
                          <a:spcPts val="600"/>
                        </a:spcAft>
                      </a:pPr>
                      <a:r>
                        <a:rPr lang="he-IL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r>
                        <a:rPr lang="en-IL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  <a:endParaRPr lang="en-IL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465"/>
                        </a:lnSpc>
                        <a:spcAft>
                          <a:spcPts val="600"/>
                        </a:spcAft>
                      </a:pPr>
                      <a:r>
                        <a:rPr lang="he-IL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2023*</a:t>
                      </a:r>
                      <a:endParaRPr lang="en-IL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3247092"/>
                  </a:ext>
                </a:extLst>
              </a:tr>
              <a:tr h="43923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e-I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ממוצע לעומת ממוצע השנה הקודמת</a:t>
                      </a:r>
                      <a:endParaRPr lang="en-IL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465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he-IL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IL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65"/>
                        </a:lnSpc>
                        <a:spcAft>
                          <a:spcPts val="600"/>
                        </a:spcAft>
                      </a:pPr>
                      <a:r>
                        <a:rPr lang="he-IL" sz="11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4.1</a:t>
                      </a:r>
                      <a:endParaRPr lang="en-IL" sz="11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465"/>
                        </a:lnSpc>
                        <a:spcAft>
                          <a:spcPts val="600"/>
                        </a:spcAft>
                      </a:pPr>
                      <a:r>
                        <a:rPr lang="he-IL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</a:t>
                      </a:r>
                      <a:endParaRPr lang="en-IL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3884510"/>
                  </a:ext>
                </a:extLst>
              </a:tr>
              <a:tr h="43923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e-I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סוף שנה לעומת סוף השנה הקודמת</a:t>
                      </a:r>
                      <a:endParaRPr lang="en-IL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465"/>
                        </a:lnSpc>
                        <a:spcAft>
                          <a:spcPts val="600"/>
                        </a:spcAft>
                      </a:pPr>
                      <a:r>
                        <a:rPr lang="he-IL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</a:t>
                      </a:r>
                      <a:endParaRPr lang="en-IL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65"/>
                        </a:lnSpc>
                        <a:spcAft>
                          <a:spcPts val="600"/>
                        </a:spcAft>
                      </a:pPr>
                      <a:r>
                        <a:rPr lang="he-IL" sz="11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4.2</a:t>
                      </a:r>
                      <a:endParaRPr lang="en-IL" sz="11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465"/>
                        </a:lnSpc>
                        <a:spcAft>
                          <a:spcPts val="600"/>
                        </a:spcAft>
                      </a:pPr>
                      <a:r>
                        <a:rPr lang="he-IL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</a:t>
                      </a:r>
                      <a:endParaRPr lang="en-IL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244261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7118" y="2239552"/>
            <a:ext cx="2047355" cy="2308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תחזית אגף הכלכלנית הראשית</a:t>
            </a:r>
            <a:endParaRPr lang="he-IL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755" y="4414100"/>
            <a:ext cx="1409786" cy="660091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B9B4DB7C-6E82-C549-AE6F-51E97A36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83" y="4518215"/>
            <a:ext cx="1154795" cy="3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457004" y="415353"/>
            <a:ext cx="124287" cy="50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03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9724" y="368614"/>
            <a:ext cx="67795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קצבי האינפלציה במרבית מדינות העולם ממשיכים להיות גבוהים, 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הריבית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ארוכת הטווח מתחילה לעלות</a:t>
            </a:r>
            <a:endParaRPr lang="he-IL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28729E5F-C357-41AE-8A05-8CF6771FA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865837"/>
              </p:ext>
            </p:extLst>
          </p:nvPr>
        </p:nvGraphicFramePr>
        <p:xfrm>
          <a:off x="327103" y="1257899"/>
          <a:ext cx="5206522" cy="288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23446"/>
              </p:ext>
            </p:extLst>
          </p:nvPr>
        </p:nvGraphicFramePr>
        <p:xfrm>
          <a:off x="5778500" y="1210973"/>
          <a:ext cx="3016251" cy="30120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32530">
                  <a:extLst>
                    <a:ext uri="{9D8B030D-6E8A-4147-A177-3AD203B41FA5}">
                      <a16:colId xmlns:a16="http://schemas.microsoft.com/office/drawing/2014/main" val="916695084"/>
                    </a:ext>
                  </a:extLst>
                </a:gridCol>
                <a:gridCol w="810336">
                  <a:extLst>
                    <a:ext uri="{9D8B030D-6E8A-4147-A177-3AD203B41FA5}">
                      <a16:colId xmlns:a16="http://schemas.microsoft.com/office/drawing/2014/main" val="1964980593"/>
                    </a:ext>
                  </a:extLst>
                </a:gridCol>
                <a:gridCol w="1273385">
                  <a:extLst>
                    <a:ext uri="{9D8B030D-6E8A-4147-A177-3AD203B41FA5}">
                      <a16:colId xmlns:a16="http://schemas.microsoft.com/office/drawing/2014/main" val="90614118"/>
                    </a:ext>
                  </a:extLst>
                </a:gridCol>
              </a:tblGrid>
              <a:tr h="859837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מדינה</a:t>
                      </a:r>
                      <a:endParaRPr lang="he-IL" sz="1200" dirty="0">
                        <a:solidFill>
                          <a:srgbClr val="31498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מספר העלאות עד</a:t>
                      </a:r>
                      <a:r>
                        <a:rPr lang="he-IL" sz="1200" baseline="0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כה</a:t>
                      </a:r>
                      <a:r>
                        <a:rPr lang="he-IL" sz="1200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ריבית</a:t>
                      </a:r>
                      <a:endParaRPr lang="he-IL" sz="1200" dirty="0">
                        <a:solidFill>
                          <a:srgbClr val="31498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564538"/>
                  </a:ext>
                </a:extLst>
              </a:tr>
              <a:tr h="60190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ארה"ב</a:t>
                      </a:r>
                      <a:endParaRPr lang="he-IL" sz="1400" b="1" dirty="0">
                        <a:solidFill>
                          <a:srgbClr val="31498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he-IL" sz="1400" dirty="0">
                        <a:solidFill>
                          <a:srgbClr val="31498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1.5%-1.75%</a:t>
                      </a:r>
                      <a:endParaRPr lang="he-IL" sz="1400" dirty="0">
                        <a:solidFill>
                          <a:srgbClr val="31498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76827"/>
                  </a:ext>
                </a:extLst>
              </a:tr>
              <a:tr h="516054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אנגליה</a:t>
                      </a:r>
                      <a:endParaRPr lang="he-IL" sz="1400" b="1" dirty="0">
                        <a:solidFill>
                          <a:srgbClr val="31498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he-IL" sz="1400" dirty="0">
                        <a:solidFill>
                          <a:srgbClr val="31498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1.25%</a:t>
                      </a:r>
                      <a:endParaRPr lang="he-IL" sz="1400" dirty="0">
                        <a:solidFill>
                          <a:srgbClr val="31498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320912"/>
                  </a:ext>
                </a:extLst>
              </a:tr>
              <a:tr h="516054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ישראל</a:t>
                      </a:r>
                      <a:endParaRPr lang="he-IL" sz="1400" b="1" dirty="0">
                        <a:solidFill>
                          <a:srgbClr val="31498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he-IL" sz="1400" dirty="0">
                        <a:solidFill>
                          <a:srgbClr val="31498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0.75%</a:t>
                      </a:r>
                      <a:endParaRPr lang="he-IL" sz="1400" dirty="0">
                        <a:solidFill>
                          <a:srgbClr val="31498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998203"/>
                  </a:ext>
                </a:extLst>
              </a:tr>
              <a:tr h="516054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גוש</a:t>
                      </a:r>
                      <a:r>
                        <a:rPr lang="he-IL" sz="1400" b="1" baseline="0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האירו</a:t>
                      </a:r>
                      <a:endParaRPr lang="he-IL" sz="1400" b="1" dirty="0">
                        <a:solidFill>
                          <a:srgbClr val="31498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he-IL" sz="1400" dirty="0">
                        <a:solidFill>
                          <a:srgbClr val="31498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rgbClr val="31498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he-IL" sz="1400" dirty="0">
                        <a:solidFill>
                          <a:srgbClr val="31498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66203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-1081826" y="3959870"/>
            <a:ext cx="64793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he-IL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אקונומיסט</a:t>
            </a:r>
            <a:r>
              <a:rPr lang="he-IL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(מאי 2022 ,עבור בריטניה אפריל </a:t>
            </a:r>
            <a:r>
              <a:rPr lang="he-IL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2022) | ישראל</a:t>
            </a:r>
            <a:r>
              <a:rPr lang="he-IL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e-IL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למ"ס</a:t>
            </a:r>
            <a:r>
              <a:rPr lang="he-IL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בנק ישראל (מאי </a:t>
            </a:r>
            <a:r>
              <a:rPr lang="he-IL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2022)</a:t>
            </a:r>
            <a:endParaRPr lang="en-IL" sz="105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88000" y="1210973"/>
            <a:ext cx="0" cy="3012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755" y="4414100"/>
            <a:ext cx="1409786" cy="660091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B9B4DB7C-6E82-C549-AE6F-51E97A36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83" y="4518215"/>
            <a:ext cx="1154795" cy="3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457004" y="415353"/>
            <a:ext cx="124287" cy="50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45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211687"/>
              </p:ext>
            </p:extLst>
          </p:nvPr>
        </p:nvGraphicFramePr>
        <p:xfrm>
          <a:off x="816746" y="1107586"/>
          <a:ext cx="4314547" cy="333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351606"/>
              </p:ext>
            </p:extLst>
          </p:nvPr>
        </p:nvGraphicFramePr>
        <p:xfrm>
          <a:off x="5726097" y="1107586"/>
          <a:ext cx="2876365" cy="33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94491" y="463924"/>
            <a:ext cx="60949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הלחימה באוקראינה תורמת לעליית מחירי הסחורות </a:t>
            </a:r>
            <a:endParaRPr lang="he-I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1960" y="4636423"/>
            <a:ext cx="3097323" cy="2154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מקור: </a:t>
            </a:r>
            <a:r>
              <a:rPr lang="he-IL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עיבודי אגף הכלכלנית הראשית לנתוני ה-</a:t>
            </a:r>
            <a:r>
              <a:rPr lang="en-US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OECD</a:t>
            </a:r>
            <a:r>
              <a:rPr lang="he-IL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(יוני 2022)</a:t>
            </a:r>
            <a:endParaRPr lang="he-IL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755" y="4414100"/>
            <a:ext cx="1409786" cy="660091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9B4DB7C-6E82-C549-AE6F-51E97A36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83" y="4518215"/>
            <a:ext cx="1154795" cy="3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457004" y="415353"/>
            <a:ext cx="124287" cy="50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4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863" y="449785"/>
            <a:ext cx="70589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החל מתחילת השנה נצפו ירידות חדות במדד </a:t>
            </a:r>
            <a:r>
              <a:rPr lang="he-IL" sz="2000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הנאסד"ק</a:t>
            </a:r>
            <a:endParaRPr lang="he-IL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437" y="4284511"/>
            <a:ext cx="18934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defRPr/>
            </a:pPr>
            <a:r>
              <a:rPr lang="he-I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Yahoo </a:t>
            </a:r>
            <a:r>
              <a:rPr lang="en-US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 20.6.2022</a:t>
            </a:r>
            <a:endParaRPr lang="he-IL" sz="105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83400" y="1511300"/>
            <a:ext cx="0" cy="275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4218" y="1607463"/>
            <a:ext cx="172996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תשואה ב-2021</a:t>
            </a:r>
            <a:endParaRPr lang="he-IL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1290" y="2109941"/>
            <a:ext cx="123623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21.4%</a:t>
            </a:r>
            <a:endParaRPr lang="he-IL" sz="24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2998" y="2889250"/>
            <a:ext cx="19124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תשואה מאז תחילת השנה</a:t>
            </a:r>
            <a:endParaRPr lang="he-IL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0638" y="3587234"/>
            <a:ext cx="107753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-31%</a:t>
            </a:r>
            <a:endParaRPr lang="he-IL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121530"/>
              </p:ext>
            </p:extLst>
          </p:nvPr>
        </p:nvGraphicFramePr>
        <p:xfrm>
          <a:off x="556707" y="1194647"/>
          <a:ext cx="6326693" cy="308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2719" y="4459525"/>
            <a:ext cx="1409786" cy="66009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9B4DB7C-6E82-C549-AE6F-51E97A36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47" y="4563640"/>
            <a:ext cx="1154795" cy="3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457004" y="415353"/>
            <a:ext cx="124287" cy="50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21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7004" y="415353"/>
            <a:ext cx="124287" cy="50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2353257" y="300807"/>
            <a:ext cx="60047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הכנסות המדינה גבוהות באופן חריג בחמשת החודשים הראשונים של </a:t>
            </a:r>
            <a:r>
              <a:rPr lang="he-I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(מיליארדי </a:t>
            </a:r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₪)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3968" y="4636423"/>
            <a:ext cx="3097323" cy="2154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מקור: </a:t>
            </a:r>
            <a:r>
              <a:rPr lang="he-IL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עיבודי אגף הכלכלנית הראשית לנתוני ה-</a:t>
            </a:r>
            <a:r>
              <a:rPr lang="en-US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OECD</a:t>
            </a:r>
            <a:r>
              <a:rPr lang="he-IL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(יוני 2022)</a:t>
            </a:r>
            <a:endParaRPr lang="he-IL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19055"/>
              </p:ext>
            </p:extLst>
          </p:nvPr>
        </p:nvGraphicFramePr>
        <p:xfrm>
          <a:off x="539403" y="1349538"/>
          <a:ext cx="8041888" cy="238339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6670">
                  <a:extLst>
                    <a:ext uri="{9D8B030D-6E8A-4147-A177-3AD203B41FA5}">
                      <a16:colId xmlns:a16="http://schemas.microsoft.com/office/drawing/2014/main" val="3699255537"/>
                    </a:ext>
                  </a:extLst>
                </a:gridCol>
                <a:gridCol w="836670">
                  <a:extLst>
                    <a:ext uri="{9D8B030D-6E8A-4147-A177-3AD203B41FA5}">
                      <a16:colId xmlns:a16="http://schemas.microsoft.com/office/drawing/2014/main" val="2331799386"/>
                    </a:ext>
                  </a:extLst>
                </a:gridCol>
                <a:gridCol w="665413">
                  <a:extLst>
                    <a:ext uri="{9D8B030D-6E8A-4147-A177-3AD203B41FA5}">
                      <a16:colId xmlns:a16="http://schemas.microsoft.com/office/drawing/2014/main" val="3162241050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3247155602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1171154354"/>
                    </a:ext>
                  </a:extLst>
                </a:gridCol>
                <a:gridCol w="720969">
                  <a:extLst>
                    <a:ext uri="{9D8B030D-6E8A-4147-A177-3AD203B41FA5}">
                      <a16:colId xmlns:a16="http://schemas.microsoft.com/office/drawing/2014/main" val="3973700437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861987383"/>
                    </a:ext>
                  </a:extLst>
                </a:gridCol>
                <a:gridCol w="844061">
                  <a:extLst>
                    <a:ext uri="{9D8B030D-6E8A-4147-A177-3AD203B41FA5}">
                      <a16:colId xmlns:a16="http://schemas.microsoft.com/office/drawing/2014/main" val="3353130586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30178978"/>
                    </a:ext>
                  </a:extLst>
                </a:gridCol>
                <a:gridCol w="797028">
                  <a:extLst>
                    <a:ext uri="{9D8B030D-6E8A-4147-A177-3AD203B41FA5}">
                      <a16:colId xmlns:a16="http://schemas.microsoft.com/office/drawing/2014/main" val="3034359862"/>
                    </a:ext>
                  </a:extLst>
                </a:gridCol>
              </a:tblGrid>
              <a:tr h="717307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סך</a:t>
                      </a:r>
                      <a:r>
                        <a:rPr lang="he-IL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e-I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הכנסות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שנתי</a:t>
                      </a:r>
                      <a:r>
                        <a:rPr lang="he-IL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הכנסות</a:t>
                      </a:r>
                      <a:r>
                        <a:rPr lang="he-IL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ממסים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ינואר-מאי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שיעור שינוי ריאלי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שנתי</a:t>
                      </a:r>
                      <a:r>
                        <a:rPr lang="he-IL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שיעור שינוי ריאלי </a:t>
                      </a:r>
                      <a:endParaRPr lang="he-IL" sz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ינואר-מאי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331914"/>
                  </a:ext>
                </a:extLst>
              </a:tr>
              <a:tr h="53055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e-IL" sz="11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r>
                        <a:rPr lang="he-IL" sz="11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מול 2020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מול 2019 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מול 2020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מול 2021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4941724"/>
                  </a:ext>
                </a:extLst>
              </a:tr>
              <a:tr h="113553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317.4</a:t>
                      </a:r>
                      <a:endParaRPr lang="en-US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310.9</a:t>
                      </a:r>
                      <a:endParaRPr lang="en-US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412.9</a:t>
                      </a:r>
                      <a:endParaRPr lang="en-US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124.8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194.0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21.7%</a:t>
                      </a:r>
                      <a:endParaRPr lang="en-US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19.9%</a:t>
                      </a:r>
                      <a:endParaRPr lang="en-US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22.1%</a:t>
                      </a:r>
                      <a:endParaRPr lang="en-US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22.3%</a:t>
                      </a:r>
                      <a:endParaRPr lang="en-US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4472671"/>
                  </a:ext>
                </a:extLst>
              </a:tr>
            </a:tbl>
          </a:graphicData>
        </a:graphic>
      </p:graphicFrame>
      <p:pic>
        <p:nvPicPr>
          <p:cNvPr id="22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755" y="4414100"/>
            <a:ext cx="1409786" cy="660091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B9B4DB7C-6E82-C549-AE6F-51E97A36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83" y="4518215"/>
            <a:ext cx="1154795" cy="3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391" y="710830"/>
            <a:ext cx="7074611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rtl="1">
              <a:lnSpc>
                <a:spcPct val="150000"/>
              </a:lnSpc>
              <a:spcAft>
                <a:spcPts val="0"/>
              </a:spcAft>
            </a:pP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e-I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6350" y="4516185"/>
            <a:ext cx="2975495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מקור: סימולציה של אגף הכלכלנית הראשית</a:t>
            </a:r>
            <a:endParaRPr lang="he-IL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2385" y="360589"/>
            <a:ext cx="76493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צמיחה מכלילה </a:t>
            </a:r>
          </a:p>
          <a:p>
            <a:pPr algn="r" rtl="1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קצב </a:t>
            </a:r>
            <a:r>
              <a:rPr lang="he-I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צמיחת התוצר מושפע מאוד מהשתלבות ערבים וחרדים בשוק 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העבודה</a:t>
            </a:r>
            <a:endParaRPr lang="he-IL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6" name="מציין מיקום תוכן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54295"/>
              </p:ext>
            </p:extLst>
          </p:nvPr>
        </p:nvGraphicFramePr>
        <p:xfrm>
          <a:off x="308832" y="1353753"/>
          <a:ext cx="4070889" cy="265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455254"/>
              </p:ext>
            </p:extLst>
          </p:nvPr>
        </p:nvGraphicFramePr>
        <p:xfrm>
          <a:off x="4597039" y="1353753"/>
          <a:ext cx="3983108" cy="265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755" y="4414100"/>
            <a:ext cx="1409786" cy="660091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B9B4DB7C-6E82-C549-AE6F-51E97A36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83" y="4518215"/>
            <a:ext cx="1154795" cy="3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457004" y="415353"/>
            <a:ext cx="124287" cy="50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88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המכון הישראלי לדמוקרטיה">
      <a:dk1>
        <a:srgbClr val="141E38"/>
      </a:dk1>
      <a:lt1>
        <a:sysClr val="window" lastClr="FFFFFF"/>
      </a:lt1>
      <a:dk2>
        <a:srgbClr val="141E38"/>
      </a:dk2>
      <a:lt2>
        <a:srgbClr val="E7E6E6"/>
      </a:lt2>
      <a:accent1>
        <a:srgbClr val="141E38"/>
      </a:accent1>
      <a:accent2>
        <a:srgbClr val="44546A"/>
      </a:accent2>
      <a:accent3>
        <a:srgbClr val="A5A5A5"/>
      </a:accent3>
      <a:accent4>
        <a:srgbClr val="D0CECE"/>
      </a:accent4>
      <a:accent5>
        <a:srgbClr val="8BB9E2"/>
      </a:accent5>
      <a:accent6>
        <a:srgbClr val="C2DFFD"/>
      </a:accent6>
      <a:hlink>
        <a:srgbClr val="034A90"/>
      </a:hlink>
      <a:folHlink>
        <a:srgbClr val="757070"/>
      </a:folHlink>
    </a:clrScheme>
    <a:fontScheme name="המכון הישראלי לדמוקרטיה">
      <a:majorFont>
        <a:latin typeface="Calibri Light"/>
        <a:ea typeface=""/>
        <a:cs typeface="TAHOMA "/>
      </a:majorFont>
      <a:minorFont>
        <a:latin typeface="Tahoma"/>
        <a:ea typeface=""/>
        <a:cs typeface="TAHOMA 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13416</TotalTime>
  <Words>440</Words>
  <Application>Microsoft Office PowerPoint</Application>
  <PresentationFormat>On-screen Show (16:9)</PresentationFormat>
  <Paragraphs>157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South</vt:lpstr>
      <vt:lpstr>Symbol</vt:lpstr>
      <vt:lpstr>Tahoma</vt:lpstr>
      <vt:lpstr>TAHOMA </vt:lpstr>
      <vt:lpstr>Wingdings</vt:lpstr>
      <vt:lpstr>ערכת נושא Office</vt:lpstr>
      <vt:lpstr>אסטרטגיה כלכלית לצמיחה מכלילה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 ראשית</dc:title>
  <dc:creator>user</dc:creator>
  <cp:lastModifiedBy>מרב קפלן</cp:lastModifiedBy>
  <cp:revision>283</cp:revision>
  <cp:lastPrinted>2022-06-20T13:11:14Z</cp:lastPrinted>
  <dcterms:created xsi:type="dcterms:W3CDTF">2017-01-14T12:39:51Z</dcterms:created>
  <dcterms:modified xsi:type="dcterms:W3CDTF">2022-06-20T14:38:14Z</dcterms:modified>
</cp:coreProperties>
</file>