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57" r:id="rId3"/>
    <p:sldId id="264" r:id="rId4"/>
    <p:sldId id="296" r:id="rId5"/>
    <p:sldId id="261" r:id="rId6"/>
    <p:sldId id="294" r:id="rId7"/>
    <p:sldId id="262" r:id="rId8"/>
    <p:sldId id="295" r:id="rId9"/>
    <p:sldId id="260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ta Rosin" initials="RR" lastIdx="1" clrIdx="0">
    <p:extLst>
      <p:ext uri="{19B8F6BF-5375-455C-9EA6-DF929625EA0E}">
        <p15:presenceInfo xmlns:p15="http://schemas.microsoft.com/office/powerpoint/2012/main" userId="S-1-5-21-1960408961-2052111302-725345543-114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77BC"/>
    <a:srgbClr val="424244"/>
    <a:srgbClr val="2E76BB"/>
    <a:srgbClr val="424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41" autoAdjust="0"/>
    <p:restoredTop sz="85514" autoAdjust="0"/>
  </p:normalViewPr>
  <p:slideViewPr>
    <p:cSldViewPr snapToGrid="0">
      <p:cViewPr varScale="1">
        <p:scale>
          <a:sx n="76" d="100"/>
          <a:sy n="76" d="100"/>
        </p:scale>
        <p:origin x="744" y="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CF9EABA-D418-42C4-9FAA-659042A9E532}" type="datetimeFigureOut">
              <a:rPr lang="he-IL" smtClean="0"/>
              <a:t>כ"א/סיון/תשפ"ב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0561C04-AA9F-4F4F-A86E-5438F0C1F4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2825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B7F34ED-3DAE-4DB8-AC27-25C0E6641E75}" type="datetimeFigureOut">
              <a:rPr lang="he-IL" smtClean="0"/>
              <a:t>כ"א/סיון/תשפ"ב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A15F5D4-D4AB-49C5-BD42-5CE84AE488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054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https://www.istockphoto.com/vector/get-rid-of-the-shackles-gm903212596-249112537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5F5D4-D4AB-49C5-BD42-5CE84AE488D8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82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https://www.istockphoto.com/vector/get-rid-of-the-shackles-gm903212596-249112537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5F5D4-D4AB-49C5-BD42-5CE84AE488D8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954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google.com/search?q=%D7%A7%D7%9C%D7%99%D7%A0%D7%98%D7%A7&amp;tbm=isch&amp;chips=q:%D7%A7%D7%9C%D7%99%D7%A0%D7%98%D7%A7,online_chips:%D7%94%D7%A7%D7%9C%D7%99%D7%A0%D7%98%D7%A7:fBYsFzJ0M28%3D&amp;rlz=1C1SQJL_enIL939IL939&amp;hl=iw&amp;sa=X&amp;ved=2ahUKEwi1ldWj_K_4AhWLG-wKHb09B5UQ4lYoA3oECAEQIw&amp;biw=1349&amp;bih=625#imgrc=o0gl30jT1S4aaM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5F5D4-D4AB-49C5-BD42-5CE84AE488D8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0389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https://www.calcalist.co.il/local/articles/0,7340,L-3083902,00.html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5F5D4-D4AB-49C5-BD42-5CE84AE488D8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303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0"/>
            <a:ext cx="9235440" cy="5143500"/>
          </a:xfrm>
          <a:prstGeom prst="rect">
            <a:avLst/>
          </a:prstGeom>
        </p:spPr>
      </p:pic>
      <p:sp>
        <p:nvSpPr>
          <p:cNvPr id="8" name="כותרת משנה 2"/>
          <p:cNvSpPr txBox="1">
            <a:spLocks/>
          </p:cNvSpPr>
          <p:nvPr userDrawn="1"/>
        </p:nvSpPr>
        <p:spPr>
          <a:xfrm>
            <a:off x="1143000" y="2213110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400" dirty="0">
              <a:ln w="19050">
                <a:solidFill>
                  <a:schemeClr val="bg1"/>
                </a:solidFill>
              </a:ln>
              <a:solidFill>
                <a:srgbClr val="2E76BB"/>
              </a:solidFill>
              <a:latin typeface="South" panose="02020003050405020304" pitchFamily="18" charset="-79"/>
              <a:cs typeface="South" panose="02020003050405020304" pitchFamily="18" charset="-79"/>
            </a:endParaRPr>
          </a:p>
        </p:txBody>
      </p:sp>
      <p:sp>
        <p:nvSpPr>
          <p:cNvPr id="23" name="מציין מיקום של תאריך 2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24" name="מציין מיקום של כותרת תחתונה 2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כותרת 27"/>
          <p:cNvSpPr>
            <a:spLocks noGrp="1"/>
          </p:cNvSpPr>
          <p:nvPr>
            <p:ph type="title" hasCustomPrompt="1"/>
          </p:nvPr>
        </p:nvSpPr>
        <p:spPr>
          <a:xfrm>
            <a:off x="535782" y="1207392"/>
            <a:ext cx="8072436" cy="627784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כותרת ראשית</a:t>
            </a:r>
          </a:p>
        </p:txBody>
      </p:sp>
      <p:sp>
        <p:nvSpPr>
          <p:cNvPr id="2048" name="מציין מיקום טקסט 2047"/>
          <p:cNvSpPr>
            <a:spLocks noGrp="1"/>
          </p:cNvSpPr>
          <p:nvPr>
            <p:ph type="body" sz="quarter" idx="17" hasCustomPrompt="1"/>
          </p:nvPr>
        </p:nvSpPr>
        <p:spPr>
          <a:xfrm>
            <a:off x="714375" y="2010198"/>
            <a:ext cx="7715250" cy="1128929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כותרת משנה</a:t>
            </a:r>
          </a:p>
        </p:txBody>
      </p:sp>
      <p:sp>
        <p:nvSpPr>
          <p:cNvPr id="10" name="מציין מיקום טקסט 2047"/>
          <p:cNvSpPr>
            <a:spLocks noGrp="1"/>
          </p:cNvSpPr>
          <p:nvPr>
            <p:ph type="body" sz="quarter" idx="18" hasCustomPrompt="1"/>
          </p:nvPr>
        </p:nvSpPr>
        <p:spPr>
          <a:xfrm>
            <a:off x="714375" y="3311706"/>
            <a:ext cx="7715250" cy="55006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שם הדובר</a:t>
            </a:r>
          </a:p>
        </p:txBody>
      </p:sp>
      <p:pic>
        <p:nvPicPr>
          <p:cNvPr id="2" name="תמונה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7"/>
          <a:stretch/>
        </p:blipFill>
        <p:spPr>
          <a:xfrm>
            <a:off x="0" y="0"/>
            <a:ext cx="9144000" cy="8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0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1103711"/>
            <a:ext cx="8658225" cy="2139553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5" y="3263505"/>
            <a:ext cx="8658225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0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64393"/>
            <a:ext cx="4257676" cy="376832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864393"/>
            <a:ext cx="4276725" cy="376832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6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1"/>
            <a:ext cx="7886700" cy="714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5" y="839391"/>
            <a:ext cx="4260057" cy="61793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125" y="1550194"/>
            <a:ext cx="4260057" cy="3186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839391"/>
            <a:ext cx="4248150" cy="61793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50194"/>
            <a:ext cx="4248150" cy="3193256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3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9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750094"/>
            <a:ext cx="3505200" cy="1385887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989909" cy="4038599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125" y="2221706"/>
            <a:ext cx="3505200" cy="254317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828675"/>
            <a:ext cx="3495675" cy="1278731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1532"/>
            <a:ext cx="4989909" cy="3907631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650" y="2178844"/>
            <a:ext cx="3495675" cy="253603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2294-1241-40AA-B4E2-F132AAC96FC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3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075" y="100967"/>
            <a:ext cx="8686800" cy="690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dirty="0"/>
              <a:t>לחץ כדי לערוך כותרת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5" y="878682"/>
            <a:ext cx="8658225" cy="385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1" y="4917283"/>
            <a:ext cx="1193833" cy="2262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D2294-1241-40AA-B4E2-F132AAC96FCC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5950" y="4917283"/>
            <a:ext cx="5486400" cy="2262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4917283"/>
            <a:ext cx="1133475" cy="2262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479A-B1FA-41E0-B854-B67B920FB5D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9203E30-DF1D-A74E-9B57-D586651742B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03" y="4489806"/>
            <a:ext cx="4614343" cy="50764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5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r" defTabSz="914400" rtl="1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5E0CB5A3-E6D1-0C43-B0FE-44023FA8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14" y="2571750"/>
            <a:ext cx="8072436" cy="627784"/>
          </a:xfrm>
        </p:spPr>
        <p:txBody>
          <a:bodyPr/>
          <a:lstStyle/>
          <a:p>
            <a:r>
              <a:rPr lang="he-IL" spc="50" dirty="0">
                <a:ln w="12700" cmpd="sng">
                  <a:gradFill>
                    <a:gsLst>
                      <a:gs pos="0">
                        <a:schemeClr val="accent4"/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schemeClr val="accent4">
                      <a:alpha val="40000"/>
                    </a:schemeClr>
                  </a:outerShdw>
                </a:effectLst>
              </a:rPr>
              <a:t>הצוות לקידום חדשנות אקלימית</a:t>
            </a:r>
            <a:br>
              <a:rPr lang="he-IL" spc="50" dirty="0">
                <a:ln w="12700" cmpd="sng">
                  <a:gradFill>
                    <a:gsLst>
                      <a:gs pos="0">
                        <a:schemeClr val="accent4"/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schemeClr val="accent4">
                      <a:alpha val="40000"/>
                    </a:schemeClr>
                  </a:outerShdw>
                </a:effectLst>
              </a:rPr>
            </a:br>
            <a:r>
              <a:rPr lang="he-IL" spc="50" dirty="0">
                <a:ln w="12700" cmpd="sng">
                  <a:gradFill>
                    <a:gsLst>
                      <a:gs pos="0">
                        <a:schemeClr val="accent4"/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schemeClr val="accent4">
                      <a:alpha val="40000"/>
                    </a:schemeClr>
                  </a:outerShdw>
                </a:effectLst>
              </a:rPr>
              <a:t>ולהסרת חסמים בתחום</a:t>
            </a:r>
            <a:br>
              <a:rPr lang="he-IL" spc="50" dirty="0">
                <a:ln w="12700" cmpd="sng">
                  <a:gradFill>
                    <a:gsLst>
                      <a:gs pos="0">
                        <a:schemeClr val="accent4"/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schemeClr val="accent4">
                      <a:alpha val="40000"/>
                    </a:schemeClr>
                  </a:outerShdw>
                </a:effectLst>
              </a:rPr>
            </a:br>
            <a:br>
              <a:rPr lang="he-IL" sz="2400" spc="50" dirty="0">
                <a:ln w="12700" cmpd="sng">
                  <a:gradFill>
                    <a:gsLst>
                      <a:gs pos="0">
                        <a:schemeClr val="accent4"/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schemeClr val="accent4">
                      <a:alpha val="40000"/>
                    </a:schemeClr>
                  </a:outerShdw>
                </a:effectLst>
              </a:rPr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251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276B7DC1-A8DC-9743-A0A2-208A8A48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0440"/>
            <a:ext cx="8672512" cy="972137"/>
          </a:xfrm>
        </p:spPr>
        <p:txBody>
          <a:bodyPr/>
          <a:lstStyle/>
          <a:p>
            <a:pPr algn="ctr"/>
            <a: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  <a:t>צוותי עבודה תחומיים </a:t>
            </a:r>
            <a:b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  <a:t>לגיבוש חזון ויעדים ל- 2030 ו-2050</a:t>
            </a:r>
            <a:b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b="0" dirty="0">
                <a:latin typeface="Arial" panose="020B0604020202020204" pitchFamily="34" charset="0"/>
                <a:cs typeface="Arial" panose="020B0604020202020204" pitchFamily="34" charset="0"/>
              </a:rPr>
              <a:t>בהובלה משותפת של המכון, המשרד להגנת הסביבה והמשרד הממונה על כל תחום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A2EBC34-766E-634A-8F62-4340192E1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277815"/>
            <a:ext cx="8658225" cy="370524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60000"/>
              </a:lnSpc>
              <a:buAutoNum type="arabicPeriod"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צוות אנרגיה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צוות מבנים וערים 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צוות תעשייה ופסולת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צוות תחבורה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צוות מזון וחקלאות</a:t>
            </a:r>
          </a:p>
          <a:p>
            <a:pPr marL="0" indent="0">
              <a:buNone/>
            </a:pP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3B1A5C3E-229D-431C-81A3-34CBC76620AA}"/>
              </a:ext>
            </a:extLst>
          </p:cNvPr>
          <p:cNvSpPr/>
          <p:nvPr/>
        </p:nvSpPr>
        <p:spPr>
          <a:xfrm>
            <a:off x="351691" y="1723291"/>
            <a:ext cx="4888523" cy="24735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he-I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על בסיס היעדים התחומיים </a:t>
            </a:r>
          </a:p>
          <a:p>
            <a:pPr algn="ctr" rtl="1"/>
            <a:r>
              <a:rPr lang="he-I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גובשו היעדים המשקיים </a:t>
            </a:r>
          </a:p>
          <a:p>
            <a:pPr algn="ctr" rtl="1"/>
            <a:r>
              <a:rPr lang="he-I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שהציג ראש הממשלה, נפתלי בנט, בוועידת האקלים בגלזגו – נוב' 2021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276B7DC1-A8DC-9743-A0A2-208A8A48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0440"/>
            <a:ext cx="8672512" cy="972137"/>
          </a:xfrm>
        </p:spPr>
        <p:txBody>
          <a:bodyPr/>
          <a:lstStyle/>
          <a:p>
            <a:pPr algn="ctr"/>
            <a: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  <a:t>צוותי עבודה מקצועיים </a:t>
            </a:r>
            <a:b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  <a:t>לקידום המעבר למשק דל פליטות</a:t>
            </a:r>
            <a:b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b="0" dirty="0">
                <a:latin typeface="Arial" panose="020B0604020202020204" pitchFamily="34" charset="0"/>
                <a:cs typeface="Arial" panose="020B0604020202020204" pitchFamily="34" charset="0"/>
              </a:rPr>
              <a:t>בהובלה משותפת של המכון הישראלי לדמוקרטיה והמשרד להגנת הסביבה 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A2EBC34-766E-634A-8F62-4340192E1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66092"/>
            <a:ext cx="8901112" cy="371696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he-IL" sz="2000" b="1" dirty="0">
                <a:latin typeface="Arial" panose="020B0604020202020204" pitchFamily="34" charset="0"/>
                <a:cs typeface="Arial" panose="020B0604020202020204" pitchFamily="34" charset="0"/>
              </a:rPr>
              <a:t>צוות השפעות מקרו כלכליות ותמחור פחמן, 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בהובלת פרופ' נתן זוסמן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he-IL" sz="2000" b="1" dirty="0">
                <a:latin typeface="Arial" panose="020B0604020202020204" pitchFamily="34" charset="0"/>
                <a:cs typeface="Arial" panose="020B0604020202020204" pitchFamily="34" charset="0"/>
              </a:rPr>
              <a:t>צוות רגולציה פיננסית על רקע שינויי אקלים, 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בהובלת פרופ' קרנית </a:t>
            </a:r>
            <a:r>
              <a:rPr lang="he-IL" sz="2000" dirty="0" err="1">
                <a:latin typeface="Arial" panose="020B0604020202020204" pitchFamily="34" charset="0"/>
                <a:cs typeface="Arial" panose="020B0604020202020204" pitchFamily="34" charset="0"/>
              </a:rPr>
              <a:t>פלוג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he-IL" sz="2000" b="1" dirty="0">
                <a:latin typeface="Arial" panose="020B0604020202020204" pitchFamily="34" charset="0"/>
                <a:cs typeface="Arial" panose="020B0604020202020204" pitchFamily="34" charset="0"/>
              </a:rPr>
              <a:t>צוות חברה אזרחית ומעבר צודק, 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בהובלת דפנה אבירם-ניצן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he-IL" sz="2000" b="1" dirty="0">
                <a:latin typeface="Arial" panose="020B0604020202020204" pitchFamily="34" charset="0"/>
                <a:cs typeface="Arial" panose="020B0604020202020204" pitchFamily="34" charset="0"/>
              </a:rPr>
              <a:t>צוות הסרת חסמים במגזר עסקי, 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בהובלת דפנה אבירם-ניצן 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he-IL" sz="2000" b="1" dirty="0">
                <a:latin typeface="Arial" panose="020B0604020202020204" pitchFamily="34" charset="0"/>
                <a:cs typeface="Arial" panose="020B0604020202020204" pitchFamily="34" charset="0"/>
              </a:rPr>
              <a:t>צוות לקידום חדשנות אקלים בישראל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, בהובלה משותפת עם המכון הישראלי לחדשנות</a:t>
            </a:r>
          </a:p>
          <a:p>
            <a:pPr marL="0" indent="0">
              <a:buNone/>
            </a:pP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51B6DB0-C309-41F0-8384-53C8F4AE1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49EAA"/>
              </a:clrFrom>
              <a:clrTo>
                <a:srgbClr val="949EA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</a:extLst>
          </a:blip>
          <a:srcRect r="1606" b="1774"/>
          <a:stretch/>
        </p:blipFill>
        <p:spPr>
          <a:xfrm>
            <a:off x="561201" y="2772464"/>
            <a:ext cx="8021598" cy="2270069"/>
          </a:xfrm>
          <a:prstGeom prst="rect">
            <a:avLst/>
          </a:prstGeom>
          <a:effectLst>
            <a:reflection stA="45000" endPos="65000" dist="279400" dir="5400000" sy="-100000" algn="bl" rotWithShape="0"/>
            <a:softEdge rad="673100"/>
          </a:effectLst>
        </p:spPr>
      </p:pic>
      <p:sp>
        <p:nvSpPr>
          <p:cNvPr id="5" name="כותרת משנה 6">
            <a:extLst>
              <a:ext uri="{FF2B5EF4-FFF2-40B4-BE49-F238E27FC236}">
                <a16:creationId xmlns:a16="http://schemas.microsoft.com/office/drawing/2014/main" id="{DF523BD6-5C2D-487D-91DA-A63B2EB94273}"/>
              </a:ext>
            </a:extLst>
          </p:cNvPr>
          <p:cNvSpPr txBox="1">
            <a:spLocks/>
          </p:cNvSpPr>
          <p:nvPr/>
        </p:nvSpPr>
        <p:spPr>
          <a:xfrm>
            <a:off x="1355871" y="534363"/>
            <a:ext cx="6432255" cy="1116869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stA="0" endPos="65000" dist="50800" dir="5400000" sy="-100000" algn="bl" rotWithShape="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תובנות מרכזיות מדיוני צוות חדשנות אקלימית</a:t>
            </a:r>
          </a:p>
        </p:txBody>
      </p:sp>
      <p:sp>
        <p:nvSpPr>
          <p:cNvPr id="6" name="מציין מיקום תוכן 7">
            <a:extLst>
              <a:ext uri="{FF2B5EF4-FFF2-40B4-BE49-F238E27FC236}">
                <a16:creationId xmlns:a16="http://schemas.microsoft.com/office/drawing/2014/main" id="{F5805F64-3554-4AA7-8AA9-7EC391B492B7}"/>
              </a:ext>
            </a:extLst>
          </p:cNvPr>
          <p:cNvSpPr txBox="1">
            <a:spLocks/>
          </p:cNvSpPr>
          <p:nvPr/>
        </p:nvSpPr>
        <p:spPr>
          <a:xfrm>
            <a:off x="1439651" y="2196400"/>
            <a:ext cx="6264696" cy="57606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18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דפנה אבירם-ניצן, מנהלת המרכז לממשל וכלכלה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e-IL" sz="18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ארז סומר, ראש פרויקט ההיערכות למשבר האקלים</a:t>
            </a:r>
            <a:endParaRPr lang="he-IL" sz="18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3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51435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2" descr="https://tripnholidays.com/wp-content3/14-top-rated-tourist-attractions-in-death-valley-4.jpg">
            <a:extLst>
              <a:ext uri="{FF2B5EF4-FFF2-40B4-BE49-F238E27FC236}">
                <a16:creationId xmlns:a16="http://schemas.microsoft.com/office/drawing/2014/main" id="{39373A63-8CE2-43C4-8B1E-0537FA7C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054"/>
            <a:ext cx="9144000" cy="5310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כותרת 3">
            <a:extLst>
              <a:ext uri="{FF2B5EF4-FFF2-40B4-BE49-F238E27FC236}">
                <a16:creationId xmlns:a16="http://schemas.microsoft.com/office/drawing/2014/main" id="{8FFA0FFA-CED3-4029-A30A-EF861DF8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16" y="523539"/>
            <a:ext cx="5931876" cy="196468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he-IL" sz="66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עמק המוות</a:t>
            </a:r>
            <a:br>
              <a:rPr lang="en-US" sz="66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e-IL" sz="4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בשלבים הראשונים של הפריסה המסחרית</a:t>
            </a:r>
            <a:br>
              <a:rPr lang="he-IL" sz="6600" dirty="0">
                <a:ln w="0"/>
              </a:rPr>
            </a:br>
            <a:r>
              <a:rPr lang="he-IL" sz="66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9938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51435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6" descr="898 Red Tape Illustrations &amp; Clip Art - iStock">
            <a:extLst>
              <a:ext uri="{FF2B5EF4-FFF2-40B4-BE49-F238E27FC236}">
                <a16:creationId xmlns:a16="http://schemas.microsoft.com/office/drawing/2014/main" id="{BC06C753-9E2A-494E-BC3A-1B4929750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b="3201"/>
          <a:stretch/>
        </p:blipFill>
        <p:spPr bwMode="auto">
          <a:xfrm>
            <a:off x="-1" y="0"/>
            <a:ext cx="8874370" cy="4455188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D5C06397-0591-984D-A490-19932BCD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31" y="-392088"/>
            <a:ext cx="3634154" cy="2160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e-IL" sz="40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סירבול</a:t>
            </a:r>
            <a:r>
              <a:rPr lang="en-US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תהליכים</a:t>
            </a:r>
            <a:br>
              <a:rPr lang="en-US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חוסר מענה</a:t>
            </a:r>
            <a:br>
              <a:rPr lang="en-US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היעדר ליווי</a:t>
            </a:r>
            <a:endParaRPr lang="en-US" sz="41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11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רעיונות קלינטק מנצחים - Cleantech Open - לאן מתפתח תחום הקלינטק? מי יפרוץ  דרך בתחום האנרגיה? איך NASAקשורה לכל הנושא? ומי ייצג אותנו בתחרות  הבינלאומית בסיליקון ואלי? גמר תחרות הקלינטק יתקיים ב-">
            <a:extLst>
              <a:ext uri="{FF2B5EF4-FFF2-40B4-BE49-F238E27FC236}">
                <a16:creationId xmlns:a16="http://schemas.microsoft.com/office/drawing/2014/main" id="{35CB6918-E29B-474E-A2AC-467595929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014" y="117232"/>
            <a:ext cx="8745417" cy="425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43F3B11-11E7-6F47-8BF5-88311DA3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2" y="316523"/>
            <a:ext cx="3024554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עידוד </a:t>
            </a:r>
            <a:b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הביקוש </a:t>
            </a:r>
            <a:b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המקומי </a:t>
            </a:r>
            <a:b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לטכנולוגיות </a:t>
            </a:r>
            <a:b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4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נקיות</a:t>
            </a:r>
            <a:endParaRPr lang="en-US" sz="4800" kern="12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6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חנת כוח סולארית-היברידית הפועלת על טורבינת גז תוקם בנגב | כלכליסט">
            <a:extLst>
              <a:ext uri="{FF2B5EF4-FFF2-40B4-BE49-F238E27FC236}">
                <a16:creationId xmlns:a16="http://schemas.microsoft.com/office/drawing/2014/main" id="{DB403385-56F1-4F71-B673-04A7FA5364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4" y="0"/>
            <a:ext cx="8673792" cy="462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כותרת 6">
            <a:extLst>
              <a:ext uri="{FF2B5EF4-FFF2-40B4-BE49-F238E27FC236}">
                <a16:creationId xmlns:a16="http://schemas.microsoft.com/office/drawing/2014/main" id="{70CE58DB-5D0E-4461-886D-139157D9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58" y="213288"/>
            <a:ext cx="8147538" cy="614930"/>
          </a:xfrm>
        </p:spPr>
        <p:txBody>
          <a:bodyPr/>
          <a:lstStyle/>
          <a:p>
            <a:r>
              <a:rPr lang="he-IL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קידום הגיוון הטכנולוגי של רשת החשמל</a:t>
            </a:r>
          </a:p>
        </p:txBody>
      </p:sp>
    </p:spTree>
    <p:extLst>
      <p:ext uri="{BB962C8B-B14F-4D97-AF65-F5344CB8AC3E}">
        <p14:creationId xmlns:p14="http://schemas.microsoft.com/office/powerpoint/2010/main" val="10419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DA1B7A93-2BFD-B443-A513-CE182CA844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תודה לכל יזמי האקלים </a:t>
            </a:r>
          </a:p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שתרמו מזמנם ומניסיונם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1453295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המכון הישראלי לדמוקרטיה">
      <a:dk1>
        <a:srgbClr val="141E38"/>
      </a:dk1>
      <a:lt1>
        <a:sysClr val="window" lastClr="FFFFFF"/>
      </a:lt1>
      <a:dk2>
        <a:srgbClr val="141E38"/>
      </a:dk2>
      <a:lt2>
        <a:srgbClr val="E7E6E6"/>
      </a:lt2>
      <a:accent1>
        <a:srgbClr val="141E38"/>
      </a:accent1>
      <a:accent2>
        <a:srgbClr val="44546A"/>
      </a:accent2>
      <a:accent3>
        <a:srgbClr val="A5A5A5"/>
      </a:accent3>
      <a:accent4>
        <a:srgbClr val="D0CECE"/>
      </a:accent4>
      <a:accent5>
        <a:srgbClr val="8BB9E2"/>
      </a:accent5>
      <a:accent6>
        <a:srgbClr val="C2DFFD"/>
      </a:accent6>
      <a:hlink>
        <a:srgbClr val="034A90"/>
      </a:hlink>
      <a:folHlink>
        <a:srgbClr val="757070"/>
      </a:folHlink>
    </a:clrScheme>
    <a:fontScheme name="המכון הישראלי לדמוקרטיה">
      <a:majorFont>
        <a:latin typeface="Calibri Light"/>
        <a:ea typeface=""/>
        <a:cs typeface="TAHOMA "/>
      </a:majorFont>
      <a:minorFont>
        <a:latin typeface="Tahoma"/>
        <a:ea typeface=""/>
        <a:cs typeface="TAHOMA "/>
      </a:minorFont>
    </a:fontScheme>
    <a:fmtScheme name="אופק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363</Words>
  <Application>Microsoft Office PowerPoint</Application>
  <PresentationFormat>‫הצגה על המסך (16:9)</PresentationFormat>
  <Paragraphs>33</Paragraphs>
  <Slides>9</Slides>
  <Notes>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South</vt:lpstr>
      <vt:lpstr>Tahoma</vt:lpstr>
      <vt:lpstr>Wingdings</vt:lpstr>
      <vt:lpstr>ערכת נושא Office</vt:lpstr>
      <vt:lpstr>הצוות לקידום חדשנות אקלימית ולהסרת חסמים בתחום  </vt:lpstr>
      <vt:lpstr>צוותי עבודה תחומיים  לגיבוש חזון ויעדים ל- 2030 ו-2050 בהובלה משותפת של המכון, המשרד להגנת הסביבה והמשרד הממונה על כל תחום</vt:lpstr>
      <vt:lpstr>צוותי עבודה מקצועיים  לקידום המעבר למשק דל פליטות בהובלה משותפת של המכון הישראלי לדמוקרטיה והמשרד להגנת הסביבה </vt:lpstr>
      <vt:lpstr>מצגת של PowerPoint‏</vt:lpstr>
      <vt:lpstr>עמק המוות בשלבים הראשונים של הפריסה המסחרית  </vt:lpstr>
      <vt:lpstr>סירבול תהליכים חוסר מענה היעדר ליווי</vt:lpstr>
      <vt:lpstr>עידוד  הביקוש  המקומי  לטכנולוגיות  נקיות</vt:lpstr>
      <vt:lpstr>קידום הגיוון הטכנולוגי של רשת החשמל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הצוות לקידום חדשנות אקלימית ולהסרת חסמים בתחום תובנות מרכזיות מדיוני הצוות</dc:title>
  <dc:creator>Rita Rosin</dc:creator>
  <cp:lastModifiedBy>Niv Asaraf</cp:lastModifiedBy>
  <cp:revision>22</cp:revision>
  <dcterms:created xsi:type="dcterms:W3CDTF">2022-06-16T14:05:01Z</dcterms:created>
  <dcterms:modified xsi:type="dcterms:W3CDTF">2022-06-20T15:23:08Z</dcterms:modified>
</cp:coreProperties>
</file>