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57" r:id="rId4"/>
    <p:sldId id="265" r:id="rId5"/>
    <p:sldId id="266" r:id="rId6"/>
    <p:sldId id="261" r:id="rId7"/>
    <p:sldId id="267" r:id="rId8"/>
    <p:sldId id="275" r:id="rId9"/>
    <p:sldId id="273" r:id="rId10"/>
    <p:sldId id="268" r:id="rId11"/>
    <p:sldId id="269" r:id="rId12"/>
    <p:sldId id="270" r:id="rId13"/>
    <p:sldId id="271" r:id="rId14"/>
    <p:sldId id="272" r:id="rId15"/>
    <p:sldId id="274" r:id="rId16"/>
    <p:sldId id="26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77BC"/>
    <a:srgbClr val="424244"/>
    <a:srgbClr val="2E76BB"/>
    <a:srgbClr val="42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FF6F52-4348-4CAE-9661-E6AA610B6665}" v="8" dt="2022-06-20T03:30:52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420" autoAdjust="0"/>
    <p:restoredTop sz="65738" autoAdjust="0"/>
  </p:normalViewPr>
  <p:slideViewPr>
    <p:cSldViewPr snapToGrid="0">
      <p:cViewPr varScale="1">
        <p:scale>
          <a:sx n="89" d="100"/>
          <a:sy n="89" d="100"/>
        </p:scale>
        <p:origin x="664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Menuhin" userId="1c78924c-64b9-4810-8f46-361abebe868c" providerId="ADAL" clId="{A8FF6F52-4348-4CAE-9661-E6AA610B6665}"/>
    <pc:docChg chg="custSel addSld delSld modSld sldOrd">
      <pc:chgData name="Jonathan Menuhin" userId="1c78924c-64b9-4810-8f46-361abebe868c" providerId="ADAL" clId="{A8FF6F52-4348-4CAE-9661-E6AA610B6665}" dt="2022-06-20T03:38:24.742" v="1409" actId="729"/>
      <pc:docMkLst>
        <pc:docMk/>
      </pc:docMkLst>
      <pc:sldChg chg="ord modNotesTx">
        <pc:chgData name="Jonathan Menuhin" userId="1c78924c-64b9-4810-8f46-361abebe868c" providerId="ADAL" clId="{A8FF6F52-4348-4CAE-9661-E6AA610B6665}" dt="2022-06-20T03:30:07.903" v="1137"/>
        <pc:sldMkLst>
          <pc:docMk/>
          <pc:sldMk cId="3111744587" sldId="257"/>
        </pc:sldMkLst>
      </pc:sldChg>
      <pc:sldChg chg="modTransition modNotesTx">
        <pc:chgData name="Jonathan Menuhin" userId="1c78924c-64b9-4810-8f46-361abebe868c" providerId="ADAL" clId="{A8FF6F52-4348-4CAE-9661-E6AA610B6665}" dt="2022-06-19T10:39:34.598" v="1133" actId="6549"/>
        <pc:sldMkLst>
          <pc:docMk/>
          <pc:sldMk cId="152519551" sldId="258"/>
        </pc:sldMkLst>
      </pc:sldChg>
      <pc:sldChg chg="modSp add del mod modShow modNotesTx">
        <pc:chgData name="Jonathan Menuhin" userId="1c78924c-64b9-4810-8f46-361abebe868c" providerId="ADAL" clId="{A8FF6F52-4348-4CAE-9661-E6AA610B6665}" dt="2022-06-20T03:37:59.688" v="1408" actId="729"/>
        <pc:sldMkLst>
          <pc:docMk/>
          <pc:sldMk cId="1637090892" sldId="259"/>
        </pc:sldMkLst>
        <pc:spChg chg="mod">
          <ac:chgData name="Jonathan Menuhin" userId="1c78924c-64b9-4810-8f46-361abebe868c" providerId="ADAL" clId="{A8FF6F52-4348-4CAE-9661-E6AA610B6665}" dt="2022-06-20T03:30:18.238" v="1138" actId="255"/>
          <ac:spMkLst>
            <pc:docMk/>
            <pc:sldMk cId="1637090892" sldId="259"/>
            <ac:spMk id="4" creationId="{A06228F5-1ECE-3846-9213-BDD0C3E1A107}"/>
          </ac:spMkLst>
        </pc:spChg>
      </pc:sldChg>
      <pc:sldChg chg="modSp mod modNotesTx">
        <pc:chgData name="Jonathan Menuhin" userId="1c78924c-64b9-4810-8f46-361abebe868c" providerId="ADAL" clId="{A8FF6F52-4348-4CAE-9661-E6AA610B6665}" dt="2022-06-20T03:33:45.657" v="1229" actId="6549"/>
        <pc:sldMkLst>
          <pc:docMk/>
          <pc:sldMk cId="2185533780" sldId="269"/>
        </pc:sldMkLst>
        <pc:spChg chg="mod">
          <ac:chgData name="Jonathan Menuhin" userId="1c78924c-64b9-4810-8f46-361abebe868c" providerId="ADAL" clId="{A8FF6F52-4348-4CAE-9661-E6AA610B6665}" dt="2022-06-20T03:33:45.657" v="1229" actId="6549"/>
          <ac:spMkLst>
            <pc:docMk/>
            <pc:sldMk cId="2185533780" sldId="269"/>
            <ac:spMk id="30" creationId="{153605D9-02AC-E826-8F39-85B9D435389B}"/>
          </ac:spMkLst>
        </pc:spChg>
      </pc:sldChg>
      <pc:sldChg chg="modNotesTx">
        <pc:chgData name="Jonathan Menuhin" userId="1c78924c-64b9-4810-8f46-361abebe868c" providerId="ADAL" clId="{A8FF6F52-4348-4CAE-9661-E6AA610B6665}" dt="2022-06-19T08:35:09.108" v="575" actId="313"/>
        <pc:sldMkLst>
          <pc:docMk/>
          <pc:sldMk cId="2034610026" sldId="271"/>
        </pc:sldMkLst>
      </pc:sldChg>
      <pc:sldChg chg="modNotesTx">
        <pc:chgData name="Jonathan Menuhin" userId="1c78924c-64b9-4810-8f46-361abebe868c" providerId="ADAL" clId="{A8FF6F52-4348-4CAE-9661-E6AA610B6665}" dt="2022-06-19T08:26:59.702" v="571" actId="6549"/>
        <pc:sldMkLst>
          <pc:docMk/>
          <pc:sldMk cId="943537212" sldId="273"/>
        </pc:sldMkLst>
      </pc:sldChg>
      <pc:sldChg chg="mod modShow modNotesTx">
        <pc:chgData name="Jonathan Menuhin" userId="1c78924c-64b9-4810-8f46-361abebe868c" providerId="ADAL" clId="{A8FF6F52-4348-4CAE-9661-E6AA610B6665}" dt="2022-06-20T03:38:24.742" v="1409" actId="729"/>
        <pc:sldMkLst>
          <pc:docMk/>
          <pc:sldMk cId="397915676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F9EABA-D418-42C4-9FAA-659042A9E532}" type="datetimeFigureOut">
              <a:rPr lang="he-IL" smtClean="0"/>
              <a:t>כ"א/סיון/תשפ"ב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561C04-AA9F-4F4F-A86E-5438F0C1F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282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7F34ED-3DAE-4DB8-AC27-25C0E6641E75}" type="datetimeFigureOut">
              <a:rPr lang="he-IL" smtClean="0"/>
              <a:t>כ"א/סיון/תשפ"ב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15F5D4-D4AB-49C5-BD42-5CE84AE48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054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620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רגולציה מכוונת לטפל בסיכונים. ואני מבין שזה חלק מהעבודה של רשות הרגולציה העתידית. אך גם לתקשר זאת ליזמים ולחברות שלא יהיה בהפתעה. רגולציה יכולה להיות הזדמנות ליזמים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8362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הובלה ותכלול – כיוון שהנושא נמצא בהרבה משרדים, משהו בעל ראיה מערכתית חייב </a:t>
            </a:r>
            <a:r>
              <a:rPr lang="he-IL" dirty="0" err="1"/>
              <a:t>לתכלל</a:t>
            </a:r>
            <a:r>
              <a:rPr lang="he-IL" dirty="0"/>
              <a:t> את הנושא. לא הגדרנו כאן יחידה שעושה זאת – אינני בטוח שאני מבין או יודע את כל השיקולים. אך ניהול של צוות בין משרדי ובין מגזרי חייב להיות. אתם תחליטו איפה ומי, אך אסור שזה לא ינוהל ברמה מערכתית. </a:t>
            </a:r>
          </a:p>
          <a:p>
            <a:r>
              <a:rPr lang="he-IL" dirty="0"/>
              <a:t>והכנת שינוי אקלים בתוכניות הממשלתיות: רכש ממשלתי, השקעה בתשתיות, תוכניות </a:t>
            </a:r>
            <a:r>
              <a:rPr lang="he-IL" dirty="0" err="1"/>
              <a:t>הפיילוטים</a:t>
            </a:r>
            <a:r>
              <a:rPr lang="he-IL" dirty="0"/>
              <a:t>, מענקים לחברות ועוד. 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3035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קידום גופים קטליטיים שיניעו את השוק: </a:t>
            </a:r>
            <a:r>
              <a:rPr lang="he-IL" dirty="0" err="1"/>
              <a:t>מרקטפלייס</a:t>
            </a:r>
            <a:r>
              <a:rPr lang="he-IL" dirty="0"/>
              <a:t> של אתגרים ופתרונות וזירת מסחר בפחמן. לא שהממשלה תנהל אלא שתקדם </a:t>
            </a:r>
            <a:r>
              <a:rPr lang="he-IL" dirty="0" err="1"/>
              <a:t>שמהו</a:t>
            </a:r>
            <a:r>
              <a:rPr lang="he-IL" dirty="0"/>
              <a:t> אחר. </a:t>
            </a:r>
          </a:p>
          <a:p>
            <a:endParaRPr lang="he-IL" dirty="0"/>
          </a:p>
          <a:p>
            <a:r>
              <a:rPr lang="he-IL" dirty="0"/>
              <a:t>בנוסף – קידום מרכזי </a:t>
            </a:r>
            <a:r>
              <a:rPr lang="he-IL" dirty="0" err="1"/>
              <a:t>מופ</a:t>
            </a:r>
            <a:r>
              <a:rPr lang="he-IL" dirty="0"/>
              <a:t> עם גופים בינ"ל לנושאי האקלים: חברות רב-לאומיות, הבנק העולמי, אמנת המדבור – יש צורך להשקיע משאבים שרק המדינה יכולה והתשואה מהמרכזים הללו תהא גדולה.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6762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מיתוג לאומי הוא דבר חשוב שכן </a:t>
            </a:r>
            <a:r>
              <a:rPr lang="en-US" dirty="0"/>
              <a:t>start up nation </a:t>
            </a:r>
            <a:r>
              <a:rPr lang="he-IL" dirty="0"/>
              <a:t> הביא הרבה חברות, כסף ומשאבים לישראל – בוא נמקד מחדש לנושא האקלים ובמסגרת זו, יש להתחיל לעבוד עם חברות, קרנות וארגונים ולהביא אותם לפעילות בארץ.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0601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זהו. זה הקציר של ארבע חודשים. יכול להיות שאפשר היה להכניס נושאים נוספים. אך המטרה </a:t>
            </a:r>
            <a:r>
              <a:rPr lang="he-IL" dirty="0" err="1"/>
              <a:t>היתה</a:t>
            </a:r>
            <a:r>
              <a:rPr lang="he-IL" dirty="0"/>
              <a:t> להציג מתווה לפעילות. שממנו ניתן יהיה לבנות מדיניות ותוכניות עבודה. אני מקווה שהצלחנו. 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חייבים לאמץ את המתווה אם אנו רוצים להיות </a:t>
            </a:r>
            <a:r>
              <a:rPr lang="en-US" dirty="0"/>
              <a:t>climate innovation nation</a:t>
            </a:r>
            <a:r>
              <a:rPr lang="he-IL" dirty="0"/>
              <a:t>. בלעדיו יהיו הצלחות כי עדיין יש כאן ידע וכיוון, אך חייבים לבנות מסגרת מארגנת. </a:t>
            </a:r>
          </a:p>
          <a:p>
            <a:endParaRPr lang="he-IL" dirty="0"/>
          </a:p>
          <a:p>
            <a:r>
              <a:rPr lang="he-IL" dirty="0"/>
              <a:t>אני מקווה ששכנעתי אתם במתווה והצגתי כלים שבגדול מוכרים וידועים, אך האם נעשה זאת ביחד. בידכם הדבר.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954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מכובדי,</a:t>
            </a:r>
          </a:p>
          <a:p>
            <a:endParaRPr lang="he-IL" dirty="0"/>
          </a:p>
          <a:p>
            <a:r>
              <a:rPr lang="he-IL" dirty="0"/>
              <a:t>אנכל האנשים כן מסכמים על המטרה.</a:t>
            </a:r>
          </a:p>
          <a:p>
            <a:endParaRPr lang="he-IL" dirty="0"/>
          </a:p>
          <a:p>
            <a:r>
              <a:rPr lang="he-IL" dirty="0"/>
              <a:t>אך השאלה היא מה אנו צריכים לעשות. </a:t>
            </a:r>
          </a:p>
          <a:p>
            <a:endParaRPr lang="he-IL" dirty="0"/>
          </a:p>
          <a:p>
            <a:r>
              <a:rPr lang="he-IL" dirty="0"/>
              <a:t>במסגרת זו עברנו על תוכניות ממשלתיות קודמות לקידום חדשנות, </a:t>
            </a:r>
            <a:r>
              <a:rPr lang="he-IL" dirty="0" err="1"/>
              <a:t>התיעצנו</a:t>
            </a:r>
            <a:r>
              <a:rPr lang="he-IL" dirty="0"/>
              <a:t> עם הרבה אנשים טובים בממשלה, שמענו יזמים, וכמובן יש את התובנות שלנו מקידום אקוסיסטם של חדשנות.  </a:t>
            </a:r>
          </a:p>
          <a:p>
            <a:endParaRPr lang="he-IL" dirty="0"/>
          </a:p>
          <a:p>
            <a:r>
              <a:rPr lang="he-IL" dirty="0"/>
              <a:t> 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203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המכון הישראלי לחדשנות – למי שלא יודע – ארגון שמנהל מגוון קהילות חדשנות במגוון נושאים. חלק עם הממשלה וחלק בעליה.  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4609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ClrTx/>
              <a:buNone/>
            </a:pPr>
            <a:r>
              <a:rPr lang="he-IL" sz="1200" dirty="0">
                <a:solidFill>
                  <a:srgbClr val="000000"/>
                </a:solidFill>
                <a:latin typeface="OpenSansHebrew"/>
              </a:rPr>
              <a:t>לכל אחד מהנושאים הללו: נוצרה דה פקטו או דה – יורו תוכנית לאומית לקידום חדשנות בתחום. נקודתית, המטפלת במגוון מחזיקי עניין הרלוונטיים ותחת אחריות משרד ממשלתי מוביל ובשיתוף חלקי של משרדי ממשלה אחרים</a:t>
            </a:r>
          </a:p>
          <a:p>
            <a:pPr marL="0" indent="0" algn="ctr">
              <a:buClrTx/>
              <a:buNone/>
            </a:pPr>
            <a:endParaRPr lang="he-IL" sz="1200" dirty="0">
              <a:solidFill>
                <a:srgbClr val="000000"/>
              </a:solidFill>
              <a:latin typeface="OpenSansHebrew"/>
            </a:endParaRPr>
          </a:p>
          <a:p>
            <a:pPr marL="0" indent="0" algn="ctr">
              <a:buClrTx/>
              <a:buNone/>
            </a:pPr>
            <a:endParaRPr lang="he-IL" sz="1200" dirty="0">
              <a:solidFill>
                <a:srgbClr val="000000"/>
              </a:solidFill>
              <a:latin typeface="OpenSansHebrew"/>
            </a:endParaRPr>
          </a:p>
          <a:p>
            <a:pPr marL="0" indent="0" algn="ctr">
              <a:buClrTx/>
              <a:buNone/>
            </a:pPr>
            <a:r>
              <a:rPr lang="he-IL" sz="1200" dirty="0">
                <a:solidFill>
                  <a:srgbClr val="000000"/>
                </a:solidFill>
                <a:latin typeface="OpenSansHebrew"/>
              </a:rPr>
              <a:t>אז האם תוכנית לאומית של קידום חדשנות אקלימית זה אותו דבר סוג של </a:t>
            </a:r>
            <a:r>
              <a:rPr lang="en-US" sz="1200" dirty="0">
                <a:solidFill>
                  <a:srgbClr val="000000"/>
                </a:solidFill>
                <a:latin typeface="OpenSansHebrew"/>
              </a:rPr>
              <a:t>cut and past</a:t>
            </a:r>
            <a:r>
              <a:rPr lang="he-IL" sz="1200" dirty="0">
                <a:solidFill>
                  <a:srgbClr val="000000"/>
                </a:solidFill>
                <a:latin typeface="OpenSansHebrew"/>
              </a:rPr>
              <a:t> </a:t>
            </a:r>
          </a:p>
          <a:p>
            <a:pPr marL="0" indent="0" algn="ctr">
              <a:buClrTx/>
              <a:buNone/>
            </a:pPr>
            <a:endParaRPr lang="he-IL" sz="1200" dirty="0">
              <a:solidFill>
                <a:srgbClr val="000000"/>
              </a:solidFill>
              <a:latin typeface="OpenSansHebrew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5420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ClrTx/>
              <a:buNone/>
            </a:pPr>
            <a:endParaRPr lang="he-IL" sz="800" dirty="0">
              <a:solidFill>
                <a:srgbClr val="000000"/>
              </a:solidFill>
              <a:latin typeface="OpenSansHebrew"/>
            </a:endParaRPr>
          </a:p>
          <a:p>
            <a:pPr marL="0" indent="0" algn="r">
              <a:buClrTx/>
              <a:buNone/>
            </a:pPr>
            <a:r>
              <a:rPr lang="he-IL" sz="500" dirty="0">
                <a:solidFill>
                  <a:srgbClr val="000000"/>
                </a:solidFill>
                <a:latin typeface="OpenSansHebrew"/>
              </a:rPr>
              <a:t>תחום האקלים הוא שונה</a:t>
            </a:r>
          </a:p>
          <a:p>
            <a:pPr marL="0" indent="0" algn="ctr">
              <a:buClrTx/>
              <a:buNone/>
            </a:pPr>
            <a:endParaRPr lang="he-IL" sz="500" dirty="0">
              <a:solidFill>
                <a:srgbClr val="000000"/>
              </a:solidFill>
              <a:latin typeface="OpenSansHebrew"/>
            </a:endParaRPr>
          </a:p>
          <a:p>
            <a:pPr marL="0" indent="0" algn="r">
              <a:buClrTx/>
              <a:buNone/>
            </a:pPr>
            <a:r>
              <a:rPr lang="he-IL" sz="500" dirty="0">
                <a:solidFill>
                  <a:srgbClr val="000000"/>
                </a:solidFill>
                <a:latin typeface="OpenSansHebrew"/>
              </a:rPr>
              <a:t>בראש סדר העדיפויות הלאומי – מה שאומר: רגולציה גלובלית, תאגידים מחפשים טכנולוגיה ושוק ההון מאתר הזדמנויות. </a:t>
            </a:r>
          </a:p>
          <a:p>
            <a:pPr marL="0" indent="0" algn="r">
              <a:buClrTx/>
              <a:buNone/>
            </a:pPr>
            <a:endParaRPr lang="he-IL" sz="500" dirty="0">
              <a:solidFill>
                <a:srgbClr val="000000"/>
              </a:solidFill>
              <a:latin typeface="OpenSansHebrew"/>
            </a:endParaRPr>
          </a:p>
          <a:p>
            <a:pPr marL="0" indent="0" algn="r">
              <a:buClrTx/>
              <a:buNone/>
            </a:pPr>
            <a:r>
              <a:rPr lang="he-IL" sz="500" dirty="0">
                <a:solidFill>
                  <a:srgbClr val="000000"/>
                </a:solidFill>
                <a:latin typeface="OpenSansHebrew"/>
              </a:rPr>
              <a:t>חברות ישראליות שלא ישכילו להחיל את הנושא – יקרסו והזדמנות מדהימה לתעשייה הישראלית </a:t>
            </a:r>
          </a:p>
          <a:p>
            <a:pPr marL="0" indent="0" algn="ctr">
              <a:buClrTx/>
              <a:buNone/>
            </a:pPr>
            <a:r>
              <a:rPr lang="he-IL" sz="500" dirty="0">
                <a:solidFill>
                  <a:srgbClr val="000000"/>
                </a:solidFill>
                <a:latin typeface="OpenSansHebrew"/>
              </a:rPr>
              <a:t> </a:t>
            </a:r>
          </a:p>
          <a:p>
            <a:pPr marL="0" indent="0" algn="r" rtl="1">
              <a:buClrTx/>
              <a:buNone/>
            </a:pPr>
            <a:r>
              <a:rPr lang="he-IL" sz="500" dirty="0">
                <a:solidFill>
                  <a:srgbClr val="000000"/>
                </a:solidFill>
                <a:latin typeface="OpenSansHebrew"/>
              </a:rPr>
              <a:t>באחד ממוקדי הפעילות של מספר משרדי ממשלה (הגנת הסביבה, הכלכלה, החדשנות, האנרגיה, החוץ, האוצר, הבטחון, בטחון פנים, חקלאות) </a:t>
            </a:r>
          </a:p>
          <a:p>
            <a:pPr marL="0" indent="0" algn="r" rtl="1">
              <a:buClrTx/>
              <a:buNone/>
            </a:pPr>
            <a:endParaRPr lang="he-IL" sz="500" dirty="0">
              <a:solidFill>
                <a:srgbClr val="000000"/>
              </a:solidFill>
              <a:latin typeface="OpenSansHebrew"/>
            </a:endParaRPr>
          </a:p>
          <a:p>
            <a:pPr marL="0" indent="0" algn="r" rtl="1">
              <a:buClrTx/>
              <a:buNone/>
            </a:pPr>
            <a:r>
              <a:rPr lang="he-IL" sz="500" dirty="0">
                <a:solidFill>
                  <a:srgbClr val="000000"/>
                </a:solidFill>
                <a:latin typeface="OpenSansHebrew"/>
              </a:rPr>
              <a:t>ולכן: </a:t>
            </a:r>
          </a:p>
          <a:p>
            <a:pPr marL="0" indent="0" algn="r" rtl="1">
              <a:buClrTx/>
              <a:buNone/>
            </a:pPr>
            <a:r>
              <a:rPr lang="he-IL" sz="500" dirty="0" err="1">
                <a:solidFill>
                  <a:srgbClr val="000000"/>
                </a:solidFill>
                <a:latin typeface="OpenSansHebrew"/>
              </a:rPr>
              <a:t>חזון</a:t>
            </a:r>
            <a:r>
              <a:rPr lang="he-IL" sz="500" dirty="0">
                <a:solidFill>
                  <a:srgbClr val="000000"/>
                </a:solidFill>
                <a:latin typeface="OpenSansHebrew"/>
              </a:rPr>
              <a:t> אחד – דבר שיוביל תוכנית עבודה מארגנת </a:t>
            </a:r>
          </a:p>
          <a:p>
            <a:pPr marL="0" indent="0" algn="r" rtl="1">
              <a:buClrTx/>
              <a:buNone/>
            </a:pPr>
            <a:r>
              <a:rPr lang="he-IL" sz="500" dirty="0">
                <a:solidFill>
                  <a:srgbClr val="000000"/>
                </a:solidFill>
                <a:latin typeface="OpenSansHebrew"/>
              </a:rPr>
              <a:t>ניהול מערכתי: בין משרדי ובין מגזרי </a:t>
            </a:r>
          </a:p>
          <a:p>
            <a:pPr marL="0" indent="0" algn="r" rtl="1">
              <a:buClrTx/>
              <a:buNone/>
            </a:pPr>
            <a:r>
              <a:rPr lang="he-IL" sz="500" dirty="0">
                <a:solidFill>
                  <a:srgbClr val="000000"/>
                </a:solidFill>
                <a:latin typeface="OpenSansHebrew"/>
              </a:rPr>
              <a:t>פעילות במספר ערוצים: הכוונה לפעול בהם בכלים המקובלים לממשלה: רגולציה ומשאבים אך גם בכלים אחרים שמייד אסביר אותם עם חברות ממשלתיות, פרטיות ועמותות. כל אחד בשיתוף למטרות שלהם. </a:t>
            </a:r>
          </a:p>
          <a:p>
            <a:pPr marL="0" indent="0" algn="ctr">
              <a:buClrTx/>
              <a:buNone/>
            </a:pPr>
            <a:endParaRPr lang="he-IL" sz="500" dirty="0">
              <a:solidFill>
                <a:srgbClr val="000000"/>
              </a:solidFill>
              <a:latin typeface="OpenSansHebrew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435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שהתחלנו לשאול מה המטרה של המתווה: ראינו שלוש מטרות:</a:t>
            </a:r>
          </a:p>
          <a:p>
            <a:r>
              <a:rPr lang="he-IL" dirty="0"/>
              <a:t>כמה שיותר פתרונות שמטפלים בנושא – פה מספר הוא קריטיים. אם 10% מצליחים – אז ככך שנצליח לצור יותר פתרונות ה-10% מהם ידגל וכמובן ננסה לעזור שהאחוז הזה יגדל אף יותר. </a:t>
            </a:r>
          </a:p>
          <a:p>
            <a:r>
              <a:rPr lang="he-IL" dirty="0"/>
              <a:t>זירות חדשנות – מקומות בהם ניתן לבחון רעיונות, לנסות פתרונות ולהטמיע את הטובים – זירות חדשנות יוצרות ערך סביבתי בצמצום </a:t>
            </a:r>
            <a:r>
              <a:rPr lang="he-IL" dirty="0" err="1"/>
              <a:t>ההפשעה</a:t>
            </a:r>
            <a:r>
              <a:rPr lang="he-IL" dirty="0"/>
              <a:t> הסביבתית של הפעילות וגם ערך כלכלי ליזמים בתהליכי למידה על הצרכים ותהליכים הנדרשים לפתרון. </a:t>
            </a:r>
          </a:p>
          <a:p>
            <a:r>
              <a:rPr lang="he-IL" dirty="0"/>
              <a:t>מיצוב ישראל בעולם על מנת להביא משאבים, קשרים וידע לישראל. 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0294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אז אחרי שבחנו מה נעשה בתוכניות הלאומיות שהצליחו, מהם הצרכי </a:t>
            </a:r>
            <a:r>
              <a:rPr lang="he-IL" dirty="0" err="1"/>
              <a:t>האקסיסטם</a:t>
            </a:r>
            <a:r>
              <a:rPr lang="he-IL" dirty="0"/>
              <a:t> בתחומים השונים שאנו פועלים, בשיחות עם יזמי האקלים כמו גם עם שיחות שערכנו עם אנשי ממשלה. </a:t>
            </a:r>
          </a:p>
          <a:p>
            <a:endParaRPr lang="he-IL" dirty="0"/>
          </a:p>
          <a:p>
            <a:r>
              <a:rPr lang="he-IL" dirty="0"/>
              <a:t>הגענו לשבעה נושאי ליבה או </a:t>
            </a:r>
            <a:r>
              <a:rPr lang="en-US" dirty="0"/>
              <a:t>pillars</a:t>
            </a:r>
            <a:r>
              <a:rPr lang="he-IL" dirty="0"/>
              <a:t> של מתווה לחדשנות אקלימית אילו הם ומייד נסביר.  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3526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לא מספיק מבינים את הסוגיות, האתגרים, התהליכים, השפה של הנושא.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2696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זירות חדשנות דיברנו כבר – כמה שיותר יותר טוב. חדשנות היא שריר ארגוני שצריך לטפח ותמיכה ממשלתית בתהליך נדרשת, כי זה לא מאוד טבעי לארגונים להכניס חדשנות. והשינויים הנדרשים ברגולציה.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568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0"/>
            <a:ext cx="9235440" cy="5143500"/>
          </a:xfrm>
          <a:prstGeom prst="rect">
            <a:avLst/>
          </a:prstGeom>
        </p:spPr>
      </p:pic>
      <p:sp>
        <p:nvSpPr>
          <p:cNvPr id="8" name="כותרת משנה 2"/>
          <p:cNvSpPr txBox="1">
            <a:spLocks/>
          </p:cNvSpPr>
          <p:nvPr userDrawn="1"/>
        </p:nvSpPr>
        <p:spPr>
          <a:xfrm>
            <a:off x="1143000" y="2213110"/>
            <a:ext cx="6858000" cy="124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dirty="0">
              <a:ln w="19050">
                <a:solidFill>
                  <a:schemeClr val="bg1"/>
                </a:solidFill>
              </a:ln>
              <a:solidFill>
                <a:srgbClr val="2E76BB"/>
              </a:solidFill>
              <a:latin typeface="South" panose="02020003050405020304" pitchFamily="18" charset="-79"/>
              <a:cs typeface="South" panose="02020003050405020304" pitchFamily="18" charset="-79"/>
            </a:endParaRPr>
          </a:p>
        </p:txBody>
      </p:sp>
      <p:sp>
        <p:nvSpPr>
          <p:cNvPr id="23" name="מציין מיקום של תאריך 2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מציין מיקום של מספר שקופית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כותרת 27"/>
          <p:cNvSpPr>
            <a:spLocks noGrp="1"/>
          </p:cNvSpPr>
          <p:nvPr>
            <p:ph type="title" hasCustomPrompt="1"/>
          </p:nvPr>
        </p:nvSpPr>
        <p:spPr>
          <a:xfrm>
            <a:off x="535782" y="1207392"/>
            <a:ext cx="8072436" cy="627784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כותרת ראשית</a:t>
            </a:r>
          </a:p>
        </p:txBody>
      </p:sp>
      <p:sp>
        <p:nvSpPr>
          <p:cNvPr id="2048" name="מציין מיקום טקסט 2047"/>
          <p:cNvSpPr>
            <a:spLocks noGrp="1"/>
          </p:cNvSpPr>
          <p:nvPr>
            <p:ph type="body" sz="quarter" idx="17" hasCustomPrompt="1"/>
          </p:nvPr>
        </p:nvSpPr>
        <p:spPr>
          <a:xfrm>
            <a:off x="714375" y="2010198"/>
            <a:ext cx="7715250" cy="1128929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כותרת משנה</a:t>
            </a:r>
          </a:p>
        </p:txBody>
      </p:sp>
      <p:sp>
        <p:nvSpPr>
          <p:cNvPr id="10" name="מציין מיקום טקסט 2047"/>
          <p:cNvSpPr>
            <a:spLocks noGrp="1"/>
          </p:cNvSpPr>
          <p:nvPr>
            <p:ph type="body" sz="quarter" idx="18" hasCustomPrompt="1"/>
          </p:nvPr>
        </p:nvSpPr>
        <p:spPr>
          <a:xfrm>
            <a:off x="714375" y="3311706"/>
            <a:ext cx="7715250" cy="55006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שם הדובר</a:t>
            </a:r>
          </a:p>
        </p:txBody>
      </p:sp>
      <p:pic>
        <p:nvPicPr>
          <p:cNvPr id="2" name="תמונה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7"/>
          <a:stretch/>
        </p:blipFill>
        <p:spPr>
          <a:xfrm>
            <a:off x="0" y="0"/>
            <a:ext cx="9144000" cy="8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0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103711"/>
            <a:ext cx="8658225" cy="2139553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3263505"/>
            <a:ext cx="8658225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0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4393"/>
            <a:ext cx="4257676" cy="376832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64393"/>
            <a:ext cx="4276725" cy="376832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6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1"/>
            <a:ext cx="7886700" cy="714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839391"/>
            <a:ext cx="4260057" cy="61793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125" y="1550194"/>
            <a:ext cx="4260057" cy="318611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839391"/>
            <a:ext cx="4248150" cy="61793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50194"/>
            <a:ext cx="4248150" cy="3193256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3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9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50094"/>
            <a:ext cx="3505200" cy="1385887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989909" cy="4038599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5" y="2221706"/>
            <a:ext cx="3505200" cy="254317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828675"/>
            <a:ext cx="3495675" cy="1278731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1532"/>
            <a:ext cx="4989909" cy="3907631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0" y="2178844"/>
            <a:ext cx="3495675" cy="253603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3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075" y="100967"/>
            <a:ext cx="8686800" cy="690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dirty="0"/>
              <a:t>לחץ כדי לערוך כותרת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878682"/>
            <a:ext cx="8658225" cy="385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D2294-1241-40AA-B4E2-F132AAC96FCC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89203E30-DF1D-A74E-9B57-D586651742B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03" y="4489806"/>
            <a:ext cx="4614343" cy="50764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5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255B45-AF9D-A216-4E78-88643013DFF7}"/>
              </a:ext>
            </a:extLst>
          </p:cNvPr>
          <p:cNvSpPr/>
          <p:nvPr/>
        </p:nvSpPr>
        <p:spPr>
          <a:xfrm>
            <a:off x="-63305" y="4459458"/>
            <a:ext cx="9284677" cy="68404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5E0CB5A3-E6D1-0C43-B0FE-44023FA8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dirty="0"/>
              <a:t>ישראל כמרכז לחדשנות אקלימית:</a:t>
            </a:r>
            <a:endParaRPr lang="en-US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A1B7A93-2BFD-B443-A513-CE182CA84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ClrTx/>
              <a:defRPr/>
            </a:pPr>
            <a:r>
              <a:rPr lang="he-IL" dirty="0"/>
              <a:t>מתווה למדיניות ממשלתית </a:t>
            </a:r>
            <a:endParaRPr lang="en-US" dirty="0"/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742A48B2-4E93-9440-B9E3-1C7CBE6B43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e-IL" dirty="0">
                <a:latin typeface="Source Sans Pro ExtraLight" panose="020B0604020202020204" pitchFamily="34" charset="0"/>
                <a:sym typeface="SimplerPro_V3-Bold"/>
              </a:rPr>
              <a:t>דר יונתן </a:t>
            </a:r>
            <a:r>
              <a:rPr lang="he-IL" dirty="0" err="1">
                <a:latin typeface="Source Sans Pro ExtraLight" panose="020B0604020202020204" pitchFamily="34" charset="0"/>
                <a:sym typeface="SimplerPro_V3-Bold"/>
              </a:rPr>
              <a:t>מנוחין</a:t>
            </a:r>
            <a:r>
              <a:rPr lang="he-IL" dirty="0">
                <a:latin typeface="Source Sans Pro ExtraLight" panose="020B0604020202020204" pitchFamily="34" charset="0"/>
                <a:sym typeface="SimplerPro_V3-Bold"/>
              </a:rPr>
              <a:t>, מנכ"ל המכון הישראלי לחדשנות </a:t>
            </a:r>
          </a:p>
        </p:txBody>
      </p:sp>
      <p:pic>
        <p:nvPicPr>
          <p:cNvPr id="10" name="Picture 9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B7411536-4BC5-41F9-38E1-1C9605F85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48" y="4272765"/>
            <a:ext cx="1511430" cy="105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defRPr/>
            </a:pPr>
            <a:r>
              <a:rPr lang="he-IL" dirty="0"/>
              <a:t>תחומי ההמלצות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2534B6-21C5-803B-B9C1-23D5984A731A}"/>
              </a:ext>
            </a:extLst>
          </p:cNvPr>
          <p:cNvSpPr txBox="1"/>
          <p:nvPr/>
        </p:nvSpPr>
        <p:spPr>
          <a:xfrm>
            <a:off x="2056534" y="869403"/>
            <a:ext cx="545553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ClrTx/>
              <a:defRPr/>
            </a:pPr>
            <a:endParaRPr lang="en-US" sz="2800" b="1" kern="1200" dirty="0">
              <a:solidFill>
                <a:srgbClr val="0D3862"/>
              </a:solidFill>
              <a:latin typeface="SimplerPro Black" panose="00000A00000000000000" pitchFamily="50" charset="-79"/>
              <a:ea typeface="+mn-ea"/>
              <a:cs typeface="SimplerPro Black" panose="00000A00000000000000" pitchFamily="50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780EA1-E765-F424-B491-E98DB6D6E6F5}"/>
              </a:ext>
            </a:extLst>
          </p:cNvPr>
          <p:cNvGrpSpPr/>
          <p:nvPr/>
        </p:nvGrpSpPr>
        <p:grpSpPr>
          <a:xfrm>
            <a:off x="1491933" y="912746"/>
            <a:ext cx="6160134" cy="2589935"/>
            <a:chOff x="1647436" y="912746"/>
            <a:chExt cx="6160134" cy="258993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5D65CE-B42C-A283-D24A-3F7755309055}"/>
                </a:ext>
              </a:extLst>
            </p:cNvPr>
            <p:cNvGrpSpPr/>
            <p:nvPr/>
          </p:nvGrpSpPr>
          <p:grpSpPr>
            <a:xfrm>
              <a:off x="1647436" y="912746"/>
              <a:ext cx="6160134" cy="2589935"/>
              <a:chOff x="-153229" y="1085729"/>
              <a:chExt cx="8030016" cy="3376099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B024527-7F10-7B01-5DD5-FC7D192C5E85}"/>
                  </a:ext>
                </a:extLst>
              </p:cNvPr>
              <p:cNvSpPr/>
              <p:nvPr/>
            </p:nvSpPr>
            <p:spPr>
              <a:xfrm>
                <a:off x="988085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07F904C-35B8-DBF9-3116-68B8D6CB8C12}"/>
                  </a:ext>
                </a:extLst>
              </p:cNvPr>
              <p:cNvSpPr/>
              <p:nvPr/>
            </p:nvSpPr>
            <p:spPr>
              <a:xfrm>
                <a:off x="3041510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581F544-574A-BC0D-D413-F9D2F8FAB52A}"/>
                  </a:ext>
                </a:extLst>
              </p:cNvPr>
              <p:cNvSpPr/>
              <p:nvPr/>
            </p:nvSpPr>
            <p:spPr>
              <a:xfrm>
                <a:off x="5114064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18E6B5E-A722-CB75-F1DB-CA07AEA36CBE}"/>
                  </a:ext>
                </a:extLst>
              </p:cNvPr>
              <p:cNvSpPr/>
              <p:nvPr/>
            </p:nvSpPr>
            <p:spPr>
              <a:xfrm>
                <a:off x="2007992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38B327E-E1ED-5D06-0FA4-E1C56A951BA5}"/>
                  </a:ext>
                </a:extLst>
              </p:cNvPr>
              <p:cNvSpPr/>
              <p:nvPr/>
            </p:nvSpPr>
            <p:spPr>
              <a:xfrm>
                <a:off x="4061417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C9ED33F-D3B1-72D1-C378-8EBED2F4B8A8}"/>
                  </a:ext>
                </a:extLst>
              </p:cNvPr>
              <p:cNvSpPr/>
              <p:nvPr/>
            </p:nvSpPr>
            <p:spPr>
              <a:xfrm>
                <a:off x="6133971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7F80555-BC0B-E5CF-04C7-63642C65E6E6}"/>
                  </a:ext>
                </a:extLst>
              </p:cNvPr>
              <p:cNvSpPr/>
              <p:nvPr/>
            </p:nvSpPr>
            <p:spPr>
              <a:xfrm>
                <a:off x="-153229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13467E-9140-7017-6251-430C23E2F83B}"/>
                </a:ext>
              </a:extLst>
            </p:cNvPr>
            <p:cNvSpPr txBox="1"/>
            <p:nvPr/>
          </p:nvSpPr>
          <p:spPr>
            <a:xfrm>
              <a:off x="5774740" y="1297955"/>
              <a:ext cx="116385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sz="1400" b="1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dirty="0"/>
                <a:t>קידום הידע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ADCF8E-EC91-63CE-1389-05F6330DDE6A}"/>
                </a:ext>
              </a:extLst>
            </p:cNvPr>
            <p:cNvSpPr txBox="1"/>
            <p:nvPr/>
          </p:nvSpPr>
          <p:spPr>
            <a:xfrm>
              <a:off x="4184803" y="1237247"/>
              <a:ext cx="1163859" cy="73866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dirty="0">
                  <a:solidFill>
                    <a:schemeClr val="bg1">
                      <a:lumMod val="85000"/>
                    </a:schemeClr>
                  </a:solidFill>
                </a:rPr>
                <a:t>הקמת זירות חדשנות 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CA2782-9AF8-6185-F17F-B4638D1D33BC}"/>
                </a:ext>
              </a:extLst>
            </p:cNvPr>
            <p:cNvSpPr txBox="1"/>
            <p:nvPr/>
          </p:nvSpPr>
          <p:spPr>
            <a:xfrm>
              <a:off x="2615213" y="1322030"/>
              <a:ext cx="116385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/>
                <a:t>גיוס משאבים</a:t>
              </a:r>
              <a:endParaRPr lang="en-US" sz="1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996803-8B40-E90F-771D-6A99F31D9EED}"/>
                </a:ext>
              </a:extLst>
            </p:cNvPr>
            <p:cNvSpPr txBox="1"/>
            <p:nvPr/>
          </p:nvSpPr>
          <p:spPr>
            <a:xfrm>
              <a:off x="6557074" y="2567030"/>
              <a:ext cx="116385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רגולציה תומכת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8D2739CD-4A37-8B21-45B9-33B4776BFCEE}"/>
                </a:ext>
              </a:extLst>
            </p:cNvPr>
            <p:cNvSpPr txBox="1"/>
            <p:nvPr/>
          </p:nvSpPr>
          <p:spPr>
            <a:xfrm>
              <a:off x="4963347" y="2468521"/>
              <a:ext cx="1163859" cy="73866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טיוב תהליכים בממשלה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E50D3F1D-BCE9-E4D7-54E8-17AE70FF37FB}"/>
                </a:ext>
              </a:extLst>
            </p:cNvPr>
            <p:cNvSpPr txBox="1"/>
            <p:nvPr/>
          </p:nvSpPr>
          <p:spPr>
            <a:xfrm>
              <a:off x="3421591" y="2624049"/>
              <a:ext cx="116385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תשתיות לאומיות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1B2A8378-D020-07C3-2D53-0E77C74C36A5}"/>
                </a:ext>
              </a:extLst>
            </p:cNvPr>
            <p:cNvSpPr txBox="1"/>
            <p:nvPr/>
          </p:nvSpPr>
          <p:spPr>
            <a:xfrm>
              <a:off x="1693750" y="2469859"/>
              <a:ext cx="1163859" cy="73866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מיצוב ישראל </a:t>
              </a:r>
              <a:r>
                <a:rPr lang="he-IL" sz="1400">
                  <a:solidFill>
                    <a:schemeClr val="bg1">
                      <a:lumMod val="85000"/>
                    </a:schemeClr>
                  </a:solidFill>
                </a:rPr>
                <a:t>בעולם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53605D9-02AC-E826-8F39-85B9D435389B}"/>
              </a:ext>
            </a:extLst>
          </p:cNvPr>
          <p:cNvSpPr txBox="1"/>
          <p:nvPr/>
        </p:nvSpPr>
        <p:spPr>
          <a:xfrm>
            <a:off x="1100815" y="3692470"/>
            <a:ext cx="708311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ctr">
              <a:buClrTx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sz="1600" dirty="0"/>
              <a:t>עידוד שוק ההון וקרנות הון סיכון להיכנס לתחום </a:t>
            </a:r>
          </a:p>
          <a:p>
            <a:pPr rtl="1"/>
            <a:r>
              <a:rPr lang="he-IL" sz="1600" dirty="0"/>
              <a:t>ותמיכה ממשלתית לחברות שיהפכו ל </a:t>
            </a:r>
            <a:r>
              <a:rPr lang="en-US" sz="1600" dirty="0"/>
              <a:t>Design Partner </a:t>
            </a:r>
            <a:r>
              <a:rPr lang="he-IL" sz="1600" dirty="0"/>
              <a:t> ליזמים </a:t>
            </a:r>
          </a:p>
        </p:txBody>
      </p:sp>
      <p:pic>
        <p:nvPicPr>
          <p:cNvPr id="31" name="Picture 30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BA217DD4-E76E-4130-8461-113781E03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04" y="4350518"/>
            <a:ext cx="1230712" cy="8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2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defRPr/>
            </a:pPr>
            <a:r>
              <a:rPr lang="he-IL" dirty="0"/>
              <a:t>תחומי ההמלצות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DE2213-6945-F625-814E-1C3ECA6424F2}"/>
              </a:ext>
            </a:extLst>
          </p:cNvPr>
          <p:cNvGrpSpPr/>
          <p:nvPr/>
        </p:nvGrpSpPr>
        <p:grpSpPr>
          <a:xfrm>
            <a:off x="1491933" y="869403"/>
            <a:ext cx="6160134" cy="2633280"/>
            <a:chOff x="1647436" y="869403"/>
            <a:chExt cx="6160134" cy="263328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5D65CE-B42C-A283-D24A-3F7755309055}"/>
                </a:ext>
              </a:extLst>
            </p:cNvPr>
            <p:cNvGrpSpPr/>
            <p:nvPr/>
          </p:nvGrpSpPr>
          <p:grpSpPr>
            <a:xfrm>
              <a:off x="1647436" y="912746"/>
              <a:ext cx="6160134" cy="2589937"/>
              <a:chOff x="-153229" y="1085729"/>
              <a:chExt cx="8030016" cy="3376099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B024527-7F10-7B01-5DD5-FC7D192C5E85}"/>
                  </a:ext>
                </a:extLst>
              </p:cNvPr>
              <p:cNvSpPr/>
              <p:nvPr/>
            </p:nvSpPr>
            <p:spPr>
              <a:xfrm>
                <a:off x="988085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07F904C-35B8-DBF9-3116-68B8D6CB8C12}"/>
                  </a:ext>
                </a:extLst>
              </p:cNvPr>
              <p:cNvSpPr/>
              <p:nvPr/>
            </p:nvSpPr>
            <p:spPr>
              <a:xfrm>
                <a:off x="3041510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581F544-574A-BC0D-D413-F9D2F8FAB52A}"/>
                  </a:ext>
                </a:extLst>
              </p:cNvPr>
              <p:cNvSpPr/>
              <p:nvPr/>
            </p:nvSpPr>
            <p:spPr>
              <a:xfrm>
                <a:off x="5114064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18E6B5E-A722-CB75-F1DB-CA07AEA36CBE}"/>
                  </a:ext>
                </a:extLst>
              </p:cNvPr>
              <p:cNvSpPr/>
              <p:nvPr/>
            </p:nvSpPr>
            <p:spPr>
              <a:xfrm>
                <a:off x="2007992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38B327E-E1ED-5D06-0FA4-E1C56A951BA5}"/>
                  </a:ext>
                </a:extLst>
              </p:cNvPr>
              <p:cNvSpPr/>
              <p:nvPr/>
            </p:nvSpPr>
            <p:spPr>
              <a:xfrm>
                <a:off x="4061417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C9ED33F-D3B1-72D1-C378-8EBED2F4B8A8}"/>
                  </a:ext>
                </a:extLst>
              </p:cNvPr>
              <p:cNvSpPr/>
              <p:nvPr/>
            </p:nvSpPr>
            <p:spPr>
              <a:xfrm>
                <a:off x="6133971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7F80555-BC0B-E5CF-04C7-63642C65E6E6}"/>
                  </a:ext>
                </a:extLst>
              </p:cNvPr>
              <p:cNvSpPr/>
              <p:nvPr/>
            </p:nvSpPr>
            <p:spPr>
              <a:xfrm>
                <a:off x="-153229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2534B6-21C5-803B-B9C1-23D5984A731A}"/>
                </a:ext>
              </a:extLst>
            </p:cNvPr>
            <p:cNvSpPr txBox="1"/>
            <p:nvPr/>
          </p:nvSpPr>
          <p:spPr>
            <a:xfrm>
              <a:off x="2056535" y="869403"/>
              <a:ext cx="5455531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buClrTx/>
                <a:defRPr/>
              </a:pPr>
              <a:endParaRPr lang="en-US" sz="2800" b="1" kern="1200" dirty="0">
                <a:solidFill>
                  <a:srgbClr val="0D3862"/>
                </a:solidFill>
                <a:latin typeface="SimplerPro Black" panose="00000A00000000000000" pitchFamily="50" charset="-79"/>
                <a:ea typeface="+mn-ea"/>
                <a:cs typeface="SimplerPro Black" panose="00000A00000000000000" pitchFamily="50" charset="-79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13467E-9140-7017-6251-430C23E2F83B}"/>
                </a:ext>
              </a:extLst>
            </p:cNvPr>
            <p:cNvSpPr txBox="1"/>
            <p:nvPr/>
          </p:nvSpPr>
          <p:spPr>
            <a:xfrm>
              <a:off x="5774740" y="1297955"/>
              <a:ext cx="116385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sz="1400" b="1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dirty="0"/>
                <a:t>קידום הידע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ADCF8E-EC91-63CE-1389-05F6330DDE6A}"/>
                </a:ext>
              </a:extLst>
            </p:cNvPr>
            <p:cNvSpPr txBox="1"/>
            <p:nvPr/>
          </p:nvSpPr>
          <p:spPr>
            <a:xfrm>
              <a:off x="4184804" y="1237247"/>
              <a:ext cx="1163859" cy="73866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sz="1400" b="1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dirty="0"/>
                <a:t>הקמת זירות חדשנות 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CA2782-9AF8-6185-F17F-B4638D1D33BC}"/>
                </a:ext>
              </a:extLst>
            </p:cNvPr>
            <p:cNvSpPr txBox="1"/>
            <p:nvPr/>
          </p:nvSpPr>
          <p:spPr>
            <a:xfrm>
              <a:off x="2615214" y="1322030"/>
              <a:ext cx="116385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dirty="0">
                  <a:solidFill>
                    <a:schemeClr val="bg1">
                      <a:lumMod val="85000"/>
                    </a:schemeClr>
                  </a:solidFill>
                </a:rPr>
                <a:t>גיוס משאבים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996803-8B40-E90F-771D-6A99F31D9EED}"/>
                </a:ext>
              </a:extLst>
            </p:cNvPr>
            <p:cNvSpPr txBox="1"/>
            <p:nvPr/>
          </p:nvSpPr>
          <p:spPr>
            <a:xfrm>
              <a:off x="6557074" y="2567032"/>
              <a:ext cx="116385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/>
                <a:t>רגולציה תומכת</a:t>
              </a:r>
              <a:endParaRPr lang="en-US" sz="1400" dirty="0"/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8D2739CD-4A37-8B21-45B9-33B4776BFCEE}"/>
                </a:ext>
              </a:extLst>
            </p:cNvPr>
            <p:cNvSpPr txBox="1"/>
            <p:nvPr/>
          </p:nvSpPr>
          <p:spPr>
            <a:xfrm>
              <a:off x="4963347" y="2468522"/>
              <a:ext cx="1163859" cy="73866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טיוב תהליכים בממשלה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E50D3F1D-BCE9-E4D7-54E8-17AE70FF37FB}"/>
                </a:ext>
              </a:extLst>
            </p:cNvPr>
            <p:cNvSpPr txBox="1"/>
            <p:nvPr/>
          </p:nvSpPr>
          <p:spPr>
            <a:xfrm>
              <a:off x="3421591" y="2624050"/>
              <a:ext cx="116385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תשתיות לאומיות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1B2A8378-D020-07C3-2D53-0E77C74C36A5}"/>
                </a:ext>
              </a:extLst>
            </p:cNvPr>
            <p:cNvSpPr txBox="1"/>
            <p:nvPr/>
          </p:nvSpPr>
          <p:spPr>
            <a:xfrm>
              <a:off x="1693750" y="2469860"/>
              <a:ext cx="1163859" cy="73866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מיצוב ישראל </a:t>
              </a:r>
              <a:r>
                <a:rPr lang="he-IL" sz="1400">
                  <a:solidFill>
                    <a:schemeClr val="bg1">
                      <a:lumMod val="85000"/>
                    </a:schemeClr>
                  </a:solidFill>
                </a:rPr>
                <a:t>בעולם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53605D9-02AC-E826-8F39-85B9D435389B}"/>
              </a:ext>
            </a:extLst>
          </p:cNvPr>
          <p:cNvSpPr txBox="1"/>
          <p:nvPr/>
        </p:nvSpPr>
        <p:spPr>
          <a:xfrm>
            <a:off x="1100815" y="3692471"/>
            <a:ext cx="7083116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ctr">
              <a:buClrTx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sz="1600" dirty="0"/>
              <a:t>תפיסה רגולטורית חדשה למיקוד בתחום והרחבת הרגולציה הנדרשת</a:t>
            </a:r>
          </a:p>
        </p:txBody>
      </p:sp>
      <p:pic>
        <p:nvPicPr>
          <p:cNvPr id="31" name="Picture 30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B7D4244B-3A78-724B-B841-09AE38C68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04" y="4350518"/>
            <a:ext cx="1230712" cy="8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33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defRPr/>
            </a:pPr>
            <a:r>
              <a:rPr lang="he-IL" dirty="0"/>
              <a:t>תחומי ההמלצות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8A7320-2B5E-3EF8-E1C0-2F93668ED9B5}"/>
              </a:ext>
            </a:extLst>
          </p:cNvPr>
          <p:cNvGrpSpPr/>
          <p:nvPr/>
        </p:nvGrpSpPr>
        <p:grpSpPr>
          <a:xfrm>
            <a:off x="1491933" y="869403"/>
            <a:ext cx="6160134" cy="2633280"/>
            <a:chOff x="1647436" y="869403"/>
            <a:chExt cx="6160134" cy="263328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5D65CE-B42C-A283-D24A-3F7755309055}"/>
                </a:ext>
              </a:extLst>
            </p:cNvPr>
            <p:cNvGrpSpPr/>
            <p:nvPr/>
          </p:nvGrpSpPr>
          <p:grpSpPr>
            <a:xfrm>
              <a:off x="1647436" y="912746"/>
              <a:ext cx="6160134" cy="2589937"/>
              <a:chOff x="-153229" y="1085729"/>
              <a:chExt cx="8030016" cy="3376099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B024527-7F10-7B01-5DD5-FC7D192C5E85}"/>
                  </a:ext>
                </a:extLst>
              </p:cNvPr>
              <p:cNvSpPr/>
              <p:nvPr/>
            </p:nvSpPr>
            <p:spPr>
              <a:xfrm>
                <a:off x="988085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07F904C-35B8-DBF9-3116-68B8D6CB8C12}"/>
                  </a:ext>
                </a:extLst>
              </p:cNvPr>
              <p:cNvSpPr/>
              <p:nvPr/>
            </p:nvSpPr>
            <p:spPr>
              <a:xfrm>
                <a:off x="3041510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581F544-574A-BC0D-D413-F9D2F8FAB52A}"/>
                  </a:ext>
                </a:extLst>
              </p:cNvPr>
              <p:cNvSpPr/>
              <p:nvPr/>
            </p:nvSpPr>
            <p:spPr>
              <a:xfrm>
                <a:off x="5114064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18E6B5E-A722-CB75-F1DB-CA07AEA36CBE}"/>
                  </a:ext>
                </a:extLst>
              </p:cNvPr>
              <p:cNvSpPr/>
              <p:nvPr/>
            </p:nvSpPr>
            <p:spPr>
              <a:xfrm>
                <a:off x="2007992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38B327E-E1ED-5D06-0FA4-E1C56A951BA5}"/>
                  </a:ext>
                </a:extLst>
              </p:cNvPr>
              <p:cNvSpPr/>
              <p:nvPr/>
            </p:nvSpPr>
            <p:spPr>
              <a:xfrm>
                <a:off x="4061417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C9ED33F-D3B1-72D1-C378-8EBED2F4B8A8}"/>
                  </a:ext>
                </a:extLst>
              </p:cNvPr>
              <p:cNvSpPr/>
              <p:nvPr/>
            </p:nvSpPr>
            <p:spPr>
              <a:xfrm>
                <a:off x="6133971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7F80555-BC0B-E5CF-04C7-63642C65E6E6}"/>
                  </a:ext>
                </a:extLst>
              </p:cNvPr>
              <p:cNvSpPr/>
              <p:nvPr/>
            </p:nvSpPr>
            <p:spPr>
              <a:xfrm>
                <a:off x="-153229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2534B6-21C5-803B-B9C1-23D5984A731A}"/>
                </a:ext>
              </a:extLst>
            </p:cNvPr>
            <p:cNvSpPr txBox="1"/>
            <p:nvPr/>
          </p:nvSpPr>
          <p:spPr>
            <a:xfrm>
              <a:off x="2056535" y="869403"/>
              <a:ext cx="5455531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buClrTx/>
                <a:defRPr/>
              </a:pPr>
              <a:endParaRPr lang="en-US" sz="2800" b="1" kern="1200" dirty="0">
                <a:solidFill>
                  <a:srgbClr val="0D3862"/>
                </a:solidFill>
                <a:latin typeface="SimplerPro Black" panose="00000A00000000000000" pitchFamily="50" charset="-79"/>
                <a:ea typeface="+mn-ea"/>
                <a:cs typeface="SimplerPro Black" panose="00000A00000000000000" pitchFamily="50" charset="-79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13467E-9140-7017-6251-430C23E2F83B}"/>
                </a:ext>
              </a:extLst>
            </p:cNvPr>
            <p:cNvSpPr txBox="1"/>
            <p:nvPr/>
          </p:nvSpPr>
          <p:spPr>
            <a:xfrm>
              <a:off x="5774740" y="1297955"/>
              <a:ext cx="116385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sz="1400" b="1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dirty="0"/>
                <a:t>קידום הידע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ADCF8E-EC91-63CE-1389-05F6330DDE6A}"/>
                </a:ext>
              </a:extLst>
            </p:cNvPr>
            <p:cNvSpPr txBox="1"/>
            <p:nvPr/>
          </p:nvSpPr>
          <p:spPr>
            <a:xfrm>
              <a:off x="4184804" y="1237247"/>
              <a:ext cx="1163859" cy="73866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sz="1400" b="1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dirty="0"/>
                <a:t>הקמת זירות חדשנות 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CA2782-9AF8-6185-F17F-B4638D1D33BC}"/>
                </a:ext>
              </a:extLst>
            </p:cNvPr>
            <p:cNvSpPr txBox="1"/>
            <p:nvPr/>
          </p:nvSpPr>
          <p:spPr>
            <a:xfrm>
              <a:off x="2615214" y="1322030"/>
              <a:ext cx="116385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dirty="0">
                  <a:solidFill>
                    <a:schemeClr val="bg1">
                      <a:lumMod val="85000"/>
                    </a:schemeClr>
                  </a:solidFill>
                </a:rPr>
                <a:t>גיוס משאבים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996803-8B40-E90F-771D-6A99F31D9EED}"/>
                </a:ext>
              </a:extLst>
            </p:cNvPr>
            <p:cNvSpPr txBox="1"/>
            <p:nvPr/>
          </p:nvSpPr>
          <p:spPr>
            <a:xfrm>
              <a:off x="6557074" y="2567032"/>
              <a:ext cx="116385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רגולציה תומכת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8D2739CD-4A37-8B21-45B9-33B4776BFCEE}"/>
                </a:ext>
              </a:extLst>
            </p:cNvPr>
            <p:cNvSpPr txBox="1"/>
            <p:nvPr/>
          </p:nvSpPr>
          <p:spPr>
            <a:xfrm>
              <a:off x="4963347" y="2468522"/>
              <a:ext cx="1163859" cy="73866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/>
                <a:t>טיוב תהליכים בממשלה </a:t>
              </a:r>
              <a:endParaRPr lang="en-US" sz="1400" dirty="0"/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E50D3F1D-BCE9-E4D7-54E8-17AE70FF37FB}"/>
                </a:ext>
              </a:extLst>
            </p:cNvPr>
            <p:cNvSpPr txBox="1"/>
            <p:nvPr/>
          </p:nvSpPr>
          <p:spPr>
            <a:xfrm>
              <a:off x="3421591" y="2624050"/>
              <a:ext cx="116385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תשתיות לאומיות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1B2A8378-D020-07C3-2D53-0E77C74C36A5}"/>
                </a:ext>
              </a:extLst>
            </p:cNvPr>
            <p:cNvSpPr txBox="1"/>
            <p:nvPr/>
          </p:nvSpPr>
          <p:spPr>
            <a:xfrm>
              <a:off x="1693750" y="2469860"/>
              <a:ext cx="1163859" cy="73866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מיצוב ישראל </a:t>
              </a:r>
              <a:r>
                <a:rPr lang="he-IL" sz="1400">
                  <a:solidFill>
                    <a:schemeClr val="bg1">
                      <a:lumMod val="85000"/>
                    </a:schemeClr>
                  </a:solidFill>
                </a:rPr>
                <a:t>בעולם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53605D9-02AC-E826-8F39-85B9D435389B}"/>
              </a:ext>
            </a:extLst>
          </p:cNvPr>
          <p:cNvSpPr txBox="1"/>
          <p:nvPr/>
        </p:nvSpPr>
        <p:spPr>
          <a:xfrm>
            <a:off x="1100815" y="3692471"/>
            <a:ext cx="708311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ctr">
              <a:buClrTx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sz="1600" dirty="0"/>
              <a:t>הובלה ותכלול הנושא בממשלה</a:t>
            </a:r>
          </a:p>
          <a:p>
            <a:r>
              <a:rPr lang="he-IL" sz="1600" dirty="0"/>
              <a:t>הכנסת שיקולי שינוי אקלים בכלל התוכניות הממשלתיות  </a:t>
            </a:r>
          </a:p>
        </p:txBody>
      </p:sp>
      <p:pic>
        <p:nvPicPr>
          <p:cNvPr id="31" name="Picture 30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2B5F562E-AA5D-46A8-42CC-BF99F404E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04" y="4350518"/>
            <a:ext cx="1230712" cy="8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6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defRPr/>
            </a:pPr>
            <a:r>
              <a:rPr lang="he-IL" dirty="0"/>
              <a:t>תחומי ההמלצות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A7D1DE-2693-84A4-4C2C-7276CACE40F7}"/>
              </a:ext>
            </a:extLst>
          </p:cNvPr>
          <p:cNvGrpSpPr/>
          <p:nvPr/>
        </p:nvGrpSpPr>
        <p:grpSpPr>
          <a:xfrm>
            <a:off x="1491933" y="869403"/>
            <a:ext cx="6160134" cy="2633280"/>
            <a:chOff x="1647436" y="869403"/>
            <a:chExt cx="6160134" cy="263328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5D65CE-B42C-A283-D24A-3F7755309055}"/>
                </a:ext>
              </a:extLst>
            </p:cNvPr>
            <p:cNvGrpSpPr/>
            <p:nvPr/>
          </p:nvGrpSpPr>
          <p:grpSpPr>
            <a:xfrm>
              <a:off x="1647436" y="912746"/>
              <a:ext cx="6160134" cy="2589937"/>
              <a:chOff x="-153229" y="1085729"/>
              <a:chExt cx="8030016" cy="3376099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B024527-7F10-7B01-5DD5-FC7D192C5E85}"/>
                  </a:ext>
                </a:extLst>
              </p:cNvPr>
              <p:cNvSpPr/>
              <p:nvPr/>
            </p:nvSpPr>
            <p:spPr>
              <a:xfrm>
                <a:off x="988085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07F904C-35B8-DBF9-3116-68B8D6CB8C12}"/>
                  </a:ext>
                </a:extLst>
              </p:cNvPr>
              <p:cNvSpPr/>
              <p:nvPr/>
            </p:nvSpPr>
            <p:spPr>
              <a:xfrm>
                <a:off x="3041510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581F544-574A-BC0D-D413-F9D2F8FAB52A}"/>
                  </a:ext>
                </a:extLst>
              </p:cNvPr>
              <p:cNvSpPr/>
              <p:nvPr/>
            </p:nvSpPr>
            <p:spPr>
              <a:xfrm>
                <a:off x="5114064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18E6B5E-A722-CB75-F1DB-CA07AEA36CBE}"/>
                  </a:ext>
                </a:extLst>
              </p:cNvPr>
              <p:cNvSpPr/>
              <p:nvPr/>
            </p:nvSpPr>
            <p:spPr>
              <a:xfrm>
                <a:off x="2007992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38B327E-E1ED-5D06-0FA4-E1C56A951BA5}"/>
                  </a:ext>
                </a:extLst>
              </p:cNvPr>
              <p:cNvSpPr/>
              <p:nvPr/>
            </p:nvSpPr>
            <p:spPr>
              <a:xfrm>
                <a:off x="4061417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C9ED33F-D3B1-72D1-C378-8EBED2F4B8A8}"/>
                  </a:ext>
                </a:extLst>
              </p:cNvPr>
              <p:cNvSpPr/>
              <p:nvPr/>
            </p:nvSpPr>
            <p:spPr>
              <a:xfrm>
                <a:off x="6133971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7F80555-BC0B-E5CF-04C7-63642C65E6E6}"/>
                  </a:ext>
                </a:extLst>
              </p:cNvPr>
              <p:cNvSpPr/>
              <p:nvPr/>
            </p:nvSpPr>
            <p:spPr>
              <a:xfrm>
                <a:off x="-153229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2534B6-21C5-803B-B9C1-23D5984A731A}"/>
                </a:ext>
              </a:extLst>
            </p:cNvPr>
            <p:cNvSpPr txBox="1"/>
            <p:nvPr/>
          </p:nvSpPr>
          <p:spPr>
            <a:xfrm>
              <a:off x="2056535" y="869403"/>
              <a:ext cx="5455531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buClrTx/>
                <a:defRPr/>
              </a:pPr>
              <a:endParaRPr lang="en-US" sz="2800" b="1" kern="1200" dirty="0">
                <a:solidFill>
                  <a:srgbClr val="0D3862"/>
                </a:solidFill>
                <a:latin typeface="SimplerPro Black" panose="00000A00000000000000" pitchFamily="50" charset="-79"/>
                <a:ea typeface="+mn-ea"/>
                <a:cs typeface="SimplerPro Black" panose="00000A00000000000000" pitchFamily="50" charset="-79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13467E-9140-7017-6251-430C23E2F83B}"/>
                </a:ext>
              </a:extLst>
            </p:cNvPr>
            <p:cNvSpPr txBox="1"/>
            <p:nvPr/>
          </p:nvSpPr>
          <p:spPr>
            <a:xfrm>
              <a:off x="5774740" y="1297955"/>
              <a:ext cx="116385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sz="1400" b="1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dirty="0"/>
                <a:t>קידום הידע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ADCF8E-EC91-63CE-1389-05F6330DDE6A}"/>
                </a:ext>
              </a:extLst>
            </p:cNvPr>
            <p:cNvSpPr txBox="1"/>
            <p:nvPr/>
          </p:nvSpPr>
          <p:spPr>
            <a:xfrm>
              <a:off x="4184804" y="1237247"/>
              <a:ext cx="1163859" cy="73866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sz="1400" b="1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dirty="0"/>
                <a:t>הקמת זירות חדשנות 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CA2782-9AF8-6185-F17F-B4638D1D33BC}"/>
                </a:ext>
              </a:extLst>
            </p:cNvPr>
            <p:cNvSpPr txBox="1"/>
            <p:nvPr/>
          </p:nvSpPr>
          <p:spPr>
            <a:xfrm>
              <a:off x="2615214" y="1322030"/>
              <a:ext cx="116385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dirty="0">
                  <a:solidFill>
                    <a:schemeClr val="bg1">
                      <a:lumMod val="85000"/>
                    </a:schemeClr>
                  </a:solidFill>
                </a:rPr>
                <a:t>גיוס משאבים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996803-8B40-E90F-771D-6A99F31D9EED}"/>
                </a:ext>
              </a:extLst>
            </p:cNvPr>
            <p:cNvSpPr txBox="1"/>
            <p:nvPr/>
          </p:nvSpPr>
          <p:spPr>
            <a:xfrm>
              <a:off x="6557074" y="2567032"/>
              <a:ext cx="116385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רגולציה תומכת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8D2739CD-4A37-8B21-45B9-33B4776BFCEE}"/>
                </a:ext>
              </a:extLst>
            </p:cNvPr>
            <p:cNvSpPr txBox="1"/>
            <p:nvPr/>
          </p:nvSpPr>
          <p:spPr>
            <a:xfrm>
              <a:off x="4963347" y="2468522"/>
              <a:ext cx="1163859" cy="73866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טיוב תהליכים בממשלה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E50D3F1D-BCE9-E4D7-54E8-17AE70FF37FB}"/>
                </a:ext>
              </a:extLst>
            </p:cNvPr>
            <p:cNvSpPr txBox="1"/>
            <p:nvPr/>
          </p:nvSpPr>
          <p:spPr>
            <a:xfrm>
              <a:off x="3421591" y="2624050"/>
              <a:ext cx="116385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/>
                <a:t>תשתיות לאומיות </a:t>
              </a:r>
              <a:endParaRPr lang="en-US" sz="1400" dirty="0"/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1B2A8378-D020-07C3-2D53-0E77C74C36A5}"/>
                </a:ext>
              </a:extLst>
            </p:cNvPr>
            <p:cNvSpPr txBox="1"/>
            <p:nvPr/>
          </p:nvSpPr>
          <p:spPr>
            <a:xfrm>
              <a:off x="1693750" y="2469860"/>
              <a:ext cx="1163859" cy="73866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מיצוב ישראל </a:t>
              </a:r>
              <a:r>
                <a:rPr lang="he-IL" sz="1400">
                  <a:solidFill>
                    <a:schemeClr val="bg1">
                      <a:lumMod val="85000"/>
                    </a:schemeClr>
                  </a:solidFill>
                </a:rPr>
                <a:t>בעולם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53605D9-02AC-E826-8F39-85B9D435389B}"/>
              </a:ext>
            </a:extLst>
          </p:cNvPr>
          <p:cNvSpPr txBox="1"/>
          <p:nvPr/>
        </p:nvSpPr>
        <p:spPr>
          <a:xfrm>
            <a:off x="1100815" y="3692471"/>
            <a:ext cx="708311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ctr">
              <a:buClrTx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sz="1600" dirty="0"/>
              <a:t>הכוונת השוק דרך </a:t>
            </a:r>
            <a:r>
              <a:rPr lang="en-US" sz="1600" dirty="0"/>
              <a:t>marketplace</a:t>
            </a:r>
            <a:r>
              <a:rPr lang="he-IL" sz="1600" dirty="0"/>
              <a:t> וזירת מסחר בפחמן </a:t>
            </a:r>
          </a:p>
          <a:p>
            <a:pPr rtl="1"/>
            <a:r>
              <a:rPr lang="he-IL" sz="1600" dirty="0"/>
              <a:t>והקמת מרכזי מו"פ עם ארגונים בינ"ל  </a:t>
            </a:r>
          </a:p>
        </p:txBody>
      </p:sp>
      <p:pic>
        <p:nvPicPr>
          <p:cNvPr id="31" name="Picture 30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4FFC45FA-6A50-89D9-70DC-05CE07DDF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04" y="4350518"/>
            <a:ext cx="1230712" cy="8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10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defRPr/>
            </a:pPr>
            <a:r>
              <a:rPr lang="he-IL" dirty="0"/>
              <a:t>תחומי ההמלצות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1C62A3-3747-21F2-02E0-9FA3E76A266D}"/>
              </a:ext>
            </a:extLst>
          </p:cNvPr>
          <p:cNvGrpSpPr/>
          <p:nvPr/>
        </p:nvGrpSpPr>
        <p:grpSpPr>
          <a:xfrm>
            <a:off x="1030442" y="869403"/>
            <a:ext cx="7083116" cy="3161622"/>
            <a:chOff x="-99086" y="827200"/>
            <a:chExt cx="9233165" cy="412131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5D65CE-B42C-A283-D24A-3F7755309055}"/>
                </a:ext>
              </a:extLst>
            </p:cNvPr>
            <p:cNvGrpSpPr/>
            <p:nvPr/>
          </p:nvGrpSpPr>
          <p:grpSpPr>
            <a:xfrm>
              <a:off x="613460" y="883700"/>
              <a:ext cx="8030016" cy="3376099"/>
              <a:chOff x="-153229" y="1085729"/>
              <a:chExt cx="8030016" cy="3376099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B024527-7F10-7B01-5DD5-FC7D192C5E85}"/>
                  </a:ext>
                </a:extLst>
              </p:cNvPr>
              <p:cNvSpPr/>
              <p:nvPr/>
            </p:nvSpPr>
            <p:spPr>
              <a:xfrm>
                <a:off x="988085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07F904C-35B8-DBF9-3116-68B8D6CB8C12}"/>
                  </a:ext>
                </a:extLst>
              </p:cNvPr>
              <p:cNvSpPr/>
              <p:nvPr/>
            </p:nvSpPr>
            <p:spPr>
              <a:xfrm>
                <a:off x="3041510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581F544-574A-BC0D-D413-F9D2F8FAB52A}"/>
                  </a:ext>
                </a:extLst>
              </p:cNvPr>
              <p:cNvSpPr/>
              <p:nvPr/>
            </p:nvSpPr>
            <p:spPr>
              <a:xfrm>
                <a:off x="5114064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18E6B5E-A722-CB75-F1DB-CA07AEA36CBE}"/>
                  </a:ext>
                </a:extLst>
              </p:cNvPr>
              <p:cNvSpPr/>
              <p:nvPr/>
            </p:nvSpPr>
            <p:spPr>
              <a:xfrm>
                <a:off x="2007992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38B327E-E1ED-5D06-0FA4-E1C56A951BA5}"/>
                  </a:ext>
                </a:extLst>
              </p:cNvPr>
              <p:cNvSpPr/>
              <p:nvPr/>
            </p:nvSpPr>
            <p:spPr>
              <a:xfrm>
                <a:off x="4061417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C9ED33F-D3B1-72D1-C378-8EBED2F4B8A8}"/>
                  </a:ext>
                </a:extLst>
              </p:cNvPr>
              <p:cNvSpPr/>
              <p:nvPr/>
            </p:nvSpPr>
            <p:spPr>
              <a:xfrm>
                <a:off x="6133971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7F80555-BC0B-E5CF-04C7-63642C65E6E6}"/>
                  </a:ext>
                </a:extLst>
              </p:cNvPr>
              <p:cNvSpPr/>
              <p:nvPr/>
            </p:nvSpPr>
            <p:spPr>
              <a:xfrm>
                <a:off x="-153229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2534B6-21C5-803B-B9C1-23D5984A731A}"/>
                </a:ext>
              </a:extLst>
            </p:cNvPr>
            <p:cNvSpPr txBox="1"/>
            <p:nvPr/>
          </p:nvSpPr>
          <p:spPr>
            <a:xfrm>
              <a:off x="1146738" y="827200"/>
              <a:ext cx="7111534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buClrTx/>
                <a:defRPr/>
              </a:pPr>
              <a:endParaRPr lang="en-US" sz="2800" b="1" kern="1200" dirty="0">
                <a:solidFill>
                  <a:srgbClr val="0D3862"/>
                </a:solidFill>
                <a:latin typeface="SimplerPro Black" panose="00000A00000000000000" pitchFamily="50" charset="-79"/>
                <a:ea typeface="+mn-ea"/>
                <a:cs typeface="SimplerPro Black" panose="00000A00000000000000" pitchFamily="50" charset="-79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13467E-9140-7017-6251-430C23E2F83B}"/>
                </a:ext>
              </a:extLst>
            </p:cNvPr>
            <p:cNvSpPr txBox="1"/>
            <p:nvPr/>
          </p:nvSpPr>
          <p:spPr>
            <a:xfrm>
              <a:off x="5993589" y="1385837"/>
              <a:ext cx="1517143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sz="1400" b="1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dirty="0"/>
                <a:t>קידום הידע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ADCF8E-EC91-63CE-1389-05F6330DDE6A}"/>
                </a:ext>
              </a:extLst>
            </p:cNvPr>
            <p:cNvSpPr txBox="1"/>
            <p:nvPr/>
          </p:nvSpPr>
          <p:spPr>
            <a:xfrm>
              <a:off x="3921034" y="1306701"/>
              <a:ext cx="1517143" cy="96288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sz="1400" b="1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dirty="0"/>
                <a:t>הקמת זירות חדשנות 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CA2782-9AF8-6185-F17F-B4638D1D33BC}"/>
                </a:ext>
              </a:extLst>
            </p:cNvPr>
            <p:cNvSpPr txBox="1"/>
            <p:nvPr/>
          </p:nvSpPr>
          <p:spPr>
            <a:xfrm>
              <a:off x="1875002" y="1417220"/>
              <a:ext cx="1517143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dirty="0">
                  <a:solidFill>
                    <a:schemeClr val="bg1">
                      <a:lumMod val="85000"/>
                    </a:schemeClr>
                  </a:solidFill>
                </a:rPr>
                <a:t>גיוס משאבים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996803-8B40-E90F-771D-6A99F31D9EED}"/>
                </a:ext>
              </a:extLst>
            </p:cNvPr>
            <p:cNvSpPr txBox="1"/>
            <p:nvPr/>
          </p:nvSpPr>
          <p:spPr>
            <a:xfrm>
              <a:off x="7013397" y="3040135"/>
              <a:ext cx="1517143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רגולציה תומכת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8D2739CD-4A37-8B21-45B9-33B4776BFCEE}"/>
                </a:ext>
              </a:extLst>
            </p:cNvPr>
            <p:cNvSpPr txBox="1"/>
            <p:nvPr/>
          </p:nvSpPr>
          <p:spPr>
            <a:xfrm>
              <a:off x="4935901" y="2911723"/>
              <a:ext cx="1517143" cy="96288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טיוב תהליכים בממשלה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E50D3F1D-BCE9-E4D7-54E8-17AE70FF37FB}"/>
                </a:ext>
              </a:extLst>
            </p:cNvPr>
            <p:cNvSpPr txBox="1"/>
            <p:nvPr/>
          </p:nvSpPr>
          <p:spPr>
            <a:xfrm>
              <a:off x="2926152" y="3114461"/>
              <a:ext cx="1517143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תשתיות לאומיות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1B2A8378-D020-07C3-2D53-0E77C74C36A5}"/>
                </a:ext>
              </a:extLst>
            </p:cNvPr>
            <p:cNvSpPr txBox="1"/>
            <p:nvPr/>
          </p:nvSpPr>
          <p:spPr>
            <a:xfrm>
              <a:off x="673832" y="2913467"/>
              <a:ext cx="1517143" cy="96288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/>
                <a:t>מיצוב ישראל בעולם </a:t>
              </a:r>
              <a:endParaRPr lang="en-US" sz="1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3605D9-02AC-E826-8F39-85B9D435389B}"/>
                </a:ext>
              </a:extLst>
            </p:cNvPr>
            <p:cNvSpPr txBox="1"/>
            <p:nvPr/>
          </p:nvSpPr>
          <p:spPr>
            <a:xfrm>
              <a:off x="-99086" y="4507196"/>
              <a:ext cx="9233165" cy="4413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600" dirty="0"/>
                <a:t>מיתוג ישראל ובניית תוכניות עבודה עם חברות, ארגונים וקרנות. </a:t>
              </a:r>
            </a:p>
          </p:txBody>
        </p:sp>
      </p:grpSp>
      <p:pic>
        <p:nvPicPr>
          <p:cNvPr id="31" name="Picture 30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BF0B60C3-D2A7-E548-6BD1-0E0E7395C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04" y="4350518"/>
            <a:ext cx="1230712" cy="8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0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A06228F5-1ECE-3846-9213-BDD0C3E1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37" y="1434302"/>
            <a:ext cx="7695028" cy="2139553"/>
          </a:xfrm>
        </p:spPr>
        <p:txBody>
          <a:bodyPr/>
          <a:lstStyle/>
          <a:p>
            <a:r>
              <a:rPr lang="he-IL" sz="3600" dirty="0">
                <a:solidFill>
                  <a:srgbClr val="000000"/>
                </a:solidFill>
                <a:latin typeface="OpenSansHebrew"/>
              </a:rPr>
              <a:t>ללא אימוץ מתווה ההמלצות -   ההצלחות תהיינה נקודתיות.</a:t>
            </a:r>
            <a:br>
              <a:rPr lang="he-IL" sz="3600" dirty="0">
                <a:solidFill>
                  <a:srgbClr val="000000"/>
                </a:solidFill>
                <a:latin typeface="OpenSansHebrew"/>
              </a:rPr>
            </a:br>
            <a:br>
              <a:rPr lang="he-IL" sz="3600" dirty="0">
                <a:solidFill>
                  <a:srgbClr val="000000"/>
                </a:solidFill>
                <a:latin typeface="OpenSansHebrew"/>
              </a:rPr>
            </a:br>
            <a:r>
              <a:rPr lang="he-IL" sz="3600" dirty="0">
                <a:solidFill>
                  <a:srgbClr val="000000"/>
                </a:solidFill>
                <a:latin typeface="OpenSansHebrew"/>
              </a:rPr>
              <a:t>ולא נצליח להיות</a:t>
            </a:r>
            <a:br>
              <a:rPr lang="he-IL" sz="3600" dirty="0">
                <a:solidFill>
                  <a:srgbClr val="000000"/>
                </a:solidFill>
                <a:latin typeface="OpenSansHebrew"/>
              </a:rPr>
            </a:br>
            <a:r>
              <a:rPr lang="en-US" sz="3600" dirty="0"/>
              <a:t>The climate innovation nation</a:t>
            </a:r>
            <a:r>
              <a:rPr lang="he-IL" sz="3600" dirty="0">
                <a:solidFill>
                  <a:srgbClr val="000000"/>
                </a:solidFill>
                <a:latin typeface="OpenSansHebrew"/>
              </a:rPr>
              <a:t>. </a:t>
            </a:r>
            <a:br>
              <a:rPr lang="he-IL" sz="3600" dirty="0">
                <a:solidFill>
                  <a:srgbClr val="000000"/>
                </a:solidFill>
                <a:latin typeface="OpenSansHebrew"/>
              </a:rPr>
            </a:br>
            <a:endParaRPr lang="he-IL" sz="1800" dirty="0"/>
          </a:p>
        </p:txBody>
      </p:sp>
      <p:pic>
        <p:nvPicPr>
          <p:cNvPr id="3" name="Picture 2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570DF5CC-7E54-C0BF-4755-E230B6A7F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04" y="4350518"/>
            <a:ext cx="1230712" cy="8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5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A1B7A93-2BFD-B443-A513-CE182CA84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375" y="2171977"/>
            <a:ext cx="7715250" cy="1128929"/>
          </a:xfrm>
        </p:spPr>
        <p:txBody>
          <a:bodyPr/>
          <a:lstStyle/>
          <a:p>
            <a:r>
              <a:rPr lang="he-IL" dirty="0"/>
              <a:t>תודה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2CDCD4-5F35-0CE7-1064-652D024E2480}"/>
              </a:ext>
            </a:extLst>
          </p:cNvPr>
          <p:cNvSpPr/>
          <p:nvPr/>
        </p:nvSpPr>
        <p:spPr>
          <a:xfrm>
            <a:off x="-63305" y="4459458"/>
            <a:ext cx="9284677" cy="68404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Picture 3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A41AD219-1618-6CC9-2977-D05A71EB0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48" y="4272765"/>
            <a:ext cx="1511430" cy="105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3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A06228F5-1ECE-3846-9213-BDD0C3E1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22" y="1103711"/>
            <a:ext cx="8096983" cy="2139553"/>
          </a:xfrm>
        </p:spPr>
        <p:txBody>
          <a:bodyPr/>
          <a:lstStyle/>
          <a:p>
            <a:pPr algn="ctr"/>
            <a:r>
              <a:rPr lang="en-US" sz="4000" dirty="0"/>
              <a:t>Israel can become the climate innovation nation; we are ready to pave the way</a:t>
            </a:r>
            <a:endParaRPr lang="he-IL" sz="4000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F8D6337-EF77-A24F-9613-095BADEEA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125" y="3411216"/>
            <a:ext cx="8658225" cy="1125140"/>
          </a:xfrm>
        </p:spPr>
        <p:txBody>
          <a:bodyPr/>
          <a:lstStyle/>
          <a:p>
            <a:r>
              <a:rPr lang="he-IL" dirty="0"/>
              <a:t>בנט, גלזגו, נובמבר 2021</a:t>
            </a:r>
          </a:p>
        </p:txBody>
      </p:sp>
      <p:pic>
        <p:nvPicPr>
          <p:cNvPr id="6" name="Picture 5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803CDCE0-D414-4F5E-7924-1CFD36E7D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04" y="4350518"/>
            <a:ext cx="1230712" cy="8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9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6B7DC1-A8DC-9743-A0A2-208A8A48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Israel Innovation Institute</a:t>
            </a:r>
            <a:endParaRPr lang="he-IL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A2EBC34-766E-634A-8F62-4340192E1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ISRAEL - The Innovation Hub for Global Challenges</a:t>
            </a:r>
          </a:p>
          <a:p>
            <a:endParaRPr lang="he-IL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A45025-8EE4-0056-8AEF-48713F9B5FCF}"/>
              </a:ext>
            </a:extLst>
          </p:cNvPr>
          <p:cNvGrpSpPr/>
          <p:nvPr/>
        </p:nvGrpSpPr>
        <p:grpSpPr>
          <a:xfrm>
            <a:off x="565987" y="1548938"/>
            <a:ext cx="8012024" cy="2715880"/>
            <a:chOff x="-981071" y="2366827"/>
            <a:chExt cx="11730404" cy="3976320"/>
          </a:xfrm>
        </p:grpSpPr>
        <p:pic>
          <p:nvPicPr>
            <p:cNvPr id="17" name="Content Placeholder 11" descr="Logo, company name&#10;&#10;Description automatically generated">
              <a:extLst>
                <a:ext uri="{FF2B5EF4-FFF2-40B4-BE49-F238E27FC236}">
                  <a16:creationId xmlns:a16="http://schemas.microsoft.com/office/drawing/2014/main" id="{556BA065-A998-E1D9-142F-E810B0DEF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455" y="2382425"/>
              <a:ext cx="2538045" cy="1794284"/>
            </a:xfrm>
            <a:prstGeom prst="rect">
              <a:avLst/>
            </a:prstGeom>
          </p:spPr>
        </p:pic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CD4448C8-3CEF-DFAF-93B3-6590483D7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097" y="2366827"/>
              <a:ext cx="2582174" cy="1825481"/>
            </a:xfrm>
            <a:prstGeom prst="rect">
              <a:avLst/>
            </a:prstGeom>
          </p:spPr>
        </p:pic>
        <p:pic>
          <p:nvPicPr>
            <p:cNvPr id="19" name="Picture 18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4EA4F85F-2616-BD19-2D10-522EA0C5C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047" y="2397241"/>
              <a:ext cx="2496130" cy="1764652"/>
            </a:xfrm>
            <a:prstGeom prst="rect">
              <a:avLst/>
            </a:prstGeom>
          </p:spPr>
        </p:pic>
        <p:pic>
          <p:nvPicPr>
            <p:cNvPr id="20" name="Picture 1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9D5424E-7DEE-8C92-E1EE-6B9B2D209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296" y="4328598"/>
              <a:ext cx="2496130" cy="1764653"/>
            </a:xfrm>
            <a:prstGeom prst="rect">
              <a:avLst/>
            </a:prstGeom>
          </p:spPr>
        </p:pic>
        <p:pic>
          <p:nvPicPr>
            <p:cNvPr id="21" name="Picture 20" descr="Logo&#10;&#10;Description automatically generated">
              <a:extLst>
                <a:ext uri="{FF2B5EF4-FFF2-40B4-BE49-F238E27FC236}">
                  <a16:creationId xmlns:a16="http://schemas.microsoft.com/office/drawing/2014/main" id="{12D1F089-EB5A-AF73-5584-2299B851A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81071" y="4101412"/>
              <a:ext cx="3172337" cy="2241735"/>
            </a:xfrm>
            <a:prstGeom prst="rect">
              <a:avLst/>
            </a:prstGeom>
          </p:spPr>
        </p:pic>
        <p:pic>
          <p:nvPicPr>
            <p:cNvPr id="22" name="Picture 21" descr="Logo&#10;&#10;Description automatically generated">
              <a:extLst>
                <a:ext uri="{FF2B5EF4-FFF2-40B4-BE49-F238E27FC236}">
                  <a16:creationId xmlns:a16="http://schemas.microsoft.com/office/drawing/2014/main" id="{00E63A98-F73D-6D6F-5BD4-3A342342B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266" y="4239794"/>
              <a:ext cx="2779486" cy="1964970"/>
            </a:xfrm>
            <a:prstGeom prst="rect">
              <a:avLst/>
            </a:prstGeom>
          </p:spPr>
        </p:pic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DF0066D4-6995-0A6D-A1D7-84ED31356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41644" y="4541281"/>
              <a:ext cx="3307689" cy="1299252"/>
            </a:xfrm>
            <a:prstGeom prst="rect">
              <a:avLst/>
            </a:prstGeom>
          </p:spPr>
        </p:pic>
      </p:grpSp>
      <p:pic>
        <p:nvPicPr>
          <p:cNvPr id="24" name="Picture 23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E57C1806-AFA8-1858-55EA-85B7271BD7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04" y="4350518"/>
            <a:ext cx="1230712" cy="8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4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A06228F5-1ECE-3846-9213-BDD0C3E1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37" y="1103711"/>
            <a:ext cx="7695028" cy="2139553"/>
          </a:xfrm>
        </p:spPr>
        <p:txBody>
          <a:bodyPr/>
          <a:lstStyle/>
          <a:p>
            <a:pPr marL="0" indent="0" algn="ctr">
              <a:buClrTx/>
              <a:buFont typeface="Arial" panose="020B0604020202020204" pitchFamily="34" charset="0"/>
              <a:buNone/>
            </a:pPr>
            <a:r>
              <a:rPr lang="he-IL" sz="3600" dirty="0">
                <a:solidFill>
                  <a:srgbClr val="000000"/>
                </a:solidFill>
                <a:latin typeface="OpenSansHebrew"/>
              </a:rPr>
              <a:t>בישראל מובילה בחדשנות בתחומים רבים:</a:t>
            </a:r>
            <a:br>
              <a:rPr lang="he-IL" sz="3600" dirty="0">
                <a:solidFill>
                  <a:srgbClr val="000000"/>
                </a:solidFill>
                <a:latin typeface="OpenSansHebrew"/>
              </a:rPr>
            </a:br>
            <a:r>
              <a:rPr lang="he-IL" sz="3600" dirty="0">
                <a:solidFill>
                  <a:srgbClr val="000000"/>
                </a:solidFill>
                <a:latin typeface="OpenSansHebrew"/>
              </a:rPr>
              <a:t> חקלאות, מים, בריאות, תחבורה חכמה, סייבר וכד'</a:t>
            </a:r>
            <a:endParaRPr lang="he-IL" sz="3600" dirty="0"/>
          </a:p>
        </p:txBody>
      </p:sp>
      <p:pic>
        <p:nvPicPr>
          <p:cNvPr id="6" name="Picture 5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8630FAFF-4D7F-6E1B-DCC5-6477CB809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04" y="4350518"/>
            <a:ext cx="1230712" cy="8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3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6B7DC1-A8DC-9743-A0A2-208A8A48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ClrTx/>
            </a:pPr>
            <a:r>
              <a:rPr lang="he-IL" dirty="0"/>
              <a:t>תחום האקלים שונה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A2EBC34-766E-634A-8F62-4340192E1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688182"/>
            <a:ext cx="8658225" cy="38504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dirty="0"/>
              <a:t>בראש סדר העדיפויות העולמי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dirty="0"/>
              <a:t>השפעה מכרעת על התעשייה והכלכלה הישראלית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dirty="0"/>
              <a:t>נמצא באחריות מספר משרדי ממשלה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he-IL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b="1" dirty="0"/>
              <a:t> ולכן נדרש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dirty="0" err="1"/>
              <a:t>חזון</a:t>
            </a:r>
            <a:r>
              <a:rPr lang="he-IL" dirty="0"/>
              <a:t> לאומי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dirty="0"/>
              <a:t>ניהול מערכתי: בין משרדי ובין מגזרי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dirty="0"/>
              <a:t>פעילות במגוון ערוצים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he-IL" dirty="0"/>
          </a:p>
        </p:txBody>
      </p:sp>
      <p:pic>
        <p:nvPicPr>
          <p:cNvPr id="24" name="Picture 23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E57C1806-AFA8-1858-55EA-85B7271BD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04" y="4350518"/>
            <a:ext cx="1230712" cy="8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9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מטרות המתווה לקידום חדשנות אקלימית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DC733E-10E9-F590-164D-2198ACA6ECFF}"/>
              </a:ext>
            </a:extLst>
          </p:cNvPr>
          <p:cNvGrpSpPr/>
          <p:nvPr/>
        </p:nvGrpSpPr>
        <p:grpSpPr>
          <a:xfrm>
            <a:off x="1095008" y="1700342"/>
            <a:ext cx="7630554" cy="1742816"/>
            <a:chOff x="1400719" y="2696281"/>
            <a:chExt cx="10156267" cy="23196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F1CCA2-C0E3-21D6-47A9-274485C49A68}"/>
                </a:ext>
              </a:extLst>
            </p:cNvPr>
            <p:cNvSpPr/>
            <p:nvPr/>
          </p:nvSpPr>
          <p:spPr>
            <a:xfrm>
              <a:off x="1483443" y="2696281"/>
              <a:ext cx="2319688" cy="2319688"/>
            </a:xfrm>
            <a:prstGeom prst="ellipse">
              <a:avLst/>
            </a:prstGeom>
            <a:solidFill>
              <a:schemeClr val="bg1"/>
            </a:solidFill>
            <a:ln w="10441" cap="flat">
              <a:noFill/>
              <a:prstDash val="solid"/>
              <a:miter/>
            </a:ln>
            <a:effectLst>
              <a:outerShdw blurRad="355600" sx="108000" sy="108000" algn="ctr" rotWithShape="0">
                <a:srgbClr val="5B89B3">
                  <a:alpha val="40000"/>
                </a:srgbClr>
              </a:outerShdw>
            </a:effectLst>
          </p:spPr>
          <p:txBody>
            <a:bodyPr rtlCol="1" anchor="ctr"/>
            <a:lstStyle/>
            <a:p>
              <a:endParaRPr lang="he-I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D0BAEAC-4D3B-9DC1-B3BE-FC32E67B8B46}"/>
                </a:ext>
              </a:extLst>
            </p:cNvPr>
            <p:cNvSpPr/>
            <p:nvPr/>
          </p:nvSpPr>
          <p:spPr>
            <a:xfrm>
              <a:off x="5004686" y="2696281"/>
              <a:ext cx="2319688" cy="2319688"/>
            </a:xfrm>
            <a:prstGeom prst="ellipse">
              <a:avLst/>
            </a:prstGeom>
            <a:solidFill>
              <a:schemeClr val="bg1"/>
            </a:solidFill>
            <a:ln w="10441" cap="flat">
              <a:noFill/>
              <a:prstDash val="solid"/>
              <a:miter/>
            </a:ln>
            <a:effectLst>
              <a:outerShdw blurRad="355600" sx="108000" sy="108000" algn="ctr" rotWithShape="0">
                <a:srgbClr val="5B89B3">
                  <a:alpha val="40000"/>
                </a:srgbClr>
              </a:outerShdw>
            </a:effectLst>
          </p:spPr>
          <p:txBody>
            <a:bodyPr rtlCol="1" anchor="ctr"/>
            <a:lstStyle/>
            <a:p>
              <a:endParaRPr lang="he-I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BBFA1D1-DA60-040E-8A9B-E208E12260CA}"/>
                </a:ext>
              </a:extLst>
            </p:cNvPr>
            <p:cNvSpPr/>
            <p:nvPr/>
          </p:nvSpPr>
          <p:spPr>
            <a:xfrm>
              <a:off x="8598342" y="2696281"/>
              <a:ext cx="2319688" cy="2319688"/>
            </a:xfrm>
            <a:prstGeom prst="ellipse">
              <a:avLst/>
            </a:prstGeom>
            <a:solidFill>
              <a:schemeClr val="bg1"/>
            </a:solidFill>
            <a:ln w="10441" cap="flat">
              <a:noFill/>
              <a:prstDash val="solid"/>
              <a:miter/>
            </a:ln>
            <a:effectLst>
              <a:outerShdw blurRad="355600" sx="108000" sy="108000" algn="ctr" rotWithShape="0">
                <a:srgbClr val="5B89B3">
                  <a:alpha val="40000"/>
                </a:srgbClr>
              </a:outerShdw>
            </a:effectLst>
          </p:spPr>
          <p:txBody>
            <a:bodyPr rtlCol="1" anchor="ctr"/>
            <a:lstStyle/>
            <a:p>
              <a:endParaRPr lang="he-I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A92E69-CB1F-482F-9F91-3B10DCA82003}"/>
                </a:ext>
              </a:extLst>
            </p:cNvPr>
            <p:cNvSpPr txBox="1"/>
            <p:nvPr/>
          </p:nvSpPr>
          <p:spPr>
            <a:xfrm>
              <a:off x="7916328" y="3535858"/>
              <a:ext cx="3640658" cy="86026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 algn="ctr">
                <a:buClrTx/>
                <a:defRPr/>
              </a:pPr>
              <a:r>
                <a:rPr lang="he-IL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הרחבת היצע </a:t>
              </a:r>
            </a:p>
            <a:p>
              <a:pPr lvl="0" algn="ctr">
                <a:buClrTx/>
                <a:defRPr/>
              </a:pPr>
              <a:r>
                <a:rPr lang="he-IL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הפתרונות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2896A7-51CB-07C4-15E6-BE36A70BC9CC}"/>
                </a:ext>
              </a:extLst>
            </p:cNvPr>
            <p:cNvSpPr txBox="1"/>
            <p:nvPr/>
          </p:nvSpPr>
          <p:spPr>
            <a:xfrm>
              <a:off x="4344201" y="3535858"/>
              <a:ext cx="3640658" cy="86026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buClrTx/>
                <a:defRPr/>
              </a:pPr>
              <a:r>
                <a:rPr lang="he-IL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הקמת זירות</a:t>
              </a:r>
            </a:p>
            <a:p>
              <a:pPr algn="ctr">
                <a:buClrTx/>
                <a:defRPr/>
              </a:pPr>
              <a:r>
                <a:rPr lang="he-IL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חדשנות </a:t>
              </a:r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CF53D4-9E81-B934-7459-2EC215250756}"/>
                </a:ext>
              </a:extLst>
            </p:cNvPr>
            <p:cNvSpPr txBox="1"/>
            <p:nvPr/>
          </p:nvSpPr>
          <p:spPr>
            <a:xfrm>
              <a:off x="1400719" y="3656070"/>
              <a:ext cx="2578975" cy="86026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buClrTx/>
                <a:defRPr/>
              </a:pPr>
              <a:r>
                <a:rPr lang="he-IL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מיצוב ישראל בעולם </a:t>
              </a:r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3B2171-42EB-550F-7031-983B3506F9C7}"/>
                </a:ext>
              </a:extLst>
            </p:cNvPr>
            <p:cNvSpPr txBox="1"/>
            <p:nvPr/>
          </p:nvSpPr>
          <p:spPr>
            <a:xfrm>
              <a:off x="10224282" y="2954900"/>
              <a:ext cx="310316" cy="61447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86D76C-247F-0C4B-9D4B-DE1703868DFD}"/>
                </a:ext>
              </a:extLst>
            </p:cNvPr>
            <p:cNvSpPr txBox="1"/>
            <p:nvPr/>
          </p:nvSpPr>
          <p:spPr>
            <a:xfrm flipH="1">
              <a:off x="6641855" y="2953228"/>
              <a:ext cx="310316" cy="61447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8ECC55-78AD-7790-B5EF-89E7C1FDAE68}"/>
                </a:ext>
              </a:extLst>
            </p:cNvPr>
            <p:cNvSpPr txBox="1"/>
            <p:nvPr/>
          </p:nvSpPr>
          <p:spPr>
            <a:xfrm flipH="1">
              <a:off x="3079831" y="2943623"/>
              <a:ext cx="310316" cy="61447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dirty="0"/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D2534B6-21C5-803B-B9C1-23D5984A731A}"/>
              </a:ext>
            </a:extLst>
          </p:cNvPr>
          <p:cNvSpPr txBox="1"/>
          <p:nvPr/>
        </p:nvSpPr>
        <p:spPr>
          <a:xfrm>
            <a:off x="1146738" y="791529"/>
            <a:ext cx="7111534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ClrTx/>
              <a:defRPr/>
            </a:pPr>
            <a:endParaRPr lang="en-US" sz="3400" b="1" kern="1200" dirty="0">
              <a:solidFill>
                <a:srgbClr val="0D3862"/>
              </a:solidFill>
              <a:latin typeface="SimplerPro Black" panose="00000A00000000000000" pitchFamily="50" charset="-79"/>
              <a:ea typeface="+mn-ea"/>
              <a:cs typeface="SimplerPro Black" panose="00000A00000000000000" pitchFamily="50" charset="-79"/>
            </a:endParaRPr>
          </a:p>
        </p:txBody>
      </p:sp>
      <p:pic>
        <p:nvPicPr>
          <p:cNvPr id="17" name="Picture 16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64A72439-76FC-1191-EB91-36998AEF0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04" y="4350518"/>
            <a:ext cx="1230712" cy="8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3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defRPr/>
            </a:pPr>
            <a:r>
              <a:rPr lang="he-IL" dirty="0"/>
              <a:t>תחומי ההמלצות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1C62A3-3747-21F2-02E0-9FA3E76A266D}"/>
              </a:ext>
            </a:extLst>
          </p:cNvPr>
          <p:cNvGrpSpPr/>
          <p:nvPr/>
        </p:nvGrpSpPr>
        <p:grpSpPr>
          <a:xfrm>
            <a:off x="1577063" y="912746"/>
            <a:ext cx="6160134" cy="2589935"/>
            <a:chOff x="613460" y="883700"/>
            <a:chExt cx="8030016" cy="337609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5D65CE-B42C-A283-D24A-3F7755309055}"/>
                </a:ext>
              </a:extLst>
            </p:cNvPr>
            <p:cNvGrpSpPr/>
            <p:nvPr/>
          </p:nvGrpSpPr>
          <p:grpSpPr>
            <a:xfrm>
              <a:off x="613460" y="883700"/>
              <a:ext cx="8030016" cy="3376099"/>
              <a:chOff x="-153229" y="1085729"/>
              <a:chExt cx="8030016" cy="3376099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B024527-7F10-7B01-5DD5-FC7D192C5E85}"/>
                  </a:ext>
                </a:extLst>
              </p:cNvPr>
              <p:cNvSpPr/>
              <p:nvPr/>
            </p:nvSpPr>
            <p:spPr>
              <a:xfrm>
                <a:off x="988085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07F904C-35B8-DBF9-3116-68B8D6CB8C12}"/>
                  </a:ext>
                </a:extLst>
              </p:cNvPr>
              <p:cNvSpPr/>
              <p:nvPr/>
            </p:nvSpPr>
            <p:spPr>
              <a:xfrm>
                <a:off x="3041510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581F544-574A-BC0D-D413-F9D2F8FAB52A}"/>
                  </a:ext>
                </a:extLst>
              </p:cNvPr>
              <p:cNvSpPr/>
              <p:nvPr/>
            </p:nvSpPr>
            <p:spPr>
              <a:xfrm>
                <a:off x="5114064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18E6B5E-A722-CB75-F1DB-CA07AEA36CBE}"/>
                  </a:ext>
                </a:extLst>
              </p:cNvPr>
              <p:cNvSpPr/>
              <p:nvPr/>
            </p:nvSpPr>
            <p:spPr>
              <a:xfrm>
                <a:off x="2007992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38B327E-E1ED-5D06-0FA4-E1C56A951BA5}"/>
                  </a:ext>
                </a:extLst>
              </p:cNvPr>
              <p:cNvSpPr/>
              <p:nvPr/>
            </p:nvSpPr>
            <p:spPr>
              <a:xfrm>
                <a:off x="4061417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C9ED33F-D3B1-72D1-C378-8EBED2F4B8A8}"/>
                  </a:ext>
                </a:extLst>
              </p:cNvPr>
              <p:cNvSpPr/>
              <p:nvPr/>
            </p:nvSpPr>
            <p:spPr>
              <a:xfrm>
                <a:off x="6133971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7F80555-BC0B-E5CF-04C7-63642C65E6E6}"/>
                  </a:ext>
                </a:extLst>
              </p:cNvPr>
              <p:cNvSpPr/>
              <p:nvPr/>
            </p:nvSpPr>
            <p:spPr>
              <a:xfrm>
                <a:off x="-153229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13467E-9140-7017-6251-430C23E2F83B}"/>
                </a:ext>
              </a:extLst>
            </p:cNvPr>
            <p:cNvSpPr txBox="1"/>
            <p:nvPr/>
          </p:nvSpPr>
          <p:spPr>
            <a:xfrm>
              <a:off x="5993589" y="1385837"/>
              <a:ext cx="1517143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/>
                <a:t>קידום הידע</a:t>
              </a:r>
              <a:endParaRPr lang="en-US" sz="1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ADCF8E-EC91-63CE-1389-05F6330DDE6A}"/>
                </a:ext>
              </a:extLst>
            </p:cNvPr>
            <p:cNvSpPr txBox="1"/>
            <p:nvPr/>
          </p:nvSpPr>
          <p:spPr>
            <a:xfrm>
              <a:off x="3921034" y="1306701"/>
              <a:ext cx="1517143" cy="96288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/>
                <a:t>הקמת זירות חדשנות </a:t>
              </a:r>
              <a:endParaRPr lang="en-US" sz="1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CA2782-9AF8-6185-F17F-B4638D1D33BC}"/>
                </a:ext>
              </a:extLst>
            </p:cNvPr>
            <p:cNvSpPr txBox="1"/>
            <p:nvPr/>
          </p:nvSpPr>
          <p:spPr>
            <a:xfrm>
              <a:off x="1875002" y="1417220"/>
              <a:ext cx="1517143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/>
                <a:t>גיוס משאבים</a:t>
              </a:r>
              <a:endParaRPr lang="en-US" sz="1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996803-8B40-E90F-771D-6A99F31D9EED}"/>
                </a:ext>
              </a:extLst>
            </p:cNvPr>
            <p:cNvSpPr txBox="1"/>
            <p:nvPr/>
          </p:nvSpPr>
          <p:spPr>
            <a:xfrm>
              <a:off x="7013397" y="3040135"/>
              <a:ext cx="1517143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/>
                <a:t>רגולציה תומכת</a:t>
              </a:r>
              <a:endParaRPr lang="en-US" sz="1400" dirty="0"/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8D2739CD-4A37-8B21-45B9-33B4776BFCEE}"/>
                </a:ext>
              </a:extLst>
            </p:cNvPr>
            <p:cNvSpPr txBox="1"/>
            <p:nvPr/>
          </p:nvSpPr>
          <p:spPr>
            <a:xfrm>
              <a:off x="4935901" y="2911723"/>
              <a:ext cx="1517143" cy="96288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/>
                <a:t>טיוב תהליכים בממשלה </a:t>
              </a:r>
              <a:endParaRPr lang="en-US" sz="1400" dirty="0"/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E50D3F1D-BCE9-E4D7-54E8-17AE70FF37FB}"/>
                </a:ext>
              </a:extLst>
            </p:cNvPr>
            <p:cNvSpPr txBox="1"/>
            <p:nvPr/>
          </p:nvSpPr>
          <p:spPr>
            <a:xfrm>
              <a:off x="2926152" y="3114461"/>
              <a:ext cx="1517143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/>
                <a:t>תשתיות לאומיות </a:t>
              </a:r>
              <a:endParaRPr lang="en-US" sz="1400" dirty="0"/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1B2A8378-D020-07C3-2D53-0E77C74C36A5}"/>
                </a:ext>
              </a:extLst>
            </p:cNvPr>
            <p:cNvSpPr txBox="1"/>
            <p:nvPr/>
          </p:nvSpPr>
          <p:spPr>
            <a:xfrm>
              <a:off x="673832" y="2913467"/>
              <a:ext cx="1517143" cy="96288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/>
                <a:t>מיצוב ישראל בעולם </a:t>
              </a:r>
              <a:endParaRPr lang="en-US" sz="1400" dirty="0"/>
            </a:p>
          </p:txBody>
        </p:sp>
      </p:grpSp>
      <p:pic>
        <p:nvPicPr>
          <p:cNvPr id="31" name="Picture 30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092291BF-B8B9-EE21-90CA-5568CC930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04" y="4350518"/>
            <a:ext cx="1230712" cy="8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defRPr/>
            </a:pPr>
            <a:r>
              <a:rPr lang="he-IL" dirty="0"/>
              <a:t>תחומי ההמלצות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1C62A3-3747-21F2-02E0-9FA3E76A266D}"/>
              </a:ext>
            </a:extLst>
          </p:cNvPr>
          <p:cNvGrpSpPr/>
          <p:nvPr/>
        </p:nvGrpSpPr>
        <p:grpSpPr>
          <a:xfrm>
            <a:off x="1352402" y="869403"/>
            <a:ext cx="6439196" cy="3407842"/>
            <a:chOff x="320604" y="827200"/>
            <a:chExt cx="8393786" cy="444227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5D65CE-B42C-A283-D24A-3F7755309055}"/>
                </a:ext>
              </a:extLst>
            </p:cNvPr>
            <p:cNvGrpSpPr/>
            <p:nvPr/>
          </p:nvGrpSpPr>
          <p:grpSpPr>
            <a:xfrm>
              <a:off x="613460" y="883700"/>
              <a:ext cx="8030016" cy="3376099"/>
              <a:chOff x="-153229" y="1085729"/>
              <a:chExt cx="8030016" cy="3376099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B024527-7F10-7B01-5DD5-FC7D192C5E85}"/>
                  </a:ext>
                </a:extLst>
              </p:cNvPr>
              <p:cNvSpPr/>
              <p:nvPr/>
            </p:nvSpPr>
            <p:spPr>
              <a:xfrm>
                <a:off x="988085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07F904C-35B8-DBF9-3116-68B8D6CB8C12}"/>
                  </a:ext>
                </a:extLst>
              </p:cNvPr>
              <p:cNvSpPr/>
              <p:nvPr/>
            </p:nvSpPr>
            <p:spPr>
              <a:xfrm>
                <a:off x="3041510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581F544-574A-BC0D-D413-F9D2F8FAB52A}"/>
                  </a:ext>
                </a:extLst>
              </p:cNvPr>
              <p:cNvSpPr/>
              <p:nvPr/>
            </p:nvSpPr>
            <p:spPr>
              <a:xfrm>
                <a:off x="5114064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18E6B5E-A722-CB75-F1DB-CA07AEA36CBE}"/>
                  </a:ext>
                </a:extLst>
              </p:cNvPr>
              <p:cNvSpPr/>
              <p:nvPr/>
            </p:nvSpPr>
            <p:spPr>
              <a:xfrm>
                <a:off x="2007992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38B327E-E1ED-5D06-0FA4-E1C56A951BA5}"/>
                  </a:ext>
                </a:extLst>
              </p:cNvPr>
              <p:cNvSpPr/>
              <p:nvPr/>
            </p:nvSpPr>
            <p:spPr>
              <a:xfrm>
                <a:off x="4061417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C9ED33F-D3B1-72D1-C378-8EBED2F4B8A8}"/>
                  </a:ext>
                </a:extLst>
              </p:cNvPr>
              <p:cNvSpPr/>
              <p:nvPr/>
            </p:nvSpPr>
            <p:spPr>
              <a:xfrm>
                <a:off x="6133971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7F80555-BC0B-E5CF-04C7-63642C65E6E6}"/>
                  </a:ext>
                </a:extLst>
              </p:cNvPr>
              <p:cNvSpPr/>
              <p:nvPr/>
            </p:nvSpPr>
            <p:spPr>
              <a:xfrm>
                <a:off x="-153229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2534B6-21C5-803B-B9C1-23D5984A731A}"/>
                </a:ext>
              </a:extLst>
            </p:cNvPr>
            <p:cNvSpPr txBox="1"/>
            <p:nvPr/>
          </p:nvSpPr>
          <p:spPr>
            <a:xfrm>
              <a:off x="1146738" y="827200"/>
              <a:ext cx="7111534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buClrTx/>
                <a:defRPr/>
              </a:pPr>
              <a:endParaRPr lang="en-US" sz="2800" b="1" kern="1200" dirty="0">
                <a:solidFill>
                  <a:srgbClr val="0D3862"/>
                </a:solidFill>
                <a:latin typeface="SimplerPro Black" panose="00000A00000000000000" pitchFamily="50" charset="-79"/>
                <a:ea typeface="+mn-ea"/>
                <a:cs typeface="SimplerPro Black" panose="00000A00000000000000" pitchFamily="50" charset="-79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13467E-9140-7017-6251-430C23E2F83B}"/>
                </a:ext>
              </a:extLst>
            </p:cNvPr>
            <p:cNvSpPr txBox="1"/>
            <p:nvPr/>
          </p:nvSpPr>
          <p:spPr>
            <a:xfrm>
              <a:off x="5993589" y="1385837"/>
              <a:ext cx="1517143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/>
                <a:t>קידום הידע</a:t>
              </a:r>
              <a:endParaRPr lang="en-US" sz="1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ADCF8E-EC91-63CE-1389-05F6330DDE6A}"/>
                </a:ext>
              </a:extLst>
            </p:cNvPr>
            <p:cNvSpPr txBox="1"/>
            <p:nvPr/>
          </p:nvSpPr>
          <p:spPr>
            <a:xfrm>
              <a:off x="3921034" y="1306701"/>
              <a:ext cx="1517143" cy="96288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הקמת זירות חדשנות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CA2782-9AF8-6185-F17F-B4638D1D33BC}"/>
                </a:ext>
              </a:extLst>
            </p:cNvPr>
            <p:cNvSpPr txBox="1"/>
            <p:nvPr/>
          </p:nvSpPr>
          <p:spPr>
            <a:xfrm>
              <a:off x="1875002" y="1417220"/>
              <a:ext cx="1517143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גיוס משאבים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996803-8B40-E90F-771D-6A99F31D9EED}"/>
                </a:ext>
              </a:extLst>
            </p:cNvPr>
            <p:cNvSpPr txBox="1"/>
            <p:nvPr/>
          </p:nvSpPr>
          <p:spPr>
            <a:xfrm>
              <a:off x="7013397" y="3040135"/>
              <a:ext cx="1517143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רגולציה תומכת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8D2739CD-4A37-8B21-45B9-33B4776BFCEE}"/>
                </a:ext>
              </a:extLst>
            </p:cNvPr>
            <p:cNvSpPr txBox="1"/>
            <p:nvPr/>
          </p:nvSpPr>
          <p:spPr>
            <a:xfrm>
              <a:off x="4935901" y="2911723"/>
              <a:ext cx="1517143" cy="96288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טיוב תהליכים בממשלה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E50D3F1D-BCE9-E4D7-54E8-17AE70FF37FB}"/>
                </a:ext>
              </a:extLst>
            </p:cNvPr>
            <p:cNvSpPr txBox="1"/>
            <p:nvPr/>
          </p:nvSpPr>
          <p:spPr>
            <a:xfrm>
              <a:off x="2926152" y="3114461"/>
              <a:ext cx="1517143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תשתיות לאומיות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1B2A8378-D020-07C3-2D53-0E77C74C36A5}"/>
                </a:ext>
              </a:extLst>
            </p:cNvPr>
            <p:cNvSpPr txBox="1"/>
            <p:nvPr/>
          </p:nvSpPr>
          <p:spPr>
            <a:xfrm>
              <a:off x="673832" y="2913467"/>
              <a:ext cx="1517143" cy="96288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מיצוב ישראל </a:t>
              </a:r>
              <a:r>
                <a:rPr lang="he-IL" sz="1400">
                  <a:solidFill>
                    <a:schemeClr val="bg1">
                      <a:lumMod val="85000"/>
                    </a:schemeClr>
                  </a:solidFill>
                </a:rPr>
                <a:t>בעולם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3605D9-02AC-E826-8F39-85B9D435389B}"/>
                </a:ext>
              </a:extLst>
            </p:cNvPr>
            <p:cNvSpPr txBox="1"/>
            <p:nvPr/>
          </p:nvSpPr>
          <p:spPr>
            <a:xfrm>
              <a:off x="320604" y="4507197"/>
              <a:ext cx="8393786" cy="76228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600" dirty="0"/>
                <a:t>הכשרה של היזמים, התעשיה והממשלה להבין את הרלוונטיות והאתגרים של הנושא .</a:t>
              </a:r>
            </a:p>
          </p:txBody>
        </p:sp>
      </p:grpSp>
      <p:pic>
        <p:nvPicPr>
          <p:cNvPr id="31" name="Picture 30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092291BF-B8B9-EE21-90CA-5568CC930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04" y="4350518"/>
            <a:ext cx="1230712" cy="8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5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defRPr/>
            </a:pPr>
            <a:r>
              <a:rPr lang="he-IL" dirty="0"/>
              <a:t>תחומי ההמלצות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1C62A3-3747-21F2-02E0-9FA3E76A266D}"/>
              </a:ext>
            </a:extLst>
          </p:cNvPr>
          <p:cNvGrpSpPr/>
          <p:nvPr/>
        </p:nvGrpSpPr>
        <p:grpSpPr>
          <a:xfrm>
            <a:off x="1352402" y="869403"/>
            <a:ext cx="6439196" cy="3407842"/>
            <a:chOff x="320604" y="827200"/>
            <a:chExt cx="8393786" cy="444227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5D65CE-B42C-A283-D24A-3F7755309055}"/>
                </a:ext>
              </a:extLst>
            </p:cNvPr>
            <p:cNvGrpSpPr/>
            <p:nvPr/>
          </p:nvGrpSpPr>
          <p:grpSpPr>
            <a:xfrm>
              <a:off x="613460" y="883700"/>
              <a:ext cx="8030016" cy="3376099"/>
              <a:chOff x="-153229" y="1085729"/>
              <a:chExt cx="8030016" cy="3376099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B024527-7F10-7B01-5DD5-FC7D192C5E85}"/>
                  </a:ext>
                </a:extLst>
              </p:cNvPr>
              <p:cNvSpPr/>
              <p:nvPr/>
            </p:nvSpPr>
            <p:spPr>
              <a:xfrm>
                <a:off x="988085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07F904C-35B8-DBF9-3116-68B8D6CB8C12}"/>
                  </a:ext>
                </a:extLst>
              </p:cNvPr>
              <p:cNvSpPr/>
              <p:nvPr/>
            </p:nvSpPr>
            <p:spPr>
              <a:xfrm>
                <a:off x="3041510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581F544-574A-BC0D-D413-F9D2F8FAB52A}"/>
                  </a:ext>
                </a:extLst>
              </p:cNvPr>
              <p:cNvSpPr/>
              <p:nvPr/>
            </p:nvSpPr>
            <p:spPr>
              <a:xfrm>
                <a:off x="5114064" y="1085729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18E6B5E-A722-CB75-F1DB-CA07AEA36CBE}"/>
                  </a:ext>
                </a:extLst>
              </p:cNvPr>
              <p:cNvSpPr/>
              <p:nvPr/>
            </p:nvSpPr>
            <p:spPr>
              <a:xfrm>
                <a:off x="2007992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38B327E-E1ED-5D06-0FA4-E1C56A951BA5}"/>
                  </a:ext>
                </a:extLst>
              </p:cNvPr>
              <p:cNvSpPr/>
              <p:nvPr/>
            </p:nvSpPr>
            <p:spPr>
              <a:xfrm>
                <a:off x="4061417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C9ED33F-D3B1-72D1-C378-8EBED2F4B8A8}"/>
                  </a:ext>
                </a:extLst>
              </p:cNvPr>
              <p:cNvSpPr/>
              <p:nvPr/>
            </p:nvSpPr>
            <p:spPr>
              <a:xfrm>
                <a:off x="6133971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7F80555-BC0B-E5CF-04C7-63642C65E6E6}"/>
                  </a:ext>
                </a:extLst>
              </p:cNvPr>
              <p:cNvSpPr/>
              <p:nvPr/>
            </p:nvSpPr>
            <p:spPr>
              <a:xfrm>
                <a:off x="-153229" y="2719012"/>
                <a:ext cx="1742816" cy="1742816"/>
              </a:xfrm>
              <a:prstGeom prst="ellipse">
                <a:avLst/>
              </a:prstGeom>
              <a:solidFill>
                <a:schemeClr val="bg1"/>
              </a:solidFill>
              <a:ln w="10441" cap="flat">
                <a:noFill/>
                <a:prstDash val="solid"/>
                <a:miter/>
              </a:ln>
              <a:effectLst>
                <a:outerShdw blurRad="355600" sx="108000" sy="108000" algn="ctr" rotWithShape="0">
                  <a:srgbClr val="5B89B3">
                    <a:alpha val="40000"/>
                  </a:srgbClr>
                </a:outerShdw>
              </a:effectLst>
            </p:spPr>
            <p:txBody>
              <a:bodyPr rtlCol="1" anchor="ctr"/>
              <a:lstStyle/>
              <a:p>
                <a:endParaRPr lang="he-IL" sz="14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2534B6-21C5-803B-B9C1-23D5984A731A}"/>
                </a:ext>
              </a:extLst>
            </p:cNvPr>
            <p:cNvSpPr txBox="1"/>
            <p:nvPr/>
          </p:nvSpPr>
          <p:spPr>
            <a:xfrm>
              <a:off x="1146738" y="827200"/>
              <a:ext cx="7111534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buClrTx/>
                <a:defRPr/>
              </a:pPr>
              <a:endParaRPr lang="en-US" sz="2800" b="1" kern="1200" dirty="0">
                <a:solidFill>
                  <a:srgbClr val="0D3862"/>
                </a:solidFill>
                <a:latin typeface="SimplerPro Black" panose="00000A00000000000000" pitchFamily="50" charset="-79"/>
                <a:ea typeface="+mn-ea"/>
                <a:cs typeface="SimplerPro Black" panose="00000A00000000000000" pitchFamily="50" charset="-79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13467E-9140-7017-6251-430C23E2F83B}"/>
                </a:ext>
              </a:extLst>
            </p:cNvPr>
            <p:cNvSpPr txBox="1"/>
            <p:nvPr/>
          </p:nvSpPr>
          <p:spPr>
            <a:xfrm>
              <a:off x="5993589" y="1385837"/>
              <a:ext cx="1517143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קידום הידע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ADCF8E-EC91-63CE-1389-05F6330DDE6A}"/>
                </a:ext>
              </a:extLst>
            </p:cNvPr>
            <p:cNvSpPr txBox="1"/>
            <p:nvPr/>
          </p:nvSpPr>
          <p:spPr>
            <a:xfrm>
              <a:off x="3921034" y="1306701"/>
              <a:ext cx="1517143" cy="96288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/>
                <a:t>הקמת זירות חדשנות </a:t>
              </a:r>
              <a:endParaRPr lang="en-US" sz="1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CA2782-9AF8-6185-F17F-B4638D1D33BC}"/>
                </a:ext>
              </a:extLst>
            </p:cNvPr>
            <p:cNvSpPr txBox="1"/>
            <p:nvPr/>
          </p:nvSpPr>
          <p:spPr>
            <a:xfrm>
              <a:off x="1875002" y="1417220"/>
              <a:ext cx="1517143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גיוס משאבים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996803-8B40-E90F-771D-6A99F31D9EED}"/>
                </a:ext>
              </a:extLst>
            </p:cNvPr>
            <p:cNvSpPr txBox="1"/>
            <p:nvPr/>
          </p:nvSpPr>
          <p:spPr>
            <a:xfrm>
              <a:off x="7013397" y="3040135"/>
              <a:ext cx="1517143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רגולציה תומכת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8D2739CD-4A37-8B21-45B9-33B4776BFCEE}"/>
                </a:ext>
              </a:extLst>
            </p:cNvPr>
            <p:cNvSpPr txBox="1"/>
            <p:nvPr/>
          </p:nvSpPr>
          <p:spPr>
            <a:xfrm>
              <a:off x="4935901" y="2911723"/>
              <a:ext cx="1517143" cy="96288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טיוב תהליכים בממשלה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E50D3F1D-BCE9-E4D7-54E8-17AE70FF37FB}"/>
                </a:ext>
              </a:extLst>
            </p:cNvPr>
            <p:cNvSpPr txBox="1"/>
            <p:nvPr/>
          </p:nvSpPr>
          <p:spPr>
            <a:xfrm>
              <a:off x="2926152" y="3114461"/>
              <a:ext cx="1517143" cy="6820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תשתיות לאומיות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1B2A8378-D020-07C3-2D53-0E77C74C36A5}"/>
                </a:ext>
              </a:extLst>
            </p:cNvPr>
            <p:cNvSpPr txBox="1"/>
            <p:nvPr/>
          </p:nvSpPr>
          <p:spPr>
            <a:xfrm>
              <a:off x="673832" y="2913467"/>
              <a:ext cx="1517143" cy="96288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400" dirty="0">
                  <a:solidFill>
                    <a:schemeClr val="bg1">
                      <a:lumMod val="85000"/>
                    </a:schemeClr>
                  </a:solidFill>
                </a:rPr>
                <a:t>מיצוב ישראל </a:t>
              </a:r>
              <a:r>
                <a:rPr lang="he-IL" sz="1400">
                  <a:solidFill>
                    <a:schemeClr val="bg1">
                      <a:lumMod val="85000"/>
                    </a:schemeClr>
                  </a:solidFill>
                </a:rPr>
                <a:t>בעולם 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3605D9-02AC-E826-8F39-85B9D435389B}"/>
                </a:ext>
              </a:extLst>
            </p:cNvPr>
            <p:cNvSpPr txBox="1"/>
            <p:nvPr/>
          </p:nvSpPr>
          <p:spPr>
            <a:xfrm>
              <a:off x="320604" y="4507197"/>
              <a:ext cx="8393786" cy="76228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ctr">
                <a:buClrTx/>
                <a:def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he-IL" sz="1600" dirty="0"/>
                <a:t>עידוד ותמיכה בחברות הממשלתיות והציבוריות לפתח מערכת ארגונית לבחינת פתרונות וצרכי הרגולציה הנדרשת </a:t>
              </a:r>
            </a:p>
          </p:txBody>
        </p:sp>
      </p:grpSp>
      <p:pic>
        <p:nvPicPr>
          <p:cNvPr id="31" name="Picture 30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30296406-9785-62B3-FC1E-4D744FFB5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04" y="4350518"/>
            <a:ext cx="1230712" cy="8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3721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המכון הישראלי לדמוקרטיה">
      <a:dk1>
        <a:srgbClr val="141E38"/>
      </a:dk1>
      <a:lt1>
        <a:sysClr val="window" lastClr="FFFFFF"/>
      </a:lt1>
      <a:dk2>
        <a:srgbClr val="141E38"/>
      </a:dk2>
      <a:lt2>
        <a:srgbClr val="E7E6E6"/>
      </a:lt2>
      <a:accent1>
        <a:srgbClr val="141E38"/>
      </a:accent1>
      <a:accent2>
        <a:srgbClr val="44546A"/>
      </a:accent2>
      <a:accent3>
        <a:srgbClr val="A5A5A5"/>
      </a:accent3>
      <a:accent4>
        <a:srgbClr val="D0CECE"/>
      </a:accent4>
      <a:accent5>
        <a:srgbClr val="8BB9E2"/>
      </a:accent5>
      <a:accent6>
        <a:srgbClr val="C2DFFD"/>
      </a:accent6>
      <a:hlink>
        <a:srgbClr val="034A90"/>
      </a:hlink>
      <a:folHlink>
        <a:srgbClr val="757070"/>
      </a:folHlink>
    </a:clrScheme>
    <a:fontScheme name="המכון הישראלי לדמוקרטיה">
      <a:majorFont>
        <a:latin typeface="Calibri Light"/>
        <a:ea typeface=""/>
        <a:cs typeface="TAHOMA "/>
      </a:majorFont>
      <a:minorFont>
        <a:latin typeface="Tahoma"/>
        <a:ea typeface=""/>
        <a:cs typeface="TAHOMA "/>
      </a:minorFont>
    </a:fontScheme>
    <a:fmtScheme name="אופק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14997</TotalTime>
  <Words>1102</Words>
  <Application>Microsoft Office PowerPoint</Application>
  <PresentationFormat>‫הצגה על המסך (16:9)</PresentationFormat>
  <Paragraphs>165</Paragraphs>
  <Slides>16</Slides>
  <Notes>14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5" baseType="lpstr">
      <vt:lpstr>Arial</vt:lpstr>
      <vt:lpstr>Calibri</vt:lpstr>
      <vt:lpstr>OpenSansHebrew</vt:lpstr>
      <vt:lpstr>SimplerPro Black</vt:lpstr>
      <vt:lpstr>Source Sans Pro ExtraLight</vt:lpstr>
      <vt:lpstr>South</vt:lpstr>
      <vt:lpstr>Tahoma</vt:lpstr>
      <vt:lpstr>Wingdings</vt:lpstr>
      <vt:lpstr>ערכת נושא Office</vt:lpstr>
      <vt:lpstr>ישראל כמרכז לחדשנות אקלימית:</vt:lpstr>
      <vt:lpstr>Israel can become the climate innovation nation; we are ready to pave the way</vt:lpstr>
      <vt:lpstr>Israel Innovation Institute</vt:lpstr>
      <vt:lpstr>בישראל מובילה בחדשנות בתחומים רבים:  חקלאות, מים, בריאות, תחבורה חכמה, סייבר וכד'</vt:lpstr>
      <vt:lpstr>תחום האקלים שונה</vt:lpstr>
      <vt:lpstr>מטרות המתווה לקידום חדשנות אקלימית </vt:lpstr>
      <vt:lpstr>תחומי ההמלצות</vt:lpstr>
      <vt:lpstr>תחומי ההמלצות</vt:lpstr>
      <vt:lpstr>תחומי ההמלצות</vt:lpstr>
      <vt:lpstr>תחומי ההמלצות</vt:lpstr>
      <vt:lpstr>תחומי ההמלצות</vt:lpstr>
      <vt:lpstr>תחומי ההמלצות</vt:lpstr>
      <vt:lpstr>תחומי ההמלצות</vt:lpstr>
      <vt:lpstr>תחומי ההמלצות</vt:lpstr>
      <vt:lpstr>ללא אימוץ מתווה ההמלצות -   ההצלחות תהיינה נקודתיות.  ולא נצליח להיות The climate innovation nation. 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כותרת ראשית</dc:title>
  <dc:creator>user</dc:creator>
  <cp:lastModifiedBy>Niv Asaraf</cp:lastModifiedBy>
  <cp:revision>226</cp:revision>
  <dcterms:created xsi:type="dcterms:W3CDTF">2017-01-14T12:39:51Z</dcterms:created>
  <dcterms:modified xsi:type="dcterms:W3CDTF">2022-06-20T15:25:52Z</dcterms:modified>
</cp:coreProperties>
</file>