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7" r:id="rId3"/>
    <p:sldId id="285" r:id="rId4"/>
    <p:sldId id="261" r:id="rId5"/>
    <p:sldId id="286" r:id="rId6"/>
    <p:sldId id="262" r:id="rId7"/>
    <p:sldId id="287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22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64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viva.gov.il\MOE\UserProfiles\avitalhe\&#1496;&#1499;&#1504;&#1493;&#1500;&#1493;&#1490;&#1497;&#1493;&#1514;\&#1511;&#1500;&#1497;&#1504;&#1496;&#1511;%20&#1489;&#1506;&#1493;&#1500;&#1501;\Roland%20Berger%202020-2030\EUR%20growth%20of%20market%202020-2030%20roland%20berg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ZERAVIV\Desktop\&#1492;&#1491;&#1512;\&#1492;&#1490;&#1504;&#1505;\&#1508;&#1497;&#1497;&#1500;&#1493;&#1496;&#1497;&#1501;\&#1508;&#1496;&#1504;&#1496;&#1497;&#1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'עברית וגרפים'!$B$1:$B$2</c:f>
              <c:strCache>
                <c:ptCount val="2"/>
                <c:pt idx="0">
                  <c:v>גודל שוק 2020 (מיליארד EUR)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1.1515287210186405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5-4DCD-AC88-4697DEDF84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'עברית וגרפים'!$A$3:$A$10</c:f>
              <c:strCache>
                <c:ptCount val="8"/>
                <c:pt idx="0">
                  <c:v>התייעלות אנרגטית</c:v>
                </c:pt>
                <c:pt idx="1">
                  <c:v>ייצור אנרגיה מתחדשת, אגירה וחלוקה של אנרגיה</c:v>
                </c:pt>
                <c:pt idx="2">
                  <c:v>ניהול משאבי מים</c:v>
                </c:pt>
                <c:pt idx="3">
                  <c:v>תחבורה חכמה</c:v>
                </c:pt>
                <c:pt idx="4">
                  <c:v>כלכלה מעגלית</c:v>
                </c:pt>
                <c:pt idx="5">
                  <c:v>חקלאות בת קיימא וייעור</c:v>
                </c:pt>
                <c:pt idx="6">
                  <c:v>ייצור תעשייתי מתקדם</c:v>
                </c:pt>
                <c:pt idx="7">
                  <c:v>סה"כ</c:v>
                </c:pt>
              </c:strCache>
            </c:strRef>
          </c:cat>
          <c:val>
            <c:numRef>
              <c:f>'עברית וגרפים'!$B$3:$B$10</c:f>
              <c:numCache>
                <c:formatCode>General</c:formatCode>
                <c:ptCount val="8"/>
                <c:pt idx="0">
                  <c:v>1224</c:v>
                </c:pt>
                <c:pt idx="1">
                  <c:v>844</c:v>
                </c:pt>
                <c:pt idx="2">
                  <c:v>786</c:v>
                </c:pt>
                <c:pt idx="3">
                  <c:v>787</c:v>
                </c:pt>
                <c:pt idx="4">
                  <c:v>148</c:v>
                </c:pt>
                <c:pt idx="5">
                  <c:v>128</c:v>
                </c:pt>
                <c:pt idx="6">
                  <c:v>712</c:v>
                </c:pt>
                <c:pt idx="7" formatCode="#,##0">
                  <c:v>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5-4DCD-AC88-4697DEDF84B9}"/>
            </c:ext>
          </c:extLst>
        </c:ser>
        <c:ser>
          <c:idx val="2"/>
          <c:order val="1"/>
          <c:tx>
            <c:strRef>
              <c:f>'עברית וגרפים'!$D$1:$D$2</c:f>
              <c:strCache>
                <c:ptCount val="2"/>
                <c:pt idx="0">
                  <c:v>גודל שוק 2030 </c:v>
                </c:pt>
                <c:pt idx="1">
                  <c:v>(מיליארד EUR)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'עברית וגרפים'!$A$3:$A$10</c:f>
              <c:strCache>
                <c:ptCount val="8"/>
                <c:pt idx="0">
                  <c:v>התייעלות אנרגטית</c:v>
                </c:pt>
                <c:pt idx="1">
                  <c:v>ייצור אנרגיה מתחדשת, אגירה וחלוקה של אנרגיה</c:v>
                </c:pt>
                <c:pt idx="2">
                  <c:v>ניהול משאבי מים</c:v>
                </c:pt>
                <c:pt idx="3">
                  <c:v>תחבורה חכמה</c:v>
                </c:pt>
                <c:pt idx="4">
                  <c:v>כלכלה מעגלית</c:v>
                </c:pt>
                <c:pt idx="5">
                  <c:v>חקלאות בת קיימא וייעור</c:v>
                </c:pt>
                <c:pt idx="6">
                  <c:v>ייצור תעשייתי מתקדם</c:v>
                </c:pt>
                <c:pt idx="7">
                  <c:v>סה"כ</c:v>
                </c:pt>
              </c:strCache>
            </c:strRef>
          </c:cat>
          <c:val>
            <c:numRef>
              <c:f>'עברית וגרפים'!$D$3:$D$10</c:f>
              <c:numCache>
                <c:formatCode>General</c:formatCode>
                <c:ptCount val="8"/>
                <c:pt idx="0" formatCode="#,##0">
                  <c:v>2246</c:v>
                </c:pt>
                <c:pt idx="1">
                  <c:v>1911</c:v>
                </c:pt>
                <c:pt idx="2">
                  <c:v>1190</c:v>
                </c:pt>
                <c:pt idx="3">
                  <c:v>1811</c:v>
                </c:pt>
                <c:pt idx="4">
                  <c:v>263</c:v>
                </c:pt>
                <c:pt idx="5">
                  <c:v>373</c:v>
                </c:pt>
                <c:pt idx="6">
                  <c:v>1588</c:v>
                </c:pt>
                <c:pt idx="7" formatCode="#,##0">
                  <c:v>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5-4DCD-AC88-4697DEDF84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384320"/>
        <c:axId val="57390208"/>
      </c:barChart>
      <c:catAx>
        <c:axId val="57384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390208"/>
        <c:crosses val="autoZero"/>
        <c:auto val="1"/>
        <c:lblAlgn val="ctr"/>
        <c:lblOffset val="100"/>
        <c:noMultiLvlLbl val="0"/>
      </c:catAx>
      <c:valAx>
        <c:axId val="5739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738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229523548309738"/>
          <c:y val="0.9333798542350138"/>
          <c:w val="0.63400719592326893"/>
          <c:h val="6.62195571349235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F1-4158-BD4E-747D02BF862F}"/>
              </c:ext>
            </c:extLst>
          </c:dPt>
          <c:cat>
            <c:strRef>
              <c:f>Sheet5!$A$2:$A$38</c:f>
              <c:strCache>
                <c:ptCount val="37"/>
                <c:pt idx="0">
                  <c:v>Colombia</c:v>
                </c:pt>
                <c:pt idx="1">
                  <c:v>Lithuania</c:v>
                </c:pt>
                <c:pt idx="2">
                  <c:v>Estonia</c:v>
                </c:pt>
                <c:pt idx="3">
                  <c:v>Mexico</c:v>
                </c:pt>
                <c:pt idx="4">
                  <c:v>Denmark</c:v>
                </c:pt>
                <c:pt idx="5">
                  <c:v>Poland</c:v>
                </c:pt>
                <c:pt idx="6">
                  <c:v>Chile</c:v>
                </c:pt>
                <c:pt idx="7">
                  <c:v>Czech Republic</c:v>
                </c:pt>
                <c:pt idx="8">
                  <c:v>Finland</c:v>
                </c:pt>
                <c:pt idx="9">
                  <c:v>Slovenia</c:v>
                </c:pt>
                <c:pt idx="10">
                  <c:v>Norway</c:v>
                </c:pt>
                <c:pt idx="11">
                  <c:v>Spain</c:v>
                </c:pt>
                <c:pt idx="12">
                  <c:v>Australia</c:v>
                </c:pt>
                <c:pt idx="13">
                  <c:v>Canada</c:v>
                </c:pt>
                <c:pt idx="14">
                  <c:v>Belgium</c:v>
                </c:pt>
                <c:pt idx="15">
                  <c:v>Slovak Republic</c:v>
                </c:pt>
                <c:pt idx="16">
                  <c:v>Austria</c:v>
                </c:pt>
                <c:pt idx="17">
                  <c:v>Germany</c:v>
                </c:pt>
                <c:pt idx="18">
                  <c:v>New Zealand</c:v>
                </c:pt>
                <c:pt idx="19">
                  <c:v>Luxembourg</c:v>
                </c:pt>
                <c:pt idx="20">
                  <c:v>United Kingdom</c:v>
                </c:pt>
                <c:pt idx="21">
                  <c:v>France</c:v>
                </c:pt>
                <c:pt idx="22">
                  <c:v>Sweden</c:v>
                </c:pt>
                <c:pt idx="23">
                  <c:v>Greece</c:v>
                </c:pt>
                <c:pt idx="24">
                  <c:v>Latvia</c:v>
                </c:pt>
                <c:pt idx="25">
                  <c:v>Italy</c:v>
                </c:pt>
                <c:pt idx="26">
                  <c:v>Iceland</c:v>
                </c:pt>
                <c:pt idx="27">
                  <c:v>Korea</c:v>
                </c:pt>
                <c:pt idx="28">
                  <c:v>Turkey</c:v>
                </c:pt>
                <c:pt idx="29">
                  <c:v>Japan</c:v>
                </c:pt>
                <c:pt idx="30">
                  <c:v>Netherlands</c:v>
                </c:pt>
                <c:pt idx="31">
                  <c:v>Portugal</c:v>
                </c:pt>
                <c:pt idx="32">
                  <c:v>United States</c:v>
                </c:pt>
                <c:pt idx="33">
                  <c:v>Switzerland</c:v>
                </c:pt>
                <c:pt idx="34">
                  <c:v>Hungary</c:v>
                </c:pt>
                <c:pt idx="35">
                  <c:v>Israel</c:v>
                </c:pt>
                <c:pt idx="36">
                  <c:v>Ireland</c:v>
                </c:pt>
              </c:strCache>
            </c:strRef>
          </c:cat>
          <c:val>
            <c:numRef>
              <c:f>Sheet5!$B$2:$B$38</c:f>
              <c:numCache>
                <c:formatCode>0%</c:formatCode>
                <c:ptCount val="37"/>
                <c:pt idx="0">
                  <c:v>0.12855478678848398</c:v>
                </c:pt>
                <c:pt idx="1">
                  <c:v>0.10800294550810013</c:v>
                </c:pt>
                <c:pt idx="2">
                  <c:v>0.10297367375056893</c:v>
                </c:pt>
                <c:pt idx="3">
                  <c:v>9.8938670920184338E-2</c:v>
                </c:pt>
                <c:pt idx="4">
                  <c:v>9.2345684049517804E-2</c:v>
                </c:pt>
                <c:pt idx="5">
                  <c:v>8.783865540206906E-2</c:v>
                </c:pt>
                <c:pt idx="6">
                  <c:v>8.3933629673579147E-2</c:v>
                </c:pt>
                <c:pt idx="7">
                  <c:v>8.3899367872436709E-2</c:v>
                </c:pt>
                <c:pt idx="8">
                  <c:v>8.2588065757152648E-2</c:v>
                </c:pt>
                <c:pt idx="9">
                  <c:v>7.8760164612701841E-2</c:v>
                </c:pt>
                <c:pt idx="10">
                  <c:v>7.2458882722802459E-2</c:v>
                </c:pt>
                <c:pt idx="11">
                  <c:v>6.8910161206508724E-2</c:v>
                </c:pt>
                <c:pt idx="12">
                  <c:v>5.8516814434411195E-2</c:v>
                </c:pt>
                <c:pt idx="13">
                  <c:v>5.7703455594625586E-2</c:v>
                </c:pt>
                <c:pt idx="14">
                  <c:v>5.7271421286621216E-2</c:v>
                </c:pt>
                <c:pt idx="15">
                  <c:v>5.7232747597042215E-2</c:v>
                </c:pt>
                <c:pt idx="16">
                  <c:v>5.7054879856394992E-2</c:v>
                </c:pt>
                <c:pt idx="17">
                  <c:v>5.550822965149322E-2</c:v>
                </c:pt>
                <c:pt idx="18">
                  <c:v>5.5114461703742477E-2</c:v>
                </c:pt>
                <c:pt idx="19">
                  <c:v>5.4810349741617567E-2</c:v>
                </c:pt>
                <c:pt idx="20">
                  <c:v>5.2517023728484324E-2</c:v>
                </c:pt>
                <c:pt idx="21">
                  <c:v>5.2282761417695445E-2</c:v>
                </c:pt>
                <c:pt idx="22">
                  <c:v>5.1298333305058667E-2</c:v>
                </c:pt>
                <c:pt idx="23">
                  <c:v>5.0380880146416264E-2</c:v>
                </c:pt>
                <c:pt idx="24">
                  <c:v>5.0083472454090151E-2</c:v>
                </c:pt>
                <c:pt idx="25">
                  <c:v>5.000472532011193E-2</c:v>
                </c:pt>
                <c:pt idx="26">
                  <c:v>4.5627411123506559E-2</c:v>
                </c:pt>
                <c:pt idx="27">
                  <c:v>4.3543620837866705E-2</c:v>
                </c:pt>
                <c:pt idx="28">
                  <c:v>4.2703947464396499E-2</c:v>
                </c:pt>
                <c:pt idx="29">
                  <c:v>3.7781033488881441E-2</c:v>
                </c:pt>
                <c:pt idx="30">
                  <c:v>3.7505480949124426E-2</c:v>
                </c:pt>
                <c:pt idx="31">
                  <c:v>3.4530352673290576E-2</c:v>
                </c:pt>
                <c:pt idx="32">
                  <c:v>3.4491290409288972E-2</c:v>
                </c:pt>
                <c:pt idx="33">
                  <c:v>3.0515158201946453E-2</c:v>
                </c:pt>
                <c:pt idx="34">
                  <c:v>3.002167385618543E-2</c:v>
                </c:pt>
                <c:pt idx="35">
                  <c:v>2.8629707435129409E-2</c:v>
                </c:pt>
                <c:pt idx="36">
                  <c:v>1.1894846860579601E-2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1-4158-BD4E-747D02BF8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105032"/>
        <c:axId val="628097976"/>
      </c:barChart>
      <c:catAx>
        <c:axId val="6281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28097976"/>
        <c:crosses val="autoZero"/>
        <c:auto val="1"/>
        <c:lblAlgn val="ctr"/>
        <c:lblOffset val="100"/>
        <c:noMultiLvlLbl val="0"/>
      </c:catAx>
      <c:valAx>
        <c:axId val="62809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2810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76354-8A8E-4CB7-989F-6B28799FD2F2}" type="doc">
      <dgm:prSet loTypeId="urn:microsoft.com/office/officeart/2005/8/layout/hProcess9" loCatId="process" qsTypeId="urn:microsoft.com/office/officeart/2005/8/quickstyle/3d2" qsCatId="3D" csTypeId="urn:microsoft.com/office/officeart/2005/8/colors/accent5_5" csCatId="accent5" phldr="1"/>
      <dgm:spPr/>
    </dgm:pt>
    <dgm:pt modelId="{19F8CBE8-7CFA-4C0C-B299-BF4F16CC918B}">
      <dgm:prSet phldrT="[Text]"/>
      <dgm:spPr/>
      <dgm:t>
        <a:bodyPr/>
        <a:lstStyle/>
        <a:p>
          <a:pPr rtl="1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Applied research 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823A6D-2004-45C9-9081-64B759A2752B}" type="parTrans" cxnId="{58F90EA4-245D-4750-A9AC-63F31085ED28}">
      <dgm:prSet/>
      <dgm:spPr/>
      <dgm:t>
        <a:bodyPr/>
        <a:lstStyle/>
        <a:p>
          <a:pPr rtl="1"/>
          <a:endParaRPr lang="he-IL"/>
        </a:p>
      </dgm:t>
    </dgm:pt>
    <dgm:pt modelId="{F7EC13E6-2446-49E7-AD16-A7E3D488AEA9}" type="sibTrans" cxnId="{58F90EA4-245D-4750-A9AC-63F31085ED28}">
      <dgm:prSet/>
      <dgm:spPr/>
      <dgm:t>
        <a:bodyPr/>
        <a:lstStyle/>
        <a:p>
          <a:pPr rtl="1"/>
          <a:endParaRPr lang="he-IL"/>
        </a:p>
      </dgm:t>
    </dgm:pt>
    <dgm:pt modelId="{9BF3F2B7-292E-4004-A7BC-200AFDA16D8B}">
      <dgm:prSet phldrT="[Text]"/>
      <dgm:spPr/>
      <dgm:t>
        <a:bodyPr/>
        <a:lstStyle/>
        <a:p>
          <a:pPr rtl="1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Environmental and sustainability innovation lab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3A7E27-1A2C-482B-BC38-78D37072CA1D}" type="parTrans" cxnId="{551AA2F3-36B1-47E9-B1C8-B1333CF5FB4A}">
      <dgm:prSet/>
      <dgm:spPr/>
      <dgm:t>
        <a:bodyPr/>
        <a:lstStyle/>
        <a:p>
          <a:pPr rtl="1"/>
          <a:endParaRPr lang="he-IL"/>
        </a:p>
      </dgm:t>
    </dgm:pt>
    <dgm:pt modelId="{21084F9C-B92F-4942-8AD4-1F6611F9A7F2}" type="sibTrans" cxnId="{551AA2F3-36B1-47E9-B1C8-B1333CF5FB4A}">
      <dgm:prSet/>
      <dgm:spPr/>
      <dgm:t>
        <a:bodyPr/>
        <a:lstStyle/>
        <a:p>
          <a:pPr rtl="1"/>
          <a:endParaRPr lang="he-IL"/>
        </a:p>
      </dgm:t>
    </dgm:pt>
    <dgm:pt modelId="{B132BE6B-67D4-45EB-83DC-5FB127FCE079}">
      <dgm:prSet phldrT="[Text]"/>
      <dgm:spPr/>
      <dgm:t>
        <a:bodyPr/>
        <a:lstStyle/>
        <a:p>
          <a:pPr rtl="1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Beta sites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D8320D-6638-4AEC-809A-C46C819D046F}" type="parTrans" cxnId="{4FD51942-176F-43D3-B528-3BBE7076CB34}">
      <dgm:prSet/>
      <dgm:spPr/>
      <dgm:t>
        <a:bodyPr/>
        <a:lstStyle/>
        <a:p>
          <a:pPr rtl="1"/>
          <a:endParaRPr lang="he-IL"/>
        </a:p>
      </dgm:t>
    </dgm:pt>
    <dgm:pt modelId="{F1A046AB-6A7C-47C3-87D3-466051034699}" type="sibTrans" cxnId="{4FD51942-176F-43D3-B528-3BBE7076CB34}">
      <dgm:prSet/>
      <dgm:spPr/>
      <dgm:t>
        <a:bodyPr/>
        <a:lstStyle/>
        <a:p>
          <a:pPr rtl="1"/>
          <a:endParaRPr lang="he-IL"/>
        </a:p>
      </dgm:t>
    </dgm:pt>
    <dgm:pt modelId="{1F37FD55-3700-4018-8631-73253F2279D5}">
      <dgm:prSet phldrT="[Text]"/>
      <dgm:spPr/>
      <dgm:t>
        <a:bodyPr/>
        <a:lstStyle/>
        <a:p>
          <a:pPr rtl="1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Global markets and development assistance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332F22-D030-4E2C-A3C5-68BE3B24DD43}" type="parTrans" cxnId="{6D3F7D9B-C521-462B-9EF7-AB49024C8D06}">
      <dgm:prSet/>
      <dgm:spPr/>
      <dgm:t>
        <a:bodyPr/>
        <a:lstStyle/>
        <a:p>
          <a:pPr rtl="1"/>
          <a:endParaRPr lang="he-IL"/>
        </a:p>
      </dgm:t>
    </dgm:pt>
    <dgm:pt modelId="{32685BAE-41C4-4EDA-9082-7311AC1D287C}" type="sibTrans" cxnId="{6D3F7D9B-C521-462B-9EF7-AB49024C8D06}">
      <dgm:prSet/>
      <dgm:spPr/>
      <dgm:t>
        <a:bodyPr/>
        <a:lstStyle/>
        <a:p>
          <a:pPr rtl="1"/>
          <a:endParaRPr lang="he-IL"/>
        </a:p>
      </dgm:t>
    </dgm:pt>
    <dgm:pt modelId="{7EE5A93E-C1BF-415C-8EE6-2AF6A0A5A134}" type="pres">
      <dgm:prSet presAssocID="{2A976354-8A8E-4CB7-989F-6B28799FD2F2}" presName="CompostProcess" presStyleCnt="0">
        <dgm:presLayoutVars>
          <dgm:dir val="rev"/>
          <dgm:resizeHandles val="exact"/>
        </dgm:presLayoutVars>
      </dgm:prSet>
      <dgm:spPr/>
    </dgm:pt>
    <dgm:pt modelId="{B4F60829-B21A-4AA8-B9F8-3704ECE0DA83}" type="pres">
      <dgm:prSet presAssocID="{2A976354-8A8E-4CB7-989F-6B28799FD2F2}" presName="arrow" presStyleLbl="bgShp" presStyleIdx="0" presStyleCnt="1" custScaleX="110783" custScaleY="89369" custLinFactNeighborX="521" custLinFactNeighborY="-695"/>
      <dgm:spPr/>
    </dgm:pt>
    <dgm:pt modelId="{898CD6BA-EBFA-4782-82EE-C6546AF0001D}" type="pres">
      <dgm:prSet presAssocID="{2A976354-8A8E-4CB7-989F-6B28799FD2F2}" presName="linearProcess" presStyleCnt="0"/>
      <dgm:spPr/>
    </dgm:pt>
    <dgm:pt modelId="{2C0BB9ED-B977-4321-8134-678D077A1A86}" type="pres">
      <dgm:prSet presAssocID="{19F8CBE8-7CFA-4C0C-B299-BF4F16CC918B}" presName="textNode" presStyleLbl="node1" presStyleIdx="0" presStyleCnt="4" custScaleX="67510" custScaleY="61775" custLinFactX="3181" custLinFactNeighborX="100000" custLinFactNeighborY="-8394">
        <dgm:presLayoutVars>
          <dgm:bulletEnabled val="1"/>
        </dgm:presLayoutVars>
      </dgm:prSet>
      <dgm:spPr/>
    </dgm:pt>
    <dgm:pt modelId="{ADD85A0D-7478-44CB-9F06-A1E207A67A23}" type="pres">
      <dgm:prSet presAssocID="{F7EC13E6-2446-49E7-AD16-A7E3D488AEA9}" presName="sibTrans" presStyleCnt="0"/>
      <dgm:spPr/>
    </dgm:pt>
    <dgm:pt modelId="{CB21B1D1-4CAA-454E-99A5-DB6032C68950}" type="pres">
      <dgm:prSet presAssocID="{9BF3F2B7-292E-4004-A7BC-200AFDA16D8B}" presName="textNode" presStyleLbl="node1" presStyleIdx="1" presStyleCnt="4" custScaleX="67510" custScaleY="61775" custLinFactX="5000" custLinFactNeighborX="100000" custLinFactNeighborY="-7773">
        <dgm:presLayoutVars>
          <dgm:bulletEnabled val="1"/>
        </dgm:presLayoutVars>
      </dgm:prSet>
      <dgm:spPr/>
    </dgm:pt>
    <dgm:pt modelId="{49518CD2-8336-4BDF-AF90-FFEDDDD4A3B0}" type="pres">
      <dgm:prSet presAssocID="{21084F9C-B92F-4942-8AD4-1F6611F9A7F2}" presName="sibTrans" presStyleCnt="0"/>
      <dgm:spPr/>
    </dgm:pt>
    <dgm:pt modelId="{5436FE4C-0EAC-4739-BF47-28ADFDC8F52B}" type="pres">
      <dgm:prSet presAssocID="{B132BE6B-67D4-45EB-83DC-5FB127FCE079}" presName="textNode" presStyleLbl="node1" presStyleIdx="2" presStyleCnt="4" custScaleX="67510" custScaleY="61775" custLinFactX="6031" custLinFactNeighborX="100000" custLinFactNeighborY="-7773">
        <dgm:presLayoutVars>
          <dgm:bulletEnabled val="1"/>
        </dgm:presLayoutVars>
      </dgm:prSet>
      <dgm:spPr/>
    </dgm:pt>
    <dgm:pt modelId="{D6EDB3E6-69D2-46E2-93CF-0A7B6DC4F6D4}" type="pres">
      <dgm:prSet presAssocID="{F1A046AB-6A7C-47C3-87D3-466051034699}" presName="sibTrans" presStyleCnt="0"/>
      <dgm:spPr/>
    </dgm:pt>
    <dgm:pt modelId="{881941AD-2B10-42E8-9064-B1C207938A37}" type="pres">
      <dgm:prSet presAssocID="{1F37FD55-3700-4018-8631-73253F2279D5}" presName="textNode" presStyleLbl="node1" presStyleIdx="3" presStyleCnt="4" custScaleX="67510" custScaleY="61775" custLinFactX="6732" custLinFactNeighborX="100000" custLinFactNeighborY="-7773">
        <dgm:presLayoutVars>
          <dgm:bulletEnabled val="1"/>
        </dgm:presLayoutVars>
      </dgm:prSet>
      <dgm:spPr/>
    </dgm:pt>
  </dgm:ptLst>
  <dgm:cxnLst>
    <dgm:cxn modelId="{654C8438-53AD-47F2-8C30-F6B61B575428}" type="presOf" srcId="{9BF3F2B7-292E-4004-A7BC-200AFDA16D8B}" destId="{CB21B1D1-4CAA-454E-99A5-DB6032C68950}" srcOrd="0" destOrd="0" presId="urn:microsoft.com/office/officeart/2005/8/layout/hProcess9"/>
    <dgm:cxn modelId="{507A9E3A-E4E7-41DD-9CC6-698D29B33138}" type="presOf" srcId="{B132BE6B-67D4-45EB-83DC-5FB127FCE079}" destId="{5436FE4C-0EAC-4739-BF47-28ADFDC8F52B}" srcOrd="0" destOrd="0" presId="urn:microsoft.com/office/officeart/2005/8/layout/hProcess9"/>
    <dgm:cxn modelId="{4FD51942-176F-43D3-B528-3BBE7076CB34}" srcId="{2A976354-8A8E-4CB7-989F-6B28799FD2F2}" destId="{B132BE6B-67D4-45EB-83DC-5FB127FCE079}" srcOrd="2" destOrd="0" parTransId="{BBD8320D-6638-4AEC-809A-C46C819D046F}" sibTransId="{F1A046AB-6A7C-47C3-87D3-466051034699}"/>
    <dgm:cxn modelId="{494EE150-046E-45F0-A2AD-6ED42EFB78B6}" type="presOf" srcId="{2A976354-8A8E-4CB7-989F-6B28799FD2F2}" destId="{7EE5A93E-C1BF-415C-8EE6-2AF6A0A5A134}" srcOrd="0" destOrd="0" presId="urn:microsoft.com/office/officeart/2005/8/layout/hProcess9"/>
    <dgm:cxn modelId="{EB00F974-F03F-4F98-ADF7-45B0682D71B4}" type="presOf" srcId="{1F37FD55-3700-4018-8631-73253F2279D5}" destId="{881941AD-2B10-42E8-9064-B1C207938A37}" srcOrd="0" destOrd="0" presId="urn:microsoft.com/office/officeart/2005/8/layout/hProcess9"/>
    <dgm:cxn modelId="{08153D82-0AEA-4205-AEE1-E1D817B229D4}" type="presOf" srcId="{19F8CBE8-7CFA-4C0C-B299-BF4F16CC918B}" destId="{2C0BB9ED-B977-4321-8134-678D077A1A86}" srcOrd="0" destOrd="0" presId="urn:microsoft.com/office/officeart/2005/8/layout/hProcess9"/>
    <dgm:cxn modelId="{6D3F7D9B-C521-462B-9EF7-AB49024C8D06}" srcId="{2A976354-8A8E-4CB7-989F-6B28799FD2F2}" destId="{1F37FD55-3700-4018-8631-73253F2279D5}" srcOrd="3" destOrd="0" parTransId="{0A332F22-D030-4E2C-A3C5-68BE3B24DD43}" sibTransId="{32685BAE-41C4-4EDA-9082-7311AC1D287C}"/>
    <dgm:cxn modelId="{58F90EA4-245D-4750-A9AC-63F31085ED28}" srcId="{2A976354-8A8E-4CB7-989F-6B28799FD2F2}" destId="{19F8CBE8-7CFA-4C0C-B299-BF4F16CC918B}" srcOrd="0" destOrd="0" parTransId="{3F823A6D-2004-45C9-9081-64B759A2752B}" sibTransId="{F7EC13E6-2446-49E7-AD16-A7E3D488AEA9}"/>
    <dgm:cxn modelId="{551AA2F3-36B1-47E9-B1C8-B1333CF5FB4A}" srcId="{2A976354-8A8E-4CB7-989F-6B28799FD2F2}" destId="{9BF3F2B7-292E-4004-A7BC-200AFDA16D8B}" srcOrd="1" destOrd="0" parTransId="{A43A7E27-1A2C-482B-BC38-78D37072CA1D}" sibTransId="{21084F9C-B92F-4942-8AD4-1F6611F9A7F2}"/>
    <dgm:cxn modelId="{5566C357-B1C8-4B79-B14F-93EB46469189}" type="presParOf" srcId="{7EE5A93E-C1BF-415C-8EE6-2AF6A0A5A134}" destId="{B4F60829-B21A-4AA8-B9F8-3704ECE0DA83}" srcOrd="0" destOrd="0" presId="urn:microsoft.com/office/officeart/2005/8/layout/hProcess9"/>
    <dgm:cxn modelId="{C0F281B1-EF45-43A5-8AE6-BB6DDE5ADF6E}" type="presParOf" srcId="{7EE5A93E-C1BF-415C-8EE6-2AF6A0A5A134}" destId="{898CD6BA-EBFA-4782-82EE-C6546AF0001D}" srcOrd="1" destOrd="0" presId="urn:microsoft.com/office/officeart/2005/8/layout/hProcess9"/>
    <dgm:cxn modelId="{3087B032-41F6-4B3D-B055-1633B458AE2F}" type="presParOf" srcId="{898CD6BA-EBFA-4782-82EE-C6546AF0001D}" destId="{2C0BB9ED-B977-4321-8134-678D077A1A86}" srcOrd="0" destOrd="0" presId="urn:microsoft.com/office/officeart/2005/8/layout/hProcess9"/>
    <dgm:cxn modelId="{4A3E3628-D21B-4933-94E7-F84E66E29DBC}" type="presParOf" srcId="{898CD6BA-EBFA-4782-82EE-C6546AF0001D}" destId="{ADD85A0D-7478-44CB-9F06-A1E207A67A23}" srcOrd="1" destOrd="0" presId="urn:microsoft.com/office/officeart/2005/8/layout/hProcess9"/>
    <dgm:cxn modelId="{9D8D50B3-9B55-4791-B188-F7BB5053F28E}" type="presParOf" srcId="{898CD6BA-EBFA-4782-82EE-C6546AF0001D}" destId="{CB21B1D1-4CAA-454E-99A5-DB6032C68950}" srcOrd="2" destOrd="0" presId="urn:microsoft.com/office/officeart/2005/8/layout/hProcess9"/>
    <dgm:cxn modelId="{CDF1BE08-B8E3-4D81-9A9F-635C743ED9CF}" type="presParOf" srcId="{898CD6BA-EBFA-4782-82EE-C6546AF0001D}" destId="{49518CD2-8336-4BDF-AF90-FFEDDDD4A3B0}" srcOrd="3" destOrd="0" presId="urn:microsoft.com/office/officeart/2005/8/layout/hProcess9"/>
    <dgm:cxn modelId="{4C0DF6CF-F44E-4001-BE30-E1848C8D85FB}" type="presParOf" srcId="{898CD6BA-EBFA-4782-82EE-C6546AF0001D}" destId="{5436FE4C-0EAC-4739-BF47-28ADFDC8F52B}" srcOrd="4" destOrd="0" presId="urn:microsoft.com/office/officeart/2005/8/layout/hProcess9"/>
    <dgm:cxn modelId="{5721F316-0989-40CA-8811-90396F6543D2}" type="presParOf" srcId="{898CD6BA-EBFA-4782-82EE-C6546AF0001D}" destId="{D6EDB3E6-69D2-46E2-93CF-0A7B6DC4F6D4}" srcOrd="5" destOrd="0" presId="urn:microsoft.com/office/officeart/2005/8/layout/hProcess9"/>
    <dgm:cxn modelId="{DD77E774-0770-4C15-92D0-4719BA50C20D}" type="presParOf" srcId="{898CD6BA-EBFA-4782-82EE-C6546AF0001D}" destId="{881941AD-2B10-42E8-9064-B1C207938A3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60829-B21A-4AA8-B9F8-3704ECE0DA83}">
      <dsp:nvSpPr>
        <dsp:cNvPr id="0" name=""/>
        <dsp:cNvSpPr/>
      </dsp:nvSpPr>
      <dsp:spPr>
        <a:xfrm>
          <a:off x="269978" y="134631"/>
          <a:ext cx="7566097" cy="2604024"/>
        </a:xfrm>
        <a:prstGeom prst="lef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C0BB9ED-B977-4321-8134-678D077A1A86}">
      <dsp:nvSpPr>
        <dsp:cNvPr id="0" name=""/>
        <dsp:cNvSpPr/>
      </dsp:nvSpPr>
      <dsp:spPr>
        <a:xfrm>
          <a:off x="6080898" y="999062"/>
          <a:ext cx="1627306" cy="719997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Applied research 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16045" y="1034209"/>
        <a:ext cx="1557012" cy="649703"/>
      </dsp:txXfrm>
    </dsp:sp>
    <dsp:sp modelId="{CB21B1D1-4CAA-454E-99A5-DB6032C68950}">
      <dsp:nvSpPr>
        <dsp:cNvPr id="0" name=""/>
        <dsp:cNvSpPr/>
      </dsp:nvSpPr>
      <dsp:spPr>
        <a:xfrm>
          <a:off x="4353650" y="1006300"/>
          <a:ext cx="1627306" cy="719997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hade val="8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Environmental and sustainability innovation lab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88797" y="1041447"/>
        <a:ext cx="1557012" cy="649703"/>
      </dsp:txXfrm>
    </dsp:sp>
    <dsp:sp modelId="{5436FE4C-0EAC-4739-BF47-28ADFDC8F52B}">
      <dsp:nvSpPr>
        <dsp:cNvPr id="0" name=""/>
        <dsp:cNvSpPr/>
      </dsp:nvSpPr>
      <dsp:spPr>
        <a:xfrm>
          <a:off x="2607407" y="1006300"/>
          <a:ext cx="1627306" cy="719997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hade val="8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Beta sites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2554" y="1041447"/>
        <a:ext cx="1557012" cy="649703"/>
      </dsp:txXfrm>
    </dsp:sp>
    <dsp:sp modelId="{881941AD-2B10-42E8-9064-B1C207938A37}">
      <dsp:nvSpPr>
        <dsp:cNvPr id="0" name=""/>
        <dsp:cNvSpPr/>
      </dsp:nvSpPr>
      <dsp:spPr>
        <a:xfrm>
          <a:off x="853210" y="1006300"/>
          <a:ext cx="1627306" cy="719997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Global markets and development assistance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8357" y="1041447"/>
        <a:ext cx="1557012" cy="649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0.28847</cdr:x>
      <cdr:y>0.10412</cdr:y>
    </cdr:from>
    <cdr:to>
      <cdr:x>0.71263</cdr:x>
      <cdr:y>0.37491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5AFE5D23-625E-4D6A-A841-446EAB791332}"/>
            </a:ext>
          </a:extLst>
        </cdr:cNvPr>
        <cdr:cNvSpPr txBox="1"/>
      </cdr:nvSpPr>
      <cdr:spPr>
        <a:xfrm xmlns:a="http://schemas.openxmlformats.org/drawingml/2006/main">
          <a:off x="2497671" y="377570"/>
          <a:ext cx="3672408" cy="9819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he-IL" sz="24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rPr>
            <a:t>2020</a:t>
          </a:r>
          <a:r>
            <a:rPr lang="he-IL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rPr>
            <a:t>: 4.6 טריליון אירו</a:t>
          </a:r>
        </a:p>
        <a:p xmlns:a="http://schemas.openxmlformats.org/drawingml/2006/main">
          <a:pPr algn="ctr">
            <a:lnSpc>
              <a:spcPct val="80000"/>
            </a:lnSpc>
          </a:pPr>
          <a:endParaRPr lang="he-IL" sz="2400" dirty="0">
            <a:solidFill>
              <a:schemeClr val="tx1">
                <a:lumMod val="75000"/>
                <a:lumOff val="25000"/>
              </a:schemeClr>
            </a:solidFill>
            <a:latin typeface="Gisha" panose="020B0502040204020203" pitchFamily="34" charset="-79"/>
            <a:cs typeface="Gisha" panose="020B0502040204020203" pitchFamily="34" charset="-79"/>
          </a:endParaRPr>
        </a:p>
        <a:p xmlns:a="http://schemas.openxmlformats.org/drawingml/2006/main">
          <a:pPr algn="ctr">
            <a:lnSpc>
              <a:spcPct val="80000"/>
            </a:lnSpc>
          </a:pPr>
          <a:r>
            <a:rPr lang="he-IL" sz="24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rPr>
            <a:t>2030</a:t>
          </a:r>
          <a:r>
            <a:rPr lang="he-IL" sz="2400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rPr>
            <a:t>: 9.4 טריליון אירו</a:t>
          </a:r>
        </a:p>
      </cdr:txBody>
    </cdr:sp>
  </cdr:relSizeAnchor>
  <cdr:relSizeAnchor xmlns:cdr="http://schemas.openxmlformats.org/drawingml/2006/chartDrawing">
    <cdr:from>
      <cdr:x>0.90001</cdr:x>
      <cdr:y>0.09593</cdr:y>
    </cdr:from>
    <cdr:to>
      <cdr:x>0.90883</cdr:x>
      <cdr:y>0.30466</cdr:y>
    </cdr:to>
    <cdr:sp macro="" textlink="">
      <cdr:nvSpPr>
        <cdr:cNvPr id="3" name="Right Arrow 1">
          <a:extLst xmlns:a="http://schemas.openxmlformats.org/drawingml/2006/main">
            <a:ext uri="{FF2B5EF4-FFF2-40B4-BE49-F238E27FC236}">
              <a16:creationId xmlns:a16="http://schemas.microsoft.com/office/drawing/2014/main" id="{7C5A5A4A-D403-48D3-862E-598D629A8D97}"/>
            </a:ext>
          </a:extLst>
        </cdr:cNvPr>
        <cdr:cNvSpPr/>
      </cdr:nvSpPr>
      <cdr:spPr>
        <a:xfrm xmlns:a="http://schemas.openxmlformats.org/drawingml/2006/main" rot="16793029">
          <a:off x="7428889" y="732935"/>
          <a:ext cx="803545" cy="7630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9235440" cy="5143500"/>
          </a:xfrm>
          <a:prstGeom prst="rect">
            <a:avLst/>
          </a:prstGeom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1207392"/>
            <a:ext cx="8072436" cy="627784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2010198"/>
            <a:ext cx="7715250" cy="1128929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311706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  <p:pic>
        <p:nvPicPr>
          <p:cNvPr id="2" name="תמונה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7"/>
          <a:stretch/>
        </p:blipFill>
        <p:spPr>
          <a:xfrm>
            <a:off x="0" y="0"/>
            <a:ext cx="9144000" cy="8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9203E30-DF1D-A74E-9B57-D586651742B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03" y="4489806"/>
            <a:ext cx="4614343" cy="5076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5E0CB5A3-E6D1-0C43-B0FE-44023FA8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חדשנות טכנולוגיות אקלים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dirty="0"/>
              <a:t>המלצות הצוות הבין משרדי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42A48B2-4E93-9440-B9E3-1C7CBE6B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dirty="0"/>
              <a:t>גלית כהן, מנכ"לית המשרד להגנת הסביבה</a:t>
            </a:r>
          </a:p>
        </p:txBody>
      </p:sp>
    </p:spTree>
    <p:extLst>
      <p:ext uri="{BB962C8B-B14F-4D97-AF65-F5344CB8AC3E}">
        <p14:creationId xmlns:p14="http://schemas.microsoft.com/office/powerpoint/2010/main" val="15251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טכנולוגיות אקלים וסביבה: היקף השוק העולמי</a:t>
            </a:r>
          </a:p>
        </p:txBody>
      </p:sp>
      <p:graphicFrame>
        <p:nvGraphicFramePr>
          <p:cNvPr id="4" name="Chart 9">
            <a:extLst>
              <a:ext uri="{FF2B5EF4-FFF2-40B4-BE49-F238E27FC236}">
                <a16:creationId xmlns:a16="http://schemas.microsoft.com/office/drawing/2014/main" id="{B9A19DE1-FB87-4D86-8E41-11BA5A33D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907545"/>
              </p:ext>
            </p:extLst>
          </p:nvPr>
        </p:nvGraphicFramePr>
        <p:xfrm>
          <a:off x="238125" y="879475"/>
          <a:ext cx="8658225" cy="362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0">
            <a:extLst>
              <a:ext uri="{FF2B5EF4-FFF2-40B4-BE49-F238E27FC236}">
                <a16:creationId xmlns:a16="http://schemas.microsoft.com/office/drawing/2014/main" id="{B729F531-050E-477E-B872-A333C0204E2B}"/>
              </a:ext>
            </a:extLst>
          </p:cNvPr>
          <p:cNvSpPr/>
          <p:nvPr/>
        </p:nvSpPr>
        <p:spPr>
          <a:xfrm>
            <a:off x="7096150" y="476553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altLang="de-DE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Roland Berger, 2021</a:t>
            </a:r>
          </a:p>
        </p:txBody>
      </p:sp>
    </p:spTree>
    <p:extLst>
      <p:ext uri="{BB962C8B-B14F-4D97-AF65-F5344CB8AC3E}">
        <p14:creationId xmlns:p14="http://schemas.microsoft.com/office/powerpoint/2010/main" val="31117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3BF571-0E56-4293-844B-3E3B38D6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טכנולוגיות אקלים בישראל: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b="1" dirty="0">
                <a:latin typeface="+mj-lt"/>
                <a:cs typeface="Calibri" panose="020F0502020204030204" pitchFamily="34" charset="0"/>
              </a:rPr>
              <a:t>ממצאי מיפוי 2021</a:t>
            </a:r>
            <a:endParaRPr lang="he-I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</a:rPr>
              <a:t>$</a:t>
            </a:r>
            <a:endParaRPr lang="he-IL" sz="6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26750F-75FD-4D1C-A15A-53B9A859618D}"/>
              </a:ext>
            </a:extLst>
          </p:cNvPr>
          <p:cNvSpPr txBox="1">
            <a:spLocks/>
          </p:cNvSpPr>
          <p:nvPr/>
        </p:nvSpPr>
        <p:spPr>
          <a:xfrm>
            <a:off x="1143000" y="249492"/>
            <a:ext cx="6858000" cy="1008459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24AD2-512B-4528-8316-35747D39BEB0}"/>
              </a:ext>
            </a:extLst>
          </p:cNvPr>
          <p:cNvSpPr txBox="1"/>
          <p:nvPr/>
        </p:nvSpPr>
        <p:spPr>
          <a:xfrm>
            <a:off x="443230" y="775374"/>
            <a:ext cx="8453120" cy="362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כ-</a:t>
            </a:r>
            <a:r>
              <a:rPr lang="he-IL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600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חברות חדשניות - סטרטאפים וחברות בצמיחה. </a:t>
            </a:r>
          </a:p>
          <a:p>
            <a:pPr marL="457200" indent="-457200" algn="r" rtl="1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תחומים ותיקים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בהם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נצבר ידע וניסיון לאורך השנים: חקלאות, מים, אנרגיה ותחבורה.</a:t>
            </a:r>
          </a:p>
          <a:p>
            <a:pPr marL="457200" indent="-457200" algn="r" rtl="1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תחומים צעירים בצמיחה מהירה: חלבון אלטרנטיבי ובנייה ירוקה.</a:t>
            </a:r>
          </a:p>
          <a:p>
            <a:pPr marL="457200" indent="-457200" algn="r" rtl="1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פתרונות תוכנה מבוססי חוזקות ההייטק הישראלי:  </a:t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רחפנים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וסנסורים בחקלאות ובינה מלאכותית לחיזוי אירועי אקלים.</a:t>
            </a:r>
          </a:p>
          <a:p>
            <a:pPr marL="457200" indent="-457200" algn="r" rtl="1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פתרונות חומרה מבוססי ידע שפותח באקדמיה: </a:t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אנרגיה סולארית, תחליפי דלקים ושבבים.</a:t>
            </a:r>
          </a:p>
          <a:p>
            <a:pPr marL="457200" indent="-457200" algn="r" rtl="1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תחומים בהם ישראל מובילה בהשוואה בין-לאומית: בשר מתורבת ותחליפי חלבון, חקלאות מדייקת, התפלה, ניהול משאבי מים, תחבורה ואנרגיה סולארית.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8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טכנולוגיות אקלים בישראל: האתגר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477C9E-182B-B545-8745-588E81461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076" y="864393"/>
            <a:ext cx="8667750" cy="3768329"/>
          </a:xfrm>
        </p:spPr>
        <p:txBody>
          <a:bodyPr>
            <a:normAutofit/>
          </a:bodyPr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כשל שוק: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השקעת הון צפויה לתת תשואה משמעותית למשק, אך שוק ההון הפרטי יימנע מלהשקיע בהם או ישקיע בהם בחסר, בגלל סיכון גבוה מדי ותשואה בטווח ארוך מדי (דו"ח רשות החדשנות 2019). </a:t>
            </a:r>
          </a:p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היעדר מימון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הוא חסם משמעותי לצמיחה. 72% מהחברות העוסקות בטכנולוגיות אקלים מציינות כי גישה להון היא כיום האתגר המרכזי העומד בפני צמיחתן (סקר רשות החדשנות). </a:t>
            </a: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פוטנציאל חדשנות בשלבי פיתוח מוקדמים, אך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קושי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במעבר לשלב מסחרי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Global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CleanTech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Innovation Index 2017 Report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טכנולוגיות אקלים: השוואה בין מדינות</a:t>
            </a:r>
            <a:r>
              <a:rPr lang="en-US" dirty="0"/>
              <a:t>  </a:t>
            </a:r>
            <a:r>
              <a:rPr lang="he-IL" dirty="0"/>
              <a:t>ה- </a:t>
            </a:r>
            <a:r>
              <a:rPr lang="en-US" dirty="0"/>
              <a:t>OECD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477C9E-182B-B545-8745-588E81461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076" y="864393"/>
            <a:ext cx="8667750" cy="3768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בטכנולוגיות סביבה ישראל במקום </a:t>
            </a:r>
            <a:r>
              <a:rPr lang="he-IL" u="sng" dirty="0">
                <a:latin typeface="Calibri" panose="020F0502020204030204" pitchFamily="34" charset="0"/>
                <a:cs typeface="Calibri" panose="020F0502020204030204" pitchFamily="34" charset="0"/>
              </a:rPr>
              <a:t>הכמעט אחרון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בטכנולוגיות הייטק קלאסיות ישראל במקום </a:t>
            </a:r>
            <a:r>
              <a:rPr lang="he-IL" u="sng" dirty="0">
                <a:latin typeface="Calibri" panose="020F0502020204030204" pitchFamily="34" charset="0"/>
                <a:cs typeface="Calibri" panose="020F0502020204030204" pitchFamily="34" charset="0"/>
              </a:rPr>
              <a:t>השישי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119B1C5-23B8-40DA-81EF-765E58C1BE2A}"/>
              </a:ext>
            </a:extLst>
          </p:cNvPr>
          <p:cNvSpPr txBox="1"/>
          <p:nvPr/>
        </p:nvSpPr>
        <p:spPr>
          <a:xfrm>
            <a:off x="1051722" y="1793781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he-IL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אחוז הפטנטים הסביבתיים מתוך כלל הפטנטים במדינות ה</a:t>
            </a:r>
            <a:r>
              <a:rPr lang="he-IL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OECD</a:t>
            </a:r>
            <a:r>
              <a:rPr lang="he-IL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2017</a:t>
            </a:r>
            <a:endParaRPr lang="en-US" sz="16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8">
            <a:extLst>
              <a:ext uri="{FF2B5EF4-FFF2-40B4-BE49-F238E27FC236}">
                <a16:creationId xmlns:a16="http://schemas.microsoft.com/office/drawing/2014/main" id="{33CB683B-A5EF-402C-BB19-9C40EEFB5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349116"/>
              </p:ext>
            </p:extLst>
          </p:nvPr>
        </p:nvGraphicFramePr>
        <p:xfrm>
          <a:off x="371297" y="1998263"/>
          <a:ext cx="8424936" cy="26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1">
            <a:extLst>
              <a:ext uri="{FF2B5EF4-FFF2-40B4-BE49-F238E27FC236}">
                <a16:creationId xmlns:a16="http://schemas.microsoft.com/office/drawing/2014/main" id="{6E2B717F-50E9-4022-B459-2992C09B5B3A}"/>
              </a:ext>
            </a:extLst>
          </p:cNvPr>
          <p:cNvSpPr/>
          <p:nvPr/>
        </p:nvSpPr>
        <p:spPr>
          <a:xfrm>
            <a:off x="6067467" y="467888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en-US" altLang="de-DE" sz="120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OECD Stat  </a:t>
            </a:r>
            <a:r>
              <a:rPr lang="he-IL" altLang="de-DE" sz="120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ועיבודי המשרד להגנת הסביבה</a:t>
            </a:r>
          </a:p>
        </p:txBody>
      </p:sp>
    </p:spTree>
    <p:extLst>
      <p:ext uri="{BB962C8B-B14F-4D97-AF65-F5344CB8AC3E}">
        <p14:creationId xmlns:p14="http://schemas.microsoft.com/office/powerpoint/2010/main" val="108137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3F3B11-11E7-6F47-8BF5-88311DA3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עיקרי המלצות הצוות הבין משרדי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17FAFD2-A018-4844-88B3-74E807088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9650" y="839390"/>
            <a:ext cx="7867650" cy="11484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e-IL" sz="2800" b="0" dirty="0">
                <a:latin typeface="Calibri" panose="020F0502020204030204" pitchFamily="34" charset="0"/>
                <a:cs typeface="Calibri" panose="020F0502020204030204" pitchFamily="34" charset="0"/>
              </a:rPr>
              <a:t>נדרש מאמץ ממשלתי משותף ומתואם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b="0" dirty="0">
                <a:latin typeface="Calibri" panose="020F0502020204030204" pitchFamily="34" charset="0"/>
                <a:cs typeface="Calibri" panose="020F0502020204030204" pitchFamily="34" charset="0"/>
              </a:rPr>
              <a:t>נדרשת תמיכה לאורך כל השרשרת</a:t>
            </a:r>
          </a:p>
        </p:txBody>
      </p:sp>
      <p:graphicFrame>
        <p:nvGraphicFramePr>
          <p:cNvPr id="8" name="Diagram 5">
            <a:extLst>
              <a:ext uri="{FF2B5EF4-FFF2-40B4-BE49-F238E27FC236}">
                <a16:creationId xmlns:a16="http://schemas.microsoft.com/office/drawing/2014/main" id="{82500D6D-760D-4A52-B9CB-0E7DB78E6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563122"/>
              </p:ext>
            </p:extLst>
          </p:nvPr>
        </p:nvGraphicFramePr>
        <p:xfrm>
          <a:off x="440267" y="1565446"/>
          <a:ext cx="8034889" cy="291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46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עיקרי המלצות הצוות הבין משרדי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477C9E-182B-B545-8745-588E81461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64393"/>
            <a:ext cx="8886826" cy="376832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יצירת ידע וקידום מחקר אקדמי פורץ דרך: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עידוד מחקר בסיסי ויצירת חיבור אקדמיה-תעשייה.</a:t>
            </a:r>
          </a:p>
          <a:p>
            <a:pPr>
              <a:spcBef>
                <a:spcPts val="600"/>
              </a:spcBef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הנבטת מיזמים חדשים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: עידוד יזמות ותהליכי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Ideation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משותפים (ממשלה-אקדמיה-תעשייה) תוך הפעלת הכלים הייעודיים של רשות החדשנות (חממות, מעבדות חדשנות, מרכזי חדשנות).</a:t>
            </a:r>
          </a:p>
          <a:p>
            <a:pPr>
              <a:spcBef>
                <a:spcPts val="600"/>
              </a:spcBef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ניסוי והטמעת טכנולוגיות אקלים בישראל: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הגברת פעילות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הפיילוטים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; תמיכה רגולטורית לטובת ניסויים.</a:t>
            </a:r>
          </a:p>
          <a:p>
            <a:pPr>
              <a:spcBef>
                <a:spcPts val="600"/>
              </a:spcBef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מימון מו"פ: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בחינת דרכים לעידוד נוכחות של גופי השקעה המתמחים בטכנולוגיות אקלים </a:t>
            </a:r>
          </a:p>
          <a:p>
            <a:pPr>
              <a:spcBef>
                <a:spcPts val="600"/>
              </a:spcBef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קידום שיתופי פעולה בינלאומיים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: שיתוף פעולה באמצעות קרנות מחקר ופיתוח דו-לאומיות; הגדלת שיעורי ההשתתפות והזכייה של מיזמים ישראלים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בתכנית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הגרין-דיל האירופית; הפעלת מערך השגרירויות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והנספחויות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הכלכליות; מרכז בין לאומי לשינוי אקלים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Desert Tech</a:t>
            </a:r>
          </a:p>
        </p:txBody>
      </p:sp>
    </p:spTree>
    <p:extLst>
      <p:ext uri="{BB962C8B-B14F-4D97-AF65-F5344CB8AC3E}">
        <p14:creationId xmlns:p14="http://schemas.microsoft.com/office/powerpoint/2010/main" val="14705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538494" y="2288494"/>
            <a:ext cx="7715250" cy="1128929"/>
          </a:xfrm>
        </p:spPr>
        <p:txBody>
          <a:bodyPr>
            <a:normAutofit/>
          </a:bodyPr>
          <a:lstStyle/>
          <a:p>
            <a:r>
              <a:rPr lang="he-IL" sz="6600" b="1" dirty="0">
                <a:latin typeface="Calibri" panose="020F0502020204030204" pitchFamily="34" charset="0"/>
                <a:cs typeface="Calibri" panose="020F0502020204030204" pitchFamily="34" charset="0"/>
              </a:rPr>
              <a:t>תודה!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4F043-00A4-4BE6-B2E3-F56F6E0A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32" y="0"/>
            <a:ext cx="35321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295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11603</TotalTime>
  <Words>407</Words>
  <Application>Microsoft Office PowerPoint</Application>
  <PresentationFormat>‫הצגה על המסך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Gisha</vt:lpstr>
      <vt:lpstr>South</vt:lpstr>
      <vt:lpstr>Tahoma</vt:lpstr>
      <vt:lpstr>Wingdings</vt:lpstr>
      <vt:lpstr>ערכת נושא Office</vt:lpstr>
      <vt:lpstr>חדשנות טכנולוגיות אקלים</vt:lpstr>
      <vt:lpstr>טכנולוגיות אקלים וסביבה: היקף השוק העולמי</vt:lpstr>
      <vt:lpstr>טכנולוגיות אקלים בישראל: ממצאי מיפוי 2021</vt:lpstr>
      <vt:lpstr>טכנולוגיות אקלים בישראל: האתגר</vt:lpstr>
      <vt:lpstr>טכנולוגיות אקלים: השוואה בין מדינות  ה- OECD</vt:lpstr>
      <vt:lpstr>עיקרי המלצות הצוות הבין משרדי</vt:lpstr>
      <vt:lpstr>עיקרי המלצות הצוות הבין משרדי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Niv Asaraf</cp:lastModifiedBy>
  <cp:revision>227</cp:revision>
  <dcterms:created xsi:type="dcterms:W3CDTF">2017-01-14T12:39:51Z</dcterms:created>
  <dcterms:modified xsi:type="dcterms:W3CDTF">2022-06-20T15:26:09Z</dcterms:modified>
</cp:coreProperties>
</file>