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282" r:id="rId5"/>
    <p:sldId id="283" r:id="rId6"/>
    <p:sldId id="268" r:id="rId7"/>
    <p:sldId id="284" r:id="rId8"/>
    <p:sldId id="263" r:id="rId9"/>
    <p:sldId id="273" r:id="rId10"/>
    <p:sldId id="272" r:id="rId11"/>
    <p:sldId id="285" r:id="rId12"/>
    <p:sldId id="286" r:id="rId13"/>
    <p:sldId id="275" r:id="rId14"/>
    <p:sldId id="277" r:id="rId15"/>
    <p:sldId id="287" r:id="rId16"/>
    <p:sldId id="264" r:id="rId17"/>
    <p:sldId id="280" r:id="rId18"/>
    <p:sldId id="281" r:id="rId19"/>
    <p:sldId id="278" r:id="rId20"/>
    <p:sldId id="279" r:id="rId21"/>
  </p:sldIdLst>
  <p:sldSz cx="12192000" cy="6858000"/>
  <p:notesSz cx="6858000" cy="9144000"/>
  <p:embeddedFontLst>
    <p:embeddedFont>
      <p:font typeface="Aharoni" panose="02010803020104030203" pitchFamily="2" charset="-79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David" panose="020E0502060401010101" pitchFamily="34" charset="-79"/>
      <p:regular r:id="rId30"/>
      <p:bold r:id="rId31"/>
    </p:embeddedFont>
    <p:embeddedFont>
      <p:font typeface="South" panose="02020003050405020304" charset="-79"/>
      <p:regular r:id="rId32"/>
      <p:bold r:id="rId33"/>
      <p:italic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0" autoAdjust="0"/>
    <p:restoredTop sz="97155"/>
  </p:normalViewPr>
  <p:slideViewPr>
    <p:cSldViewPr snapToGrid="0">
      <p:cViewPr varScale="1">
        <p:scale>
          <a:sx n="54" d="100"/>
          <a:sy n="54" d="100"/>
        </p:scale>
        <p:origin x="64" y="3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1497B6F-0A28-440B-AF84-DD0E7BC7392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ECD3F7E-29FD-426F-98BC-3C706967C7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000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FCD3FC-C9DF-4975-472F-AEE26F839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09139B0-7ABA-4D02-C3FA-E62423166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335AF8-608C-26FA-B8A1-87B21B8F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224E7E1-3B83-C396-7CCB-906D2FB8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A1747F-577A-BCA6-B889-E301970F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תמונה 9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906A660E-E884-AF6E-81E6-0FDF02D8822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27A6C004-9F89-0783-3891-0679899C4EDB}"/>
              </a:ext>
            </a:extLst>
          </p:cNvPr>
          <p:cNvPicPr/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B71C74BB-2A45-5A7A-7671-C5D1439C7C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2227" y="407276"/>
            <a:ext cx="1018032" cy="212799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DD622230-C1CC-D172-205B-5BE88C1805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5725" y="396703"/>
            <a:ext cx="801157" cy="209209"/>
          </a:xfrm>
          <a:prstGeom prst="rect">
            <a:avLst/>
          </a:prstGeom>
        </p:spPr>
      </p:pic>
      <p:pic>
        <p:nvPicPr>
          <p:cNvPr id="14" name="תמונה 13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30F5AC04-CB6A-6379-4CC7-0C9565F899C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57" y="392878"/>
            <a:ext cx="948284" cy="2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8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2E4D-94D4-0BB6-C111-318A6C7E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9C60D6A-8020-470D-1806-2E3A44C94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4BEC31-1260-55A1-6D5A-3BD637F5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8CFBD3-1626-BCE7-D1A8-A591FD56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342CFA1-2DEC-BB32-5EE3-475D1046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2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38AD13E-31BF-0C14-A0B0-B388B0A81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32A7D42-D3D9-EE54-313E-0536B3632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499D8C-CCE4-F192-4780-E3A70F10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76AE7DB-DBD8-7190-E892-D5BBFCE6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335996-6501-F13D-4A45-59FA391B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6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משנה 2"/>
          <p:cNvSpPr txBox="1">
            <a:spLocks/>
          </p:cNvSpPr>
          <p:nvPr userDrawn="1"/>
        </p:nvSpPr>
        <p:spPr>
          <a:xfrm>
            <a:off x="1524000" y="2950813"/>
            <a:ext cx="9144000" cy="16557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867" dirty="0">
              <a:ln w="19050">
                <a:solidFill>
                  <a:schemeClr val="bg1"/>
                </a:solidFill>
              </a:ln>
              <a:solidFill>
                <a:srgbClr val="2E76BB"/>
              </a:solidFill>
              <a:latin typeface="South" panose="02020003050405020304" pitchFamily="18" charset="-79"/>
              <a:cs typeface="South" panose="02020003050405020304" pitchFamily="18" charset="-79"/>
            </a:endParaRPr>
          </a:p>
        </p:txBody>
      </p:sp>
      <p:sp>
        <p:nvSpPr>
          <p:cNvPr id="23" name="מציין מיקום של תאריך 2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מציין מיקום של מספר שקופית 24"/>
          <p:cNvSpPr>
            <a:spLocks noGrp="1"/>
          </p:cNvSpPr>
          <p:nvPr>
            <p:ph type="sldNum" sz="quarter" idx="16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כותרת 27"/>
          <p:cNvSpPr>
            <a:spLocks noGrp="1"/>
          </p:cNvSpPr>
          <p:nvPr>
            <p:ph type="title" hasCustomPrompt="1"/>
          </p:nvPr>
        </p:nvSpPr>
        <p:spPr>
          <a:xfrm>
            <a:off x="714376" y="1609856"/>
            <a:ext cx="10763248" cy="837045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ראשית</a:t>
            </a:r>
          </a:p>
        </p:txBody>
      </p:sp>
      <p:sp>
        <p:nvSpPr>
          <p:cNvPr id="2048" name="מציין מיקום טקסט 2047"/>
          <p:cNvSpPr>
            <a:spLocks noGrp="1"/>
          </p:cNvSpPr>
          <p:nvPr>
            <p:ph type="body" sz="quarter" idx="17" hasCustomPrompt="1"/>
          </p:nvPr>
        </p:nvSpPr>
        <p:spPr>
          <a:xfrm>
            <a:off x="952500" y="2680265"/>
            <a:ext cx="10287000" cy="1505239"/>
          </a:xfrm>
        </p:spPr>
        <p:txBody>
          <a:bodyPr>
            <a:normAutofit/>
          </a:bodyPr>
          <a:lstStyle>
            <a:lvl1pPr marL="0" indent="0" algn="ctr">
              <a:buNone/>
              <a:defRPr sz="42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משנה</a:t>
            </a:r>
          </a:p>
        </p:txBody>
      </p:sp>
      <p:sp>
        <p:nvSpPr>
          <p:cNvPr id="10" name="מציין מיקום טקסט 2047"/>
          <p:cNvSpPr>
            <a:spLocks noGrp="1"/>
          </p:cNvSpPr>
          <p:nvPr>
            <p:ph type="body" sz="quarter" idx="18" hasCustomPrompt="1"/>
          </p:nvPr>
        </p:nvSpPr>
        <p:spPr>
          <a:xfrm>
            <a:off x="952500" y="4415609"/>
            <a:ext cx="10287000" cy="73342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שם הדובר</a:t>
            </a:r>
          </a:p>
        </p:txBody>
      </p:sp>
    </p:spTree>
    <p:extLst>
      <p:ext uri="{BB962C8B-B14F-4D97-AF65-F5344CB8AC3E}">
        <p14:creationId xmlns:p14="http://schemas.microsoft.com/office/powerpoint/2010/main" val="1224265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31520B-7E28-649A-CC22-489478735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57ABC6F-C695-6433-7E23-A4EC40F1F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CF6F081-C3EE-8948-0311-E48C8322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49DECB1-5D29-3AA7-9E90-EEBB9D43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D03B7CD-1ABA-9DA6-A569-A63DD9F8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5430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2B88EE-DB00-46C7-CE25-A0B850D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9118318-3F9B-7F98-9600-0B3E5F0BD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458B70C-1966-A437-9029-D4CA56CB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0DB47CE-0594-0D0E-8C39-6D09ADFA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ECFF330-C685-9BE4-37DB-F43AC1E7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158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9E4480-8B77-CC61-EFF9-CA8D24B4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5113825-4C05-6CEC-53BF-79F9ABB22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F7CAEC-359C-1B9A-404C-C1F33120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F1BAE1E-D230-9F8E-80E3-9DC57F97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DE4870A-4154-2E6D-0EAD-87027A56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895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2EB0CB-B6AA-86C7-7278-C5F7CD24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CA7DFD6-CFE9-C049-019B-533B5F3BE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3F095F3-1B69-9D6E-4A3E-60CB621A5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8C8348B-8824-453B-3EE9-E7696701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9DFF891-99A4-EE5B-7BA8-AA294041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B2B7A3F-57E6-0A29-E014-F67699D6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6182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F176C06-AE8C-6692-ED98-5A3D7518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523C78-9521-ED36-DFFD-009E8FF50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CFA92F2-B30A-9DB0-9566-F3F5EE6E0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C9682A2-8A05-0EC6-AE5C-E561BE163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EBB5B03-61F1-06EF-C5E5-9F3C78008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C0150DC-0C88-D5A6-B070-A557D38E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6CA9BCC-E1AD-818B-ED3A-CD2E2897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01F453D-E86C-9F58-0E2B-35B3ED73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5514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5EDE4A-0F0B-1C6F-69D8-35B6A735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CD508DB-90A3-26F8-3DB4-E14BEDAB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B4967EC-ED28-4651-8B87-36421E48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5CEDB20-2A02-3E3A-E98D-9CBBE4D3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678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F0AD800-B3D5-9BC5-43BA-73DC1BB5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02C3472-1DE2-C0EA-AFC5-0E2D261D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3FF1D83-D9F7-CB3D-C8B8-FF93C9B6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844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77665C-4E61-EE77-F4FC-E14C9F5E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3C29D84-464C-8CEE-EFD9-672823FA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6B4032-EEA1-0B41-A7C4-936AB399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771D27-55AC-5E0B-41E2-008D9E6F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3C50F5-C63B-4C37-529C-0F92D88B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9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EB09FB-7468-F906-CD2C-78832510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3DC0B13-A201-DBED-30D8-5A79F906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594BEE6-DABB-20ED-E7E4-2C622DCAB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DEADBDF-1A7E-215F-D86A-E991F209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718B9AC-EEDA-9A75-5830-A325B1E7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CB071FB-E07C-D5AD-D4EC-9EFD6F15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3627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430E3A-692C-0BC1-4A46-A4B37B3E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E3D719A-F2AB-0838-AB14-E97519DF4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F61A1A0-32A9-53A5-61D0-8F6A14977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D4CD7FD-A9A2-D010-3F11-61D85CC5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FC331F-5A4B-19F4-79FB-A09EC417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8B2B95D-0D31-EC93-6215-A5E577E9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569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19FED5-37FD-1DD6-6A0F-25DBB768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4ACF871-164D-C905-B4CF-1BBDB6352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CEA4CFF-B378-67B6-76E8-BB1752C3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94787B-950F-0A25-7937-671B640D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DE4A6C0-CF26-A87D-4F63-A25929EF6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3" y="6105352"/>
            <a:ext cx="1136551" cy="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34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9A87FC7-D636-003A-3AF5-84669C799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A67B0A3-C680-E3AA-2230-EC0DBEEAB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54BF49-8785-AC6F-8CB2-E546C980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082D3AD-C0D3-B3B3-5C05-FA570602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78B85B1-480B-7B35-FAD7-0F9423C6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2503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F4D315-E64B-D772-0CF6-2EA7C5B39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BBE600B-0D80-5FA0-0213-FE3EE05DD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EFF02D-559C-EA8E-E68A-79672B5F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7F8CA45-0E0E-97CD-217B-CBFE996B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5426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61ED01-36BF-39B6-0A6A-EDB77DAB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CD15B7-31E3-DCFA-E2A1-ED3EEED4A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48C092-8A04-896E-A249-FD98D31E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91A5E92-B619-FDED-C4A8-4B3595B6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863EC42-6CD1-93E5-C77E-C62044C0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8230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1A7A97-0FFB-8485-2A81-2B9A9139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7B95824-94D4-A67A-90FB-6A357DCD7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D409D45-A615-DC02-F04A-D3AC6727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B37B026-44F2-E7BE-BD15-EDDCE5E5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0D61959-AFE5-F344-9C8B-1563AAB0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508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A0AF80-C1CA-2D54-6590-8E063265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C5483C6-F32C-6119-F342-E31ACC442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763FAF2-F5A5-3D2D-1190-1725A5F22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FAB4F39-28B6-440E-3B75-4023DE2A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043840F-DBE3-B167-80FB-80428600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4CB1B47-4BEA-EC42-5774-1A4FE377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3770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135FEB-F03E-5054-6A65-23CD40D9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94277B7-25A6-E129-B18B-49D5DEF2D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D4546BC-28DA-E9DC-018D-2A150C74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B4A4092-F3F3-9757-29C6-052961BD4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4825352-0087-D868-8F84-4C195AA00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03465428-D005-56D6-C04E-6AF9004A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9CC09DE-F04C-FED5-2E37-4BE21A20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518B6FD-2AE1-68AF-C30D-E9C5D740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563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22073D-EABA-E75C-8D9B-E9E332AB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1A73EB0-F1A6-03FB-3DB4-9D06216A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EED393A-03F2-2A7C-C24F-97C668237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76A582B-03BE-327E-C954-4F54955A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553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7BDEF6-34BB-58F1-6466-6E639AA4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D7AA95C-3242-89CC-DB5C-6F056498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471BB4E-E561-7C2E-8E4D-D27F4F56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D110FC-C352-45C0-6CCC-BE7C7F69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E7E0A3A-A7C9-C86D-2ACD-2F4077D9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9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C628600-C2BF-D38F-F98A-25B8F59F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FCBAEF7-2700-8375-B507-FF198272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5BF8C4C-036B-E636-D8B7-D06D14CB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343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8CDEF7-50BC-054B-61C2-127EFCE3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C72189F-92F1-AC4E-2E3F-611E6AC9D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E0F9A44-BB52-1035-37BB-37072DCD7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B93B1D5-EA84-C3CD-AF1B-2B428089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B92A79C-E500-5786-5EA6-A639184D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36B0A2B-B3C4-E68F-3CA7-729F0B0A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9089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E20A50-C567-44A7-387F-5382E08A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667EE99-DA27-91B6-2AD5-73271EA0C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9B0D39A-1944-59BE-B5DF-CB2AC833E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0526DB6-E469-7AD1-54F1-12A94D30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2F68F6D-DB35-65DB-3F97-560153A1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2D753E8-78E8-5DFD-59B3-950D89E7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1762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AFEFBD-4C9D-C3EF-454F-34F9E02E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6452577-D4CC-8A82-29BF-55E52B4E3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E635975-1F4D-0F96-73B9-5300AE41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C9E02D9-6C8C-94AF-EE14-502E78FDE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14C8095-189C-8D8D-CC5B-4BBF350E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8626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640F3EA-0607-5A53-4039-A7AECBE5A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2B730C6-5448-7B6E-0160-DBE876FED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31577BD-B5F3-94EE-22C1-73FC8FFD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D178BE5-75B0-6019-F900-56AA1D45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40BC6F1-EDD3-FC98-B2DD-012EB414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931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DD8A34-F683-9F13-FEE0-F96F409E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70D917F-B4C3-3BFD-8DAB-7AEDE0A66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0EB19A9-F263-0214-1AB2-32F154932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046FB89-8A49-DD9F-C916-262BD5D1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E3C4A8F-A4BD-D066-0080-519CD00F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74A87BB-96B9-C572-A192-E690827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FBFC55-FB74-DA5B-3A8D-8A5E0354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872FCB7-5C49-AA5A-2912-8618CC1EC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EB29B45-B696-8CCC-0965-3C22ED461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4CA7B80-3528-8B54-C0A8-B18722BD7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5763CF5-5C86-6AB5-035F-0B6A795A1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E1C25E2-931B-1202-2F15-19759484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547BB32-8AC6-C8F4-079E-7CFB517B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DD71B7E-D738-61FA-BDB0-177AA6D9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86BEA3-DA6B-DE64-99D6-58322DFA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BA05281-42AE-7364-2EBA-D8C672D0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DF61E7A-CCB0-347D-512C-3B2CB289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CE018A2-6BD3-BD59-BA04-B8A4C411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6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06E0CF2-F6E8-9C12-0841-22D70476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6BB608C-B649-A03F-F68A-9DF51438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CD87BAD-A155-4D7B-9C12-0912A45D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4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3BECBC-48FE-FC96-895C-2DBD207A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F7D456-A9BE-EDBF-978B-64E2BC6F2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520EDB0-D91A-C77A-397E-28C301376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A589511-AB2E-8C30-714B-A1EDA422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070AB7D-BB6D-01EC-6A4C-46CD2238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98F1933-74AF-5DC5-AFFA-1682EEA7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5BF450-4986-C716-9B8A-8FDADF37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1BD48BB-6E43-9A22-EAFC-01A73A2F9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ECF3EC5-685E-1488-0EEE-6B92F0E4F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30F7259-D99B-6B7D-B428-B57B7580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549B907-B2D7-1088-96F0-F1355370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3638060-1A76-C845-66E6-EC90B6C8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9.png"/><Relationship Id="rId18" Type="http://schemas.openxmlformats.org/officeDocument/2006/relationships/image" Target="../media/image14.gi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13.sv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1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13.sv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1.sv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D6D5ACD-9FF2-5F5C-65C6-71957419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07D035C-9CF0-98DC-1BFD-156368F44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0E9E160-D702-1C0E-3154-94AD212A5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D09193-073D-201C-FF1D-A32F95844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9A6FD75-E879-399D-4654-506DC213B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תמונה 6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4FF773C9-B8EB-9CE3-200F-5F345A96B245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8" name="גרפיקה 7">
            <a:extLst>
              <a:ext uri="{FF2B5EF4-FFF2-40B4-BE49-F238E27FC236}">
                <a16:creationId xmlns:a16="http://schemas.microsoft.com/office/drawing/2014/main" id="{6C93BEE5-F40B-CB48-4153-C1D803B88867}"/>
              </a:ext>
            </a:extLst>
          </p:cNvPr>
          <p:cNvPicPr/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87248A31-90D7-C7FA-DCF4-A97BF337203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572227" y="407276"/>
            <a:ext cx="1018032" cy="212799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C432DEC6-416A-0D79-AB33-35790C773BF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545725" y="396703"/>
            <a:ext cx="801157" cy="209209"/>
          </a:xfrm>
          <a:prstGeom prst="rect">
            <a:avLst/>
          </a:prstGeom>
        </p:spPr>
      </p:pic>
      <p:pic>
        <p:nvPicPr>
          <p:cNvPr id="11" name="תמונה 10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6539D812-5244-9B30-C873-F3A0521B916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57" y="392878"/>
            <a:ext cx="948284" cy="2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1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B30B741A-EE65-FEEF-6C81-F1EC8700120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33" y="6264095"/>
            <a:ext cx="927809" cy="261836"/>
          </a:xfrm>
          <a:prstGeom prst="rect">
            <a:avLst/>
          </a:prstGeom>
        </p:spPr>
      </p:pic>
      <p:pic>
        <p:nvPicPr>
          <p:cNvPr id="8" name="גרפיקה 7">
            <a:extLst>
              <a:ext uri="{FF2B5EF4-FFF2-40B4-BE49-F238E27FC236}">
                <a16:creationId xmlns:a16="http://schemas.microsoft.com/office/drawing/2014/main" id="{85AB079D-4195-EF7B-4B92-8F74B47CBB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47811" y="6255296"/>
            <a:ext cx="927812" cy="19393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FA0F9069-4D54-DA12-A6C4-F57CF172EE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60619" y="6258568"/>
            <a:ext cx="730156" cy="190667"/>
          </a:xfrm>
          <a:prstGeom prst="rect">
            <a:avLst/>
          </a:prstGeom>
        </p:spPr>
      </p:pic>
      <p:grpSp>
        <p:nvGrpSpPr>
          <p:cNvPr id="10" name="גרפיקה 17">
            <a:extLst>
              <a:ext uri="{FF2B5EF4-FFF2-40B4-BE49-F238E27FC236}">
                <a16:creationId xmlns:a16="http://schemas.microsoft.com/office/drawing/2014/main" id="{7A27F777-4AF1-48AD-5709-7026D2DE7A5F}"/>
              </a:ext>
            </a:extLst>
          </p:cNvPr>
          <p:cNvGrpSpPr/>
          <p:nvPr userDrawn="1"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id="{39186F5C-B8D4-3C26-E790-7A156B880604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id="{7EF0EB02-4BA0-150B-260A-D043505817E2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גרפיקה 17">
              <a:extLst>
                <a:ext uri="{FF2B5EF4-FFF2-40B4-BE49-F238E27FC236}">
                  <a16:creationId xmlns:a16="http://schemas.microsoft.com/office/drawing/2014/main" id="{2A4617A3-C145-4A53-AC7C-CCB02AD2E0F6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14" name="צורה חופשית: צורה 13">
                <a:extLst>
                  <a:ext uri="{FF2B5EF4-FFF2-40B4-BE49-F238E27FC236}">
                    <a16:creationId xmlns:a16="http://schemas.microsoft.com/office/drawing/2014/main" id="{64E67DBE-97AC-A4E6-0F9E-B2054394658E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צורה חופשית: צורה 14">
                <a:extLst>
                  <a:ext uri="{FF2B5EF4-FFF2-40B4-BE49-F238E27FC236}">
                    <a16:creationId xmlns:a16="http://schemas.microsoft.com/office/drawing/2014/main" id="{E3F69A5E-C772-D021-819D-608F629A8C54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צורה חופשית: צורה 15">
                <a:extLst>
                  <a:ext uri="{FF2B5EF4-FFF2-40B4-BE49-F238E27FC236}">
                    <a16:creationId xmlns:a16="http://schemas.microsoft.com/office/drawing/2014/main" id="{4ACB7EA1-B881-2448-E149-DDFE2C59DB80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צורה חופשית: צורה 16">
                <a:extLst>
                  <a:ext uri="{FF2B5EF4-FFF2-40B4-BE49-F238E27FC236}">
                    <a16:creationId xmlns:a16="http://schemas.microsoft.com/office/drawing/2014/main" id="{97AD02AF-60F8-7737-934D-56D373628D1E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" name="תמונה 1">
            <a:extLst>
              <a:ext uri="{FF2B5EF4-FFF2-40B4-BE49-F238E27FC236}">
                <a16:creationId xmlns:a16="http://schemas.microsoft.com/office/drawing/2014/main" id="{5626E95D-310E-0ECA-C976-02C89A36D4D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4" y="6088574"/>
            <a:ext cx="1136551" cy="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5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C783C08-A64C-795F-EC72-7E497B12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F7E3BE8-BA26-D1B6-514D-9C2B031D3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5564B01-A316-DDDE-9F47-40A950479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840BBDB-77E5-5290-C84D-27CA8FE56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4607B05-03D6-5C08-A344-E505D2B2B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  <p:grpSp>
        <p:nvGrpSpPr>
          <p:cNvPr id="7" name="גרפיקה 1">
            <a:extLst>
              <a:ext uri="{FF2B5EF4-FFF2-40B4-BE49-F238E27FC236}">
                <a16:creationId xmlns:a16="http://schemas.microsoft.com/office/drawing/2014/main" id="{DBDE3CF0-4F65-7902-031F-EE1366EB61EB}"/>
              </a:ext>
            </a:extLst>
          </p:cNvPr>
          <p:cNvGrpSpPr/>
          <p:nvPr userDrawn="1"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8" name="צורה חופשית: צורה 7">
              <a:extLst>
                <a:ext uri="{FF2B5EF4-FFF2-40B4-BE49-F238E27FC236}">
                  <a16:creationId xmlns:a16="http://schemas.microsoft.com/office/drawing/2014/main" id="{2CECF0FF-D9A4-BAAE-8BA1-920E5471C5B7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צורה חופשית: צורה 8">
              <a:extLst>
                <a:ext uri="{FF2B5EF4-FFF2-40B4-BE49-F238E27FC236}">
                  <a16:creationId xmlns:a16="http://schemas.microsoft.com/office/drawing/2014/main" id="{DFA9EFF9-D34B-658F-4D2E-680B3FF309FF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גרפיקה 1">
              <a:extLst>
                <a:ext uri="{FF2B5EF4-FFF2-40B4-BE49-F238E27FC236}">
                  <a16:creationId xmlns:a16="http://schemas.microsoft.com/office/drawing/2014/main" id="{970044EF-7F0C-DC42-2BB5-0AF14DDF5250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55ED50B8-B432-1E7A-0683-5F58912BF22D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צורה חופשית: צורה 11">
                <a:extLst>
                  <a:ext uri="{FF2B5EF4-FFF2-40B4-BE49-F238E27FC236}">
                    <a16:creationId xmlns:a16="http://schemas.microsoft.com/office/drawing/2014/main" id="{21F968CC-5E85-42E3-2DA9-9589B256256C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צורה חופשית: צורה 12">
                <a:extLst>
                  <a:ext uri="{FF2B5EF4-FFF2-40B4-BE49-F238E27FC236}">
                    <a16:creationId xmlns:a16="http://schemas.microsoft.com/office/drawing/2014/main" id="{39E6B0A3-72E3-1831-EDB1-DCC97A41CD31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צורה חופשית: צורה 13">
                <a:extLst>
                  <a:ext uri="{FF2B5EF4-FFF2-40B4-BE49-F238E27FC236}">
                    <a16:creationId xmlns:a16="http://schemas.microsoft.com/office/drawing/2014/main" id="{07FE9452-B54A-E9FE-F8FF-7463F7B7D777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D698F324-5A8A-C7F0-B2AC-AA1E69701E31}"/>
              </a:ext>
            </a:extLst>
          </p:cNvPr>
          <p:cNvGrpSpPr/>
          <p:nvPr userDrawn="1"/>
        </p:nvGrpSpPr>
        <p:grpSpPr>
          <a:xfrm>
            <a:off x="4456964" y="6329405"/>
            <a:ext cx="7333517" cy="45719"/>
            <a:chOff x="3982215" y="4746219"/>
            <a:chExt cx="7333517" cy="45719"/>
          </a:xfrm>
        </p:grpSpPr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33CC352F-7D3F-F9FA-A5B7-830382B98AC1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73164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B943F2D9-38F7-BA85-3778-DD75A86825F9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תמונה 17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2B8922AD-9ED0-0D94-26B7-35B6DC3D62C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7CFCE5F3-E1CA-CBFC-B8E7-039022EB446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2B5CE4F5-4C8D-D122-D19E-93C8B3A304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9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11" Type="http://schemas.openxmlformats.org/officeDocument/2006/relationships/image" Target="../media/image12.png"/><Relationship Id="rId5" Type="http://schemas.openxmlformats.org/officeDocument/2006/relationships/image" Target="../media/image19.svg"/><Relationship Id="rId10" Type="http://schemas.openxmlformats.org/officeDocument/2006/relationships/image" Target="../media/image11.sv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5">
            <a:extLst>
              <a:ext uri="{FF2B5EF4-FFF2-40B4-BE49-F238E27FC236}">
                <a16:creationId xmlns:a16="http://schemas.microsoft.com/office/drawing/2014/main" id="{4964A32B-6667-A0B1-B840-B2C8B2DE5BDC}"/>
              </a:ext>
            </a:extLst>
          </p:cNvPr>
          <p:cNvSpPr txBox="1">
            <a:spLocks/>
          </p:cNvSpPr>
          <p:nvPr/>
        </p:nvSpPr>
        <p:spPr>
          <a:xfrm>
            <a:off x="1874176" y="4872085"/>
            <a:ext cx="4061645" cy="55006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פרופ' איתי אטר, ד"ר צחי רז, ד"ר </a:t>
            </a:r>
            <a:r>
              <a:rPr lang="he-IL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יניי</a:t>
            </a:r>
            <a:r>
              <a:rPr lang="he-IL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שפיצר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2FCE2214-1AB8-4349-5B24-AD99C3326433}"/>
              </a:ext>
            </a:extLst>
          </p:cNvPr>
          <p:cNvSpPr/>
          <p:nvPr/>
        </p:nvSpPr>
        <p:spPr>
          <a:xfrm>
            <a:off x="1135618" y="1936900"/>
            <a:ext cx="5038604" cy="2130614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04753491-5930-56CB-6E1E-931F70FDB32D}"/>
              </a:ext>
            </a:extLst>
          </p:cNvPr>
          <p:cNvCxnSpPr>
            <a:cxnSpLocks/>
          </p:cNvCxnSpPr>
          <p:nvPr/>
        </p:nvCxnSpPr>
        <p:spPr>
          <a:xfrm flipH="1">
            <a:off x="2446977" y="4675633"/>
            <a:ext cx="34861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16E6898A-138E-C07F-EEF4-31AD6874E933}"/>
              </a:ext>
            </a:extLst>
          </p:cNvPr>
          <p:cNvCxnSpPr>
            <a:cxnSpLocks/>
          </p:cNvCxnSpPr>
          <p:nvPr/>
        </p:nvCxnSpPr>
        <p:spPr>
          <a:xfrm flipH="1">
            <a:off x="2446977" y="5306632"/>
            <a:ext cx="34861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כותרת 3">
            <a:extLst>
              <a:ext uri="{FF2B5EF4-FFF2-40B4-BE49-F238E27FC236}">
                <a16:creationId xmlns:a16="http://schemas.microsoft.com/office/drawing/2014/main" id="{D71A8B8E-546F-9847-DFC5-F318F15B1700}"/>
              </a:ext>
            </a:extLst>
          </p:cNvPr>
          <p:cNvSpPr txBox="1">
            <a:spLocks/>
          </p:cNvSpPr>
          <p:nvPr/>
        </p:nvSpPr>
        <p:spPr>
          <a:xfrm>
            <a:off x="1135618" y="1710880"/>
            <a:ext cx="4926197" cy="2130615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he-IL" sz="32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ההשלכות הכלכליות הצפויות של יוזמות החקיקה של הקואליציה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EEBD865-B3A9-2638-B553-EDD8F7AE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80" y="207190"/>
            <a:ext cx="1411038" cy="6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F436E6C-F9D6-9C83-F532-CB8CC826A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D29A6F7-4DC5-B9BA-80F0-7AE6FC3955B1}"/>
              </a:ext>
            </a:extLst>
          </p:cNvPr>
          <p:cNvSpPr txBox="1">
            <a:spLocks/>
          </p:cNvSpPr>
          <p:nvPr/>
        </p:nvSpPr>
        <p:spPr>
          <a:xfrm>
            <a:off x="645342" y="1313768"/>
            <a:ext cx="5707855" cy="11164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he-IL" sz="18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פערי תשואות בין שוקי המניות בישראל ובחו"ל</a:t>
            </a:r>
            <a:br>
              <a:rPr lang="en-US" sz="18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פיצול מגמה חריג סביב הבחירות: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נכון לתחילת מאי, ביצועי החסר של מדדי תל אביב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הם </a:t>
            </a:r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כ-20% מתחת למדד ההשוואה</a:t>
            </a:r>
          </a:p>
        </p:txBody>
      </p:sp>
      <p:grpSp>
        <p:nvGrpSpPr>
          <p:cNvPr id="10" name="גרפיקה 17">
            <a:extLst>
              <a:ext uri="{FF2B5EF4-FFF2-40B4-BE49-F238E27FC236}">
                <a16:creationId xmlns:a16="http://schemas.microsoft.com/office/drawing/2014/main" id="{6D6248D6-CC18-042F-D5AF-0891B8B38D3B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11" name="צורה חופשית: צורה 28">
              <a:extLst>
                <a:ext uri="{FF2B5EF4-FFF2-40B4-BE49-F238E27FC236}">
                  <a16:creationId xmlns:a16="http://schemas.microsoft.com/office/drawing/2014/main" id="{1A689AD4-285C-9F5E-EE31-81012D6175FC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צורה חופשית: צורה 29">
              <a:extLst>
                <a:ext uri="{FF2B5EF4-FFF2-40B4-BE49-F238E27FC236}">
                  <a16:creationId xmlns:a16="http://schemas.microsoft.com/office/drawing/2014/main" id="{ECE37EF3-0038-7D26-6AA6-5DB1B52C470B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גרפיקה 17">
              <a:extLst>
                <a:ext uri="{FF2B5EF4-FFF2-40B4-BE49-F238E27FC236}">
                  <a16:creationId xmlns:a16="http://schemas.microsoft.com/office/drawing/2014/main" id="{41B99494-991A-BB81-DD20-C8FFBAAD087B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14" name="צורה חופשית: צורה 31">
                <a:extLst>
                  <a:ext uri="{FF2B5EF4-FFF2-40B4-BE49-F238E27FC236}">
                    <a16:creationId xmlns:a16="http://schemas.microsoft.com/office/drawing/2014/main" id="{35CBBC0D-5169-2E94-B387-853843CF84C3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צורה חופשית: צורה 32">
                <a:extLst>
                  <a:ext uri="{FF2B5EF4-FFF2-40B4-BE49-F238E27FC236}">
                    <a16:creationId xmlns:a16="http://schemas.microsoft.com/office/drawing/2014/main" id="{F89BE51B-F6D1-8CAD-5D88-BB04CE2E5DD5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צורה חופשית: צורה 33">
                <a:extLst>
                  <a:ext uri="{FF2B5EF4-FFF2-40B4-BE49-F238E27FC236}">
                    <a16:creationId xmlns:a16="http://schemas.microsoft.com/office/drawing/2014/main" id="{49929CE0-E0AB-837E-4338-B0DAA75C63B1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צורה חופשית: צורה 34">
                <a:extLst>
                  <a:ext uri="{FF2B5EF4-FFF2-40B4-BE49-F238E27FC236}">
                    <a16:creationId xmlns:a16="http://schemas.microsoft.com/office/drawing/2014/main" id="{9E2ADB41-3A40-7A16-3087-0E33C2CDF9D7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" name="כותרת 4">
            <a:extLst>
              <a:ext uri="{FF2B5EF4-FFF2-40B4-BE49-F238E27FC236}">
                <a16:creationId xmlns:a16="http://schemas.microsoft.com/office/drawing/2014/main" id="{145379CB-FCE2-2B63-757A-AD1AA7F3AD5F}"/>
              </a:ext>
            </a:extLst>
          </p:cNvPr>
          <p:cNvSpPr txBox="1">
            <a:spLocks/>
          </p:cNvSpPr>
          <p:nvPr/>
        </p:nvSpPr>
        <p:spPr>
          <a:xfrm>
            <a:off x="8737097" y="1834937"/>
            <a:ext cx="2507225" cy="207717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תגובות מיידיות בשווקים</a:t>
            </a:r>
          </a:p>
        </p:txBody>
      </p:sp>
      <p:cxnSp>
        <p:nvCxnSpPr>
          <p:cNvPr id="2" name="מחבר ישר 1">
            <a:extLst>
              <a:ext uri="{FF2B5EF4-FFF2-40B4-BE49-F238E27FC236}">
                <a16:creationId xmlns:a16="http://schemas.microsoft.com/office/drawing/2014/main" id="{FB6D4C5A-A291-8279-E95A-EF1468624551}"/>
              </a:ext>
            </a:extLst>
          </p:cNvPr>
          <p:cNvCxnSpPr>
            <a:cxnSpLocks/>
          </p:cNvCxnSpPr>
          <p:nvPr/>
        </p:nvCxnSpPr>
        <p:spPr>
          <a:xfrm flipH="1">
            <a:off x="9323462" y="3727954"/>
            <a:ext cx="18026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כותרת 4">
            <a:extLst>
              <a:ext uri="{FF2B5EF4-FFF2-40B4-BE49-F238E27FC236}">
                <a16:creationId xmlns:a16="http://schemas.microsoft.com/office/drawing/2014/main" id="{21074F2B-EEDB-46DA-8CDA-4F974B027B66}"/>
              </a:ext>
            </a:extLst>
          </p:cNvPr>
          <p:cNvSpPr txBox="1">
            <a:spLocks/>
          </p:cNvSpPr>
          <p:nvPr/>
        </p:nvSpPr>
        <p:spPr>
          <a:xfrm>
            <a:off x="8702912" y="3791922"/>
            <a:ext cx="2507225" cy="125696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רשימה חלקית</a:t>
            </a:r>
            <a:endParaRPr lang="he-IL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מציין מיקום תוכן 5">
            <a:extLst>
              <a:ext uri="{FF2B5EF4-FFF2-40B4-BE49-F238E27FC236}">
                <a16:creationId xmlns:a16="http://schemas.microsoft.com/office/drawing/2014/main" id="{8BFB689A-378B-31AD-3302-2EF80AFE15AC}"/>
              </a:ext>
            </a:extLst>
          </p:cNvPr>
          <p:cNvSpPr txBox="1">
            <a:spLocks/>
          </p:cNvSpPr>
          <p:nvPr/>
        </p:nvSpPr>
        <p:spPr>
          <a:xfrm>
            <a:off x="6436493" y="1512611"/>
            <a:ext cx="665066" cy="90493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600"/>
              </a:spcBef>
              <a:buNone/>
            </a:pPr>
            <a:r>
              <a:rPr lang="en-US" sz="7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he-IL" sz="72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מציין מיקום תוכן 5">
            <a:extLst>
              <a:ext uri="{FF2B5EF4-FFF2-40B4-BE49-F238E27FC236}">
                <a16:creationId xmlns:a16="http://schemas.microsoft.com/office/drawing/2014/main" id="{69E16375-D475-97D8-9E77-C1CA216FF609}"/>
              </a:ext>
            </a:extLst>
          </p:cNvPr>
          <p:cNvSpPr txBox="1">
            <a:spLocks/>
          </p:cNvSpPr>
          <p:nvPr/>
        </p:nvSpPr>
        <p:spPr>
          <a:xfrm>
            <a:off x="645341" y="2947478"/>
            <a:ext cx="5707855" cy="11164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he-IL" sz="18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ירידה בהיקף ההשקעות בהייטק הישראלי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מנתח של 2.86% מכלל ההשקעות בהייטק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במדינות ה-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OECD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בסוף 2022, ל-1.79% בלבד</a:t>
            </a:r>
          </a:p>
        </p:txBody>
      </p:sp>
      <p:sp>
        <p:nvSpPr>
          <p:cNvPr id="25" name="מציין מיקום תוכן 5">
            <a:extLst>
              <a:ext uri="{FF2B5EF4-FFF2-40B4-BE49-F238E27FC236}">
                <a16:creationId xmlns:a16="http://schemas.microsoft.com/office/drawing/2014/main" id="{099FB37D-05E1-B2C0-5B7B-6B90972E40D3}"/>
              </a:ext>
            </a:extLst>
          </p:cNvPr>
          <p:cNvSpPr txBox="1">
            <a:spLocks/>
          </p:cNvSpPr>
          <p:nvPr/>
        </p:nvSpPr>
        <p:spPr>
          <a:xfrm>
            <a:off x="6436493" y="3052797"/>
            <a:ext cx="665066" cy="90493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600"/>
              </a:spcBef>
              <a:buNone/>
            </a:pPr>
            <a:r>
              <a:rPr lang="en-US" sz="7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he-IL" sz="72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מציין מיקום תוכן 5">
            <a:extLst>
              <a:ext uri="{FF2B5EF4-FFF2-40B4-BE49-F238E27FC236}">
                <a16:creationId xmlns:a16="http://schemas.microsoft.com/office/drawing/2014/main" id="{BEBE36FE-CB4C-6235-99FD-AFC96AC9CB55}"/>
              </a:ext>
            </a:extLst>
          </p:cNvPr>
          <p:cNvSpPr txBox="1">
            <a:spLocks/>
          </p:cNvSpPr>
          <p:nvPr/>
        </p:nvSpPr>
        <p:spPr>
          <a:xfrm>
            <a:off x="645341" y="4226637"/>
            <a:ext cx="5707855" cy="11164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he-IL" sz="18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פיחות עודף בערך השקל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פריצה חדה החל מינואר 2023 ממגמה ארוכת טווח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 מתאם חזק עם מדד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S&amp;P500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נכון לסוף מאי,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שער הדולר גבוה ב-33 אגורות מהמצופה (10%)</a:t>
            </a:r>
          </a:p>
        </p:txBody>
      </p:sp>
      <p:sp>
        <p:nvSpPr>
          <p:cNvPr id="29" name="מציין מיקום תוכן 5">
            <a:extLst>
              <a:ext uri="{FF2B5EF4-FFF2-40B4-BE49-F238E27FC236}">
                <a16:creationId xmlns:a16="http://schemas.microsoft.com/office/drawing/2014/main" id="{5D7E7BCE-B0C4-8B46-7DA5-9E8F20E03307}"/>
              </a:ext>
            </a:extLst>
          </p:cNvPr>
          <p:cNvSpPr txBox="1">
            <a:spLocks/>
          </p:cNvSpPr>
          <p:nvPr/>
        </p:nvSpPr>
        <p:spPr>
          <a:xfrm>
            <a:off x="6436493" y="4460146"/>
            <a:ext cx="665066" cy="90493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600"/>
              </a:spcBef>
              <a:buNone/>
            </a:pPr>
            <a:r>
              <a:rPr lang="he-IL" sz="7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724CB69C-9001-8446-4ECB-0CF82B289293}"/>
              </a:ext>
            </a:extLst>
          </p:cNvPr>
          <p:cNvSpPr/>
          <p:nvPr/>
        </p:nvSpPr>
        <p:spPr>
          <a:xfrm>
            <a:off x="176169" y="6115574"/>
            <a:ext cx="4001548" cy="545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6024D953-6FE9-DC68-6308-1E85E13C0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42" y="6264095"/>
            <a:ext cx="927809" cy="261836"/>
          </a:xfrm>
          <a:prstGeom prst="rect">
            <a:avLst/>
          </a:prstGeom>
        </p:spPr>
      </p:pic>
      <p:pic>
        <p:nvPicPr>
          <p:cNvPr id="21" name="גרפיקה 14">
            <a:extLst>
              <a:ext uri="{FF2B5EF4-FFF2-40B4-BE49-F238E27FC236}">
                <a16:creationId xmlns:a16="http://schemas.microsoft.com/office/drawing/2014/main" id="{95579447-2573-A7BB-37CC-D2E7A9B59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8420" y="6255296"/>
            <a:ext cx="927812" cy="193939"/>
          </a:xfrm>
          <a:prstGeom prst="rect">
            <a:avLst/>
          </a:prstGeom>
        </p:spPr>
      </p:pic>
      <p:pic>
        <p:nvPicPr>
          <p:cNvPr id="24" name="גרפיקה 15">
            <a:extLst>
              <a:ext uri="{FF2B5EF4-FFF2-40B4-BE49-F238E27FC236}">
                <a16:creationId xmlns:a16="http://schemas.microsoft.com/office/drawing/2014/main" id="{BB03D255-5041-0DE8-0BC2-15581B99C2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1228" y="6258568"/>
            <a:ext cx="730156" cy="190667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18B4C35A-2A31-FF0D-6E25-EEC4528547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" y="6088574"/>
            <a:ext cx="1136551" cy="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2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6B7DC1-A8DC-9743-A0A2-208A8A48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2172" y="287340"/>
            <a:ext cx="7547656" cy="7159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תשואות חסר במניות הישראליות</a:t>
            </a:r>
            <a:endParaRPr lang="he-IL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משנה 1">
            <a:extLst>
              <a:ext uri="{FF2B5EF4-FFF2-40B4-BE49-F238E27FC236}">
                <a16:creationId xmlns:a16="http://schemas.microsoft.com/office/drawing/2014/main" id="{37F24DCF-AB85-E3EE-D4AA-D1C56B41B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0622"/>
            <a:ext cx="9144000" cy="1655762"/>
          </a:xfrm>
        </p:spPr>
        <p:txBody>
          <a:bodyPr/>
          <a:lstStyle/>
          <a:p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4E8ACB53-A733-9E65-75C2-45C114FA33C3}"/>
              </a:ext>
            </a:extLst>
          </p:cNvPr>
          <p:cNvSpPr/>
          <p:nvPr/>
        </p:nvSpPr>
        <p:spPr>
          <a:xfrm>
            <a:off x="10018294" y="319307"/>
            <a:ext cx="2173705" cy="653447"/>
          </a:xfrm>
          <a:prstGeom prst="rect">
            <a:avLst/>
          </a:prstGeom>
          <a:solidFill>
            <a:srgbClr val="001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טווח קצר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987BA0-2600-4469-A1B5-0E1D59CC2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" y="1237621"/>
            <a:ext cx="12192000" cy="457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D87911-FD60-4D48-934C-8E76A9C26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" y="1237621"/>
            <a:ext cx="12192000" cy="457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6C7E55-0B50-420E-9B63-ED8A4DDC2B12}"/>
              </a:ext>
            </a:extLst>
          </p:cNvPr>
          <p:cNvSpPr txBox="1"/>
          <p:nvPr/>
        </p:nvSpPr>
        <p:spPr>
          <a:xfrm>
            <a:off x="3672249" y="2323478"/>
            <a:ext cx="3128996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e-IL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עד לבחירות, המדדים הישראלים היו צמודים ל-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S&amp;P 500</a:t>
            </a:r>
            <a:endParaRPr lang="en-IL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DCEF2-9593-40CC-8786-C58272D80A40}"/>
              </a:ext>
            </a:extLst>
          </p:cNvPr>
          <p:cNvSpPr txBox="1"/>
          <p:nvPr/>
        </p:nvSpPr>
        <p:spPr>
          <a:xfrm>
            <a:off x="8293768" y="2323477"/>
            <a:ext cx="3627451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e-IL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התפצלות מגמות לאחר הבחירות</a:t>
            </a:r>
            <a:b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כיום, תשואת חסר דולרית של כ-20%</a:t>
            </a:r>
            <a:endParaRPr lang="en-IL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קבוצה 1">
            <a:extLst>
              <a:ext uri="{FF2B5EF4-FFF2-40B4-BE49-F238E27FC236}">
                <a16:creationId xmlns:a16="http://schemas.microsoft.com/office/drawing/2014/main" id="{F9D26DC6-4F4D-B1C2-A5CB-5350CFAF068C}"/>
              </a:ext>
            </a:extLst>
          </p:cNvPr>
          <p:cNvGrpSpPr/>
          <p:nvPr/>
        </p:nvGrpSpPr>
        <p:grpSpPr>
          <a:xfrm>
            <a:off x="4480018" y="6326956"/>
            <a:ext cx="7259302" cy="45719"/>
            <a:chOff x="3182115" y="4746219"/>
            <a:chExt cx="8133617" cy="45719"/>
          </a:xfrm>
        </p:grpSpPr>
        <p:cxnSp>
          <p:nvCxnSpPr>
            <p:cNvPr id="17" name="מחבר ישר 2">
              <a:extLst>
                <a:ext uri="{FF2B5EF4-FFF2-40B4-BE49-F238E27FC236}">
                  <a16:creationId xmlns:a16="http://schemas.microsoft.com/office/drawing/2014/main" id="{5E17B5C6-5697-F39B-75A8-326232868D17}"/>
                </a:ext>
              </a:extLst>
            </p:cNvPr>
            <p:cNvCxnSpPr>
              <a:cxnSpLocks/>
            </p:cNvCxnSpPr>
            <p:nvPr/>
          </p:nvCxnSpPr>
          <p:spPr>
            <a:xfrm>
              <a:off x="3204974" y="4769079"/>
              <a:ext cx="811075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אליפסה 26">
              <a:extLst>
                <a:ext uri="{FF2B5EF4-FFF2-40B4-BE49-F238E27FC236}">
                  <a16:creationId xmlns:a16="http://schemas.microsoft.com/office/drawing/2014/main" id="{7D808602-04F5-5E5B-8FAB-78C788B99EC7}"/>
                </a:ext>
              </a:extLst>
            </p:cNvPr>
            <p:cNvSpPr/>
            <p:nvPr/>
          </p:nvSpPr>
          <p:spPr>
            <a:xfrm>
              <a:off x="31821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מלבן 18">
            <a:extLst>
              <a:ext uri="{FF2B5EF4-FFF2-40B4-BE49-F238E27FC236}">
                <a16:creationId xmlns:a16="http://schemas.microsoft.com/office/drawing/2014/main" id="{6CBFEE77-3BD0-3464-2021-232FE0F8A9B5}"/>
              </a:ext>
            </a:extLst>
          </p:cNvPr>
          <p:cNvSpPr/>
          <p:nvPr/>
        </p:nvSpPr>
        <p:spPr>
          <a:xfrm>
            <a:off x="176169" y="6115574"/>
            <a:ext cx="4001548" cy="545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2A638B1C-88B3-634C-B80E-0BBF6B7FB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42" y="6264095"/>
            <a:ext cx="927809" cy="261836"/>
          </a:xfrm>
          <a:prstGeom prst="rect">
            <a:avLst/>
          </a:prstGeom>
        </p:spPr>
      </p:pic>
      <p:pic>
        <p:nvPicPr>
          <p:cNvPr id="21" name="גרפיקה 14">
            <a:extLst>
              <a:ext uri="{FF2B5EF4-FFF2-40B4-BE49-F238E27FC236}">
                <a16:creationId xmlns:a16="http://schemas.microsoft.com/office/drawing/2014/main" id="{39A9ECC7-C8A7-6A59-DCED-8996E0D6C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8420" y="6255296"/>
            <a:ext cx="927812" cy="193939"/>
          </a:xfrm>
          <a:prstGeom prst="rect">
            <a:avLst/>
          </a:prstGeom>
        </p:spPr>
      </p:pic>
      <p:pic>
        <p:nvPicPr>
          <p:cNvPr id="22" name="גרפיקה 15">
            <a:extLst>
              <a:ext uri="{FF2B5EF4-FFF2-40B4-BE49-F238E27FC236}">
                <a16:creationId xmlns:a16="http://schemas.microsoft.com/office/drawing/2014/main" id="{E142456A-7AE0-DC41-7764-9E90B685CD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01228" y="6258568"/>
            <a:ext cx="730156" cy="190667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9BAD57-AEB4-42CD-0CAF-F971BAD6A0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" y="6088574"/>
            <a:ext cx="1136551" cy="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9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6B7DC1-A8DC-9743-A0A2-208A8A48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4531" y="312661"/>
            <a:ext cx="5762937" cy="653447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ירידה בהשקעות בהייטק</a:t>
            </a:r>
            <a:endParaRPr lang="he-IL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5648195-206E-FADA-62F2-E4678BDB45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7" name="תמונה 6" descr="תמונה שמכילה תרשים, עלילה, קו, טקסט&#10;&#10;התיאור נוצר באופן אוטומטי">
            <a:extLst>
              <a:ext uri="{FF2B5EF4-FFF2-40B4-BE49-F238E27FC236}">
                <a16:creationId xmlns:a16="http://schemas.microsoft.com/office/drawing/2014/main" id="{40E95280-88E1-1C5C-0282-A8990D755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7" y="1545597"/>
            <a:ext cx="10833418" cy="4634767"/>
          </a:xfrm>
          <a:prstGeom prst="rect">
            <a:avLst/>
          </a:prstGeom>
        </p:spPr>
      </p:pic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3055551F-5EE6-8388-2564-AFFD14D22A36}"/>
              </a:ext>
            </a:extLst>
          </p:cNvPr>
          <p:cNvCxnSpPr>
            <a:cxnSpLocks/>
          </p:cNvCxnSpPr>
          <p:nvPr/>
        </p:nvCxnSpPr>
        <p:spPr>
          <a:xfrm flipV="1">
            <a:off x="9869073" y="3841662"/>
            <a:ext cx="975360" cy="5188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CC0DC6F-A704-C98C-DF83-34099C717013}"/>
              </a:ext>
            </a:extLst>
          </p:cNvPr>
          <p:cNvSpPr txBox="1"/>
          <p:nvPr/>
        </p:nvSpPr>
        <p:spPr>
          <a:xfrm>
            <a:off x="7982457" y="4290839"/>
            <a:ext cx="28619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רבעון ראשון 2023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F9AE88D-16ED-E8A9-7CFF-35DDFFE1AB65}"/>
              </a:ext>
            </a:extLst>
          </p:cNvPr>
          <p:cNvSpPr txBox="1"/>
          <p:nvPr/>
        </p:nvSpPr>
        <p:spPr>
          <a:xfrm>
            <a:off x="10624977" y="3942604"/>
            <a:ext cx="1165504" cy="379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1.27%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B8503F8-8A93-2A19-0C2C-F96FA55C9689}"/>
              </a:ext>
            </a:extLst>
          </p:cNvPr>
          <p:cNvSpPr txBox="1"/>
          <p:nvPr/>
        </p:nvSpPr>
        <p:spPr>
          <a:xfrm>
            <a:off x="10623809" y="3239674"/>
            <a:ext cx="1165504" cy="379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1.79%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2A75BEA-2B9D-3323-562C-10BDDFD69994}"/>
              </a:ext>
            </a:extLst>
          </p:cNvPr>
          <p:cNvSpPr txBox="1"/>
          <p:nvPr/>
        </p:nvSpPr>
        <p:spPr>
          <a:xfrm>
            <a:off x="8922791" y="3130298"/>
            <a:ext cx="1165504" cy="379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2.12%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64D3A88-F96F-9E99-7A15-D45B049FCDDD}"/>
              </a:ext>
            </a:extLst>
          </p:cNvPr>
          <p:cNvSpPr txBox="1"/>
          <p:nvPr/>
        </p:nvSpPr>
        <p:spPr>
          <a:xfrm>
            <a:off x="8961983" y="2245113"/>
            <a:ext cx="1165504" cy="379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2.86%</a:t>
            </a:r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89699AE6-6AAC-48F7-E229-2CA6B50461C7}"/>
              </a:ext>
            </a:extLst>
          </p:cNvPr>
          <p:cNvCxnSpPr>
            <a:cxnSpLocks/>
          </p:cNvCxnSpPr>
          <p:nvPr/>
        </p:nvCxnSpPr>
        <p:spPr>
          <a:xfrm>
            <a:off x="9483390" y="1931045"/>
            <a:ext cx="122691" cy="3540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EFA99731-62D6-5519-B308-A9869F073AED}"/>
              </a:ext>
            </a:extLst>
          </p:cNvPr>
          <p:cNvCxnSpPr>
            <a:cxnSpLocks/>
          </p:cNvCxnSpPr>
          <p:nvPr/>
        </p:nvCxnSpPr>
        <p:spPr>
          <a:xfrm>
            <a:off x="9483390" y="2843561"/>
            <a:ext cx="122691" cy="3540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מלבן 10">
            <a:extLst>
              <a:ext uri="{FF2B5EF4-FFF2-40B4-BE49-F238E27FC236}">
                <a16:creationId xmlns:a16="http://schemas.microsoft.com/office/drawing/2014/main" id="{73A66FD0-5DE6-A397-2C89-E2BF8012656B}"/>
              </a:ext>
            </a:extLst>
          </p:cNvPr>
          <p:cNvSpPr/>
          <p:nvPr/>
        </p:nvSpPr>
        <p:spPr>
          <a:xfrm>
            <a:off x="10018294" y="319307"/>
            <a:ext cx="2173705" cy="653447"/>
          </a:xfrm>
          <a:prstGeom prst="rect">
            <a:avLst/>
          </a:prstGeom>
          <a:solidFill>
            <a:srgbClr val="001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טווח קצר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188866-4198-A16C-1611-C7F2F8616B52}"/>
              </a:ext>
            </a:extLst>
          </p:cNvPr>
          <p:cNvSpPr txBox="1"/>
          <p:nvPr/>
        </p:nvSpPr>
        <p:spPr>
          <a:xfrm>
            <a:off x="2302151" y="1066868"/>
            <a:ext cx="7460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eaLnBrk="1" latinLnBrk="0" hangingPunct="1"/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נתח תעשיית ההייטק הישראלית מכלל השקעות ההייטק העולמיות</a:t>
            </a:r>
            <a:endParaRPr lang="en-IL" dirty="0"/>
          </a:p>
        </p:txBody>
      </p:sp>
      <p:grpSp>
        <p:nvGrpSpPr>
          <p:cNvPr id="6" name="קבוצה 1">
            <a:extLst>
              <a:ext uri="{FF2B5EF4-FFF2-40B4-BE49-F238E27FC236}">
                <a16:creationId xmlns:a16="http://schemas.microsoft.com/office/drawing/2014/main" id="{18B1BA28-FC8F-0DBD-FE0D-5A71C9D8D640}"/>
              </a:ext>
            </a:extLst>
          </p:cNvPr>
          <p:cNvGrpSpPr/>
          <p:nvPr/>
        </p:nvGrpSpPr>
        <p:grpSpPr>
          <a:xfrm>
            <a:off x="4480018" y="6326956"/>
            <a:ext cx="7259302" cy="45719"/>
            <a:chOff x="3182115" y="4746219"/>
            <a:chExt cx="8133617" cy="45719"/>
          </a:xfrm>
        </p:grpSpPr>
        <p:cxnSp>
          <p:nvCxnSpPr>
            <p:cNvPr id="16" name="מחבר ישר 2">
              <a:extLst>
                <a:ext uri="{FF2B5EF4-FFF2-40B4-BE49-F238E27FC236}">
                  <a16:creationId xmlns:a16="http://schemas.microsoft.com/office/drawing/2014/main" id="{C37A5CA6-430A-FE0C-97E1-01C68C15CFED}"/>
                </a:ext>
              </a:extLst>
            </p:cNvPr>
            <p:cNvCxnSpPr>
              <a:cxnSpLocks/>
            </p:cNvCxnSpPr>
            <p:nvPr/>
          </p:nvCxnSpPr>
          <p:spPr>
            <a:xfrm>
              <a:off x="3204974" y="4769079"/>
              <a:ext cx="811075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אליפסה 26">
              <a:extLst>
                <a:ext uri="{FF2B5EF4-FFF2-40B4-BE49-F238E27FC236}">
                  <a16:creationId xmlns:a16="http://schemas.microsoft.com/office/drawing/2014/main" id="{E72DC43F-5ABE-E423-AC15-19CAEF9DB471}"/>
                </a:ext>
              </a:extLst>
            </p:cNvPr>
            <p:cNvSpPr/>
            <p:nvPr/>
          </p:nvSpPr>
          <p:spPr>
            <a:xfrm>
              <a:off x="31821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מלבן 24">
            <a:extLst>
              <a:ext uri="{FF2B5EF4-FFF2-40B4-BE49-F238E27FC236}">
                <a16:creationId xmlns:a16="http://schemas.microsoft.com/office/drawing/2014/main" id="{E56164CF-2635-89FD-0778-FBA32C25EBFA}"/>
              </a:ext>
            </a:extLst>
          </p:cNvPr>
          <p:cNvSpPr/>
          <p:nvPr/>
        </p:nvSpPr>
        <p:spPr>
          <a:xfrm>
            <a:off x="176169" y="6115574"/>
            <a:ext cx="4001548" cy="545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6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2E0973DD-0ED3-94FC-06BE-8C81DA7CE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42" y="6264095"/>
            <a:ext cx="927809" cy="261836"/>
          </a:xfrm>
          <a:prstGeom prst="rect">
            <a:avLst/>
          </a:prstGeom>
        </p:spPr>
      </p:pic>
      <p:pic>
        <p:nvPicPr>
          <p:cNvPr id="27" name="גרפיקה 14">
            <a:extLst>
              <a:ext uri="{FF2B5EF4-FFF2-40B4-BE49-F238E27FC236}">
                <a16:creationId xmlns:a16="http://schemas.microsoft.com/office/drawing/2014/main" id="{8AA87913-3647-3D96-8E56-F8BC18675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8420" y="6255296"/>
            <a:ext cx="927812" cy="193939"/>
          </a:xfrm>
          <a:prstGeom prst="rect">
            <a:avLst/>
          </a:prstGeom>
        </p:spPr>
      </p:pic>
      <p:pic>
        <p:nvPicPr>
          <p:cNvPr id="28" name="גרפיקה 15">
            <a:extLst>
              <a:ext uri="{FF2B5EF4-FFF2-40B4-BE49-F238E27FC236}">
                <a16:creationId xmlns:a16="http://schemas.microsoft.com/office/drawing/2014/main" id="{1E0B0FED-AC00-8F3B-A72C-42A647B603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1228" y="6258568"/>
            <a:ext cx="730156" cy="190667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7E174D1C-CF34-19A1-B15C-6EB70B808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" y="6088574"/>
            <a:ext cx="1136551" cy="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81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F436E6C-F9D6-9C83-F532-CB8CC826A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D29A6F7-4DC5-B9BA-80F0-7AE6FC3955B1}"/>
              </a:ext>
            </a:extLst>
          </p:cNvPr>
          <p:cNvSpPr txBox="1">
            <a:spLocks/>
          </p:cNvSpPr>
          <p:nvPr/>
        </p:nvSpPr>
        <p:spPr>
          <a:xfrm>
            <a:off x="8011825" y="2890340"/>
            <a:ext cx="3809589" cy="2003580"/>
          </a:xfrm>
          <a:prstGeom prst="rect">
            <a:avLst/>
          </a:prstGeom>
        </p:spPr>
        <p:txBody>
          <a:bodyPr vert="horz" lIns="91440" tIns="45720" rIns="91440" bIns="45720" numCol="1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r">
              <a:lnSpc>
                <a:spcPct val="110000"/>
              </a:lnSpc>
              <a:buNone/>
            </a:pP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יוזמות הקואליציה צפויות לגרום לנזקים חסרי תקדים למשק הישראלי</a:t>
            </a:r>
          </a:p>
        </p:txBody>
      </p:sp>
      <p:grpSp>
        <p:nvGrpSpPr>
          <p:cNvPr id="10" name="גרפיקה 17">
            <a:extLst>
              <a:ext uri="{FF2B5EF4-FFF2-40B4-BE49-F238E27FC236}">
                <a16:creationId xmlns:a16="http://schemas.microsoft.com/office/drawing/2014/main" id="{6D6248D6-CC18-042F-D5AF-0891B8B38D3B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11" name="צורה חופשית: צורה 28">
              <a:extLst>
                <a:ext uri="{FF2B5EF4-FFF2-40B4-BE49-F238E27FC236}">
                  <a16:creationId xmlns:a16="http://schemas.microsoft.com/office/drawing/2014/main" id="{1A689AD4-285C-9F5E-EE31-81012D6175FC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צורה חופשית: צורה 29">
              <a:extLst>
                <a:ext uri="{FF2B5EF4-FFF2-40B4-BE49-F238E27FC236}">
                  <a16:creationId xmlns:a16="http://schemas.microsoft.com/office/drawing/2014/main" id="{ECE37EF3-0038-7D26-6AA6-5DB1B52C470B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גרפיקה 17">
              <a:extLst>
                <a:ext uri="{FF2B5EF4-FFF2-40B4-BE49-F238E27FC236}">
                  <a16:creationId xmlns:a16="http://schemas.microsoft.com/office/drawing/2014/main" id="{41B99494-991A-BB81-DD20-C8FFBAAD087B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14" name="צורה חופשית: צורה 31">
                <a:extLst>
                  <a:ext uri="{FF2B5EF4-FFF2-40B4-BE49-F238E27FC236}">
                    <a16:creationId xmlns:a16="http://schemas.microsoft.com/office/drawing/2014/main" id="{35CBBC0D-5169-2E94-B387-853843CF84C3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צורה חופשית: צורה 32">
                <a:extLst>
                  <a:ext uri="{FF2B5EF4-FFF2-40B4-BE49-F238E27FC236}">
                    <a16:creationId xmlns:a16="http://schemas.microsoft.com/office/drawing/2014/main" id="{F89BE51B-F6D1-8CAD-5D88-BB04CE2E5DD5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צורה חופשית: צורה 33">
                <a:extLst>
                  <a:ext uri="{FF2B5EF4-FFF2-40B4-BE49-F238E27FC236}">
                    <a16:creationId xmlns:a16="http://schemas.microsoft.com/office/drawing/2014/main" id="{49929CE0-E0AB-837E-4338-B0DAA75C63B1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צורה חופשית: צורה 34">
                <a:extLst>
                  <a:ext uri="{FF2B5EF4-FFF2-40B4-BE49-F238E27FC236}">
                    <a16:creationId xmlns:a16="http://schemas.microsoft.com/office/drawing/2014/main" id="{9E2ADB41-3A40-7A16-3087-0E33C2CDF9D7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" name="כותרת 4">
            <a:extLst>
              <a:ext uri="{FF2B5EF4-FFF2-40B4-BE49-F238E27FC236}">
                <a16:creationId xmlns:a16="http://schemas.microsoft.com/office/drawing/2014/main" id="{145379CB-FCE2-2B63-757A-AD1AA7F3AD5F}"/>
              </a:ext>
            </a:extLst>
          </p:cNvPr>
          <p:cNvSpPr txBox="1">
            <a:spLocks/>
          </p:cNvSpPr>
          <p:nvPr/>
        </p:nvSpPr>
        <p:spPr>
          <a:xfrm>
            <a:off x="8682359" y="1955661"/>
            <a:ext cx="2507225" cy="65556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סיכום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2374AE-0493-C223-1970-108D9E5F5347}"/>
              </a:ext>
            </a:extLst>
          </p:cNvPr>
          <p:cNvSpPr txBox="1"/>
          <p:nvPr/>
        </p:nvSpPr>
        <p:spPr>
          <a:xfrm>
            <a:off x="972305" y="606887"/>
            <a:ext cx="5347249" cy="191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lnSpc>
                <a:spcPct val="110000"/>
              </a:lnSpc>
              <a:spcBef>
                <a:spcPts val="1800"/>
              </a:spcBef>
            </a:pPr>
            <a:r>
              <a:rPr 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בטווח ארוך</a:t>
            </a:r>
            <a:b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באומדן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המתון: הפסד שנתי של 82 אלף ₪ למשפחה בת 5 נפשות, במונחי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1800"/>
              </a:spcBef>
            </a:pPr>
            <a:r>
              <a:rPr lang="he-I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באומדן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החמור: הפסד של 414 אלף ₪ למשפחה בת חמש נפשות, במונחי 2022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89B90D-73FA-7731-7608-8B72F1BA306E}"/>
              </a:ext>
            </a:extLst>
          </p:cNvPr>
          <p:cNvSpPr/>
          <p:nvPr/>
        </p:nvSpPr>
        <p:spPr>
          <a:xfrm>
            <a:off x="6513486" y="1268792"/>
            <a:ext cx="107576" cy="107576"/>
          </a:xfrm>
          <a:prstGeom prst="ellipse">
            <a:avLst/>
          </a:prstGeom>
          <a:solidFill>
            <a:srgbClr val="00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2FA983-5E9B-95DA-1E87-8D781AB31816}"/>
              </a:ext>
            </a:extLst>
          </p:cNvPr>
          <p:cNvSpPr/>
          <p:nvPr/>
        </p:nvSpPr>
        <p:spPr>
          <a:xfrm>
            <a:off x="6513486" y="2166764"/>
            <a:ext cx="107576" cy="107576"/>
          </a:xfrm>
          <a:prstGeom prst="ellipse">
            <a:avLst/>
          </a:prstGeom>
          <a:solidFill>
            <a:srgbClr val="00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4CCB0A-DA05-8EA1-1D73-E78C26BE4411}"/>
              </a:ext>
            </a:extLst>
          </p:cNvPr>
          <p:cNvSpPr txBox="1"/>
          <p:nvPr/>
        </p:nvSpPr>
        <p:spPr>
          <a:xfrm>
            <a:off x="972305" y="2724445"/>
            <a:ext cx="5347249" cy="10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lnSpc>
                <a:spcPct val="110000"/>
              </a:lnSpc>
              <a:spcBef>
                <a:spcPts val="1800"/>
              </a:spcBef>
            </a:pPr>
            <a:r>
              <a:rPr 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בטווח קצר</a:t>
            </a:r>
            <a:b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ביצוע חסר של מדדי המניות הישראליים,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פגיעה בהייטק, ופיחות של השקל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D84CEC-7D03-630F-EE41-1C70572157FD}"/>
              </a:ext>
            </a:extLst>
          </p:cNvPr>
          <p:cNvSpPr/>
          <p:nvPr/>
        </p:nvSpPr>
        <p:spPr>
          <a:xfrm>
            <a:off x="6513486" y="3353880"/>
            <a:ext cx="107576" cy="107576"/>
          </a:xfrm>
          <a:prstGeom prst="ellipse">
            <a:avLst/>
          </a:prstGeom>
          <a:solidFill>
            <a:srgbClr val="00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47375C-0B8C-5375-497D-B296F9F91BC4}"/>
              </a:ext>
            </a:extLst>
          </p:cNvPr>
          <p:cNvCxnSpPr/>
          <p:nvPr/>
        </p:nvCxnSpPr>
        <p:spPr>
          <a:xfrm>
            <a:off x="8478253" y="2730590"/>
            <a:ext cx="29036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B9CA041-91D0-A3C5-D853-203C5AB97B6A}"/>
              </a:ext>
            </a:extLst>
          </p:cNvPr>
          <p:cNvSpPr txBox="1"/>
          <p:nvPr/>
        </p:nvSpPr>
        <p:spPr>
          <a:xfrm>
            <a:off x="417486" y="4256915"/>
            <a:ext cx="6096000" cy="153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lvl="2" algn="r">
              <a:lnSpc>
                <a:spcPct val="120000"/>
              </a:lnSpc>
              <a:spcBef>
                <a:spcPts val="1000"/>
              </a:spcBef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ללא עבודת מטה, הקואליציה יצאה לבליץ חקיקה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עם השלכות חמורות על הכלכלה</a:t>
            </a:r>
          </a:p>
          <a:p>
            <a:pPr marL="228594" lvl="2" algn="r">
              <a:lnSpc>
                <a:spcPct val="120000"/>
              </a:lnSpc>
              <a:spcBef>
                <a:spcPts val="1000"/>
              </a:spcBef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המלצת המדיניות של נייר זה, שמחליף את עבודת המטה, היא שיש לגנוז את יוזמות החקיקה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C060D32-8A29-155C-2C6B-BA4E04A0A6C1}"/>
              </a:ext>
            </a:extLst>
          </p:cNvPr>
          <p:cNvSpPr/>
          <p:nvPr/>
        </p:nvSpPr>
        <p:spPr>
          <a:xfrm>
            <a:off x="6513486" y="4557038"/>
            <a:ext cx="107576" cy="107576"/>
          </a:xfrm>
          <a:prstGeom prst="ellipse">
            <a:avLst/>
          </a:prstGeom>
          <a:solidFill>
            <a:srgbClr val="00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0935DF-830E-A642-F93D-187D0EAAD1ED}"/>
              </a:ext>
            </a:extLst>
          </p:cNvPr>
          <p:cNvSpPr/>
          <p:nvPr/>
        </p:nvSpPr>
        <p:spPr>
          <a:xfrm>
            <a:off x="6513486" y="5383207"/>
            <a:ext cx="107576" cy="107576"/>
          </a:xfrm>
          <a:prstGeom prst="ellipse">
            <a:avLst/>
          </a:prstGeom>
          <a:solidFill>
            <a:srgbClr val="00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2E65DCA-AF54-19FE-85A2-7150A12E0374}"/>
              </a:ext>
            </a:extLst>
          </p:cNvPr>
          <p:cNvSpPr/>
          <p:nvPr/>
        </p:nvSpPr>
        <p:spPr>
          <a:xfrm>
            <a:off x="940221" y="4002505"/>
            <a:ext cx="5949863" cy="2029327"/>
          </a:xfrm>
          <a:prstGeom prst="roundRect">
            <a:avLst/>
          </a:prstGeom>
          <a:noFill/>
          <a:ln>
            <a:solidFill>
              <a:srgbClr val="0016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05EAFA27-484E-91D2-DFD0-6AF02E2A09DA}"/>
              </a:ext>
            </a:extLst>
          </p:cNvPr>
          <p:cNvSpPr/>
          <p:nvPr/>
        </p:nvSpPr>
        <p:spPr>
          <a:xfrm>
            <a:off x="176169" y="6115574"/>
            <a:ext cx="4001548" cy="545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4CF8ADCA-4C37-7F6A-75EB-CD42EBEB9D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42" y="6264095"/>
            <a:ext cx="927809" cy="261836"/>
          </a:xfrm>
          <a:prstGeom prst="rect">
            <a:avLst/>
          </a:prstGeom>
        </p:spPr>
      </p:pic>
      <p:pic>
        <p:nvPicPr>
          <p:cNvPr id="23" name="גרפיקה 14">
            <a:extLst>
              <a:ext uri="{FF2B5EF4-FFF2-40B4-BE49-F238E27FC236}">
                <a16:creationId xmlns:a16="http://schemas.microsoft.com/office/drawing/2014/main" id="{6E8A6994-50F0-4F61-7B67-279B524F9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8420" y="6255296"/>
            <a:ext cx="927812" cy="193939"/>
          </a:xfrm>
          <a:prstGeom prst="rect">
            <a:avLst/>
          </a:prstGeom>
        </p:spPr>
      </p:pic>
      <p:pic>
        <p:nvPicPr>
          <p:cNvPr id="25" name="גרפיקה 15">
            <a:extLst>
              <a:ext uri="{FF2B5EF4-FFF2-40B4-BE49-F238E27FC236}">
                <a16:creationId xmlns:a16="http://schemas.microsoft.com/office/drawing/2014/main" id="{E493C593-1392-271A-DBEF-3F601D0200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1228" y="6258568"/>
            <a:ext cx="730156" cy="190667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ECD5DEBD-6C81-593C-0115-B96BC4D42E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" y="6088574"/>
            <a:ext cx="1136551" cy="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DC43EE70-55A6-50B8-9765-33E3661C85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3" name="גרפיקה 8">
            <a:extLst>
              <a:ext uri="{FF2B5EF4-FFF2-40B4-BE49-F238E27FC236}">
                <a16:creationId xmlns:a16="http://schemas.microsoft.com/office/drawing/2014/main" id="{D3C9690F-6C10-A0D4-05F6-6539E9440DC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sp>
        <p:nvSpPr>
          <p:cNvPr id="5" name="כותרת 3">
            <a:extLst>
              <a:ext uri="{FF2B5EF4-FFF2-40B4-BE49-F238E27FC236}">
                <a16:creationId xmlns:a16="http://schemas.microsoft.com/office/drawing/2014/main" id="{0DD34BD2-7C8E-22C4-F3E6-74D960C8139F}"/>
              </a:ext>
            </a:extLst>
          </p:cNvPr>
          <p:cNvSpPr txBox="1">
            <a:spLocks/>
          </p:cNvSpPr>
          <p:nvPr/>
        </p:nvSpPr>
        <p:spPr>
          <a:xfrm>
            <a:off x="1690724" y="3115108"/>
            <a:ext cx="3708605" cy="627784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תודה</a:t>
            </a:r>
          </a:p>
        </p:txBody>
      </p:sp>
      <p:pic>
        <p:nvPicPr>
          <p:cNvPr id="4" name="גרפיקה 1">
            <a:extLst>
              <a:ext uri="{FF2B5EF4-FFF2-40B4-BE49-F238E27FC236}">
                <a16:creationId xmlns:a16="http://schemas.microsoft.com/office/drawing/2014/main" id="{CD459960-3A1F-9CA9-AF84-167B46BAC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2161" y="6204192"/>
            <a:ext cx="1018032" cy="212799"/>
          </a:xfrm>
          <a:prstGeom prst="rect">
            <a:avLst/>
          </a:prstGeom>
        </p:spPr>
      </p:pic>
      <p:pic>
        <p:nvPicPr>
          <p:cNvPr id="6" name="גרפיקה 2">
            <a:extLst>
              <a:ext uri="{FF2B5EF4-FFF2-40B4-BE49-F238E27FC236}">
                <a16:creationId xmlns:a16="http://schemas.microsoft.com/office/drawing/2014/main" id="{4B7CCF1D-E769-FAB4-BF90-BD86B4D770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25659" y="6193619"/>
            <a:ext cx="801157" cy="209209"/>
          </a:xfrm>
          <a:prstGeom prst="rect">
            <a:avLst/>
          </a:prstGeom>
        </p:spPr>
      </p:pic>
      <p:pic>
        <p:nvPicPr>
          <p:cNvPr id="7" name="תמונה 15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891C662F-6DDE-0B9B-C108-230F89A0CA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91" y="6189794"/>
            <a:ext cx="948284" cy="26761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5A67417-2EFB-23A5-45FC-E6624DFA9A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1" y="5993706"/>
            <a:ext cx="1411038" cy="6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6B7DC1-A8DC-9743-A0A2-208A8A48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0076" y="309983"/>
            <a:ext cx="7887505" cy="517114"/>
          </a:xfrm>
        </p:spPr>
        <p:txBody>
          <a:bodyPr>
            <a:normAutofit/>
          </a:bodyPr>
          <a:lstStyle/>
          <a:p>
            <a:r>
              <a:rPr lang="he-IL" sz="2667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התפצלות מגמה לאחר הבחירות:</a:t>
            </a:r>
            <a:r>
              <a:rPr lang="en-US" sz="2667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667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4E8ACB53-A733-9E65-75C2-45C114FA33C3}"/>
              </a:ext>
            </a:extLst>
          </p:cNvPr>
          <p:cNvSpPr/>
          <p:nvPr/>
        </p:nvSpPr>
        <p:spPr>
          <a:xfrm>
            <a:off x="9036463" y="273074"/>
            <a:ext cx="3146476" cy="5909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667" b="1" dirty="0">
                <a:solidFill>
                  <a:schemeClr val="bg1"/>
                </a:solidFill>
              </a:rPr>
              <a:t>טווח קצר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A2DB3-34D2-4B19-AD1E-1DD7346BC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45" y="1105291"/>
            <a:ext cx="7200000" cy="5143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A552A1-8ED5-4C94-88EA-70B3ED728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73" y="1105291"/>
            <a:ext cx="7200000" cy="51433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136E60-E476-4D93-B08F-E1D6A8BBC517}"/>
              </a:ext>
            </a:extLst>
          </p:cNvPr>
          <p:cNvSpPr txBox="1"/>
          <p:nvPr/>
        </p:nvSpPr>
        <p:spPr>
          <a:xfrm>
            <a:off x="5844155" y="1715133"/>
            <a:ext cx="3128996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e-IL" sz="16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עד סוף ינואר 2023, קשר הדוק בין שער הדולר ובין מדד ה-</a:t>
            </a:r>
            <a:r>
              <a:rPr lang="en-US" sz="16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S&amp;P 500</a:t>
            </a:r>
            <a:endParaRPr lang="en-IL" sz="16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B4F0CC-4DF2-4AB9-AF7F-24474AC04287}"/>
              </a:ext>
            </a:extLst>
          </p:cNvPr>
          <p:cNvSpPr txBox="1"/>
          <p:nvPr/>
        </p:nvSpPr>
        <p:spPr>
          <a:xfrm>
            <a:off x="6512076" y="2497946"/>
            <a:ext cx="2461075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e-IL" sz="16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הקשר נשבר בסוף ינואר 2023</a:t>
            </a:r>
          </a:p>
          <a:p>
            <a:r>
              <a:rPr lang="he-IL" sz="16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כיום, עדות לפיחות עודף של כ-10% (3</a:t>
            </a:r>
            <a:r>
              <a:rPr lang="en-US" sz="16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</a:t>
            </a:r>
            <a:r>
              <a:rPr lang="he-IL" sz="16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אגורות)</a:t>
            </a:r>
            <a:endParaRPr lang="en-IL" sz="16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6A5AEA1-76DB-BAB6-B5D1-55CCCD3FB35B}"/>
              </a:ext>
            </a:extLst>
          </p:cNvPr>
          <p:cNvSpPr/>
          <p:nvPr/>
        </p:nvSpPr>
        <p:spPr>
          <a:xfrm>
            <a:off x="176169" y="6115574"/>
            <a:ext cx="4001548" cy="545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C52005AA-6A92-6E85-4740-F52E9FBE6F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42" y="6264095"/>
            <a:ext cx="927809" cy="261836"/>
          </a:xfrm>
          <a:prstGeom prst="rect">
            <a:avLst/>
          </a:prstGeom>
        </p:spPr>
      </p:pic>
      <p:pic>
        <p:nvPicPr>
          <p:cNvPr id="4" name="גרפיקה 14">
            <a:extLst>
              <a:ext uri="{FF2B5EF4-FFF2-40B4-BE49-F238E27FC236}">
                <a16:creationId xmlns:a16="http://schemas.microsoft.com/office/drawing/2014/main" id="{381E130E-99B0-0CA6-7E35-C141BD115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8420" y="6255296"/>
            <a:ext cx="927812" cy="193939"/>
          </a:xfrm>
          <a:prstGeom prst="rect">
            <a:avLst/>
          </a:prstGeom>
        </p:spPr>
      </p:pic>
      <p:pic>
        <p:nvPicPr>
          <p:cNvPr id="7" name="גרפיקה 15">
            <a:extLst>
              <a:ext uri="{FF2B5EF4-FFF2-40B4-BE49-F238E27FC236}">
                <a16:creationId xmlns:a16="http://schemas.microsoft.com/office/drawing/2014/main" id="{661D77A4-F56C-5978-A01A-E02C8021F2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01228" y="6258568"/>
            <a:ext cx="730156" cy="19066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AF955EB-7F59-347D-BB6D-225B4D3DF1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" y="6088574"/>
            <a:ext cx="1136551" cy="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8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6B7DC1-A8DC-9743-A0A2-208A8A48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893" y="104304"/>
            <a:ext cx="9144000" cy="75970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השפעות טווח ארוך:</a:t>
            </a:r>
            <a:r>
              <a:rPr lang="he-IL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ממצאים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A2EBC34-766E-634A-8F62-4340192E1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51751"/>
            <a:ext cx="9144000" cy="475843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he-IL" dirty="0"/>
              <a:t>הניתוח האמפירי מצביע על אומדני נזק מאוד משמעותיים:</a:t>
            </a:r>
          </a:p>
          <a:p>
            <a:pPr marL="457189" indent="-457189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b="1" dirty="0"/>
              <a:t>תרחיש אופטימי </a:t>
            </a:r>
            <a:r>
              <a:rPr lang="he-IL" dirty="0"/>
              <a:t>– ירידה של כ-9% בתוצר לנפש (במונחי שנת 2022, המשמעות היא ירידה של כ-83 אלף ₪ לשנה למשפחה בת 5 נפשות, או 158 מיליארד ₪ למשק)</a:t>
            </a:r>
          </a:p>
          <a:p>
            <a:pPr marL="457189" indent="-457189" algn="just">
              <a:spcBef>
                <a:spcPts val="1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b="1" dirty="0"/>
              <a:t>תרחיש ביניים </a:t>
            </a:r>
            <a:r>
              <a:rPr lang="he-IL" dirty="0"/>
              <a:t>– ירידה של כ-23% בתוצר לנפש (במונחי שנת 2022, המשמעות היא ירידה של כ-210 אלף ₪ לשנה למשפחה בת 5 נפשות)</a:t>
            </a:r>
          </a:p>
          <a:p>
            <a:pPr marL="457189" indent="-457189" algn="just">
              <a:spcBef>
                <a:spcPts val="1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b="1" dirty="0"/>
              <a:t>תרחיש פסימי </a:t>
            </a:r>
            <a:r>
              <a:rPr lang="he-IL" dirty="0"/>
              <a:t>– ירידה של כ-45%</a:t>
            </a:r>
            <a:r>
              <a:rPr lang="en-US" dirty="0"/>
              <a:t> </a:t>
            </a:r>
            <a:r>
              <a:rPr lang="he-IL" dirty="0"/>
              <a:t>בתוצר לנפש (במונחי שנת 2022,  המשמעות היא ירידה של כ-400 אלף ₪  פחות לשנה עבור משפחה בת 5 נפשות) 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he-IL" sz="2400" dirty="0"/>
          </a:p>
          <a:p>
            <a:endParaRPr lang="he-IL" dirty="0"/>
          </a:p>
        </p:txBody>
      </p:sp>
      <p:sp>
        <p:nvSpPr>
          <p:cNvPr id="4" name="מלבן 2">
            <a:extLst>
              <a:ext uri="{FF2B5EF4-FFF2-40B4-BE49-F238E27FC236}">
                <a16:creationId xmlns:a16="http://schemas.microsoft.com/office/drawing/2014/main" id="{683A508A-C345-48E6-98EA-478CCD4C8C34}"/>
              </a:ext>
            </a:extLst>
          </p:cNvPr>
          <p:cNvSpPr/>
          <p:nvPr/>
        </p:nvSpPr>
        <p:spPr>
          <a:xfrm>
            <a:off x="9036463" y="273074"/>
            <a:ext cx="3146476" cy="5909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667" b="1" dirty="0">
                <a:solidFill>
                  <a:schemeClr val="bg1"/>
                </a:solidFill>
              </a:rPr>
              <a:t>שלב 3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0FA367B7-7F08-B0FD-D535-903B21D831CB}"/>
              </a:ext>
            </a:extLst>
          </p:cNvPr>
          <p:cNvSpPr/>
          <p:nvPr/>
        </p:nvSpPr>
        <p:spPr>
          <a:xfrm>
            <a:off x="176169" y="6115574"/>
            <a:ext cx="4001548" cy="545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C7DCED02-C07B-CB14-14F2-2590C8EE1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42" y="6264095"/>
            <a:ext cx="927809" cy="261836"/>
          </a:xfrm>
          <a:prstGeom prst="rect">
            <a:avLst/>
          </a:prstGeom>
        </p:spPr>
      </p:pic>
      <p:pic>
        <p:nvPicPr>
          <p:cNvPr id="11" name="גרפיקה 14">
            <a:extLst>
              <a:ext uri="{FF2B5EF4-FFF2-40B4-BE49-F238E27FC236}">
                <a16:creationId xmlns:a16="http://schemas.microsoft.com/office/drawing/2014/main" id="{C9ABE04F-439A-41FA-6078-13AC7336C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8420" y="6255296"/>
            <a:ext cx="927812" cy="193939"/>
          </a:xfrm>
          <a:prstGeom prst="rect">
            <a:avLst/>
          </a:prstGeom>
        </p:spPr>
      </p:pic>
      <p:pic>
        <p:nvPicPr>
          <p:cNvPr id="12" name="גרפיקה 15">
            <a:extLst>
              <a:ext uri="{FF2B5EF4-FFF2-40B4-BE49-F238E27FC236}">
                <a16:creationId xmlns:a16="http://schemas.microsoft.com/office/drawing/2014/main" id="{3AB24C34-A32A-9274-22A7-46341C7E3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01228" y="6258568"/>
            <a:ext cx="730156" cy="19066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77FDA474-4D54-5797-BFFF-82BFFC81A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" y="6088574"/>
            <a:ext cx="1136551" cy="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6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6B7DC1-A8DC-9743-A0A2-208A8A48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8148"/>
            <a:ext cx="9144000" cy="590933"/>
          </a:xfrm>
        </p:spPr>
        <p:txBody>
          <a:bodyPr>
            <a:normAutofit fontScale="90000"/>
          </a:bodyPr>
          <a:lstStyle/>
          <a:p>
            <a:r>
              <a:rPr lang="he-IL" sz="2667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התפצלות מגמה סביב הבחירות:</a:t>
            </a:r>
            <a:r>
              <a:rPr lang="en-US" sz="2667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667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מדדי תל אביב ומדד </a:t>
            </a:r>
            <a:r>
              <a:rPr lang="en-US" sz="2667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S&amp;P 500</a:t>
            </a:r>
            <a:endParaRPr lang="he-IL" sz="2667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8B7F8338-9AD4-CE9E-D3B2-04A10D6A8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506" y="1465354"/>
            <a:ext cx="10712988" cy="4521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BF399AE6-3F63-9ED1-F199-DB91A995103D}"/>
              </a:ext>
            </a:extLst>
          </p:cNvPr>
          <p:cNvCxnSpPr>
            <a:cxnSpLocks/>
          </p:cNvCxnSpPr>
          <p:nvPr/>
        </p:nvCxnSpPr>
        <p:spPr>
          <a:xfrm>
            <a:off x="6113223" y="2129744"/>
            <a:ext cx="1215685" cy="5029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AB4EB75-5FE6-5423-9F07-413B9A0CA8D6}"/>
              </a:ext>
            </a:extLst>
          </p:cNvPr>
          <p:cNvSpPr txBox="1"/>
          <p:nvPr/>
        </p:nvSpPr>
        <p:spPr>
          <a:xfrm>
            <a:off x="4695711" y="1689918"/>
            <a:ext cx="20253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C00000"/>
                </a:solidFill>
              </a:rPr>
              <a:t>יום הבחירות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4E8ACB53-A733-9E65-75C2-45C114FA33C3}"/>
              </a:ext>
            </a:extLst>
          </p:cNvPr>
          <p:cNvSpPr/>
          <p:nvPr/>
        </p:nvSpPr>
        <p:spPr>
          <a:xfrm>
            <a:off x="9036463" y="273074"/>
            <a:ext cx="3146476" cy="5909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667" b="1" dirty="0">
                <a:solidFill>
                  <a:schemeClr val="bg1"/>
                </a:solidFill>
              </a:rPr>
              <a:t>טווח קצר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AF98D2D2-343D-8788-1344-DF225581DF37}"/>
              </a:ext>
            </a:extLst>
          </p:cNvPr>
          <p:cNvSpPr/>
          <p:nvPr/>
        </p:nvSpPr>
        <p:spPr>
          <a:xfrm>
            <a:off x="176169" y="6115574"/>
            <a:ext cx="4001548" cy="545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3DDFBA4F-D0FE-8975-8FFC-C81DA91BB7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42" y="6264095"/>
            <a:ext cx="927809" cy="261836"/>
          </a:xfrm>
          <a:prstGeom prst="rect">
            <a:avLst/>
          </a:prstGeom>
        </p:spPr>
      </p:pic>
      <p:pic>
        <p:nvPicPr>
          <p:cNvPr id="6" name="גרפיקה 14">
            <a:extLst>
              <a:ext uri="{FF2B5EF4-FFF2-40B4-BE49-F238E27FC236}">
                <a16:creationId xmlns:a16="http://schemas.microsoft.com/office/drawing/2014/main" id="{03378371-04E4-C31D-8673-4B63FA854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8420" y="6255296"/>
            <a:ext cx="927812" cy="193939"/>
          </a:xfrm>
          <a:prstGeom prst="rect">
            <a:avLst/>
          </a:prstGeom>
        </p:spPr>
      </p:pic>
      <p:pic>
        <p:nvPicPr>
          <p:cNvPr id="7" name="גרפיקה 15">
            <a:extLst>
              <a:ext uri="{FF2B5EF4-FFF2-40B4-BE49-F238E27FC236}">
                <a16:creationId xmlns:a16="http://schemas.microsoft.com/office/drawing/2014/main" id="{7D442805-F007-0D4B-4CC5-47FAB3845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1228" y="6258568"/>
            <a:ext cx="730156" cy="190667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1A17868E-439E-70D6-E586-5DDB9123B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" y="6088574"/>
            <a:ext cx="1136551" cy="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95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6B7DC1-A8DC-9743-A0A2-208A8A48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86" y="184595"/>
            <a:ext cx="9022672" cy="811151"/>
          </a:xfrm>
        </p:spPr>
        <p:txBody>
          <a:bodyPr>
            <a:noAutofit/>
          </a:bodyPr>
          <a:lstStyle/>
          <a:p>
            <a:r>
              <a:rPr lang="he-IL" sz="2667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ירידה בהשקעות בהייטק:</a:t>
            </a:r>
            <a:r>
              <a:rPr lang="en-US" sz="2667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667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נתח תעשיית ההייטק הישראלית מכלל השקעות ההייטק העולמיות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56F2DACB-CEE2-2B46-A114-F97F223BD15E}"/>
              </a:ext>
            </a:extLst>
          </p:cNvPr>
          <p:cNvSpPr/>
          <p:nvPr/>
        </p:nvSpPr>
        <p:spPr>
          <a:xfrm>
            <a:off x="9036463" y="273074"/>
            <a:ext cx="3146476" cy="5909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667" b="1" dirty="0">
                <a:solidFill>
                  <a:schemeClr val="bg1"/>
                </a:solidFill>
              </a:rPr>
              <a:t>טווח קצר</a:t>
            </a:r>
          </a:p>
        </p:txBody>
      </p:sp>
      <p:pic>
        <p:nvPicPr>
          <p:cNvPr id="7" name="תמונה 6" descr="תמונה שמכילה תרשים, עלילה, קו, טקסט&#10;&#10;התיאור נוצר באופן אוטומטי">
            <a:extLst>
              <a:ext uri="{FF2B5EF4-FFF2-40B4-BE49-F238E27FC236}">
                <a16:creationId xmlns:a16="http://schemas.microsoft.com/office/drawing/2014/main" id="{40E95280-88E1-1C5C-0282-A8990D755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0" y="1319830"/>
            <a:ext cx="10924747" cy="4829528"/>
          </a:xfrm>
          <a:prstGeom prst="rect">
            <a:avLst/>
          </a:prstGeom>
        </p:spPr>
      </p:pic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3055551F-5EE6-8388-2564-AFFD14D22A36}"/>
              </a:ext>
            </a:extLst>
          </p:cNvPr>
          <p:cNvCxnSpPr>
            <a:cxnSpLocks/>
          </p:cNvCxnSpPr>
          <p:nvPr/>
        </p:nvCxnSpPr>
        <p:spPr>
          <a:xfrm flipV="1">
            <a:off x="9782887" y="3567705"/>
            <a:ext cx="975360" cy="5188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CC0DC6F-A704-C98C-DF83-34099C717013}"/>
              </a:ext>
            </a:extLst>
          </p:cNvPr>
          <p:cNvSpPr txBox="1"/>
          <p:nvPr/>
        </p:nvSpPr>
        <p:spPr>
          <a:xfrm>
            <a:off x="7896271" y="4016882"/>
            <a:ext cx="28619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C00000"/>
                </a:solidFill>
              </a:rPr>
              <a:t>רבעון ראשון 2023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F9AE88D-16ED-E8A9-7CFF-35DDFFE1AB65}"/>
              </a:ext>
            </a:extLst>
          </p:cNvPr>
          <p:cNvSpPr txBox="1"/>
          <p:nvPr/>
        </p:nvSpPr>
        <p:spPr>
          <a:xfrm>
            <a:off x="10537623" y="3733128"/>
            <a:ext cx="1165504" cy="379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867" b="1" dirty="0">
                <a:solidFill>
                  <a:srgbClr val="C00000"/>
                </a:solidFill>
              </a:rPr>
              <a:t>1.27%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B8503F8-8A93-2A19-0C2C-F96FA55C9689}"/>
              </a:ext>
            </a:extLst>
          </p:cNvPr>
          <p:cNvSpPr txBox="1"/>
          <p:nvPr/>
        </p:nvSpPr>
        <p:spPr>
          <a:xfrm>
            <a:off x="10537623" y="2965717"/>
            <a:ext cx="1165504" cy="379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867" b="1" dirty="0">
                <a:solidFill>
                  <a:srgbClr val="002060"/>
                </a:solidFill>
              </a:rPr>
              <a:t>1.79%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2A75BEA-2B9D-3323-562C-10BDDFD69994}"/>
              </a:ext>
            </a:extLst>
          </p:cNvPr>
          <p:cNvSpPr txBox="1"/>
          <p:nvPr/>
        </p:nvSpPr>
        <p:spPr>
          <a:xfrm>
            <a:off x="8875797" y="2922054"/>
            <a:ext cx="1165504" cy="379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867" b="1" dirty="0">
                <a:solidFill>
                  <a:srgbClr val="C00000"/>
                </a:solidFill>
              </a:rPr>
              <a:t>2.12%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64D3A88-F96F-9E99-7A15-D45B049FCDDD}"/>
              </a:ext>
            </a:extLst>
          </p:cNvPr>
          <p:cNvSpPr txBox="1"/>
          <p:nvPr/>
        </p:nvSpPr>
        <p:spPr>
          <a:xfrm>
            <a:off x="8937143" y="1955599"/>
            <a:ext cx="1165504" cy="379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867" b="1" dirty="0">
                <a:solidFill>
                  <a:srgbClr val="002060"/>
                </a:solidFill>
              </a:rPr>
              <a:t>2.86%</a:t>
            </a:r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89699AE6-6AAC-48F7-E229-2CA6B50461C7}"/>
              </a:ext>
            </a:extLst>
          </p:cNvPr>
          <p:cNvCxnSpPr>
            <a:cxnSpLocks/>
          </p:cNvCxnSpPr>
          <p:nvPr/>
        </p:nvCxnSpPr>
        <p:spPr>
          <a:xfrm>
            <a:off x="9397204" y="1657088"/>
            <a:ext cx="122691" cy="3540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EFA99731-62D6-5519-B308-A9869F073AED}"/>
              </a:ext>
            </a:extLst>
          </p:cNvPr>
          <p:cNvCxnSpPr>
            <a:cxnSpLocks/>
          </p:cNvCxnSpPr>
          <p:nvPr/>
        </p:nvCxnSpPr>
        <p:spPr>
          <a:xfrm>
            <a:off x="9397204" y="2569604"/>
            <a:ext cx="122691" cy="3540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מלבן 3">
            <a:extLst>
              <a:ext uri="{FF2B5EF4-FFF2-40B4-BE49-F238E27FC236}">
                <a16:creationId xmlns:a16="http://schemas.microsoft.com/office/drawing/2014/main" id="{39DAC346-2863-C9DC-E381-76E41F4432DD}"/>
              </a:ext>
            </a:extLst>
          </p:cNvPr>
          <p:cNvSpPr/>
          <p:nvPr/>
        </p:nvSpPr>
        <p:spPr>
          <a:xfrm>
            <a:off x="176169" y="6115574"/>
            <a:ext cx="4001548" cy="545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A142451C-EED2-21F3-9600-51F8DA374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42" y="6264095"/>
            <a:ext cx="927809" cy="261836"/>
          </a:xfrm>
          <a:prstGeom prst="rect">
            <a:avLst/>
          </a:prstGeom>
        </p:spPr>
      </p:pic>
      <p:pic>
        <p:nvPicPr>
          <p:cNvPr id="16" name="גרפיקה 14">
            <a:extLst>
              <a:ext uri="{FF2B5EF4-FFF2-40B4-BE49-F238E27FC236}">
                <a16:creationId xmlns:a16="http://schemas.microsoft.com/office/drawing/2014/main" id="{8393BA6B-7FF0-840E-7CDE-DFC86AAD6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8420" y="6255296"/>
            <a:ext cx="927812" cy="193939"/>
          </a:xfrm>
          <a:prstGeom prst="rect">
            <a:avLst/>
          </a:prstGeom>
        </p:spPr>
      </p:pic>
      <p:pic>
        <p:nvPicPr>
          <p:cNvPr id="17" name="גרפיקה 15">
            <a:extLst>
              <a:ext uri="{FF2B5EF4-FFF2-40B4-BE49-F238E27FC236}">
                <a16:creationId xmlns:a16="http://schemas.microsoft.com/office/drawing/2014/main" id="{B0073FF1-49DD-C949-51EA-49584863B5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1228" y="6258568"/>
            <a:ext cx="730156" cy="190667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3AAE4794-4587-EBF7-1E04-2098F0247E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" y="6088574"/>
            <a:ext cx="1136551" cy="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0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F436E6C-F9D6-9C83-F532-CB8CC826A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3F8D2BB0-6BC1-F3C4-1425-BD2DBAD4D63F}"/>
              </a:ext>
            </a:extLst>
          </p:cNvPr>
          <p:cNvSpPr txBox="1">
            <a:spLocks/>
          </p:cNvSpPr>
          <p:nvPr/>
        </p:nvSpPr>
        <p:spPr>
          <a:xfrm>
            <a:off x="8918868" y="3097976"/>
            <a:ext cx="2043771" cy="83394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הקדמה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D29A6F7-4DC5-B9BA-80F0-7AE6FC3955B1}"/>
              </a:ext>
            </a:extLst>
          </p:cNvPr>
          <p:cNvSpPr txBox="1">
            <a:spLocks/>
          </p:cNvSpPr>
          <p:nvPr/>
        </p:nvSpPr>
        <p:spPr>
          <a:xfrm>
            <a:off x="1103555" y="1031789"/>
            <a:ext cx="5403199" cy="479442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he-IL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הדיון בהשלכות הכלכליות של יוזמות החקיקה תופס חלק מרכזי בשיח הציבורי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e-IL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המצגת מתבססת על נייר עבודה המחבר בין המחקר הכלכלי על החשיבות של "מוסדות" לכלכלה לבין ההשלכות של יוזמות החקיקה </a:t>
            </a:r>
            <a:b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כלכלת ישראל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e-IL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אנחנו מציעים סדרי גודל לנזק הכלכלי בטווח הארוך אם יוזמות החקיקה במתכונתן המקורית תתקבלנה, כמקשה אחת או בהדרגה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e-IL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גם הזהירה מבין התחזיות היא בעלת השלכות שליליות ודרמטיות על הכלכלה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e-IL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נתייחס גם לחלק מהנזקים </a:t>
            </a:r>
            <a:b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שכבר נגרמו לכלכלה הישראלית</a:t>
            </a:r>
          </a:p>
          <a:p>
            <a:pPr marL="0" indent="0">
              <a:buNone/>
            </a:pPr>
            <a:endParaRPr lang="he-IL" sz="26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he-IL" sz="26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A8DCBD88-710E-65CC-E277-EA0589FFA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42" y="6264095"/>
            <a:ext cx="927809" cy="261836"/>
          </a:xfrm>
          <a:prstGeom prst="rect">
            <a:avLst/>
          </a:prstGeom>
        </p:spPr>
      </p:pic>
      <p:pic>
        <p:nvPicPr>
          <p:cNvPr id="8" name="גרפיקה 14">
            <a:extLst>
              <a:ext uri="{FF2B5EF4-FFF2-40B4-BE49-F238E27FC236}">
                <a16:creationId xmlns:a16="http://schemas.microsoft.com/office/drawing/2014/main" id="{85FF2CB4-7C7B-361F-1CA5-FE5EB7855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8420" y="6255296"/>
            <a:ext cx="927812" cy="193939"/>
          </a:xfrm>
          <a:prstGeom prst="rect">
            <a:avLst/>
          </a:prstGeom>
        </p:spPr>
      </p:pic>
      <p:pic>
        <p:nvPicPr>
          <p:cNvPr id="9" name="גרפיקה 15">
            <a:extLst>
              <a:ext uri="{FF2B5EF4-FFF2-40B4-BE49-F238E27FC236}">
                <a16:creationId xmlns:a16="http://schemas.microsoft.com/office/drawing/2014/main" id="{0F95F4FB-740B-1241-7A01-096BB91D9A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1228" y="6258568"/>
            <a:ext cx="730156" cy="190667"/>
          </a:xfrm>
          <a:prstGeom prst="rect">
            <a:avLst/>
          </a:prstGeom>
        </p:spPr>
      </p:pic>
      <p:grpSp>
        <p:nvGrpSpPr>
          <p:cNvPr id="10" name="גרפיקה 17">
            <a:extLst>
              <a:ext uri="{FF2B5EF4-FFF2-40B4-BE49-F238E27FC236}">
                <a16:creationId xmlns:a16="http://schemas.microsoft.com/office/drawing/2014/main" id="{6D6248D6-CC18-042F-D5AF-0891B8B38D3B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11" name="צורה חופשית: צורה 28">
              <a:extLst>
                <a:ext uri="{FF2B5EF4-FFF2-40B4-BE49-F238E27FC236}">
                  <a16:creationId xmlns:a16="http://schemas.microsoft.com/office/drawing/2014/main" id="{1A689AD4-285C-9F5E-EE31-81012D6175FC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צורה חופשית: צורה 29">
              <a:extLst>
                <a:ext uri="{FF2B5EF4-FFF2-40B4-BE49-F238E27FC236}">
                  <a16:creationId xmlns:a16="http://schemas.microsoft.com/office/drawing/2014/main" id="{ECE37EF3-0038-7D26-6AA6-5DB1B52C470B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גרפיקה 17">
              <a:extLst>
                <a:ext uri="{FF2B5EF4-FFF2-40B4-BE49-F238E27FC236}">
                  <a16:creationId xmlns:a16="http://schemas.microsoft.com/office/drawing/2014/main" id="{41B99494-991A-BB81-DD20-C8FFBAAD087B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14" name="צורה חופשית: צורה 31">
                <a:extLst>
                  <a:ext uri="{FF2B5EF4-FFF2-40B4-BE49-F238E27FC236}">
                    <a16:creationId xmlns:a16="http://schemas.microsoft.com/office/drawing/2014/main" id="{35CBBC0D-5169-2E94-B387-853843CF84C3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צורה חופשית: צורה 32">
                <a:extLst>
                  <a:ext uri="{FF2B5EF4-FFF2-40B4-BE49-F238E27FC236}">
                    <a16:creationId xmlns:a16="http://schemas.microsoft.com/office/drawing/2014/main" id="{F89BE51B-F6D1-8CAD-5D88-BB04CE2E5DD5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צורה חופשית: צורה 33">
                <a:extLst>
                  <a:ext uri="{FF2B5EF4-FFF2-40B4-BE49-F238E27FC236}">
                    <a16:creationId xmlns:a16="http://schemas.microsoft.com/office/drawing/2014/main" id="{49929CE0-E0AB-837E-4338-B0DAA75C63B1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צורה חופשית: צורה 34">
                <a:extLst>
                  <a:ext uri="{FF2B5EF4-FFF2-40B4-BE49-F238E27FC236}">
                    <a16:creationId xmlns:a16="http://schemas.microsoft.com/office/drawing/2014/main" id="{9E2ADB41-3A40-7A16-3087-0E33C2CDF9D7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83A1D166-2917-2361-3C82-9D31D8368E4C}"/>
              </a:ext>
            </a:extLst>
          </p:cNvPr>
          <p:cNvSpPr/>
          <p:nvPr/>
        </p:nvSpPr>
        <p:spPr>
          <a:xfrm>
            <a:off x="6812660" y="1306333"/>
            <a:ext cx="107576" cy="107576"/>
          </a:xfrm>
          <a:prstGeom prst="ellipse">
            <a:avLst/>
          </a:prstGeom>
          <a:solidFill>
            <a:srgbClr val="00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FB0489-64EA-6FF0-3E79-5A3EBD238D94}"/>
              </a:ext>
            </a:extLst>
          </p:cNvPr>
          <p:cNvSpPr/>
          <p:nvPr/>
        </p:nvSpPr>
        <p:spPr>
          <a:xfrm>
            <a:off x="6812660" y="2427257"/>
            <a:ext cx="107576" cy="107576"/>
          </a:xfrm>
          <a:prstGeom prst="ellipse">
            <a:avLst/>
          </a:prstGeom>
          <a:solidFill>
            <a:srgbClr val="00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AAECD7-FC1F-4E48-8C3A-1FD345927677}"/>
              </a:ext>
            </a:extLst>
          </p:cNvPr>
          <p:cNvSpPr/>
          <p:nvPr/>
        </p:nvSpPr>
        <p:spPr>
          <a:xfrm>
            <a:off x="6812660" y="3655757"/>
            <a:ext cx="107576" cy="107576"/>
          </a:xfrm>
          <a:prstGeom prst="ellipse">
            <a:avLst/>
          </a:prstGeom>
          <a:solidFill>
            <a:srgbClr val="00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DFDE2E-D29D-D23A-8223-A17FD901A7DE}"/>
              </a:ext>
            </a:extLst>
          </p:cNvPr>
          <p:cNvSpPr/>
          <p:nvPr/>
        </p:nvSpPr>
        <p:spPr>
          <a:xfrm>
            <a:off x="6812660" y="4590328"/>
            <a:ext cx="107576" cy="107576"/>
          </a:xfrm>
          <a:prstGeom prst="ellipse">
            <a:avLst/>
          </a:prstGeom>
          <a:solidFill>
            <a:srgbClr val="00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D2B111-CA18-FDCC-40B5-B6938BECA2D6}"/>
              </a:ext>
            </a:extLst>
          </p:cNvPr>
          <p:cNvSpPr/>
          <p:nvPr/>
        </p:nvSpPr>
        <p:spPr>
          <a:xfrm>
            <a:off x="6812660" y="5336640"/>
            <a:ext cx="107576" cy="107576"/>
          </a:xfrm>
          <a:prstGeom prst="ellipse">
            <a:avLst/>
          </a:prstGeom>
          <a:solidFill>
            <a:srgbClr val="00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28D779B-B1C5-AF8E-5790-C9A35A7A88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" y="6088574"/>
            <a:ext cx="1136551" cy="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2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F436E6C-F9D6-9C83-F532-CB8CC826A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3F8D2BB0-6BC1-F3C4-1425-BD2DBAD4D63F}"/>
              </a:ext>
            </a:extLst>
          </p:cNvPr>
          <p:cNvSpPr txBox="1">
            <a:spLocks/>
          </p:cNvSpPr>
          <p:nvPr/>
        </p:nvSpPr>
        <p:spPr>
          <a:xfrm>
            <a:off x="8547642" y="3235960"/>
            <a:ext cx="2425157" cy="21206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מוסדות </a:t>
            </a:r>
            <a:b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הם הבסיס לפיתוח </a:t>
            </a:r>
            <a:b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כלכלי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D29A6F7-4DC5-B9BA-80F0-7AE6FC3955B1}"/>
              </a:ext>
            </a:extLst>
          </p:cNvPr>
          <p:cNvSpPr txBox="1">
            <a:spLocks/>
          </p:cNvSpPr>
          <p:nvPr/>
        </p:nvSpPr>
        <p:spPr>
          <a:xfrm>
            <a:off x="1037277" y="903851"/>
            <a:ext cx="5707855" cy="7546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he-IL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מוסדות "טובים" הם גורם מפתח 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לפיתוח כלכלי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גרפיקה 17">
            <a:extLst>
              <a:ext uri="{FF2B5EF4-FFF2-40B4-BE49-F238E27FC236}">
                <a16:creationId xmlns:a16="http://schemas.microsoft.com/office/drawing/2014/main" id="{6D6248D6-CC18-042F-D5AF-0891B8B38D3B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11" name="צורה חופשית: צורה 28">
              <a:extLst>
                <a:ext uri="{FF2B5EF4-FFF2-40B4-BE49-F238E27FC236}">
                  <a16:creationId xmlns:a16="http://schemas.microsoft.com/office/drawing/2014/main" id="{1A689AD4-285C-9F5E-EE31-81012D6175FC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צורה חופשית: צורה 29">
              <a:extLst>
                <a:ext uri="{FF2B5EF4-FFF2-40B4-BE49-F238E27FC236}">
                  <a16:creationId xmlns:a16="http://schemas.microsoft.com/office/drawing/2014/main" id="{ECE37EF3-0038-7D26-6AA6-5DB1B52C470B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גרפיקה 17">
              <a:extLst>
                <a:ext uri="{FF2B5EF4-FFF2-40B4-BE49-F238E27FC236}">
                  <a16:creationId xmlns:a16="http://schemas.microsoft.com/office/drawing/2014/main" id="{41B99494-991A-BB81-DD20-C8FFBAAD087B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14" name="צורה חופשית: צורה 31">
                <a:extLst>
                  <a:ext uri="{FF2B5EF4-FFF2-40B4-BE49-F238E27FC236}">
                    <a16:creationId xmlns:a16="http://schemas.microsoft.com/office/drawing/2014/main" id="{35CBBC0D-5169-2E94-B387-853843CF84C3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צורה חופשית: צורה 32">
                <a:extLst>
                  <a:ext uri="{FF2B5EF4-FFF2-40B4-BE49-F238E27FC236}">
                    <a16:creationId xmlns:a16="http://schemas.microsoft.com/office/drawing/2014/main" id="{F89BE51B-F6D1-8CAD-5D88-BB04CE2E5DD5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צורה חופשית: צורה 33">
                <a:extLst>
                  <a:ext uri="{FF2B5EF4-FFF2-40B4-BE49-F238E27FC236}">
                    <a16:creationId xmlns:a16="http://schemas.microsoft.com/office/drawing/2014/main" id="{49929CE0-E0AB-837E-4338-B0DAA75C63B1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צורה חופשית: צורה 34">
                <a:extLst>
                  <a:ext uri="{FF2B5EF4-FFF2-40B4-BE49-F238E27FC236}">
                    <a16:creationId xmlns:a16="http://schemas.microsoft.com/office/drawing/2014/main" id="{9E2ADB41-3A40-7A16-3087-0E33C2CDF9D7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2" name="מחבר ישר 1">
            <a:extLst>
              <a:ext uri="{FF2B5EF4-FFF2-40B4-BE49-F238E27FC236}">
                <a16:creationId xmlns:a16="http://schemas.microsoft.com/office/drawing/2014/main" id="{6C91729E-08AC-AF9F-EF0B-B880541B865F}"/>
              </a:ext>
            </a:extLst>
          </p:cNvPr>
          <p:cNvCxnSpPr/>
          <p:nvPr/>
        </p:nvCxnSpPr>
        <p:spPr>
          <a:xfrm flipH="1">
            <a:off x="9258386" y="3078474"/>
            <a:ext cx="16198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כותרת 4">
            <a:extLst>
              <a:ext uri="{FF2B5EF4-FFF2-40B4-BE49-F238E27FC236}">
                <a16:creationId xmlns:a16="http://schemas.microsoft.com/office/drawing/2014/main" id="{145379CB-FCE2-2B63-757A-AD1AA7F3AD5F}"/>
              </a:ext>
            </a:extLst>
          </p:cNvPr>
          <p:cNvSpPr txBox="1">
            <a:spLocks/>
          </p:cNvSpPr>
          <p:nvPr/>
        </p:nvSpPr>
        <p:spPr>
          <a:xfrm>
            <a:off x="8929028" y="2244530"/>
            <a:ext cx="2043771" cy="83394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המחקר</a:t>
            </a:r>
          </a:p>
        </p:txBody>
      </p:sp>
      <p:sp>
        <p:nvSpPr>
          <p:cNvPr id="20" name="מציין מיקום תוכן 5">
            <a:extLst>
              <a:ext uri="{FF2B5EF4-FFF2-40B4-BE49-F238E27FC236}">
                <a16:creationId xmlns:a16="http://schemas.microsoft.com/office/drawing/2014/main" id="{530D3D8D-A186-6532-C5A2-785813D2FCE7}"/>
              </a:ext>
            </a:extLst>
          </p:cNvPr>
          <p:cNvSpPr txBox="1">
            <a:spLocks/>
          </p:cNvSpPr>
          <p:nvPr/>
        </p:nvSpPr>
        <p:spPr>
          <a:xfrm>
            <a:off x="1037277" y="4321700"/>
            <a:ext cx="5707855" cy="145906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שלל ממצאים אמפיריים לגבי ההשפעה החיובית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 מוסדות טובים על פיתוח כלכלי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ערוצי ההשפעה מגוונים: עידוד השקעות,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חדשנות, מניעת שחיתות ועיוותי הקצאה </a:t>
            </a:r>
          </a:p>
          <a:p>
            <a:pPr marL="0" indent="0">
              <a:lnSpc>
                <a:spcPct val="110000"/>
              </a:lnSpc>
              <a:buNone/>
            </a:pPr>
            <a:endParaRPr lang="he-IL" sz="20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7FF4E3-792B-D0A5-D798-964DAF1CE790}"/>
              </a:ext>
            </a:extLst>
          </p:cNvPr>
          <p:cNvSpPr txBox="1"/>
          <p:nvPr/>
        </p:nvSpPr>
        <p:spPr>
          <a:xfrm>
            <a:off x="1297251" y="3495802"/>
            <a:ext cx="5447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eaLnBrk="1" latinLnBrk="0" hangingPunct="1"/>
            <a:r>
              <a:rPr lang="he-IL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מתחומי המחקר החשובים והפוריים 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ב-25 השנים האחרונות</a:t>
            </a:r>
            <a:endParaRPr lang="en-IL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5C111C-25A9-AB65-618C-20A9E73637F3}"/>
              </a:ext>
            </a:extLst>
          </p:cNvPr>
          <p:cNvSpPr txBox="1"/>
          <p:nvPr/>
        </p:nvSpPr>
        <p:spPr>
          <a:xfrm>
            <a:off x="649132" y="175571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מערכת משפט היכולה לאכוף חוזים וזכויות קניין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ביזור הכוח ומגבלות אפקטיביות על הרשות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המבצעת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מנגנון בירוקרטי מקצועי ועצמאי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331824-5250-6AEE-701A-CF7471689D85}"/>
              </a:ext>
            </a:extLst>
          </p:cNvPr>
          <p:cNvSpPr/>
          <p:nvPr/>
        </p:nvSpPr>
        <p:spPr>
          <a:xfrm>
            <a:off x="6871447" y="1896035"/>
            <a:ext cx="107576" cy="107576"/>
          </a:xfrm>
          <a:prstGeom prst="ellipse">
            <a:avLst/>
          </a:prstGeom>
          <a:solidFill>
            <a:srgbClr val="00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2054D61-6B55-2A32-7FC2-952F595DA610}"/>
              </a:ext>
            </a:extLst>
          </p:cNvPr>
          <p:cNvSpPr/>
          <p:nvPr/>
        </p:nvSpPr>
        <p:spPr>
          <a:xfrm>
            <a:off x="6871447" y="2540103"/>
            <a:ext cx="107576" cy="107576"/>
          </a:xfrm>
          <a:prstGeom prst="ellipse">
            <a:avLst/>
          </a:prstGeom>
          <a:solidFill>
            <a:srgbClr val="00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37AFEAF-169D-9C89-12F4-CEAC96E526D9}"/>
              </a:ext>
            </a:extLst>
          </p:cNvPr>
          <p:cNvSpPr/>
          <p:nvPr/>
        </p:nvSpPr>
        <p:spPr>
          <a:xfrm>
            <a:off x="6871447" y="4577968"/>
            <a:ext cx="107576" cy="107576"/>
          </a:xfrm>
          <a:prstGeom prst="ellipse">
            <a:avLst/>
          </a:prstGeom>
          <a:solidFill>
            <a:srgbClr val="00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6653CD8-533D-FE82-DB5F-27196A246522}"/>
              </a:ext>
            </a:extLst>
          </p:cNvPr>
          <p:cNvSpPr/>
          <p:nvPr/>
        </p:nvSpPr>
        <p:spPr>
          <a:xfrm>
            <a:off x="6871447" y="5356641"/>
            <a:ext cx="107576" cy="107576"/>
          </a:xfrm>
          <a:prstGeom prst="ellipse">
            <a:avLst/>
          </a:prstGeom>
          <a:solidFill>
            <a:srgbClr val="00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pic>
        <p:nvPicPr>
          <p:cNvPr id="18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EE1CE9B2-7137-6361-AFA3-456FBEDC4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42" y="6264095"/>
            <a:ext cx="927809" cy="261836"/>
          </a:xfrm>
          <a:prstGeom prst="rect">
            <a:avLst/>
          </a:prstGeom>
        </p:spPr>
      </p:pic>
      <p:pic>
        <p:nvPicPr>
          <p:cNvPr id="21" name="גרפיקה 14">
            <a:extLst>
              <a:ext uri="{FF2B5EF4-FFF2-40B4-BE49-F238E27FC236}">
                <a16:creationId xmlns:a16="http://schemas.microsoft.com/office/drawing/2014/main" id="{2890E6C2-3467-4B67-CFD7-83F8CFEF5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8420" y="6255296"/>
            <a:ext cx="927812" cy="193939"/>
          </a:xfrm>
          <a:prstGeom prst="rect">
            <a:avLst/>
          </a:prstGeom>
        </p:spPr>
      </p:pic>
      <p:pic>
        <p:nvPicPr>
          <p:cNvPr id="23" name="גרפיקה 15">
            <a:extLst>
              <a:ext uri="{FF2B5EF4-FFF2-40B4-BE49-F238E27FC236}">
                <a16:creationId xmlns:a16="http://schemas.microsoft.com/office/drawing/2014/main" id="{FD47A185-2DB7-E2DA-161F-6707BE05D1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1228" y="6258568"/>
            <a:ext cx="730156" cy="190667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6FA8D67D-C81D-239F-C608-C2BBAC11BC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" y="6088574"/>
            <a:ext cx="1136551" cy="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9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6B7DC1-A8DC-9743-A0A2-208A8A48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0876"/>
            <a:ext cx="9144000" cy="64429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כיצד חוזים את השפעת יוזמות החקיקה? 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A2EBC34-766E-634A-8F62-4340192E1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9238" y="1424681"/>
            <a:ext cx="8278761" cy="142447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he-IL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 1 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אמידת הקשר החיובי בין היקף הביקורת השיפוטית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לבין מדדי פיתוח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במדגם רחב של מדינות ועשרות שנים.</a:t>
            </a:r>
          </a:p>
          <a:p>
            <a:pPr algn="r">
              <a:lnSpc>
                <a:spcPct val="100000"/>
              </a:lnSpc>
            </a:pPr>
            <a:r>
              <a:rPr lang="he-IL" sz="18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ארבעה מדדים</a:t>
            </a:r>
          </a:p>
          <a:p>
            <a:endParaRPr lang="he-I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גרפיקה 16">
            <a:extLst>
              <a:ext uri="{FF2B5EF4-FFF2-40B4-BE49-F238E27FC236}">
                <a16:creationId xmlns:a16="http://schemas.microsoft.com/office/drawing/2014/main" id="{04C9A02A-6D91-54EB-AF66-41258AA0B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3205" y="3153705"/>
            <a:ext cx="2660904" cy="2660904"/>
          </a:xfrm>
          <a:prstGeom prst="rect">
            <a:avLst/>
          </a:prstGeom>
        </p:spPr>
      </p:pic>
      <p:pic>
        <p:nvPicPr>
          <p:cNvPr id="3" name="גרפיקה 18">
            <a:extLst>
              <a:ext uri="{FF2B5EF4-FFF2-40B4-BE49-F238E27FC236}">
                <a16:creationId xmlns:a16="http://schemas.microsoft.com/office/drawing/2014/main" id="{D1352AE5-28A4-D9EC-73A4-BF07B60F4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0889" y="3153705"/>
            <a:ext cx="2660904" cy="2660904"/>
          </a:xfrm>
          <a:prstGeom prst="rect">
            <a:avLst/>
          </a:prstGeom>
        </p:spPr>
      </p:pic>
      <p:pic>
        <p:nvPicPr>
          <p:cNvPr id="4" name="גרפיקה 19">
            <a:extLst>
              <a:ext uri="{FF2B5EF4-FFF2-40B4-BE49-F238E27FC236}">
                <a16:creationId xmlns:a16="http://schemas.microsoft.com/office/drawing/2014/main" id="{0EF35952-F3B3-3D7E-24BF-4792B9F33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90885" y="3182619"/>
            <a:ext cx="2660904" cy="2660904"/>
          </a:xfrm>
          <a:prstGeom prst="rect">
            <a:avLst/>
          </a:prstGeom>
        </p:spPr>
      </p:pic>
      <p:pic>
        <p:nvPicPr>
          <p:cNvPr id="7" name="גרפיקה 18">
            <a:extLst>
              <a:ext uri="{FF2B5EF4-FFF2-40B4-BE49-F238E27FC236}">
                <a16:creationId xmlns:a16="http://schemas.microsoft.com/office/drawing/2014/main" id="{401609FC-8F83-4AD3-7432-8B7C13556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030" y="3153705"/>
            <a:ext cx="2660904" cy="2660904"/>
          </a:xfrm>
          <a:prstGeom prst="rect">
            <a:avLst/>
          </a:prstGeom>
        </p:spPr>
      </p:pic>
      <p:sp>
        <p:nvSpPr>
          <p:cNvPr id="8" name="מציין מיקום תוכן 5">
            <a:extLst>
              <a:ext uri="{FF2B5EF4-FFF2-40B4-BE49-F238E27FC236}">
                <a16:creationId xmlns:a16="http://schemas.microsoft.com/office/drawing/2014/main" id="{1D0FDBA7-27E3-1FED-733D-67DBA28BFC4C}"/>
              </a:ext>
            </a:extLst>
          </p:cNvPr>
          <p:cNvSpPr txBox="1">
            <a:spLocks/>
          </p:cNvSpPr>
          <p:nvPr/>
        </p:nvSpPr>
        <p:spPr>
          <a:xfrm>
            <a:off x="9469760" y="4306024"/>
            <a:ext cx="1887793" cy="45487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תוצר לנפש</a:t>
            </a:r>
          </a:p>
        </p:txBody>
      </p:sp>
      <p:sp>
        <p:nvSpPr>
          <p:cNvPr id="9" name="מציין מיקום תוכן 5">
            <a:extLst>
              <a:ext uri="{FF2B5EF4-FFF2-40B4-BE49-F238E27FC236}">
                <a16:creationId xmlns:a16="http://schemas.microsoft.com/office/drawing/2014/main" id="{3399CFA6-FBCD-B674-4163-66799AF32490}"/>
              </a:ext>
            </a:extLst>
          </p:cNvPr>
          <p:cNvSpPr txBox="1">
            <a:spLocks/>
          </p:cNvSpPr>
          <p:nvPr/>
        </p:nvSpPr>
        <p:spPr>
          <a:xfrm>
            <a:off x="6597444" y="4306024"/>
            <a:ext cx="1887793" cy="45487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השקעה</a:t>
            </a:r>
          </a:p>
        </p:txBody>
      </p:sp>
      <p:sp>
        <p:nvSpPr>
          <p:cNvPr id="10" name="מציין מיקום תוכן 5">
            <a:extLst>
              <a:ext uri="{FF2B5EF4-FFF2-40B4-BE49-F238E27FC236}">
                <a16:creationId xmlns:a16="http://schemas.microsoft.com/office/drawing/2014/main" id="{5F59EF9F-1A74-DB29-D883-7545D140EF72}"/>
              </a:ext>
            </a:extLst>
          </p:cNvPr>
          <p:cNvSpPr txBox="1">
            <a:spLocks/>
          </p:cNvSpPr>
          <p:nvPr/>
        </p:nvSpPr>
        <p:spPr>
          <a:xfrm>
            <a:off x="3677440" y="4306024"/>
            <a:ext cx="1887793" cy="45487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חדשנות</a:t>
            </a:r>
          </a:p>
        </p:txBody>
      </p:sp>
      <p:sp>
        <p:nvSpPr>
          <p:cNvPr id="11" name="מציין מיקום תוכן 5">
            <a:extLst>
              <a:ext uri="{FF2B5EF4-FFF2-40B4-BE49-F238E27FC236}">
                <a16:creationId xmlns:a16="http://schemas.microsoft.com/office/drawing/2014/main" id="{9477303B-E3B4-7F44-EA8B-956ED853A2FF}"/>
              </a:ext>
            </a:extLst>
          </p:cNvPr>
          <p:cNvSpPr txBox="1">
            <a:spLocks/>
          </p:cNvSpPr>
          <p:nvPr/>
        </p:nvSpPr>
        <p:spPr>
          <a:xfrm>
            <a:off x="688433" y="4306024"/>
            <a:ext cx="1887793" cy="45487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שחיתות ציבורית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62475B75-FF76-5510-D52A-CD67F764F763}"/>
              </a:ext>
            </a:extLst>
          </p:cNvPr>
          <p:cNvSpPr/>
          <p:nvPr/>
        </p:nvSpPr>
        <p:spPr>
          <a:xfrm>
            <a:off x="176169" y="6115574"/>
            <a:ext cx="4001548" cy="545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0EE22DCC-B77B-DDE1-FA6C-F5AF4511C3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42" y="6264095"/>
            <a:ext cx="927809" cy="261836"/>
          </a:xfrm>
          <a:prstGeom prst="rect">
            <a:avLst/>
          </a:prstGeom>
        </p:spPr>
      </p:pic>
      <p:pic>
        <p:nvPicPr>
          <p:cNvPr id="19" name="גרפיקה 14">
            <a:extLst>
              <a:ext uri="{FF2B5EF4-FFF2-40B4-BE49-F238E27FC236}">
                <a16:creationId xmlns:a16="http://schemas.microsoft.com/office/drawing/2014/main" id="{5DE37DCC-4CED-493E-E407-EE5E6F2E6A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88420" y="6255296"/>
            <a:ext cx="927812" cy="193939"/>
          </a:xfrm>
          <a:prstGeom prst="rect">
            <a:avLst/>
          </a:prstGeom>
        </p:spPr>
      </p:pic>
      <p:pic>
        <p:nvPicPr>
          <p:cNvPr id="20" name="גרפיקה 15">
            <a:extLst>
              <a:ext uri="{FF2B5EF4-FFF2-40B4-BE49-F238E27FC236}">
                <a16:creationId xmlns:a16="http://schemas.microsoft.com/office/drawing/2014/main" id="{A2D264E1-42BA-D2B6-2A91-5FEA591105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01228" y="6258568"/>
            <a:ext cx="730156" cy="190667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AD12D1D2-F30F-658E-ABCD-B20A80C61B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" y="6088574"/>
            <a:ext cx="1136551" cy="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6B7DC1-A8DC-9743-A0A2-208A8A48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5173"/>
            <a:ext cx="9144000" cy="64429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כיצד חוזים את השפעת יוזמות החקיקה? 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A2EBC34-766E-634A-8F62-4340192E1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1303" y="2301822"/>
            <a:ext cx="7069394" cy="1127178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he-IL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 2 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כימות</a:t>
            </a:r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הפגיעה בביקורת השיפוטית בישראל על בסיס הונגריה ופולין</a:t>
            </a:r>
            <a:endParaRPr lang="he-IL" dirty="0"/>
          </a:p>
          <a:p>
            <a:endParaRPr lang="he-I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C6391-98F9-01E5-A570-922657CAF6A9}"/>
              </a:ext>
            </a:extLst>
          </p:cNvPr>
          <p:cNvSpPr txBox="1"/>
          <p:nvPr/>
        </p:nvSpPr>
        <p:spPr>
          <a:xfrm>
            <a:off x="2684206" y="3950496"/>
            <a:ext cx="6946491" cy="10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4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 3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חיזוי סדר הגודל של הנזק הצפוי לכלכלת ישראל בטווח הארוך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4135371-CFCC-52E4-253F-A841C383B61F}"/>
              </a:ext>
            </a:extLst>
          </p:cNvPr>
          <p:cNvSpPr/>
          <p:nvPr/>
        </p:nvSpPr>
        <p:spPr>
          <a:xfrm>
            <a:off x="2467896" y="2084438"/>
            <a:ext cx="7359445" cy="1514168"/>
          </a:xfrm>
          <a:prstGeom prst="roundRect">
            <a:avLst/>
          </a:prstGeom>
          <a:noFill/>
          <a:ln>
            <a:solidFill>
              <a:srgbClr val="0016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5C04E36-EDCC-20E9-7A7A-E3E8985C2900}"/>
              </a:ext>
            </a:extLst>
          </p:cNvPr>
          <p:cNvSpPr/>
          <p:nvPr/>
        </p:nvSpPr>
        <p:spPr>
          <a:xfrm>
            <a:off x="2467896" y="3773515"/>
            <a:ext cx="7359445" cy="1514168"/>
          </a:xfrm>
          <a:prstGeom prst="roundRect">
            <a:avLst/>
          </a:prstGeom>
          <a:noFill/>
          <a:ln>
            <a:solidFill>
              <a:srgbClr val="0016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C38F63D8-3609-4243-7975-9A4337069C2F}"/>
              </a:ext>
            </a:extLst>
          </p:cNvPr>
          <p:cNvSpPr/>
          <p:nvPr/>
        </p:nvSpPr>
        <p:spPr>
          <a:xfrm>
            <a:off x="176169" y="6115574"/>
            <a:ext cx="4001548" cy="545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2B9D9CE9-427C-C995-6605-9E64B0C99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42" y="6264095"/>
            <a:ext cx="927809" cy="261836"/>
          </a:xfrm>
          <a:prstGeom prst="rect">
            <a:avLst/>
          </a:prstGeom>
        </p:spPr>
      </p:pic>
      <p:pic>
        <p:nvPicPr>
          <p:cNvPr id="10" name="גרפיקה 14">
            <a:extLst>
              <a:ext uri="{FF2B5EF4-FFF2-40B4-BE49-F238E27FC236}">
                <a16:creationId xmlns:a16="http://schemas.microsoft.com/office/drawing/2014/main" id="{DB525AAB-1B5F-4234-CE80-5F83291BB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8420" y="6255296"/>
            <a:ext cx="927812" cy="193939"/>
          </a:xfrm>
          <a:prstGeom prst="rect">
            <a:avLst/>
          </a:prstGeom>
        </p:spPr>
      </p:pic>
      <p:pic>
        <p:nvPicPr>
          <p:cNvPr id="11" name="גרפיקה 15">
            <a:extLst>
              <a:ext uri="{FF2B5EF4-FFF2-40B4-BE49-F238E27FC236}">
                <a16:creationId xmlns:a16="http://schemas.microsoft.com/office/drawing/2014/main" id="{DF3525D2-A405-DBFB-2C19-1702DD43D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01228" y="6258568"/>
            <a:ext cx="730156" cy="190667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B3DC5E4C-5B7C-D8CE-7D25-048928C755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" y="6088574"/>
            <a:ext cx="1136551" cy="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2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71DEE169-1FFF-C933-C8CC-CD4A358CAC44}"/>
              </a:ext>
            </a:extLst>
          </p:cNvPr>
          <p:cNvSpPr/>
          <p:nvPr/>
        </p:nvSpPr>
        <p:spPr>
          <a:xfrm>
            <a:off x="0" y="-33572"/>
            <a:ext cx="12192000" cy="1004641"/>
          </a:xfrm>
          <a:prstGeom prst="rect">
            <a:avLst/>
          </a:prstGeom>
          <a:solidFill>
            <a:srgbClr val="001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 1</a:t>
            </a:r>
            <a:r>
              <a:rPr lang="en-US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667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מגבלות שיפוטיות על הממשלה ותוצר לנפש</a:t>
            </a:r>
          </a:p>
        </p:txBody>
      </p:sp>
      <p:pic>
        <p:nvPicPr>
          <p:cNvPr id="12" name="תמונה 11" descr="תמונה שמכילה טקסט, צילום מסך, תרשים&#10;&#10;התיאור נוצר באופן אוטומטי">
            <a:extLst>
              <a:ext uri="{FF2B5EF4-FFF2-40B4-BE49-F238E27FC236}">
                <a16:creationId xmlns:a16="http://schemas.microsoft.com/office/drawing/2014/main" id="{5AED0BF9-4C3A-F36F-EA8C-BAB5DBB6B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2" y="1210197"/>
            <a:ext cx="5369677" cy="4466540"/>
          </a:xfrm>
          <a:prstGeom prst="rect">
            <a:avLst/>
          </a:prstGeom>
        </p:spPr>
      </p:pic>
      <p:sp>
        <p:nvSpPr>
          <p:cNvPr id="15" name="חץ: למטה 14">
            <a:extLst>
              <a:ext uri="{FF2B5EF4-FFF2-40B4-BE49-F238E27FC236}">
                <a16:creationId xmlns:a16="http://schemas.microsoft.com/office/drawing/2014/main" id="{D5D49EAF-83A8-33D8-B331-C0AEE4CF23DB}"/>
              </a:ext>
            </a:extLst>
          </p:cNvPr>
          <p:cNvSpPr/>
          <p:nvPr/>
        </p:nvSpPr>
        <p:spPr>
          <a:xfrm rot="5400000">
            <a:off x="7718572" y="4976603"/>
            <a:ext cx="139319" cy="164530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6" name="חץ: למטה 15">
            <a:extLst>
              <a:ext uri="{FF2B5EF4-FFF2-40B4-BE49-F238E27FC236}">
                <a16:creationId xmlns:a16="http://schemas.microsoft.com/office/drawing/2014/main" id="{29CCF6BA-96D7-7B4E-13AB-CE2297B28946}"/>
              </a:ext>
            </a:extLst>
          </p:cNvPr>
          <p:cNvSpPr/>
          <p:nvPr/>
        </p:nvSpPr>
        <p:spPr>
          <a:xfrm rot="16200000">
            <a:off x="10632962" y="4976601"/>
            <a:ext cx="139319" cy="1645307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 sz="240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9D5071E5-8CA6-751E-0DFE-9C45C22A388E}"/>
              </a:ext>
            </a:extLst>
          </p:cNvPr>
          <p:cNvSpPr txBox="1"/>
          <p:nvPr/>
        </p:nvSpPr>
        <p:spPr>
          <a:xfrm>
            <a:off x="6822939" y="5897069"/>
            <a:ext cx="18796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פחות מגבלות </a:t>
            </a:r>
            <a:b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ממשלה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6EBC6608-7150-4812-C139-F90DF2C36902}"/>
              </a:ext>
            </a:extLst>
          </p:cNvPr>
          <p:cNvSpPr txBox="1"/>
          <p:nvPr/>
        </p:nvSpPr>
        <p:spPr>
          <a:xfrm>
            <a:off x="9879968" y="5897069"/>
            <a:ext cx="16748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יותר מגבלות </a:t>
            </a:r>
            <a:br>
              <a:rPr lang="en-US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ממשלה</a:t>
            </a:r>
          </a:p>
        </p:txBody>
      </p:sp>
      <p:pic>
        <p:nvPicPr>
          <p:cNvPr id="21" name="תמונה 20" descr="תמונה שמכילה טקסט, צילום מסך, תרשים&#10;&#10;התיאור נוצר באופן אוטומטי">
            <a:extLst>
              <a:ext uri="{FF2B5EF4-FFF2-40B4-BE49-F238E27FC236}">
                <a16:creationId xmlns:a16="http://schemas.microsoft.com/office/drawing/2014/main" id="{A2DA18A5-066C-504A-E217-AE98F0B41D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45" y="1195731"/>
            <a:ext cx="5492268" cy="4466539"/>
          </a:xfrm>
          <a:prstGeom prst="rect">
            <a:avLst/>
          </a:prstGeom>
        </p:spPr>
      </p:pic>
      <p:sp>
        <p:nvSpPr>
          <p:cNvPr id="23" name="אליפסה 22">
            <a:extLst>
              <a:ext uri="{FF2B5EF4-FFF2-40B4-BE49-F238E27FC236}">
                <a16:creationId xmlns:a16="http://schemas.microsoft.com/office/drawing/2014/main" id="{5031AAAF-E457-5974-4C81-B182BE189042}"/>
              </a:ext>
            </a:extLst>
          </p:cNvPr>
          <p:cNvSpPr/>
          <p:nvPr/>
        </p:nvSpPr>
        <p:spPr>
          <a:xfrm flipH="1">
            <a:off x="4709392" y="1971952"/>
            <a:ext cx="671537" cy="5334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24" name="חץ: למטה 14">
            <a:extLst>
              <a:ext uri="{FF2B5EF4-FFF2-40B4-BE49-F238E27FC236}">
                <a16:creationId xmlns:a16="http://schemas.microsoft.com/office/drawing/2014/main" id="{1BCA67A0-7926-4399-82E6-01C2A61238A4}"/>
              </a:ext>
            </a:extLst>
          </p:cNvPr>
          <p:cNvSpPr/>
          <p:nvPr/>
        </p:nvSpPr>
        <p:spPr>
          <a:xfrm rot="5400000">
            <a:off x="1889793" y="4976603"/>
            <a:ext cx="139319" cy="164530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25" name="חץ: למטה 15">
            <a:extLst>
              <a:ext uri="{FF2B5EF4-FFF2-40B4-BE49-F238E27FC236}">
                <a16:creationId xmlns:a16="http://schemas.microsoft.com/office/drawing/2014/main" id="{3B87727C-6AD5-4B51-9830-A9AD5CD3A779}"/>
              </a:ext>
            </a:extLst>
          </p:cNvPr>
          <p:cNvSpPr/>
          <p:nvPr/>
        </p:nvSpPr>
        <p:spPr>
          <a:xfrm rot="16200000">
            <a:off x="4804183" y="4976602"/>
            <a:ext cx="139319" cy="1645307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26" name="תיבת טקסט 18">
            <a:extLst>
              <a:ext uri="{FF2B5EF4-FFF2-40B4-BE49-F238E27FC236}">
                <a16:creationId xmlns:a16="http://schemas.microsoft.com/office/drawing/2014/main" id="{569C9FA6-F7EF-4CD9-B2C0-B528F9BDC3B5}"/>
              </a:ext>
            </a:extLst>
          </p:cNvPr>
          <p:cNvSpPr txBox="1"/>
          <p:nvPr/>
        </p:nvSpPr>
        <p:spPr>
          <a:xfrm>
            <a:off x="962429" y="5897069"/>
            <a:ext cx="187966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פחות מגבלות </a:t>
            </a:r>
            <a:b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</a:t>
            </a:r>
            <a:r>
              <a:rPr lang="he-I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ממשלה</a:t>
            </a:r>
          </a:p>
          <a:p>
            <a:endParaRPr lang="he-IL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תיבת טקסט 19">
            <a:extLst>
              <a:ext uri="{FF2B5EF4-FFF2-40B4-BE49-F238E27FC236}">
                <a16:creationId xmlns:a16="http://schemas.microsoft.com/office/drawing/2014/main" id="{B39AB945-3BF9-4B96-958F-CCBE0D40C8D2}"/>
              </a:ext>
            </a:extLst>
          </p:cNvPr>
          <p:cNvSpPr txBox="1"/>
          <p:nvPr/>
        </p:nvSpPr>
        <p:spPr>
          <a:xfrm>
            <a:off x="3816834" y="5897069"/>
            <a:ext cx="18796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יותר מגבלות </a:t>
            </a:r>
            <a:br>
              <a:rPr lang="en-US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ממשלה</a:t>
            </a:r>
          </a:p>
        </p:txBody>
      </p:sp>
      <p:sp>
        <p:nvSpPr>
          <p:cNvPr id="13" name="חץ: למטה 12">
            <a:extLst>
              <a:ext uri="{FF2B5EF4-FFF2-40B4-BE49-F238E27FC236}">
                <a16:creationId xmlns:a16="http://schemas.microsoft.com/office/drawing/2014/main" id="{73C28450-BA60-6B85-CCEB-D4BD93A2F765}"/>
              </a:ext>
            </a:extLst>
          </p:cNvPr>
          <p:cNvSpPr/>
          <p:nvPr/>
        </p:nvSpPr>
        <p:spPr>
          <a:xfrm>
            <a:off x="6363156" y="3948133"/>
            <a:ext cx="161456" cy="141974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 sz="2400"/>
          </a:p>
        </p:txBody>
      </p:sp>
      <p:sp>
        <p:nvSpPr>
          <p:cNvPr id="14" name="חץ: למטה 13">
            <a:extLst>
              <a:ext uri="{FF2B5EF4-FFF2-40B4-BE49-F238E27FC236}">
                <a16:creationId xmlns:a16="http://schemas.microsoft.com/office/drawing/2014/main" id="{D124319D-A515-3AF4-D5E7-27EFEA8E8B87}"/>
              </a:ext>
            </a:extLst>
          </p:cNvPr>
          <p:cNvSpPr/>
          <p:nvPr/>
        </p:nvSpPr>
        <p:spPr>
          <a:xfrm rot="10800000">
            <a:off x="6333660" y="1206946"/>
            <a:ext cx="161456" cy="141974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 sz="240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FA20B069-258F-880C-5DF3-40D84E0105B6}"/>
              </a:ext>
            </a:extLst>
          </p:cNvPr>
          <p:cNvSpPr txBox="1"/>
          <p:nvPr/>
        </p:nvSpPr>
        <p:spPr>
          <a:xfrm rot="16200000">
            <a:off x="5466776" y="1727643"/>
            <a:ext cx="14287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תוצר גבוה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9743D417-EC49-4223-7502-A91DC38E6F7F}"/>
              </a:ext>
            </a:extLst>
          </p:cNvPr>
          <p:cNvSpPr txBox="1"/>
          <p:nvPr/>
        </p:nvSpPr>
        <p:spPr>
          <a:xfrm rot="16200000">
            <a:off x="5294073" y="4587301"/>
            <a:ext cx="17741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תוצר נמוך</a:t>
            </a:r>
          </a:p>
        </p:txBody>
      </p:sp>
      <p:sp>
        <p:nvSpPr>
          <p:cNvPr id="28" name="חץ: למטה 12">
            <a:extLst>
              <a:ext uri="{FF2B5EF4-FFF2-40B4-BE49-F238E27FC236}">
                <a16:creationId xmlns:a16="http://schemas.microsoft.com/office/drawing/2014/main" id="{559AE1B1-FF67-447B-975C-E1E86F8D7077}"/>
              </a:ext>
            </a:extLst>
          </p:cNvPr>
          <p:cNvSpPr/>
          <p:nvPr/>
        </p:nvSpPr>
        <p:spPr>
          <a:xfrm>
            <a:off x="414043" y="3948133"/>
            <a:ext cx="161456" cy="141974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29" name="חץ: למטה 13">
            <a:extLst>
              <a:ext uri="{FF2B5EF4-FFF2-40B4-BE49-F238E27FC236}">
                <a16:creationId xmlns:a16="http://schemas.microsoft.com/office/drawing/2014/main" id="{F0918C7C-3101-4FAE-B6D1-570E45A96F1C}"/>
              </a:ext>
            </a:extLst>
          </p:cNvPr>
          <p:cNvSpPr/>
          <p:nvPr/>
        </p:nvSpPr>
        <p:spPr>
          <a:xfrm rot="10800000">
            <a:off x="384547" y="1206946"/>
            <a:ext cx="161456" cy="141974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 sz="2400"/>
          </a:p>
        </p:txBody>
      </p:sp>
      <p:sp>
        <p:nvSpPr>
          <p:cNvPr id="30" name="תיבת טקסט 16">
            <a:extLst>
              <a:ext uri="{FF2B5EF4-FFF2-40B4-BE49-F238E27FC236}">
                <a16:creationId xmlns:a16="http://schemas.microsoft.com/office/drawing/2014/main" id="{16CE520D-05A0-4BC6-8FFA-598120DA0C7E}"/>
              </a:ext>
            </a:extLst>
          </p:cNvPr>
          <p:cNvSpPr txBox="1"/>
          <p:nvPr/>
        </p:nvSpPr>
        <p:spPr>
          <a:xfrm rot="16200000">
            <a:off x="-472507" y="1727644"/>
            <a:ext cx="14287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תוצר גבוה</a:t>
            </a:r>
          </a:p>
        </p:txBody>
      </p:sp>
      <p:sp>
        <p:nvSpPr>
          <p:cNvPr id="31" name="תיבת טקסט 17">
            <a:extLst>
              <a:ext uri="{FF2B5EF4-FFF2-40B4-BE49-F238E27FC236}">
                <a16:creationId xmlns:a16="http://schemas.microsoft.com/office/drawing/2014/main" id="{2BFB898E-D401-41FA-9674-CB7A2F88236B}"/>
              </a:ext>
            </a:extLst>
          </p:cNvPr>
          <p:cNvSpPr txBox="1"/>
          <p:nvPr/>
        </p:nvSpPr>
        <p:spPr>
          <a:xfrm rot="16200000">
            <a:off x="-605881" y="4587300"/>
            <a:ext cx="17741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תוצר נמוך</a:t>
            </a:r>
          </a:p>
        </p:txBody>
      </p:sp>
    </p:spTree>
    <p:extLst>
      <p:ext uri="{BB962C8B-B14F-4D97-AF65-F5344CB8AC3E}">
        <p14:creationId xmlns:p14="http://schemas.microsoft.com/office/powerpoint/2010/main" val="248762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33790D-1118-4510-82FA-7EC2A68D2C91}"/>
              </a:ext>
            </a:extLst>
          </p:cNvPr>
          <p:cNvSpPr txBox="1"/>
          <p:nvPr/>
        </p:nvSpPr>
        <p:spPr>
          <a:xfrm>
            <a:off x="6437562" y="1968945"/>
            <a:ext cx="531282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צפוי לקרות למדד המגבלות השיפוטיות על הממשלה (בסולם 0 –1)?</a:t>
            </a:r>
          </a:p>
          <a:p>
            <a:pPr marL="380990" indent="-38099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ירידה של </a:t>
            </a:r>
            <a:r>
              <a:rPr lang="he-I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0.35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נקודות במדד מאז עליית מפלגת חוק וצדק לשלטון בפולין ב-2015</a:t>
            </a:r>
          </a:p>
          <a:p>
            <a:pPr marL="380990" indent="-38099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ירידה של </a:t>
            </a:r>
            <a:r>
              <a:rPr lang="he-I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0.27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נקודות במדד מאז עליית אורבן לשלטון בהונגריה ב-2010</a:t>
            </a:r>
          </a:p>
          <a:p>
            <a:pPr marL="380990" indent="-38099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סימולציה של פורום </a:t>
            </a:r>
            <a:r>
              <a:rPr lang="he-I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מדעני.ות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מדינה צופה ירידה של </a:t>
            </a:r>
            <a:r>
              <a:rPr lang="he-I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0.37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נקודות במדד בישראל, אם יוזמות החקיקה יעברו</a:t>
            </a:r>
            <a:endParaRPr lang="en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0FCDA3-C487-FDBF-239A-F80A067D0821}"/>
              </a:ext>
            </a:extLst>
          </p:cNvPr>
          <p:cNvGrpSpPr/>
          <p:nvPr/>
        </p:nvGrpSpPr>
        <p:grpSpPr>
          <a:xfrm>
            <a:off x="381039" y="1207233"/>
            <a:ext cx="5681296" cy="4653053"/>
            <a:chOff x="285779" y="905424"/>
            <a:chExt cx="4260972" cy="34897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7C61A8-85C2-9694-914B-CD18BE7CEBF3}"/>
                </a:ext>
              </a:extLst>
            </p:cNvPr>
            <p:cNvGrpSpPr/>
            <p:nvPr/>
          </p:nvGrpSpPr>
          <p:grpSpPr>
            <a:xfrm>
              <a:off x="562129" y="958286"/>
              <a:ext cx="3984622" cy="3284465"/>
              <a:chOff x="502604" y="929517"/>
              <a:chExt cx="3984622" cy="3284465"/>
            </a:xfrm>
          </p:grpSpPr>
          <p:pic>
            <p:nvPicPr>
              <p:cNvPr id="12" name="תמונה 11">
                <a:extLst>
                  <a:ext uri="{FF2B5EF4-FFF2-40B4-BE49-F238E27FC236}">
                    <a16:creationId xmlns:a16="http://schemas.microsoft.com/office/drawing/2014/main" id="{5AED0BF9-4C3A-F36F-EA8C-BAB5DBB6B0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041"/>
              <a:stretch/>
            </p:blipFill>
            <p:spPr>
              <a:xfrm>
                <a:off x="502604" y="929517"/>
                <a:ext cx="3984622" cy="3284465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42D6A5C-C3D1-E721-EBAA-8A7CDE0059B8}"/>
                  </a:ext>
                </a:extLst>
              </p:cNvPr>
              <p:cNvGrpSpPr/>
              <p:nvPr/>
            </p:nvGrpSpPr>
            <p:grpSpPr>
              <a:xfrm>
                <a:off x="1024649" y="1032440"/>
                <a:ext cx="2703505" cy="1573961"/>
                <a:chOff x="1024649" y="1032440"/>
                <a:chExt cx="2703505" cy="1573961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915AA50-1E3A-E233-AA29-412D1BF6E2C9}"/>
                    </a:ext>
                  </a:extLst>
                </p:cNvPr>
                <p:cNvSpPr txBox="1"/>
                <p:nvPr/>
              </p:nvSpPr>
              <p:spPr>
                <a:xfrm>
                  <a:off x="1024649" y="1706154"/>
                  <a:ext cx="1088823" cy="90024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dirty="0">
                      <a:solidFill>
                        <a:srgbClr val="923A38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הונגריה</a:t>
                  </a:r>
                </a:p>
                <a:p>
                  <a:endParaRPr lang="he-IL" dirty="0">
                    <a:solidFill>
                      <a:srgbClr val="923A3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he-IL" dirty="0">
                      <a:solidFill>
                        <a:srgbClr val="923A38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עלית אורבן לשלטון</a:t>
                  </a: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5C16FE9-CAFF-A86C-5237-77759664BE17}"/>
                    </a:ext>
                  </a:extLst>
                </p:cNvPr>
                <p:cNvSpPr txBox="1"/>
                <p:nvPr/>
              </p:nvSpPr>
              <p:spPr>
                <a:xfrm>
                  <a:off x="3143378" y="1032440"/>
                  <a:ext cx="584776" cy="83099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dirty="0">
                      <a:solidFill>
                        <a:srgbClr val="01006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פולין</a:t>
                  </a:r>
                </a:p>
                <a:p>
                  <a:endParaRPr lang="he-IL" sz="2400" dirty="0">
                    <a:solidFill>
                      <a:srgbClr val="01006E"/>
                    </a:solidFill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  <a:p>
                  <a:endParaRPr lang="he-IL" sz="2400" dirty="0">
                    <a:solidFill>
                      <a:srgbClr val="01006E"/>
                    </a:solidFill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80CE8F-25C1-FF0D-E2F9-3850CEEFFD8A}"/>
                </a:ext>
              </a:extLst>
            </p:cNvPr>
            <p:cNvSpPr/>
            <p:nvPr/>
          </p:nvSpPr>
          <p:spPr>
            <a:xfrm>
              <a:off x="546702" y="4121728"/>
              <a:ext cx="3984622" cy="2267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שנה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89F0F6-1E91-00D5-755A-4481D4DF2866}"/>
                </a:ext>
              </a:extLst>
            </p:cNvPr>
            <p:cNvSpPr/>
            <p:nvPr/>
          </p:nvSpPr>
          <p:spPr>
            <a:xfrm>
              <a:off x="448205" y="905424"/>
              <a:ext cx="227848" cy="3390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86CAD6-F13D-CF41-80C0-F742F5C43964}"/>
                </a:ext>
              </a:extLst>
            </p:cNvPr>
            <p:cNvSpPr txBox="1"/>
            <p:nvPr/>
          </p:nvSpPr>
          <p:spPr>
            <a:xfrm rot="16200000">
              <a:off x="-1128444" y="2419249"/>
              <a:ext cx="3390187" cy="5617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מדד המגבלות השיפוטיות על הממשלה</a:t>
              </a:r>
            </a:p>
            <a:p>
              <a:endParaRPr lang="he-IL" sz="2400" dirty="0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3B2940-1240-414C-A8E0-F655378B5EBE}"/>
              </a:ext>
            </a:extLst>
          </p:cNvPr>
          <p:cNvCxnSpPr/>
          <p:nvPr/>
        </p:nvCxnSpPr>
        <p:spPr>
          <a:xfrm flipV="1">
            <a:off x="2759118" y="2980013"/>
            <a:ext cx="370917" cy="22935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707FE5-9A4B-9440-8C73-08A96005337A}"/>
              </a:ext>
            </a:extLst>
          </p:cNvPr>
          <p:cNvSpPr txBox="1"/>
          <p:nvPr/>
        </p:nvSpPr>
        <p:spPr>
          <a:xfrm>
            <a:off x="4262282" y="1978261"/>
            <a:ext cx="182375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10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עלית חוק וצדק לשלטון</a:t>
            </a:r>
          </a:p>
          <a:p>
            <a:endParaRPr lang="he-IL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73F17A-2340-66C3-08D1-3A95386607B3}"/>
              </a:ext>
            </a:extLst>
          </p:cNvPr>
          <p:cNvCxnSpPr>
            <a:cxnSpLocks/>
          </p:cNvCxnSpPr>
          <p:nvPr/>
        </p:nvCxnSpPr>
        <p:spPr>
          <a:xfrm flipH="1">
            <a:off x="4262281" y="2396155"/>
            <a:ext cx="435475" cy="33566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2">
            <a:extLst>
              <a:ext uri="{FF2B5EF4-FFF2-40B4-BE49-F238E27FC236}">
                <a16:creationId xmlns:a16="http://schemas.microsoft.com/office/drawing/2014/main" id="{2F114CCA-C3D4-4B80-971A-E27FE53256E2}"/>
              </a:ext>
            </a:extLst>
          </p:cNvPr>
          <p:cNvSpPr/>
          <p:nvPr/>
        </p:nvSpPr>
        <p:spPr>
          <a:xfrm>
            <a:off x="-130" y="-12236"/>
            <a:ext cx="12192000" cy="1004641"/>
          </a:xfrm>
          <a:prstGeom prst="rect">
            <a:avLst/>
          </a:prstGeom>
          <a:solidFill>
            <a:srgbClr val="001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 2</a:t>
            </a:r>
            <a:r>
              <a:rPr lang="en-US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667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הפגיעה בביקורת השיפוטית על בסיס הונגריה ופולין</a:t>
            </a:r>
          </a:p>
        </p:txBody>
      </p:sp>
      <p:grpSp>
        <p:nvGrpSpPr>
          <p:cNvPr id="20" name="קבוצה 1">
            <a:extLst>
              <a:ext uri="{FF2B5EF4-FFF2-40B4-BE49-F238E27FC236}">
                <a16:creationId xmlns:a16="http://schemas.microsoft.com/office/drawing/2014/main" id="{E4F77F47-FEDD-CC27-0B94-DD0FF954DC87}"/>
              </a:ext>
            </a:extLst>
          </p:cNvPr>
          <p:cNvGrpSpPr/>
          <p:nvPr/>
        </p:nvGrpSpPr>
        <p:grpSpPr>
          <a:xfrm>
            <a:off x="4480018" y="6326956"/>
            <a:ext cx="7259302" cy="45719"/>
            <a:chOff x="3182115" y="4746219"/>
            <a:chExt cx="8133617" cy="45719"/>
          </a:xfrm>
        </p:grpSpPr>
        <p:cxnSp>
          <p:nvCxnSpPr>
            <p:cNvPr id="21" name="מחבר ישר 2">
              <a:extLst>
                <a:ext uri="{FF2B5EF4-FFF2-40B4-BE49-F238E27FC236}">
                  <a16:creationId xmlns:a16="http://schemas.microsoft.com/office/drawing/2014/main" id="{127A2331-CAB5-87B5-E053-8D295B9233F2}"/>
                </a:ext>
              </a:extLst>
            </p:cNvPr>
            <p:cNvCxnSpPr>
              <a:cxnSpLocks/>
            </p:cNvCxnSpPr>
            <p:nvPr/>
          </p:nvCxnSpPr>
          <p:spPr>
            <a:xfrm>
              <a:off x="3204974" y="4769079"/>
              <a:ext cx="811075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אליפסה 26">
              <a:extLst>
                <a:ext uri="{FF2B5EF4-FFF2-40B4-BE49-F238E27FC236}">
                  <a16:creationId xmlns:a16="http://schemas.microsoft.com/office/drawing/2014/main" id="{20DC4175-05BB-9447-4E09-4E1548DD0B68}"/>
                </a:ext>
              </a:extLst>
            </p:cNvPr>
            <p:cNvSpPr/>
            <p:nvPr/>
          </p:nvSpPr>
          <p:spPr>
            <a:xfrm>
              <a:off x="31821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מלבן 21">
            <a:extLst>
              <a:ext uri="{FF2B5EF4-FFF2-40B4-BE49-F238E27FC236}">
                <a16:creationId xmlns:a16="http://schemas.microsoft.com/office/drawing/2014/main" id="{BC3EA41E-EB9E-470A-7909-A344C96B716F}"/>
              </a:ext>
            </a:extLst>
          </p:cNvPr>
          <p:cNvSpPr/>
          <p:nvPr/>
        </p:nvSpPr>
        <p:spPr>
          <a:xfrm>
            <a:off x="176169" y="6115574"/>
            <a:ext cx="4001548" cy="545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4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7814AED1-98DC-FB75-9844-68197B2CE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42" y="6264095"/>
            <a:ext cx="927809" cy="261836"/>
          </a:xfrm>
          <a:prstGeom prst="rect">
            <a:avLst/>
          </a:prstGeom>
        </p:spPr>
      </p:pic>
      <p:pic>
        <p:nvPicPr>
          <p:cNvPr id="25" name="גרפיקה 14">
            <a:extLst>
              <a:ext uri="{FF2B5EF4-FFF2-40B4-BE49-F238E27FC236}">
                <a16:creationId xmlns:a16="http://schemas.microsoft.com/office/drawing/2014/main" id="{C2CB69F8-F258-6BC7-A5AB-77052260E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8420" y="6255296"/>
            <a:ext cx="927812" cy="193939"/>
          </a:xfrm>
          <a:prstGeom prst="rect">
            <a:avLst/>
          </a:prstGeom>
        </p:spPr>
      </p:pic>
      <p:pic>
        <p:nvPicPr>
          <p:cNvPr id="26" name="גרפיקה 15">
            <a:extLst>
              <a:ext uri="{FF2B5EF4-FFF2-40B4-BE49-F238E27FC236}">
                <a16:creationId xmlns:a16="http://schemas.microsoft.com/office/drawing/2014/main" id="{5E011365-295B-8AB2-DFA1-911D4EEBF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1228" y="6258568"/>
            <a:ext cx="730156" cy="190667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C23CFE2C-393C-D27E-7F60-84BE2B6B2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" y="6088574"/>
            <a:ext cx="1136551" cy="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3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FE8E4F-4D2C-3664-FDF5-41BA56EAAE3B}"/>
              </a:ext>
            </a:extLst>
          </p:cNvPr>
          <p:cNvSpPr/>
          <p:nvPr/>
        </p:nvSpPr>
        <p:spPr>
          <a:xfrm>
            <a:off x="11700387" y="363794"/>
            <a:ext cx="216310" cy="2595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A2EBC34-766E-634A-8F62-4340192E1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1361" y="1577822"/>
            <a:ext cx="5265304" cy="487685"/>
          </a:xfrm>
        </p:spPr>
        <p:txBody>
          <a:bodyPr>
            <a:normAutofit/>
          </a:bodyPr>
          <a:lstStyle/>
          <a:p>
            <a:r>
              <a:rPr lang="he-IL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הניתוח האמפירי מצביע על אומדני נזק דרמטיים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he-IL" sz="1800" dirty="0"/>
          </a:p>
          <a:p>
            <a:endParaRPr lang="he-IL" sz="1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C7E293-6E46-41B9-85A3-084DB4C23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654633"/>
              </p:ext>
            </p:extLst>
          </p:nvPr>
        </p:nvGraphicFramePr>
        <p:xfrm>
          <a:off x="1760380" y="2514592"/>
          <a:ext cx="8670979" cy="2962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316">
                  <a:extLst>
                    <a:ext uri="{9D8B030D-6E8A-4147-A177-3AD203B41FA5}">
                      <a16:colId xmlns:a16="http://schemas.microsoft.com/office/drawing/2014/main" val="2136922211"/>
                    </a:ext>
                  </a:extLst>
                </a:gridCol>
                <a:gridCol w="3010489">
                  <a:extLst>
                    <a:ext uri="{9D8B030D-6E8A-4147-A177-3AD203B41FA5}">
                      <a16:colId xmlns:a16="http://schemas.microsoft.com/office/drawing/2014/main" val="3421827720"/>
                    </a:ext>
                  </a:extLst>
                </a:gridCol>
                <a:gridCol w="2455174">
                  <a:extLst>
                    <a:ext uri="{9D8B030D-6E8A-4147-A177-3AD203B41FA5}">
                      <a16:colId xmlns:a16="http://schemas.microsoft.com/office/drawing/2014/main" val="2891917211"/>
                    </a:ext>
                  </a:extLst>
                </a:gridCol>
              </a:tblGrid>
              <a:tr h="844716">
                <a:tc>
                  <a:txBody>
                    <a:bodyPr/>
                    <a:lstStyle/>
                    <a:p>
                      <a:pPr algn="ctr"/>
                      <a:r>
                        <a:rPr lang="he-I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הפסד </a:t>
                      </a:r>
                      <a:r>
                        <a:rPr lang="he-IL" sz="1800" u="sng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שנתי</a:t>
                      </a:r>
                      <a:r>
                        <a:rPr lang="he-I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he-I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למשפחה בת 5 נפשות (במונחי 2022)</a:t>
                      </a:r>
                      <a:endParaRPr lang="en-IL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ירידה בתוצר לנפש</a:t>
                      </a:r>
                      <a:endParaRPr lang="en-IL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0" algn="ctr"/>
                      <a:r>
                        <a:rPr lang="he-I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אומדן</a:t>
                      </a:r>
                      <a:endParaRPr lang="en-IL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695866"/>
                  </a:ext>
                </a:extLst>
              </a:tr>
              <a:tr h="672477">
                <a:tc>
                  <a:txBody>
                    <a:bodyPr/>
                    <a:lstStyle/>
                    <a:p>
                      <a:pPr algn="ctr"/>
                      <a:r>
                        <a:rPr lang="he-I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כ-82 אלף ₪ </a:t>
                      </a:r>
                      <a:endParaRPr lang="en-IL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9%</a:t>
                      </a:r>
                      <a:endParaRPr lang="en-IL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65113" indent="0" algn="ctr"/>
                      <a:r>
                        <a:rPr lang="he-IL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מתון</a:t>
                      </a:r>
                      <a:endParaRPr lang="en-IL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568070025"/>
                  </a:ext>
                </a:extLst>
              </a:tr>
              <a:tr h="672477">
                <a:tc>
                  <a:txBody>
                    <a:bodyPr/>
                    <a:lstStyle/>
                    <a:p>
                      <a:pPr algn="ctr"/>
                      <a:r>
                        <a:rPr lang="he-IL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כ-212 </a:t>
                      </a:r>
                      <a:r>
                        <a:rPr lang="he-I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אלף ₪ </a:t>
                      </a:r>
                      <a:endParaRPr lang="en-IL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23%</a:t>
                      </a:r>
                      <a:endParaRPr lang="en-IL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65113" indent="0" algn="ctr"/>
                      <a:r>
                        <a:rPr lang="he-IL" sz="18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ביניים</a:t>
                      </a:r>
                      <a:endParaRPr lang="en-IL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573945592"/>
                  </a:ext>
                </a:extLst>
              </a:tr>
              <a:tr h="672477">
                <a:tc>
                  <a:txBody>
                    <a:bodyPr/>
                    <a:lstStyle/>
                    <a:p>
                      <a:pPr algn="ctr"/>
                      <a:r>
                        <a:rPr lang="he-I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כ-414 אלף ₪ </a:t>
                      </a:r>
                      <a:endParaRPr lang="en-IL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45%</a:t>
                      </a:r>
                      <a:endParaRPr lang="en-IL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65113" indent="0" algn="ctr"/>
                      <a:r>
                        <a:rPr lang="he-IL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חמור</a:t>
                      </a:r>
                      <a:endParaRPr lang="en-IL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530507622"/>
                  </a:ext>
                </a:extLst>
              </a:tr>
            </a:tbl>
          </a:graphicData>
        </a:graphic>
      </p:graphicFrame>
      <p:sp>
        <p:nvSpPr>
          <p:cNvPr id="3" name="מלבן 2">
            <a:extLst>
              <a:ext uri="{FF2B5EF4-FFF2-40B4-BE49-F238E27FC236}">
                <a16:creationId xmlns:a16="http://schemas.microsoft.com/office/drawing/2014/main" id="{F0538FEC-BA59-2F94-771A-EB5CF58DDD2D}"/>
              </a:ext>
            </a:extLst>
          </p:cNvPr>
          <p:cNvSpPr/>
          <p:nvPr/>
        </p:nvSpPr>
        <p:spPr>
          <a:xfrm>
            <a:off x="-130" y="-12236"/>
            <a:ext cx="12192000" cy="1004641"/>
          </a:xfrm>
          <a:prstGeom prst="rect">
            <a:avLst/>
          </a:prstGeom>
          <a:solidFill>
            <a:srgbClr val="001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 3 </a:t>
            </a:r>
            <a:r>
              <a:rPr lang="he-IL" sz="2667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אומדני</a:t>
            </a:r>
            <a:r>
              <a:rPr lang="he-IL" sz="2667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טווח ארוך: ממצאים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3DB90ED-C3E2-6127-A4F1-23A63E1FB816}"/>
              </a:ext>
            </a:extLst>
          </p:cNvPr>
          <p:cNvSpPr/>
          <p:nvPr/>
        </p:nvSpPr>
        <p:spPr>
          <a:xfrm>
            <a:off x="3224981" y="1238865"/>
            <a:ext cx="5678065" cy="983225"/>
          </a:xfrm>
          <a:prstGeom prst="roundRect">
            <a:avLst/>
          </a:prstGeom>
          <a:noFill/>
          <a:ln>
            <a:solidFill>
              <a:srgbClr val="0016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8724E586-3940-795F-0F42-83596A7B3214}"/>
              </a:ext>
            </a:extLst>
          </p:cNvPr>
          <p:cNvSpPr/>
          <p:nvPr/>
        </p:nvSpPr>
        <p:spPr>
          <a:xfrm>
            <a:off x="176169" y="6115574"/>
            <a:ext cx="4001548" cy="545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EB0DD647-47BD-30B9-452E-3F77B25A0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42" y="6264095"/>
            <a:ext cx="927809" cy="261836"/>
          </a:xfrm>
          <a:prstGeom prst="rect">
            <a:avLst/>
          </a:prstGeom>
        </p:spPr>
      </p:pic>
      <p:pic>
        <p:nvPicPr>
          <p:cNvPr id="8" name="גרפיקה 14">
            <a:extLst>
              <a:ext uri="{FF2B5EF4-FFF2-40B4-BE49-F238E27FC236}">
                <a16:creationId xmlns:a16="http://schemas.microsoft.com/office/drawing/2014/main" id="{64141A55-7EE5-6A2D-6B65-942DAB03C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8420" y="6255296"/>
            <a:ext cx="927812" cy="193939"/>
          </a:xfrm>
          <a:prstGeom prst="rect">
            <a:avLst/>
          </a:prstGeom>
        </p:spPr>
      </p:pic>
      <p:pic>
        <p:nvPicPr>
          <p:cNvPr id="9" name="גרפיקה 15">
            <a:extLst>
              <a:ext uri="{FF2B5EF4-FFF2-40B4-BE49-F238E27FC236}">
                <a16:creationId xmlns:a16="http://schemas.microsoft.com/office/drawing/2014/main" id="{994063D3-7729-2E09-7BB4-4EE0554F9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01228" y="6258568"/>
            <a:ext cx="730156" cy="190667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A9BFAB71-CC97-D00B-E938-D7E0D25DF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" y="6088574"/>
            <a:ext cx="1136551" cy="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0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F436E6C-F9D6-9C83-F532-CB8CC826A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D29A6F7-4DC5-B9BA-80F0-7AE6FC3955B1}"/>
              </a:ext>
            </a:extLst>
          </p:cNvPr>
          <p:cNvSpPr txBox="1">
            <a:spLocks/>
          </p:cNvSpPr>
          <p:nvPr/>
        </p:nvSpPr>
        <p:spPr>
          <a:xfrm>
            <a:off x="1037277" y="834862"/>
            <a:ext cx="5707855" cy="167939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המחשות לסדרי הגודל של הנזק ולא תחזיות מדויקות. גם </a:t>
            </a:r>
            <a:r>
              <a:rPr lang="he-IL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האומדן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המתון מצביע על נזק אדיר </a:t>
            </a:r>
            <a:r>
              <a:rPr lang="he-IL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לכלכלתה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ולחוסנה של מדינת ישראל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גרפיקה 17">
            <a:extLst>
              <a:ext uri="{FF2B5EF4-FFF2-40B4-BE49-F238E27FC236}">
                <a16:creationId xmlns:a16="http://schemas.microsoft.com/office/drawing/2014/main" id="{6D6248D6-CC18-042F-D5AF-0891B8B38D3B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11" name="צורה חופשית: צורה 28">
              <a:extLst>
                <a:ext uri="{FF2B5EF4-FFF2-40B4-BE49-F238E27FC236}">
                  <a16:creationId xmlns:a16="http://schemas.microsoft.com/office/drawing/2014/main" id="{1A689AD4-285C-9F5E-EE31-81012D6175FC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צורה חופשית: צורה 29">
              <a:extLst>
                <a:ext uri="{FF2B5EF4-FFF2-40B4-BE49-F238E27FC236}">
                  <a16:creationId xmlns:a16="http://schemas.microsoft.com/office/drawing/2014/main" id="{ECE37EF3-0038-7D26-6AA6-5DB1B52C470B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גרפיקה 17">
              <a:extLst>
                <a:ext uri="{FF2B5EF4-FFF2-40B4-BE49-F238E27FC236}">
                  <a16:creationId xmlns:a16="http://schemas.microsoft.com/office/drawing/2014/main" id="{41B99494-991A-BB81-DD20-C8FFBAAD087B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14" name="צורה חופשית: צורה 31">
                <a:extLst>
                  <a:ext uri="{FF2B5EF4-FFF2-40B4-BE49-F238E27FC236}">
                    <a16:creationId xmlns:a16="http://schemas.microsoft.com/office/drawing/2014/main" id="{35CBBC0D-5169-2E94-B387-853843CF84C3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צורה חופשית: צורה 32">
                <a:extLst>
                  <a:ext uri="{FF2B5EF4-FFF2-40B4-BE49-F238E27FC236}">
                    <a16:creationId xmlns:a16="http://schemas.microsoft.com/office/drawing/2014/main" id="{F89BE51B-F6D1-8CAD-5D88-BB04CE2E5DD5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צורה חופשית: צורה 33">
                <a:extLst>
                  <a:ext uri="{FF2B5EF4-FFF2-40B4-BE49-F238E27FC236}">
                    <a16:creationId xmlns:a16="http://schemas.microsoft.com/office/drawing/2014/main" id="{49929CE0-E0AB-837E-4338-B0DAA75C63B1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צורה חופשית: צורה 34">
                <a:extLst>
                  <a:ext uri="{FF2B5EF4-FFF2-40B4-BE49-F238E27FC236}">
                    <a16:creationId xmlns:a16="http://schemas.microsoft.com/office/drawing/2014/main" id="{9E2ADB41-3A40-7A16-3087-0E33C2CDF9D7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" name="כותרת 4">
            <a:extLst>
              <a:ext uri="{FF2B5EF4-FFF2-40B4-BE49-F238E27FC236}">
                <a16:creationId xmlns:a16="http://schemas.microsoft.com/office/drawing/2014/main" id="{145379CB-FCE2-2B63-757A-AD1AA7F3AD5F}"/>
              </a:ext>
            </a:extLst>
          </p:cNvPr>
          <p:cNvSpPr txBox="1">
            <a:spLocks/>
          </p:cNvSpPr>
          <p:nvPr/>
        </p:nvSpPr>
        <p:spPr>
          <a:xfrm>
            <a:off x="8737097" y="2390414"/>
            <a:ext cx="2507225" cy="207717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הערות על האומדנים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5C111C-25A9-AB65-618C-20A9E73637F3}"/>
              </a:ext>
            </a:extLst>
          </p:cNvPr>
          <p:cNvSpPr txBox="1"/>
          <p:nvPr/>
        </p:nvSpPr>
        <p:spPr>
          <a:xfrm>
            <a:off x="583380" y="1960968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he-IL" b="1" dirty="0">
                <a:solidFill>
                  <a:srgbClr val="0016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רגישות מיוחדת של המשק הישראלי </a:t>
            </a:r>
            <a:br>
              <a:rPr lang="en-US" b="1" dirty="0">
                <a:solidFill>
                  <a:srgbClr val="0016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>
                <a:solidFill>
                  <a:srgbClr val="0016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לזעזועים מוסדיים:</a:t>
            </a:r>
            <a:br>
              <a:rPr lang="en-US" b="1" dirty="0">
                <a:solidFill>
                  <a:srgbClr val="0016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b="1" dirty="0">
              <a:solidFill>
                <a:srgbClr val="0016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תעשיית ההייטק: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קטר הצמיחה של המשק.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מתבססת על השקעות זרות וכוח עבודה בעל ניידות גלובלית גבוהה ("בריחת מוחות")</a:t>
            </a:r>
          </a:p>
          <a:p>
            <a:b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מבנה סקטוריאלי של החברה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כבר עתה, חוזים בשינוי חד במדיניות התקצוב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 אוכלוסיות שאינן משתלבות בשוק העבודה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331824-5250-6AEE-701A-CF7471689D85}"/>
              </a:ext>
            </a:extLst>
          </p:cNvPr>
          <p:cNvSpPr/>
          <p:nvPr/>
        </p:nvSpPr>
        <p:spPr>
          <a:xfrm>
            <a:off x="6871447" y="3268580"/>
            <a:ext cx="107576" cy="107576"/>
          </a:xfrm>
          <a:prstGeom prst="ellipse">
            <a:avLst/>
          </a:prstGeom>
          <a:solidFill>
            <a:srgbClr val="00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2054D61-6B55-2A32-7FC2-952F595DA610}"/>
              </a:ext>
            </a:extLst>
          </p:cNvPr>
          <p:cNvSpPr/>
          <p:nvPr/>
        </p:nvSpPr>
        <p:spPr>
          <a:xfrm>
            <a:off x="6871447" y="4307165"/>
            <a:ext cx="107576" cy="107576"/>
          </a:xfrm>
          <a:prstGeom prst="ellipse">
            <a:avLst/>
          </a:prstGeom>
          <a:solidFill>
            <a:srgbClr val="00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9CD81B-EE1D-7928-E8C6-15F6E88AE004}"/>
              </a:ext>
            </a:extLst>
          </p:cNvPr>
          <p:cNvSpPr txBox="1"/>
          <p:nvPr/>
        </p:nvSpPr>
        <p:spPr>
          <a:xfrm>
            <a:off x="3304675" y="5159980"/>
            <a:ext cx="3086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spcBef>
                <a:spcPts val="2400"/>
              </a:spcBef>
              <a:buNone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חשש שהנזק לכלכלה יהיה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גדול יותר ויתממש מהר יותר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49C789D-B667-CC4D-B5AA-42EC3BB05406}"/>
              </a:ext>
            </a:extLst>
          </p:cNvPr>
          <p:cNvSpPr/>
          <p:nvPr/>
        </p:nvSpPr>
        <p:spPr>
          <a:xfrm>
            <a:off x="3110244" y="5001882"/>
            <a:ext cx="3569136" cy="947514"/>
          </a:xfrm>
          <a:prstGeom prst="roundRect">
            <a:avLst/>
          </a:prstGeom>
          <a:noFill/>
          <a:ln>
            <a:solidFill>
              <a:srgbClr val="0016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DCE6C11C-B638-7A40-ADD0-0C1C2C955F84}"/>
              </a:ext>
            </a:extLst>
          </p:cNvPr>
          <p:cNvSpPr/>
          <p:nvPr/>
        </p:nvSpPr>
        <p:spPr>
          <a:xfrm>
            <a:off x="176169" y="6115574"/>
            <a:ext cx="4001548" cy="545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3297759E-915F-701A-363F-A92C97070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42" y="6264095"/>
            <a:ext cx="927809" cy="261836"/>
          </a:xfrm>
          <a:prstGeom prst="rect">
            <a:avLst/>
          </a:prstGeom>
        </p:spPr>
      </p:pic>
      <p:pic>
        <p:nvPicPr>
          <p:cNvPr id="20" name="גרפיקה 14">
            <a:extLst>
              <a:ext uri="{FF2B5EF4-FFF2-40B4-BE49-F238E27FC236}">
                <a16:creationId xmlns:a16="http://schemas.microsoft.com/office/drawing/2014/main" id="{60ED0781-2BE5-5414-4258-DF590A335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8420" y="6255296"/>
            <a:ext cx="927812" cy="193939"/>
          </a:xfrm>
          <a:prstGeom prst="rect">
            <a:avLst/>
          </a:prstGeom>
        </p:spPr>
      </p:pic>
      <p:pic>
        <p:nvPicPr>
          <p:cNvPr id="22" name="גרפיקה 15">
            <a:extLst>
              <a:ext uri="{FF2B5EF4-FFF2-40B4-BE49-F238E27FC236}">
                <a16:creationId xmlns:a16="http://schemas.microsoft.com/office/drawing/2014/main" id="{60A5FE6D-DB97-1F16-737C-8F6D24BA1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1228" y="6258568"/>
            <a:ext cx="730156" cy="190667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BBA5D0C3-0BD3-F940-8FC6-957805BB91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" y="6088574"/>
            <a:ext cx="1136551" cy="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6600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926</Words>
  <Application>Microsoft Office PowerPoint</Application>
  <PresentationFormat>Widescreen</PresentationFormat>
  <Paragraphs>118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Wingdings</vt:lpstr>
      <vt:lpstr>Calibri Light</vt:lpstr>
      <vt:lpstr>Arial</vt:lpstr>
      <vt:lpstr>David</vt:lpstr>
      <vt:lpstr>Calibri</vt:lpstr>
      <vt:lpstr>South</vt:lpstr>
      <vt:lpstr>Tahoma</vt:lpstr>
      <vt:lpstr>Aharoni</vt:lpstr>
      <vt:lpstr>ערכת נושא Office</vt:lpstr>
      <vt:lpstr>עיצוב מותאם אישית</vt:lpstr>
      <vt:lpstr>1_עיצוב מותאם אישית</vt:lpstr>
      <vt:lpstr>PowerPoint Presentation</vt:lpstr>
      <vt:lpstr>PowerPoint Presentation</vt:lpstr>
      <vt:lpstr>PowerPoint Presentation</vt:lpstr>
      <vt:lpstr>כיצד חוזים את השפעת יוזמות החקיקה? </vt:lpstr>
      <vt:lpstr>כיצד חוזים את השפעת יוזמות החקיקה?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תשואות חסר במניות הישראליות</vt:lpstr>
      <vt:lpstr>ירידה בהשקעות בהייטק</vt:lpstr>
      <vt:lpstr>PowerPoint Presentation</vt:lpstr>
      <vt:lpstr>PowerPoint Presentation</vt:lpstr>
      <vt:lpstr>התפצלות מגמה לאחר הבחירות:  </vt:lpstr>
      <vt:lpstr>השפעות טווח ארוך: ממצאים</vt:lpstr>
      <vt:lpstr>התפצלות מגמה סביב הבחירות: מדדי תל אביב ומדד S&amp;P 500</vt:lpstr>
      <vt:lpstr>ירידה בהשקעות בהייטק: נתח תעשיית ההייטק הישראלית מכלל השקעות ההייטק העולמיות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אורית כהן</dc:creator>
  <cp:lastModifiedBy>משתמש</cp:lastModifiedBy>
  <cp:revision>30</cp:revision>
  <dcterms:created xsi:type="dcterms:W3CDTF">2023-05-22T12:28:01Z</dcterms:created>
  <dcterms:modified xsi:type="dcterms:W3CDTF">2023-05-29T16:26:38Z</dcterms:modified>
</cp:coreProperties>
</file>