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8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khadarf.OZAR\Downloads\01_17_138t3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2419-4BAD-A0E3-54FB9399F2EE}"/>
              </c:ext>
            </c:extLst>
          </c:dPt>
          <c:dPt>
            <c:idx val="1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419-4BAD-A0E3-54FB9399F2EE}"/>
              </c:ext>
            </c:extLst>
          </c:dPt>
          <c:dPt>
            <c:idx val="2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419-4BAD-A0E3-54FB9399F2EE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800" b="0" i="0" u="none" strike="noStrike" kern="1200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fld id="{64FFD86F-DA6F-43D2-9B7A-999CAC76FC18}" type="CATEGORYNAME">
                      <a:rPr lang="he-IL" sz="1800" b="1" i="0" u="none" strike="noStrike" kern="1200" baseline="0" smtClean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Arial"/>
                        <a:cs typeface="Segoe UI Light" panose="020B0502040204020203" pitchFamily="34" charset="0"/>
                      </a:rPr>
                      <a:pPr>
                        <a:defRPr sz="1800">
                          <a:solidFill>
                            <a:schemeClr val="tx1"/>
                          </a:solidFill>
                        </a:defRPr>
                      </a:pPr>
                      <a:t>[שם קטגוריה]</a:t>
                    </a:fld>
                    <a:r>
                      <a:rPr lang="he-IL" sz="1800" b="1" i="0" u="none" strike="noStrike" kern="1200" baseline="0" dirty="0" smtClean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Arial"/>
                        <a:cs typeface="Segoe UI Light" panose="020B0502040204020203" pitchFamily="34" charset="0"/>
                      </a:rPr>
                      <a:t> </a:t>
                    </a:r>
                    <a:fld id="{DFEEF37B-23BF-4739-87B6-E6D87A02A301}" type="VALUE">
                      <a:rPr lang="he-IL" sz="1800" b="1" i="0" u="none" strike="noStrike" kern="1200" baseline="0" smtClean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Arial"/>
                        <a:cs typeface="Segoe UI Light" panose="020B0502040204020203" pitchFamily="34" charset="0"/>
                      </a:rPr>
                      <a:pPr>
                        <a:defRPr sz="1800">
                          <a:solidFill>
                            <a:schemeClr val="tx1"/>
                          </a:solidFill>
                        </a:defRPr>
                      </a:pPr>
                      <a:t>[ערך]</a:t>
                    </a:fld>
                    <a:endParaRPr lang="he-IL" sz="1800" b="1" i="0" u="none" strike="noStrike" kern="1200" baseline="0" dirty="0" smtClean="0">
                      <a:solidFill>
                        <a:schemeClr val="tx1"/>
                      </a:solidFill>
                      <a:latin typeface="Segoe UI Light" panose="020B0502040204020203" pitchFamily="34" charset="0"/>
                      <a:ea typeface="Arial"/>
                      <a:cs typeface="Segoe UI Light" panose="020B0502040204020203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he-I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75705965971752"/>
                      <c:h val="0.1426508029174525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2419-4BAD-A0E3-54FB9399F2EE}"/>
                </c:ext>
              </c:extLst>
            </c:dLbl>
            <c:dLbl>
              <c:idx val="1"/>
              <c:layout>
                <c:manualLayout>
                  <c:x val="-6.8614044054714357E-2"/>
                  <c:y val="-2.8031205132138439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800" b="0" i="0" u="none" strike="noStrike" kern="1200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fld id="{4F61E643-9D17-4EA2-AFE5-AD47180A4988}" type="CATEGORYNAME">
                      <a:rPr lang="he-IL" sz="1800" b="1" i="0" u="none" strike="noStrike" kern="1200" baseline="0" smtClean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Arial"/>
                        <a:cs typeface="Segoe UI Light" panose="020B0502040204020203" pitchFamily="34" charset="0"/>
                      </a:rPr>
                      <a:pPr>
                        <a:defRPr sz="1800">
                          <a:solidFill>
                            <a:schemeClr val="tx1"/>
                          </a:solidFill>
                        </a:defRPr>
                      </a:pPr>
                      <a:t>[שם קטגוריה]</a:t>
                    </a:fld>
                    <a:endParaRPr lang="he-IL" sz="1800" b="1" i="0" u="none" strike="noStrike" kern="1200" baseline="0" dirty="0" smtClean="0">
                      <a:solidFill>
                        <a:schemeClr val="tx1"/>
                      </a:solidFill>
                      <a:latin typeface="Segoe UI Light" panose="020B0502040204020203" pitchFamily="34" charset="0"/>
                      <a:ea typeface="Arial"/>
                      <a:cs typeface="Segoe UI Light" panose="020B0502040204020203" pitchFamily="34" charset="0"/>
                    </a:endParaRPr>
                  </a:p>
                  <a:p>
                    <a:pPr>
                      <a:defRPr sz="1800">
                        <a:solidFill>
                          <a:schemeClr val="tx1"/>
                        </a:solidFill>
                      </a:defRPr>
                    </a:pPr>
                    <a:r>
                      <a:rPr lang="he-IL" sz="1800" b="1" i="0" u="none" strike="noStrike" kern="1200" baseline="0" dirty="0" smtClean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Arial"/>
                        <a:cs typeface="Segoe UI Light" panose="020B0502040204020203" pitchFamily="34" charset="0"/>
                      </a:rPr>
                      <a:t> 50%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he-IL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419-4BAD-A0E3-54FB9399F2EE}"/>
                </c:ext>
              </c:extLst>
            </c:dLbl>
            <c:dLbl>
              <c:idx val="2"/>
              <c:layout>
                <c:manualLayout>
                  <c:x val="-8.7762149372309028E-2"/>
                  <c:y val="3.6440566671779973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800" b="0" i="0" u="none" strike="noStrike" kern="1200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fld id="{06EED0DC-7580-4964-9346-77B28DC2A128}" type="CATEGORYNAME">
                      <a:rPr lang="he-IL" sz="1800" b="1" i="0" u="none" strike="noStrike" kern="1200" baseline="0" smtClean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Arial"/>
                        <a:cs typeface="Segoe UI Light" panose="020B0502040204020203" pitchFamily="34" charset="0"/>
                      </a:rPr>
                      <a:pPr>
                        <a:defRPr sz="1800">
                          <a:solidFill>
                            <a:schemeClr val="tx1"/>
                          </a:solidFill>
                        </a:defRPr>
                      </a:pPr>
                      <a:t>[שם קטגוריה]</a:t>
                    </a:fld>
                    <a:endParaRPr lang="he-IL" sz="1800" b="1" i="0" u="none" strike="noStrike" kern="1200" baseline="0" dirty="0" smtClean="0">
                      <a:solidFill>
                        <a:schemeClr val="tx1"/>
                      </a:solidFill>
                      <a:latin typeface="Segoe UI Light" panose="020B0502040204020203" pitchFamily="34" charset="0"/>
                      <a:ea typeface="Arial"/>
                      <a:cs typeface="Segoe UI Light" panose="020B0502040204020203" pitchFamily="34" charset="0"/>
                    </a:endParaRPr>
                  </a:p>
                  <a:p>
                    <a:pPr>
                      <a:defRPr sz="1800">
                        <a:solidFill>
                          <a:schemeClr val="tx1"/>
                        </a:solidFill>
                      </a:defRPr>
                    </a:pPr>
                    <a:r>
                      <a:rPr lang="he-IL" sz="1800" b="1" i="0" u="none" strike="noStrike" kern="1200" baseline="0" dirty="0" smtClean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Arial"/>
                        <a:cs typeface="Segoe UI Light" panose="020B0502040204020203" pitchFamily="34" charset="0"/>
                      </a:rPr>
                      <a:t> </a:t>
                    </a:r>
                    <a:fld id="{F33A898D-1890-4EB8-A90D-7EF7D1E87EDC}" type="VALUE">
                      <a:rPr lang="he-IL" sz="1800" b="1" i="0" u="none" strike="noStrike" kern="1200" baseline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Arial"/>
                        <a:cs typeface="Segoe UI Light" panose="020B0502040204020203" pitchFamily="34" charset="0"/>
                      </a:rPr>
                      <a:pPr>
                        <a:defRPr sz="1800">
                          <a:solidFill>
                            <a:schemeClr val="tx1"/>
                          </a:solidFill>
                        </a:defRPr>
                      </a:pPr>
                      <a:t>[ערך]</a:t>
                    </a:fld>
                    <a:endParaRPr lang="he-IL" sz="1800" b="1" i="0" u="none" strike="noStrike" kern="1200" baseline="0" dirty="0" smtClean="0">
                      <a:solidFill>
                        <a:schemeClr val="tx1"/>
                      </a:solidFill>
                      <a:latin typeface="Segoe UI Light" panose="020B0502040204020203" pitchFamily="34" charset="0"/>
                      <a:ea typeface="Arial"/>
                      <a:cs typeface="Segoe UI Light" panose="020B0502040204020203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he-IL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419-4BAD-A0E3-54FB9399F2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e-I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'[01_17_138t3.xls]נתוני תרשים 3'!$A$6:$A$8</c:f>
              <c:strCache>
                <c:ptCount val="3"/>
                <c:pt idx="0">
                  <c:v>יהודים (ללא חרדים)</c:v>
                </c:pt>
                <c:pt idx="1">
                  <c:v>חרדים</c:v>
                </c:pt>
                <c:pt idx="2">
                  <c:v>ערבים</c:v>
                </c:pt>
              </c:strCache>
            </c:strRef>
          </c:cat>
          <c:val>
            <c:numRef>
              <c:f>'[01_17_138t3.xls]נתוני תרשים 3'!$I$6:$I$8</c:f>
              <c:numCache>
                <c:formatCode>0%</c:formatCode>
                <c:ptCount val="3"/>
                <c:pt idx="0">
                  <c:v>0.35</c:v>
                </c:pt>
                <c:pt idx="1">
                  <c:v>0.49</c:v>
                </c:pt>
                <c:pt idx="2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419-4BAD-A0E3-54FB9399F2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60"/>
      </c:pie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he-I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59DCF525-EC08-48F5-9361-30DACD5C0DB7}" type="datetimeFigureOut">
              <a:rPr lang="he-IL" smtClean="0"/>
              <a:t>ט'/סיון/תשפ"ג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6AA591F5-5CF5-44DD-9FCF-522FC602A10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5566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פערי תקצוב גדולים בין תלמידים מהחברה היהודית לתלמידים בחברה הערבית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FBC7BB-8DB6-49FD-A141-A3DC04D2AD3B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947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61D3-925A-4B78-AD21-C5BFFEB1EDE4}" type="datetimeFigureOut">
              <a:rPr lang="he-IL" smtClean="0"/>
              <a:t>ט'/סיון/תשפ"ג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9D3A-1E87-4BEB-A984-9DD9E07F7FC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1752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61D3-925A-4B78-AD21-C5BFFEB1EDE4}" type="datetimeFigureOut">
              <a:rPr lang="he-IL" smtClean="0"/>
              <a:t>ט'/סיון/תשפ"ג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9D3A-1E87-4BEB-A984-9DD9E07F7FC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04427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61D3-925A-4B78-AD21-C5BFFEB1EDE4}" type="datetimeFigureOut">
              <a:rPr lang="he-IL" smtClean="0"/>
              <a:t>ט'/סיון/תשפ"ג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9D3A-1E87-4BEB-A984-9DD9E07F7FC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048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61D3-925A-4B78-AD21-C5BFFEB1EDE4}" type="datetimeFigureOut">
              <a:rPr lang="he-IL" smtClean="0"/>
              <a:t>ט'/סיון/תשפ"ג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9D3A-1E87-4BEB-A984-9DD9E07F7FC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833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61D3-925A-4B78-AD21-C5BFFEB1EDE4}" type="datetimeFigureOut">
              <a:rPr lang="he-IL" smtClean="0"/>
              <a:t>ט'/סיון/תשפ"ג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9D3A-1E87-4BEB-A984-9DD9E07F7FC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3305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61D3-925A-4B78-AD21-C5BFFEB1EDE4}" type="datetimeFigureOut">
              <a:rPr lang="he-IL" smtClean="0"/>
              <a:t>ט'/סיון/תשפ"ג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9D3A-1E87-4BEB-A984-9DD9E07F7FC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07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61D3-925A-4B78-AD21-C5BFFEB1EDE4}" type="datetimeFigureOut">
              <a:rPr lang="he-IL" smtClean="0"/>
              <a:t>ט'/סיון/תשפ"ג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9D3A-1E87-4BEB-A984-9DD9E07F7FC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7534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61D3-925A-4B78-AD21-C5BFFEB1EDE4}" type="datetimeFigureOut">
              <a:rPr lang="he-IL" smtClean="0"/>
              <a:t>ט'/סיון/תשפ"ג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9D3A-1E87-4BEB-A984-9DD9E07F7FC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1255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61D3-925A-4B78-AD21-C5BFFEB1EDE4}" type="datetimeFigureOut">
              <a:rPr lang="he-IL" smtClean="0"/>
              <a:t>ט'/סיון/תשפ"ג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9D3A-1E87-4BEB-A984-9DD9E07F7FC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68383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61D3-925A-4B78-AD21-C5BFFEB1EDE4}" type="datetimeFigureOut">
              <a:rPr lang="he-IL" smtClean="0"/>
              <a:t>ט'/סיון/תשפ"ג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9D3A-1E87-4BEB-A984-9DD9E07F7FC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997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61D3-925A-4B78-AD21-C5BFFEB1EDE4}" type="datetimeFigureOut">
              <a:rPr lang="he-IL" smtClean="0"/>
              <a:t>ט'/סיון/תשפ"ג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9D3A-1E87-4BEB-A984-9DD9E07F7FC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6469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661D3-925A-4B78-AD21-C5BFFEB1EDE4}" type="datetimeFigureOut">
              <a:rPr lang="he-IL" smtClean="0"/>
              <a:t>ט'/סיון/תשפ"ג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E9D3A-1E87-4BEB-A984-9DD9E07F7FC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4216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20">
            <a:extLst>
              <a:ext uri="{FF2B5EF4-FFF2-40B4-BE49-F238E27FC236}">
                <a16:creationId xmlns:a16="http://schemas.microsoft.com/office/drawing/2014/main" id="{DBB816C5-2479-44D1-89A2-46605DD45126}"/>
              </a:ext>
            </a:extLst>
          </p:cNvPr>
          <p:cNvSpPr/>
          <p:nvPr/>
        </p:nvSpPr>
        <p:spPr>
          <a:xfrm>
            <a:off x="1219199" y="272964"/>
            <a:ext cx="104369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defRPr/>
            </a:pPr>
            <a:r>
              <a:rPr lang="he-IL" sz="3200" b="1" dirty="0" smtClean="0">
                <a:solidFill>
                  <a:srgbClr val="284C9C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הרכב תלמידי כיתה א' של הבן של אלון </a:t>
            </a:r>
            <a:r>
              <a:rPr lang="he-IL" sz="1600" b="1" dirty="0" smtClean="0">
                <a:solidFill>
                  <a:srgbClr val="284C9C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(2065)</a:t>
            </a:r>
            <a:endParaRPr lang="he-IL" sz="3200" b="1" dirty="0">
              <a:solidFill>
                <a:srgbClr val="284C9C"/>
              </a:solidFill>
              <a:latin typeface="Segoe UI" panose="020B0502040204020203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59" name="Rectangle 9">
            <a:extLst>
              <a:ext uri="{FF2B5EF4-FFF2-40B4-BE49-F238E27FC236}">
                <a16:creationId xmlns:a16="http://schemas.microsoft.com/office/drawing/2014/main" id="{106DFAC2-AA75-4820-B8A3-413CA70C724E}"/>
              </a:ext>
            </a:extLst>
          </p:cNvPr>
          <p:cNvSpPr/>
          <p:nvPr/>
        </p:nvSpPr>
        <p:spPr>
          <a:xfrm>
            <a:off x="11685938" y="517350"/>
            <a:ext cx="89295" cy="742281"/>
          </a:xfrm>
          <a:prstGeom prst="rect">
            <a:avLst/>
          </a:prstGeom>
          <a:solidFill>
            <a:srgbClr val="284C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grpSp>
        <p:nvGrpSpPr>
          <p:cNvPr id="23" name="קבוצה 22"/>
          <p:cNvGrpSpPr/>
          <p:nvPr/>
        </p:nvGrpSpPr>
        <p:grpSpPr>
          <a:xfrm>
            <a:off x="95900" y="181821"/>
            <a:ext cx="965200" cy="671058"/>
            <a:chOff x="279400" y="658209"/>
            <a:chExt cx="965200" cy="671058"/>
          </a:xfrm>
        </p:grpSpPr>
        <p:pic>
          <p:nvPicPr>
            <p:cNvPr id="24" name="Picture 8">
              <a:extLst>
                <a:ext uri="{FF2B5EF4-FFF2-40B4-BE49-F238E27FC236}">
                  <a16:creationId xmlns:a16="http://schemas.microsoft.com/office/drawing/2014/main" id="{B54A377C-2444-442D-ADD1-1BBF504C742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prstClr val="black"/>
                <a:schemeClr val="tx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9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026" t="12462" r="2971"/>
            <a:stretch/>
          </p:blipFill>
          <p:spPr>
            <a:xfrm>
              <a:off x="482599" y="658209"/>
              <a:ext cx="558801" cy="425191"/>
            </a:xfrm>
            <a:prstGeom prst="rect">
              <a:avLst/>
            </a:prstGeom>
          </p:spPr>
        </p:pic>
        <p:pic>
          <p:nvPicPr>
            <p:cNvPr id="25" name="Picture 8">
              <a:extLst>
                <a:ext uri="{FF2B5EF4-FFF2-40B4-BE49-F238E27FC236}">
                  <a16:creationId xmlns:a16="http://schemas.microsoft.com/office/drawing/2014/main" id="{B54A377C-2444-442D-ADD1-1BBF504C742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duotone>
                <a:prstClr val="black"/>
                <a:schemeClr val="tx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aturation sat="9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53" r="34914" b="5610"/>
            <a:stretch/>
          </p:blipFill>
          <p:spPr>
            <a:xfrm>
              <a:off x="279400" y="870805"/>
              <a:ext cx="965200" cy="458462"/>
            </a:xfrm>
            <a:prstGeom prst="rect">
              <a:avLst/>
            </a:prstGeom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BC750F12-F49E-42FC-BAA9-3B4855A2C59A}"/>
              </a:ext>
            </a:extLst>
          </p:cNvPr>
          <p:cNvSpPr txBox="1"/>
          <p:nvPr/>
        </p:nvSpPr>
        <p:spPr>
          <a:xfrm>
            <a:off x="56465" y="6511035"/>
            <a:ext cx="443880" cy="261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buSzPct val="130000"/>
            </a:pPr>
            <a:fld id="{B8397174-09CA-4DBE-AC3A-A109451F32CC}" type="slidenum">
              <a:rPr lang="he-IL" sz="11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pPr algn="ctr" rtl="1">
                <a:buSzPct val="130000"/>
              </a:pPr>
              <a:t>1</a:t>
            </a:fld>
            <a:endParaRPr lang="he-IL" sz="1100" b="1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3" name="AutoShape 2" descr="blob:https://web.whatsapp.com/4ba94ff9-8015-4d70-88ce-d6fe4a241eb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/>
          </p:nvPr>
        </p:nvGraphicFramePr>
        <p:xfrm>
          <a:off x="2407298" y="1599546"/>
          <a:ext cx="7959012" cy="4530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16990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</TotalTime>
  <Words>34</Words>
  <Application>Microsoft Office PowerPoint</Application>
  <PresentationFormat>מסך רחב</PresentationFormat>
  <Paragraphs>9</Paragraphs>
  <Slides>1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Segoe UI</vt:lpstr>
      <vt:lpstr>Segoe UI Light</vt:lpstr>
      <vt:lpstr>Times New Roman</vt:lpstr>
      <vt:lpstr>Office Theme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הדר פוקס</dc:creator>
  <cp:lastModifiedBy>הדר פוקס</cp:lastModifiedBy>
  <cp:revision>15</cp:revision>
  <dcterms:created xsi:type="dcterms:W3CDTF">2023-05-28T17:35:51Z</dcterms:created>
  <dcterms:modified xsi:type="dcterms:W3CDTF">2023-05-29T18:59:54Z</dcterms:modified>
</cp:coreProperties>
</file>