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4" r:id="rId6"/>
    <p:sldId id="273" r:id="rId7"/>
    <p:sldId id="266" r:id="rId8"/>
    <p:sldId id="274" r:id="rId9"/>
    <p:sldId id="268" r:id="rId10"/>
    <p:sldId id="269" r:id="rId11"/>
    <p:sldId id="270" r:id="rId12"/>
    <p:sldId id="271" r:id="rId13"/>
    <p:sldId id="275" r:id="rId14"/>
    <p:sldId id="262" r:id="rId15"/>
    <p:sldId id="263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7"/>
    <a:srgbClr val="3A5065"/>
    <a:srgbClr val="001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502;&#1513;&#1514;&#1502;&#1513;\Desktop\&#1502;&#1495;&#1511;&#1512;%20-%20&#1497;&#1495;&#1505;&#1497;%20&#1513;&#1500;&#1496;&#1493;&#1503;%20&#1502;&#1512;&#1499;&#1494;&#1497;%20&#1502;&#1511;&#1493;&#1502;&#1497;\&#1514;&#1512;&#1513;&#1497;&#1502;&#1497;%20&#1492;&#1502;&#1495;&#1511;&#1512;%20&#1500;&#1492;&#1493;&#1510;&#1488;&#1492;%20&#1500;&#1488;&#1493;&#151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502;&#1513;&#1514;&#1502;&#1513;\Desktop\&#1502;&#1495;&#1511;&#1512;%20-%20&#1497;&#1495;&#1505;&#1497;%20&#1513;&#1500;&#1496;&#1493;&#1503;%20&#1502;&#1512;&#1499;&#1494;&#1497;%20&#1502;&#1511;&#1493;&#1502;&#1497;\&#1514;&#1512;&#1513;&#1497;&#1502;&#1497;%20&#1492;&#1502;&#1495;&#1511;&#1512;%20&#1500;&#1492;&#1493;&#1510;&#1488;&#1492;%20&#1500;&#1488;&#1493;&#151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38-4C9E-BC67-50D0561E50EE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38-4C9E-BC67-50D0561E50EE}"/>
              </c:ext>
            </c:extLst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38-4C9E-BC67-50D0561E50EE}"/>
              </c:ext>
            </c:extLst>
          </c:dPt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38-4C9E-BC67-50D0561E50EE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38-4C9E-BC67-50D0561E50EE}"/>
                </c:ext>
              </c:extLst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38-4C9E-BC67-50D0561E50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'תרשים 12'!$A$3:$A$45</c:f>
              <c:strCache>
                <c:ptCount val="43"/>
                <c:pt idx="0">
                  <c:v>מלטה</c:v>
                </c:pt>
                <c:pt idx="1">
                  <c:v>קפריסין</c:v>
                </c:pt>
                <c:pt idx="2">
                  <c:v>אירלנד</c:v>
                </c:pt>
                <c:pt idx="3">
                  <c:v>קנדה</c:v>
                </c:pt>
                <c:pt idx="4">
                  <c:v>קרואטיה</c:v>
                </c:pt>
                <c:pt idx="5">
                  <c:v>צ'ילה</c:v>
                </c:pt>
                <c:pt idx="6">
                  <c:v>אוסטרליה</c:v>
                </c:pt>
                <c:pt idx="7">
                  <c:v>ספרד</c:v>
                </c:pt>
                <c:pt idx="8">
                  <c:v>לוקסמבורג</c:v>
                </c:pt>
                <c:pt idx="9">
                  <c:v>צ'כיה</c:v>
                </c:pt>
                <c:pt idx="10">
                  <c:v>טורקיה</c:v>
                </c:pt>
                <c:pt idx="11">
                  <c:v>יוון</c:v>
                </c:pt>
                <c:pt idx="12">
                  <c:v>ד. קוריאה</c:v>
                </c:pt>
                <c:pt idx="13">
                  <c:v>סלובניה</c:v>
                </c:pt>
                <c:pt idx="14">
                  <c:v>מקסיקו</c:v>
                </c:pt>
                <c:pt idx="15">
                  <c:v>אוסטריה</c:v>
                </c:pt>
                <c:pt idx="16">
                  <c:v>איטליה</c:v>
                </c:pt>
                <c:pt idx="17">
                  <c:v>ישראל</c:v>
                </c:pt>
                <c:pt idx="18">
                  <c:v>הונגריה</c:v>
                </c:pt>
                <c:pt idx="19">
                  <c:v>רומניה</c:v>
                </c:pt>
                <c:pt idx="20">
                  <c:v>פורטוגל</c:v>
                </c:pt>
                <c:pt idx="21">
                  <c:v>ממוצע האיחוד האירופי</c:v>
                </c:pt>
                <c:pt idx="22">
                  <c:v>בלגיה</c:v>
                </c:pt>
                <c:pt idx="23">
                  <c:v>בולגריה</c:v>
                </c:pt>
                <c:pt idx="24">
                  <c:v>סלובקיה</c:v>
                </c:pt>
                <c:pt idx="25">
                  <c:v>ממוצע הOECD</c:v>
                </c:pt>
                <c:pt idx="26">
                  <c:v>איסלנד</c:v>
                </c:pt>
                <c:pt idx="27">
                  <c:v>לטביה</c:v>
                </c:pt>
                <c:pt idx="28">
                  <c:v>ליטא</c:v>
                </c:pt>
                <c:pt idx="29">
                  <c:v>אסטוניה</c:v>
                </c:pt>
                <c:pt idx="30">
                  <c:v>שוויץ</c:v>
                </c:pt>
                <c:pt idx="31">
                  <c:v>נורבגיה</c:v>
                </c:pt>
                <c:pt idx="32">
                  <c:v>בריטניה</c:v>
                </c:pt>
                <c:pt idx="33">
                  <c:v>פולין</c:v>
                </c:pt>
                <c:pt idx="34">
                  <c:v>יפן</c:v>
                </c:pt>
                <c:pt idx="35">
                  <c:v>הולנד</c:v>
                </c:pt>
                <c:pt idx="36">
                  <c:v>קולומביה</c:v>
                </c:pt>
                <c:pt idx="37">
                  <c:v>ארה"ב</c:v>
                </c:pt>
                <c:pt idx="38">
                  <c:v>שבדיה</c:v>
                </c:pt>
                <c:pt idx="39">
                  <c:v>גרמניה</c:v>
                </c:pt>
                <c:pt idx="40">
                  <c:v>דנמרק</c:v>
                </c:pt>
                <c:pt idx="41">
                  <c:v>פינלנד</c:v>
                </c:pt>
                <c:pt idx="42">
                  <c:v>צרפת</c:v>
                </c:pt>
              </c:strCache>
            </c:strRef>
          </c:cat>
          <c:val>
            <c:numRef>
              <c:f>'תרשים 12'!$B$3:$B$45</c:f>
              <c:numCache>
                <c:formatCode>0.00</c:formatCode>
                <c:ptCount val="43"/>
                <c:pt idx="0">
                  <c:v>0.41176470599999998</c:v>
                </c:pt>
                <c:pt idx="1">
                  <c:v>0.86470588199999998</c:v>
                </c:pt>
                <c:pt idx="2">
                  <c:v>0.94117647100000001</c:v>
                </c:pt>
                <c:pt idx="3">
                  <c:v>0.98212613699999995</c:v>
                </c:pt>
                <c:pt idx="4">
                  <c:v>1.200097175</c:v>
                </c:pt>
                <c:pt idx="5">
                  <c:v>1.294117647</c:v>
                </c:pt>
                <c:pt idx="6">
                  <c:v>1.3529411760000001</c:v>
                </c:pt>
                <c:pt idx="7">
                  <c:v>1.3982271420000001</c:v>
                </c:pt>
                <c:pt idx="8">
                  <c:v>1.411764706</c:v>
                </c:pt>
                <c:pt idx="9">
                  <c:v>1.4705882349999999</c:v>
                </c:pt>
                <c:pt idx="10">
                  <c:v>1.5005357619999999</c:v>
                </c:pt>
                <c:pt idx="11">
                  <c:v>1.5294117650000001</c:v>
                </c:pt>
                <c:pt idx="12">
                  <c:v>1.5294117650000001</c:v>
                </c:pt>
                <c:pt idx="13">
                  <c:v>1.5701545299999999</c:v>
                </c:pt>
                <c:pt idx="14">
                  <c:v>1.6937572860000001</c:v>
                </c:pt>
                <c:pt idx="15">
                  <c:v>1.730915502</c:v>
                </c:pt>
                <c:pt idx="16">
                  <c:v>1.7647058819999999</c:v>
                </c:pt>
                <c:pt idx="17">
                  <c:v>1.7647058819999999</c:v>
                </c:pt>
                <c:pt idx="18">
                  <c:v>1.8235294120000001</c:v>
                </c:pt>
                <c:pt idx="19">
                  <c:v>1.8235294120000001</c:v>
                </c:pt>
                <c:pt idx="20">
                  <c:v>1.8823529409999999</c:v>
                </c:pt>
                <c:pt idx="21">
                  <c:v>1.93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2.0299999999999998</c:v>
                </c:pt>
                <c:pt idx="26">
                  <c:v>2.1176470589999998</c:v>
                </c:pt>
                <c:pt idx="27">
                  <c:v>2.1176470589999998</c:v>
                </c:pt>
                <c:pt idx="28">
                  <c:v>2.2352941180000001</c:v>
                </c:pt>
                <c:pt idx="29">
                  <c:v>2.2941176470000002</c:v>
                </c:pt>
                <c:pt idx="30">
                  <c:v>2.3341237459999999</c:v>
                </c:pt>
                <c:pt idx="31">
                  <c:v>2.3529411759999999</c:v>
                </c:pt>
                <c:pt idx="32">
                  <c:v>2.3534719150000001</c:v>
                </c:pt>
                <c:pt idx="33">
                  <c:v>2.3854844110000002</c:v>
                </c:pt>
                <c:pt idx="34">
                  <c:v>2.4102386779999998</c:v>
                </c:pt>
                <c:pt idx="35">
                  <c:v>2.588235294</c:v>
                </c:pt>
                <c:pt idx="36">
                  <c:v>2.6470588240000001</c:v>
                </c:pt>
                <c:pt idx="37">
                  <c:v>2.6712972000000001</c:v>
                </c:pt>
                <c:pt idx="38">
                  <c:v>2.7058823529999998</c:v>
                </c:pt>
                <c:pt idx="39">
                  <c:v>2.7647058819999999</c:v>
                </c:pt>
                <c:pt idx="40">
                  <c:v>3.0588235290000001</c:v>
                </c:pt>
                <c:pt idx="41">
                  <c:v>3.0588235290000001</c:v>
                </c:pt>
                <c:pt idx="42">
                  <c:v>3.169183211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38-4C9E-BC67-50D0561E5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339744"/>
        <c:axId val="1497953616"/>
      </c:barChart>
      <c:catAx>
        <c:axId val="138233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endParaRPr lang="he-IL"/>
          </a:p>
        </c:txPr>
        <c:crossAx val="1497953616"/>
        <c:crosses val="autoZero"/>
        <c:auto val="1"/>
        <c:lblAlgn val="ctr"/>
        <c:lblOffset val="100"/>
        <c:noMultiLvlLbl val="0"/>
      </c:catAx>
      <c:valAx>
        <c:axId val="149795361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98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8233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31-4DDE-83DA-90AA901B7B83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31-4DDE-83DA-90AA901B7B83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31-4DDE-83DA-90AA901B7B83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31-4DDE-83DA-90AA901B7B83}"/>
              </c:ext>
            </c:extLst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131-4DDE-83DA-90AA901B7B83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131-4DDE-83DA-90AA901B7B83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31-4DDE-83DA-90AA901B7B83}"/>
                </c:ext>
              </c:extLst>
            </c:dLbl>
            <c:dLbl>
              <c:idx val="23"/>
              <c:layout>
                <c:manualLayout>
                  <c:x val="-1.5037593984962468E-2"/>
                  <c:y val="-9.8280098280098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31-4DDE-83DA-90AA901B7B83}"/>
                </c:ext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31-4DDE-83DA-90AA901B7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'תרשים 13'!$A$3:$A$45</c:f>
              <c:strCache>
                <c:ptCount val="43"/>
                <c:pt idx="0">
                  <c:v>מלטה</c:v>
                </c:pt>
                <c:pt idx="1">
                  <c:v>טורקיה</c:v>
                </c:pt>
                <c:pt idx="2">
                  <c:v>ישראל</c:v>
                </c:pt>
                <c:pt idx="3">
                  <c:v>אירלנד</c:v>
                </c:pt>
                <c:pt idx="4">
                  <c:v>אוסטרליה</c:v>
                </c:pt>
                <c:pt idx="5">
                  <c:v>קפריסין</c:v>
                </c:pt>
                <c:pt idx="6">
                  <c:v>קנדה</c:v>
                </c:pt>
                <c:pt idx="7">
                  <c:v>ד. קוריאה</c:v>
                </c:pt>
                <c:pt idx="8">
                  <c:v>קרואטיה</c:v>
                </c:pt>
                <c:pt idx="9">
                  <c:v>סלובניה</c:v>
                </c:pt>
                <c:pt idx="10">
                  <c:v>ספרד</c:v>
                </c:pt>
                <c:pt idx="11">
                  <c:v>שוויץ</c:v>
                </c:pt>
                <c:pt idx="12">
                  <c:v>צ'כיה</c:v>
                </c:pt>
                <c:pt idx="13">
                  <c:v>לוקסמבורג</c:v>
                </c:pt>
                <c:pt idx="14">
                  <c:v>איטליה</c:v>
                </c:pt>
                <c:pt idx="15">
                  <c:v>הונגריה</c:v>
                </c:pt>
                <c:pt idx="16">
                  <c:v>צ'ילה</c:v>
                </c:pt>
                <c:pt idx="17">
                  <c:v>יפן</c:v>
                </c:pt>
                <c:pt idx="18">
                  <c:v>בלגיה</c:v>
                </c:pt>
                <c:pt idx="19">
                  <c:v>גרמניה</c:v>
                </c:pt>
                <c:pt idx="20">
                  <c:v>אוסטריה</c:v>
                </c:pt>
                <c:pt idx="21">
                  <c:v>פורטוגל</c:v>
                </c:pt>
                <c:pt idx="22">
                  <c:v>פולין</c:v>
                </c:pt>
                <c:pt idx="23">
                  <c:v>ממוצע האיחוד האירופי</c:v>
                </c:pt>
                <c:pt idx="24">
                  <c:v>ממוצע OECD</c:v>
                </c:pt>
                <c:pt idx="25">
                  <c:v>לטביה</c:v>
                </c:pt>
                <c:pt idx="26">
                  <c:v>רומניה</c:v>
                </c:pt>
                <c:pt idx="27">
                  <c:v>הולנד</c:v>
                </c:pt>
                <c:pt idx="28">
                  <c:v>בריטניה</c:v>
                </c:pt>
                <c:pt idx="29">
                  <c:v>מקסיקו</c:v>
                </c:pt>
                <c:pt idx="30">
                  <c:v>בולגריה</c:v>
                </c:pt>
                <c:pt idx="31">
                  <c:v>איסלנד</c:v>
                </c:pt>
                <c:pt idx="32">
                  <c:v>סלובקיה</c:v>
                </c:pt>
                <c:pt idx="33">
                  <c:v>אסטוניה</c:v>
                </c:pt>
                <c:pt idx="34">
                  <c:v>ליטא</c:v>
                </c:pt>
                <c:pt idx="35">
                  <c:v>יוון</c:v>
                </c:pt>
                <c:pt idx="36">
                  <c:v>נורבגיה</c:v>
                </c:pt>
                <c:pt idx="37">
                  <c:v>שבדיה</c:v>
                </c:pt>
                <c:pt idx="38">
                  <c:v>קולומביה</c:v>
                </c:pt>
                <c:pt idx="39">
                  <c:v>ארה"ב</c:v>
                </c:pt>
                <c:pt idx="40">
                  <c:v>דנמרק</c:v>
                </c:pt>
                <c:pt idx="41">
                  <c:v>צרפת</c:v>
                </c:pt>
                <c:pt idx="42">
                  <c:v>פינלנד</c:v>
                </c:pt>
              </c:strCache>
            </c:strRef>
          </c:cat>
          <c:val>
            <c:numRef>
              <c:f>'תרשים 13'!$B$3:$B$45</c:f>
              <c:numCache>
                <c:formatCode>0.00</c:formatCode>
                <c:ptCount val="43"/>
                <c:pt idx="0">
                  <c:v>5.8823528999999999E-2</c:v>
                </c:pt>
                <c:pt idx="1">
                  <c:v>0.55935929200000001</c:v>
                </c:pt>
                <c:pt idx="2">
                  <c:v>0.70588235300000002</c:v>
                </c:pt>
                <c:pt idx="3">
                  <c:v>0.70588235300000002</c:v>
                </c:pt>
                <c:pt idx="4">
                  <c:v>0.70588235300000002</c:v>
                </c:pt>
                <c:pt idx="5">
                  <c:v>0.82588235300000001</c:v>
                </c:pt>
                <c:pt idx="6">
                  <c:v>0.89060162899999995</c:v>
                </c:pt>
                <c:pt idx="7">
                  <c:v>0.94117647100000001</c:v>
                </c:pt>
                <c:pt idx="8">
                  <c:v>1.1362475400000001</c:v>
                </c:pt>
                <c:pt idx="9">
                  <c:v>1.294117647</c:v>
                </c:pt>
                <c:pt idx="10">
                  <c:v>1.316127466</c:v>
                </c:pt>
                <c:pt idx="11">
                  <c:v>1.337317106</c:v>
                </c:pt>
                <c:pt idx="12">
                  <c:v>1.3529411760000001</c:v>
                </c:pt>
                <c:pt idx="13">
                  <c:v>1.411764706</c:v>
                </c:pt>
                <c:pt idx="14">
                  <c:v>1.4705882349999999</c:v>
                </c:pt>
                <c:pt idx="15">
                  <c:v>1.588235294</c:v>
                </c:pt>
                <c:pt idx="16">
                  <c:v>1.588235294</c:v>
                </c:pt>
                <c:pt idx="17">
                  <c:v>1.6068257850000001</c:v>
                </c:pt>
                <c:pt idx="18">
                  <c:v>1.6470588239999999</c:v>
                </c:pt>
                <c:pt idx="19">
                  <c:v>1.6470588239999999</c:v>
                </c:pt>
                <c:pt idx="20">
                  <c:v>1.705882353</c:v>
                </c:pt>
                <c:pt idx="21">
                  <c:v>1.705882353</c:v>
                </c:pt>
                <c:pt idx="22">
                  <c:v>1.7789757639999999</c:v>
                </c:pt>
                <c:pt idx="23">
                  <c:v>1.78</c:v>
                </c:pt>
                <c:pt idx="24">
                  <c:v>1.78</c:v>
                </c:pt>
                <c:pt idx="25">
                  <c:v>1.8235294120000001</c:v>
                </c:pt>
                <c:pt idx="26">
                  <c:v>1.8235294120000001</c:v>
                </c:pt>
                <c:pt idx="27">
                  <c:v>1.8823529409999999</c:v>
                </c:pt>
                <c:pt idx="28">
                  <c:v>1.9008403359999999</c:v>
                </c:pt>
                <c:pt idx="29">
                  <c:v>1.9408822699999999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2.1764705879999999</c:v>
                </c:pt>
                <c:pt idx="34">
                  <c:v>2.2352941180000001</c:v>
                </c:pt>
                <c:pt idx="35">
                  <c:v>2.3529411759999999</c:v>
                </c:pt>
                <c:pt idx="36">
                  <c:v>2.4705882350000001</c:v>
                </c:pt>
                <c:pt idx="37">
                  <c:v>2.588235294</c:v>
                </c:pt>
                <c:pt idx="38">
                  <c:v>2.588235294</c:v>
                </c:pt>
                <c:pt idx="39">
                  <c:v>2.6467786950000001</c:v>
                </c:pt>
                <c:pt idx="40">
                  <c:v>2.9411764709999999</c:v>
                </c:pt>
                <c:pt idx="41">
                  <c:v>3.169183211</c:v>
                </c:pt>
                <c:pt idx="42">
                  <c:v>3.2941176470000002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31-4DDE-83DA-90AA901B7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339744"/>
        <c:axId val="1497953616"/>
      </c:barChart>
      <c:catAx>
        <c:axId val="138233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endParaRPr lang="he-IL"/>
          </a:p>
        </c:txPr>
        <c:crossAx val="1497953616"/>
        <c:crosses val="autoZero"/>
        <c:auto val="1"/>
        <c:lblAlgn val="ctr"/>
        <c:lblOffset val="100"/>
        <c:noMultiLvlLbl val="0"/>
      </c:catAx>
      <c:valAx>
        <c:axId val="149795361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98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8233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CD3FC-C9DF-4975-472F-AEE26F83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09139B0-7ABA-4D02-C3FA-E6242316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335AF8-608C-26FA-B8A1-87B21B8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24E7E1-3B83-C396-7CCB-906D2FB8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A1747F-577A-BCA6-B889-E301970F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2E4D-94D4-0BB6-C111-318A6C7E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9C60D6A-8020-470D-1806-2E3A44C9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4BEC31-1260-55A1-6D5A-3BD637F5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8CFBD3-1626-BCE7-D1A8-A591FD5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42CFA1-2DEC-BB32-5EE3-475D1046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38AD13E-31BF-0C14-A0B0-B388B0A81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2A7D42-D3D9-EE54-313E-0536B363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499D8C-CCE4-F192-4780-E3A70F10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6AE7DB-DBD8-7190-E892-D5BBFCE6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335996-6501-F13D-4A45-59FA391B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77665C-4E61-EE77-F4FC-E14C9F5E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C29D84-464C-8CEE-EFD9-672823FA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6B4032-EEA1-0B41-A7C4-936AB399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771D27-55AC-5E0B-41E2-008D9E6F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C50F5-C63B-4C37-529C-0F92D88B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7BDEF6-34BB-58F1-6466-6E639AA4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7AA95C-3242-89CC-DB5C-6F056498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71BB4E-E561-7C2E-8E4D-D27F4F56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D110FC-C352-45C0-6CCC-BE7C7F69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7E0A3A-A7C9-C86D-2ACD-2F4077D9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DD8A34-F683-9F13-FEE0-F96F409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0D917F-B4C3-3BFD-8DAB-7AEDE0A6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0EB19A9-F263-0214-1AB2-32F15493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46FB89-8A49-DD9F-C916-262BD5D1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3C4A8F-A4BD-D066-0080-519CD00F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4A87BB-96B9-C572-A192-E690827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FBFC55-FB74-DA5B-3A8D-8A5E0354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72FCB7-5C49-AA5A-2912-8618CC1E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EB29B45-B696-8CCC-0965-3C22ED46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4CA7B80-3528-8B54-C0A8-B18722BD7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5763CF5-5C86-6AB5-035F-0B6A795A1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E1C25E2-931B-1202-2F15-19759484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547BB32-8AC6-C8F4-079E-7CFB517B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DD71B7E-D738-61FA-BDB0-177AA6D9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86BEA3-DA6B-DE64-99D6-58322DF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BA05281-42AE-7364-2EBA-D8C672D0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DF61E7A-CCB0-347D-512C-3B2CB289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CE018A2-6BD3-BD59-BA04-B8A4C41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06E0CF2-F6E8-9C12-0841-22D70476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6BB608C-B649-A03F-F68A-9DF5143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D87BAD-A155-4D7B-9C12-0912A45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3BECBC-48FE-FC96-895C-2DBD207A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F7D456-A9BE-EDBF-978B-64E2BC6F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20EDB0-D91A-C77A-397E-28C30137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A589511-AB2E-8C30-714B-A1EDA422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070AB7D-BB6D-01EC-6A4C-46CD2238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8F1933-74AF-5DC5-AFFA-1682EEA7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5BF450-4986-C716-9B8A-8FDADF37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1BD48BB-6E43-9A22-EAFC-01A73A2F9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CF3EC5-685E-1488-0EEE-6B92F0E4F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30F7259-D99B-6B7D-B428-B57B7580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49B907-B2D7-1088-96F0-F1355370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638060-1A76-C845-66E6-EC90B6C8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D6D5ACD-9FF2-5F5C-65C6-71957419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7D035C-9CF0-98DC-1BFD-156368F4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E9E160-D702-1C0E-3154-94AD212A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D09193-073D-201C-FF1D-A32F95844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A6FD75-E879-399D-4654-506DC21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sv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12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20.svg"/><Relationship Id="rId10" Type="http://schemas.openxmlformats.org/officeDocument/2006/relationships/image" Target="../media/image12.sv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4F1DF38-8770-1569-1489-476BC66760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E94CAFF-D8B1-05FC-6C07-33C944D4A8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8DBDE50B-ECC6-ADFB-7F96-7CC1CFAAA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D645F04C-0742-E143-013E-DF4668394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7" name="תמונה 6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51233D9B-F285-19D8-7B85-F50379E740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  <p:sp>
        <p:nvSpPr>
          <p:cNvPr id="10" name="כותרת 3">
            <a:extLst>
              <a:ext uri="{FF2B5EF4-FFF2-40B4-BE49-F238E27FC236}">
                <a16:creationId xmlns:a16="http://schemas.microsoft.com/office/drawing/2014/main" id="{1F5E13CD-5B7E-D571-C6C7-9350A16ED44C}"/>
              </a:ext>
            </a:extLst>
          </p:cNvPr>
          <p:cNvSpPr txBox="1">
            <a:spLocks/>
          </p:cNvSpPr>
          <p:nvPr/>
        </p:nvSpPr>
        <p:spPr>
          <a:xfrm>
            <a:off x="1138688" y="2550575"/>
            <a:ext cx="4508196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מסגרת היחסים </a:t>
            </a:r>
            <a:b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בין השלטון המרכזי לשלטון המקומי</a:t>
            </a:r>
            <a:endParaRPr lang="he-IL" sz="36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טקסט 4">
            <a:extLst>
              <a:ext uri="{FF2B5EF4-FFF2-40B4-BE49-F238E27FC236}">
                <a16:creationId xmlns:a16="http://schemas.microsoft.com/office/drawing/2014/main" id="{84F23A68-F26C-E3D7-0D6E-9C7DF9CB4EA9}"/>
              </a:ext>
            </a:extLst>
          </p:cNvPr>
          <p:cNvSpPr txBox="1">
            <a:spLocks/>
          </p:cNvSpPr>
          <p:nvPr/>
        </p:nvSpPr>
        <p:spPr>
          <a:xfrm>
            <a:off x="2146445" y="3725518"/>
            <a:ext cx="3500438" cy="695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בין ישראל </a:t>
            </a:r>
            <a:b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לדמוקרטיות המפותחות</a:t>
            </a:r>
          </a:p>
        </p:txBody>
      </p:sp>
      <p:sp>
        <p:nvSpPr>
          <p:cNvPr id="12" name="מציין מיקום טקסט 5">
            <a:extLst>
              <a:ext uri="{FF2B5EF4-FFF2-40B4-BE49-F238E27FC236}">
                <a16:creationId xmlns:a16="http://schemas.microsoft.com/office/drawing/2014/main" id="{48C65CF9-5C0D-4C25-2E73-BA0FB0291042}"/>
              </a:ext>
            </a:extLst>
          </p:cNvPr>
          <p:cNvSpPr txBox="1">
            <a:spLocks/>
          </p:cNvSpPr>
          <p:nvPr/>
        </p:nvSpPr>
        <p:spPr>
          <a:xfrm>
            <a:off x="1587936" y="4996694"/>
            <a:ext cx="4061645" cy="55006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ד"ר אריאל פינקלשטיין ויובל ברטוב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0B0E7E40-BA8B-A9E9-ABC6-D96940D9B729}"/>
              </a:ext>
            </a:extLst>
          </p:cNvPr>
          <p:cNvSpPr/>
          <p:nvPr/>
        </p:nvSpPr>
        <p:spPr>
          <a:xfrm>
            <a:off x="1397479" y="1473144"/>
            <a:ext cx="4442604" cy="1838168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42DFB048-5823-9516-E2EC-AFA67D4B03D0}"/>
              </a:ext>
            </a:extLst>
          </p:cNvPr>
          <p:cNvCxnSpPr>
            <a:cxnSpLocks/>
          </p:cNvCxnSpPr>
          <p:nvPr/>
        </p:nvCxnSpPr>
        <p:spPr>
          <a:xfrm flipH="1">
            <a:off x="2160737" y="4913368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1DD6ED21-7105-F160-0F32-3482CFFFD77D}"/>
              </a:ext>
            </a:extLst>
          </p:cNvPr>
          <p:cNvCxnSpPr>
            <a:cxnSpLocks/>
          </p:cNvCxnSpPr>
          <p:nvPr/>
        </p:nvCxnSpPr>
        <p:spPr>
          <a:xfrm flipH="1">
            <a:off x="2160737" y="5384855"/>
            <a:ext cx="34861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201" y="527706"/>
            <a:ext cx="7757597" cy="1506073"/>
          </a:xfrm>
        </p:spPr>
        <p:txBody>
          <a:bodyPr anchor="b">
            <a:noAutofit/>
          </a:bodyPr>
          <a:lstStyle/>
          <a:p>
            <a:pPr algn="ctr"/>
            <a:r>
              <a:rPr lang="he-IL" sz="3600" b="1" kern="0" dirty="0">
                <a:solidFill>
                  <a:srgbClr val="002D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היקף השירותים/ סמכויות שהשלטון המקומי אחראי עליהם</a:t>
            </a:r>
            <a:br>
              <a:rPr lang="en-US" sz="3600" b="1" kern="0" dirty="0">
                <a:solidFill>
                  <a:srgbClr val="002D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3600" b="1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Chart 2">
            <a:extLst>
              <a:ext uri="{FF2B5EF4-FFF2-40B4-BE49-F238E27FC236}">
                <a16:creationId xmlns:a16="http://schemas.microsoft.com/office/drawing/2014/main" id="{27972332-881A-0C55-6F85-AA89654B1D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77028"/>
              </p:ext>
            </p:extLst>
          </p:nvPr>
        </p:nvGraphicFramePr>
        <p:xfrm>
          <a:off x="1447252" y="1978001"/>
          <a:ext cx="9371377" cy="422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EAA9214-0455-A28C-7AC0-379A0DE8D8CC}"/>
              </a:ext>
            </a:extLst>
          </p:cNvPr>
          <p:cNvSpPr txBox="1"/>
          <p:nvPr/>
        </p:nvSpPr>
        <p:spPr>
          <a:xfrm>
            <a:off x="2240652" y="1535764"/>
            <a:ext cx="7710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800" b="1" kern="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 האוטונומיה המקומית</a:t>
            </a:r>
            <a:endParaRPr lang="en-US" b="1" dirty="0"/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6C060FCC-EF7C-8410-6DF8-BF9EC9897E09}"/>
              </a:ext>
            </a:extLst>
          </p:cNvPr>
          <p:cNvGrpSpPr/>
          <p:nvPr/>
        </p:nvGrpSpPr>
        <p:grpSpPr>
          <a:xfrm>
            <a:off x="3642360" y="6329405"/>
            <a:ext cx="8148121" cy="45719"/>
            <a:chOff x="3167611" y="4746219"/>
            <a:chExt cx="8148121" cy="45719"/>
          </a:xfrm>
        </p:grpSpPr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6CAF9ABA-957E-73C3-77F7-DBAD16123107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89690D80-8A72-EDE8-083D-A55B5844388F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תמונה 18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4F058D6B-F969-2A56-D7CA-6786C921D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5F930F60-6B3C-8EA9-367B-DFB539CEA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151FA69-7E5B-55C8-D15B-287956918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2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309" y="563744"/>
            <a:ext cx="8741383" cy="1506073"/>
          </a:xfrm>
        </p:spPr>
        <p:txBody>
          <a:bodyPr anchor="b">
            <a:noAutofit/>
          </a:bodyPr>
          <a:lstStyle/>
          <a:p>
            <a:pPr algn="ctr"/>
            <a:r>
              <a:rPr lang="he-IL" sz="3600" b="1" kern="0" dirty="0">
                <a:solidFill>
                  <a:srgbClr val="002D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המידה שבה השלטון המקומי יכול לקבל החלטות סופיות לגבי משימותיו</a:t>
            </a:r>
            <a:br>
              <a:rPr lang="en-US" sz="3600" b="1" kern="0" dirty="0">
                <a:solidFill>
                  <a:srgbClr val="002D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3600" b="1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EAA9214-0455-A28C-7AC0-379A0DE8D8CC}"/>
              </a:ext>
            </a:extLst>
          </p:cNvPr>
          <p:cNvSpPr txBox="1"/>
          <p:nvPr/>
        </p:nvSpPr>
        <p:spPr>
          <a:xfrm>
            <a:off x="2240652" y="1571802"/>
            <a:ext cx="7710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800" b="1" kern="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 האוטונומיה המקומית</a:t>
            </a:r>
            <a:endParaRPr lang="en-US" b="1" dirty="0"/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EF33C385-FEEE-3655-E600-09040915F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961937"/>
              </p:ext>
            </p:extLst>
          </p:nvPr>
        </p:nvGraphicFramePr>
        <p:xfrm>
          <a:off x="1345662" y="2007136"/>
          <a:ext cx="9500676" cy="429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2CD571E6-A520-AA0F-8265-53C84D3D0486}"/>
              </a:ext>
            </a:extLst>
          </p:cNvPr>
          <p:cNvGrpSpPr/>
          <p:nvPr/>
        </p:nvGrpSpPr>
        <p:grpSpPr>
          <a:xfrm>
            <a:off x="3642360" y="6329405"/>
            <a:ext cx="8148121" cy="45719"/>
            <a:chOff x="3167611" y="4746219"/>
            <a:chExt cx="8148121" cy="45719"/>
          </a:xfrm>
        </p:grpSpPr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637A03D6-79A6-E850-280D-BE2489BFFF96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E7012229-E9EE-F2FE-F5D4-25304827E44A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תמונה 18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FC77DB26-782E-EC6C-EF4B-6FB5C5E05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BD12E4DC-BD70-7E7B-2D79-39C17D0CB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EEF70E23-D30C-1464-7310-7CD865CC1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6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24" y="2241036"/>
            <a:ext cx="2730046" cy="2084064"/>
          </a:xfrm>
        </p:spPr>
        <p:txBody>
          <a:bodyPr anchor="b">
            <a:no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מאפייני הרגולציה על השלטון המקומי</a:t>
            </a:r>
          </a:p>
        </p:txBody>
      </p:sp>
      <p:pic>
        <p:nvPicPr>
          <p:cNvPr id="14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C8058F73-965D-648B-CB1B-7D7C3829F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BBE17234-B56F-C1E9-EAE2-09C728B0D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65FE898E-2C60-5423-29B1-0D66B8B3E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מציין מיקום תוכן 5">
            <a:extLst>
              <a:ext uri="{FF2B5EF4-FFF2-40B4-BE49-F238E27FC236}">
                <a16:creationId xmlns:a16="http://schemas.microsoft.com/office/drawing/2014/main" id="{7BD9991B-909A-8AD1-18CE-15E21EDA6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996" y="1049055"/>
            <a:ext cx="3493710" cy="8032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2400" b="1" dirty="0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תכלית הרגולציה ואופי הפיקוח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21E2860-1CEB-137C-1DA0-311DE76DED4A}"/>
              </a:ext>
            </a:extLst>
          </p:cNvPr>
          <p:cNvSpPr txBox="1"/>
          <p:nvPr/>
        </p:nvSpPr>
        <p:spPr>
          <a:xfrm>
            <a:off x="2038439" y="1808997"/>
            <a:ext cx="463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בחינת תוכן ההחלטות של הרשויות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83D948D-818E-0BC6-0688-B64AA4327053}"/>
              </a:ext>
            </a:extLst>
          </p:cNvPr>
          <p:cNvSpPr txBox="1"/>
          <p:nvPr/>
        </p:nvSpPr>
        <p:spPr>
          <a:xfrm>
            <a:off x="2021722" y="2942448"/>
            <a:ext cx="4631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החלטות נכנסות לתוקף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רק לאחר אישור משרד הפנים</a:t>
            </a:r>
          </a:p>
        </p:txBody>
      </p:sp>
      <p:sp>
        <p:nvSpPr>
          <p:cNvPr id="7" name="מציין מיקום תוכן 5">
            <a:extLst>
              <a:ext uri="{FF2B5EF4-FFF2-40B4-BE49-F238E27FC236}">
                <a16:creationId xmlns:a16="http://schemas.microsoft.com/office/drawing/2014/main" id="{71D094BE-CB2F-080A-B316-CAB728CE876B}"/>
              </a:ext>
            </a:extLst>
          </p:cNvPr>
          <p:cNvSpPr txBox="1">
            <a:spLocks/>
          </p:cNvSpPr>
          <p:nvPr/>
        </p:nvSpPr>
        <p:spPr>
          <a:xfrm>
            <a:off x="4077331" y="2515577"/>
            <a:ext cx="2592375" cy="422694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e-IL" sz="2400" b="1" dirty="0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עיתוי הפיקוח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92AEDA3-8CA1-9029-04E5-EC13A650183D}"/>
              </a:ext>
            </a:extLst>
          </p:cNvPr>
          <p:cNvSpPr txBox="1"/>
          <p:nvPr/>
        </p:nvSpPr>
        <p:spPr>
          <a:xfrm>
            <a:off x="2021722" y="4738976"/>
            <a:ext cx="463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שימוש נרחב במנגנון החשבים המלווים</a:t>
            </a:r>
          </a:p>
        </p:txBody>
      </p:sp>
      <p:sp>
        <p:nvSpPr>
          <p:cNvPr id="8" name="מציין מיקום תוכן 5">
            <a:extLst>
              <a:ext uri="{FF2B5EF4-FFF2-40B4-BE49-F238E27FC236}">
                <a16:creationId xmlns:a16="http://schemas.microsoft.com/office/drawing/2014/main" id="{99A90F74-625F-98E1-5796-3B985002669D}"/>
              </a:ext>
            </a:extLst>
          </p:cNvPr>
          <p:cNvSpPr txBox="1">
            <a:spLocks/>
          </p:cNvSpPr>
          <p:nvPr/>
        </p:nvSpPr>
        <p:spPr>
          <a:xfrm>
            <a:off x="2596551" y="3902405"/>
            <a:ext cx="4073155" cy="52294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e-IL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החלפת הרשות המקומית ונטילת סמכויותיה</a:t>
            </a:r>
          </a:p>
        </p:txBody>
      </p:sp>
    </p:spTree>
    <p:extLst>
      <p:ext uri="{BB962C8B-B14F-4D97-AF65-F5344CB8AC3E}">
        <p14:creationId xmlns:p14="http://schemas.microsoft.com/office/powerpoint/2010/main" val="277606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09E89809-701A-5476-7674-C0F6C9C2B1F2}"/>
              </a:ext>
            </a:extLst>
          </p:cNvPr>
          <p:cNvSpPr txBox="1"/>
          <p:nvPr/>
        </p:nvSpPr>
        <p:spPr>
          <a:xfrm>
            <a:off x="4438139" y="1454146"/>
            <a:ext cx="3315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800" b="1" kern="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 האוטונומיה המקומית</a:t>
            </a:r>
            <a:endParaRPr lang="en-US" b="1" dirty="0"/>
          </a:p>
        </p:txBody>
      </p:sp>
      <p:sp>
        <p:nvSpPr>
          <p:cNvPr id="2" name="Title 109">
            <a:extLst>
              <a:ext uri="{FF2B5EF4-FFF2-40B4-BE49-F238E27FC236}">
                <a16:creationId xmlns:a16="http://schemas.microsoft.com/office/drawing/2014/main" id="{FBCFD809-A2CC-3DB8-7926-AF9CCA4677DD}"/>
              </a:ext>
            </a:extLst>
          </p:cNvPr>
          <p:cNvSpPr txBox="1">
            <a:spLocks/>
          </p:cNvSpPr>
          <p:nvPr/>
        </p:nvSpPr>
        <p:spPr>
          <a:xfrm>
            <a:off x="1427928" y="335673"/>
            <a:ext cx="9336144" cy="112007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kern="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מאפייני הפיקוח המנהלי</a:t>
            </a:r>
            <a:br>
              <a:rPr lang="en-US" sz="3600" b="1" kern="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600" b="1" kern="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השלטון המקומי</a:t>
            </a:r>
            <a:endParaRPr lang="he-IL" sz="3600" b="1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15476F6D-CFC7-20E2-3604-91720941E500}"/>
              </a:ext>
            </a:extLst>
          </p:cNvPr>
          <p:cNvGrpSpPr/>
          <p:nvPr/>
        </p:nvGrpSpPr>
        <p:grpSpPr>
          <a:xfrm>
            <a:off x="3642360" y="6329405"/>
            <a:ext cx="8148121" cy="45719"/>
            <a:chOff x="3167611" y="4746219"/>
            <a:chExt cx="8148121" cy="45719"/>
          </a:xfrm>
        </p:grpSpPr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76216448-C054-8FFA-ECF4-0ACDF95EEAE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31916F6F-39F4-19E2-1771-116874BBB7D3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תמונה 19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C44BECE9-2F4B-A8DE-C4EB-7BB5C3590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6F5D2212-7EF0-98E1-12BD-28AFF054F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879B9211-D04D-6C21-893D-F2655452C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7326554-920F-B696-551C-69878D30F808}"/>
              </a:ext>
            </a:extLst>
          </p:cNvPr>
          <p:cNvSpPr txBox="1"/>
          <p:nvPr/>
        </p:nvSpPr>
        <p:spPr>
          <a:xfrm>
            <a:off x="6650182" y="5487496"/>
            <a:ext cx="1861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הפיקוח המנהלי נועד להבטיח ציות לחוק בלבד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BEC5DB9-8366-684A-4D66-5134862FE305}"/>
              </a:ext>
            </a:extLst>
          </p:cNvPr>
          <p:cNvSpPr txBox="1"/>
          <p:nvPr/>
        </p:nvSpPr>
        <p:spPr>
          <a:xfrm>
            <a:off x="4330700" y="5487496"/>
            <a:ext cx="18611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הפיקוח המנהלי עוסק בפרטי החשבונות ובסדרי עדיפויות בהוצאות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BA91DB2-515D-DE7D-4DFE-0C20B533E928}"/>
              </a:ext>
            </a:extLst>
          </p:cNvPr>
          <p:cNvSpPr txBox="1"/>
          <p:nvPr/>
        </p:nvSpPr>
        <p:spPr>
          <a:xfrm>
            <a:off x="1715963" y="5487496"/>
            <a:ext cx="215633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הפיקוח המנהלי סוקר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את חוקיותן ואת מידת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התועלת/ כדאיות של החלטות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BC3AC40-ADBC-42D4-5CB1-285325356471}"/>
              </a:ext>
            </a:extLst>
          </p:cNvPr>
          <p:cNvSpPr txBox="1"/>
          <p:nvPr/>
        </p:nvSpPr>
        <p:spPr>
          <a:xfrm rot="16200000">
            <a:off x="730910" y="3860898"/>
            <a:ext cx="1126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מספר המדינות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5C023BC8-3DD4-12BD-6263-A12E5AB947ED}"/>
              </a:ext>
            </a:extLst>
          </p:cNvPr>
          <p:cNvCxnSpPr>
            <a:cxnSpLocks/>
          </p:cNvCxnSpPr>
          <p:nvPr/>
        </p:nvCxnSpPr>
        <p:spPr>
          <a:xfrm>
            <a:off x="1911692" y="5415339"/>
            <a:ext cx="89633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504FCFE-5BD7-CC7E-23E4-61031514B0EF}"/>
              </a:ext>
            </a:extLst>
          </p:cNvPr>
          <p:cNvSpPr/>
          <p:nvPr/>
        </p:nvSpPr>
        <p:spPr>
          <a:xfrm>
            <a:off x="2152007" y="4933108"/>
            <a:ext cx="1579418" cy="4895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E68F97D3-8DDC-8408-134A-01892F8D264C}"/>
              </a:ext>
            </a:extLst>
          </p:cNvPr>
          <p:cNvSpPr/>
          <p:nvPr/>
        </p:nvSpPr>
        <p:spPr>
          <a:xfrm>
            <a:off x="4389874" y="3519043"/>
            <a:ext cx="1579418" cy="18943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F7B5BA1B-715E-4773-0555-73AD7E70AC29}"/>
              </a:ext>
            </a:extLst>
          </p:cNvPr>
          <p:cNvSpPr/>
          <p:nvPr/>
        </p:nvSpPr>
        <p:spPr>
          <a:xfrm>
            <a:off x="6791052" y="2074443"/>
            <a:ext cx="1579418" cy="33389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41B51842-9663-3A7A-5D84-EA929A5A975E}"/>
              </a:ext>
            </a:extLst>
          </p:cNvPr>
          <p:cNvSpPr txBox="1"/>
          <p:nvPr/>
        </p:nvSpPr>
        <p:spPr>
          <a:xfrm>
            <a:off x="2462936" y="4967765"/>
            <a:ext cx="816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אוסטרליה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בלגיה</a:t>
            </a:r>
            <a:endParaRPr lang="en-US" sz="1050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CBE11C10-6F22-ACDE-6E92-BB6B6AF0DE75}"/>
              </a:ext>
            </a:extLst>
          </p:cNvPr>
          <p:cNvSpPr txBox="1"/>
          <p:nvPr/>
        </p:nvSpPr>
        <p:spPr>
          <a:xfrm>
            <a:off x="4681695" y="3509518"/>
            <a:ext cx="81637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איטליה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אירלנד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בולגריה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ד. קוריאה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הולנד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הונגריה</a:t>
            </a:r>
          </a:p>
          <a:p>
            <a:r>
              <a:rPr lang="he-IL" sz="105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ישראל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מקסיקו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צ'ילה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קנדה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רומניה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568EBD67-74B7-FB87-C901-8F01A4200F72}"/>
              </a:ext>
            </a:extLst>
          </p:cNvPr>
          <p:cNvSpPr txBox="1"/>
          <p:nvPr/>
        </p:nvSpPr>
        <p:spPr>
          <a:xfrm>
            <a:off x="7010331" y="2114213"/>
            <a:ext cx="9309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אוסטריה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איסלנד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בריטניה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גרמניה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דנמרק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טורקיה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יפן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לוקסמבורג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לטביה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ליטא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מלכה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נורבגיה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פולין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פורטוגל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צ'כיה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צרפת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קולומביה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קרואטיה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שבדיה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שוויץ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B66E2698-1AC5-0C6A-B9DA-C2E58AF4EB99}"/>
              </a:ext>
            </a:extLst>
          </p:cNvPr>
          <p:cNvSpPr txBox="1"/>
          <p:nvPr/>
        </p:nvSpPr>
        <p:spPr>
          <a:xfrm>
            <a:off x="2662585" y="4158912"/>
            <a:ext cx="5313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(5%)</a:t>
            </a:r>
            <a:endParaRPr lang="en-US" sz="1050" dirty="0">
              <a:solidFill>
                <a:srgbClr val="001A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4776B09D-C0DF-ABBB-7486-85138DE093D1}"/>
              </a:ext>
            </a:extLst>
          </p:cNvPr>
          <p:cNvCxnSpPr/>
          <p:nvPr/>
        </p:nvCxnSpPr>
        <p:spPr>
          <a:xfrm flipV="1">
            <a:off x="2932238" y="4676410"/>
            <a:ext cx="0" cy="237937"/>
          </a:xfrm>
          <a:prstGeom prst="line">
            <a:avLst/>
          </a:prstGeom>
          <a:ln>
            <a:solidFill>
              <a:srgbClr val="00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180F6951-BABE-4A25-E09A-4F8721E282EC}"/>
              </a:ext>
            </a:extLst>
          </p:cNvPr>
          <p:cNvSpPr/>
          <p:nvPr/>
        </p:nvSpPr>
        <p:spPr>
          <a:xfrm>
            <a:off x="2683506" y="4136443"/>
            <a:ext cx="489505" cy="489505"/>
          </a:xfrm>
          <a:prstGeom prst="ellipse">
            <a:avLst/>
          </a:prstGeom>
          <a:noFill/>
          <a:ln w="3175"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C80BCB6A-6F11-7534-E514-9C0EBA22875A}"/>
              </a:ext>
            </a:extLst>
          </p:cNvPr>
          <p:cNvSpPr txBox="1"/>
          <p:nvPr/>
        </p:nvSpPr>
        <p:spPr>
          <a:xfrm>
            <a:off x="1369937" y="2246898"/>
            <a:ext cx="541755" cy="327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7DB6DC2F-E5F7-242C-EA13-ECEBFC04108F}"/>
              </a:ext>
            </a:extLst>
          </p:cNvPr>
          <p:cNvSpPr txBox="1"/>
          <p:nvPr/>
        </p:nvSpPr>
        <p:spPr>
          <a:xfrm>
            <a:off x="4367115" y="2735838"/>
            <a:ext cx="1728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(27%)</a:t>
            </a:r>
            <a:endParaRPr lang="en-US" sz="1050" dirty="0">
              <a:solidFill>
                <a:srgbClr val="001A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9213E15F-EE52-1698-2C12-380DAF9D488D}"/>
              </a:ext>
            </a:extLst>
          </p:cNvPr>
          <p:cNvCxnSpPr/>
          <p:nvPr/>
        </p:nvCxnSpPr>
        <p:spPr>
          <a:xfrm flipV="1">
            <a:off x="5217220" y="3253336"/>
            <a:ext cx="0" cy="237937"/>
          </a:xfrm>
          <a:prstGeom prst="line">
            <a:avLst/>
          </a:prstGeom>
          <a:ln>
            <a:solidFill>
              <a:srgbClr val="00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אליפסה 39">
            <a:extLst>
              <a:ext uri="{FF2B5EF4-FFF2-40B4-BE49-F238E27FC236}">
                <a16:creationId xmlns:a16="http://schemas.microsoft.com/office/drawing/2014/main" id="{F46696A7-E319-4808-EA9F-E42112532DFC}"/>
              </a:ext>
            </a:extLst>
          </p:cNvPr>
          <p:cNvSpPr/>
          <p:nvPr/>
        </p:nvSpPr>
        <p:spPr>
          <a:xfrm>
            <a:off x="4968488" y="2713369"/>
            <a:ext cx="489505" cy="489505"/>
          </a:xfrm>
          <a:prstGeom prst="ellipse">
            <a:avLst/>
          </a:prstGeom>
          <a:noFill/>
          <a:ln w="3175"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C33082A4-1CD3-39D9-A1DF-46208EF411C1}"/>
              </a:ext>
            </a:extLst>
          </p:cNvPr>
          <p:cNvSpPr txBox="1"/>
          <p:nvPr/>
        </p:nvSpPr>
        <p:spPr>
          <a:xfrm>
            <a:off x="9015994" y="5487496"/>
            <a:ext cx="1861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הפיקוח המנהלי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מוגבל מאוד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896B3170-E52B-E8D7-50C4-17B737223C9A}"/>
              </a:ext>
            </a:extLst>
          </p:cNvPr>
          <p:cNvSpPr/>
          <p:nvPr/>
        </p:nvSpPr>
        <p:spPr>
          <a:xfrm>
            <a:off x="9156864" y="3953993"/>
            <a:ext cx="1579418" cy="14593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47C32AB4-D751-3218-8F7B-AA4975EDA297}"/>
              </a:ext>
            </a:extLst>
          </p:cNvPr>
          <p:cNvSpPr txBox="1"/>
          <p:nvPr/>
        </p:nvSpPr>
        <p:spPr>
          <a:xfrm>
            <a:off x="9363326" y="3958188"/>
            <a:ext cx="930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אסטוניה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ארה"ב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יוון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סלובניה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סלובקיה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ספרד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פינלנד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קפריסין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99F5F134-02F9-56BB-7932-15F960314414}"/>
              </a:ext>
            </a:extLst>
          </p:cNvPr>
          <p:cNvSpPr txBox="1"/>
          <p:nvPr/>
        </p:nvSpPr>
        <p:spPr>
          <a:xfrm>
            <a:off x="8216025" y="1963971"/>
            <a:ext cx="1728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(49%)</a:t>
            </a:r>
            <a:endParaRPr lang="en-US" sz="1050" dirty="0">
              <a:solidFill>
                <a:srgbClr val="001A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אליפסה 45">
            <a:extLst>
              <a:ext uri="{FF2B5EF4-FFF2-40B4-BE49-F238E27FC236}">
                <a16:creationId xmlns:a16="http://schemas.microsoft.com/office/drawing/2014/main" id="{42053FA6-C64B-FBB2-F42C-03265738608C}"/>
              </a:ext>
            </a:extLst>
          </p:cNvPr>
          <p:cNvSpPr/>
          <p:nvPr/>
        </p:nvSpPr>
        <p:spPr>
          <a:xfrm>
            <a:off x="8817398" y="1941502"/>
            <a:ext cx="489505" cy="489505"/>
          </a:xfrm>
          <a:prstGeom prst="ellipse">
            <a:avLst/>
          </a:prstGeom>
          <a:noFill/>
          <a:ln w="3175"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84B3CB55-E07E-A0F0-FDBB-190081D6017A}"/>
              </a:ext>
            </a:extLst>
          </p:cNvPr>
          <p:cNvSpPr txBox="1"/>
          <p:nvPr/>
        </p:nvSpPr>
        <p:spPr>
          <a:xfrm>
            <a:off x="9048693" y="3159563"/>
            <a:ext cx="1728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(19%)</a:t>
            </a:r>
            <a:endParaRPr lang="en-US" sz="1050" dirty="0">
              <a:solidFill>
                <a:srgbClr val="001A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24F7348F-6689-0B5D-8CA4-ED8BDDE68F6A}"/>
              </a:ext>
            </a:extLst>
          </p:cNvPr>
          <p:cNvCxnSpPr/>
          <p:nvPr/>
        </p:nvCxnSpPr>
        <p:spPr>
          <a:xfrm flipV="1">
            <a:off x="9887363" y="3671614"/>
            <a:ext cx="0" cy="237937"/>
          </a:xfrm>
          <a:prstGeom prst="line">
            <a:avLst/>
          </a:prstGeom>
          <a:ln>
            <a:solidFill>
              <a:srgbClr val="002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147FE0E3-BB2F-9C9A-D820-418FBE69710B}"/>
              </a:ext>
            </a:extLst>
          </p:cNvPr>
          <p:cNvSpPr/>
          <p:nvPr/>
        </p:nvSpPr>
        <p:spPr>
          <a:xfrm>
            <a:off x="9638631" y="3131647"/>
            <a:ext cx="489505" cy="489505"/>
          </a:xfrm>
          <a:prstGeom prst="ellipse">
            <a:avLst/>
          </a:prstGeom>
          <a:noFill/>
          <a:ln w="3175"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מחבר: מרפקי 51">
            <a:extLst>
              <a:ext uri="{FF2B5EF4-FFF2-40B4-BE49-F238E27FC236}">
                <a16:creationId xmlns:a16="http://schemas.microsoft.com/office/drawing/2014/main" id="{BDAB5BAB-FE32-4DEB-496E-B4E62CCCF59E}"/>
              </a:ext>
            </a:extLst>
          </p:cNvPr>
          <p:cNvCxnSpPr>
            <a:cxnSpLocks/>
          </p:cNvCxnSpPr>
          <p:nvPr/>
        </p:nvCxnSpPr>
        <p:spPr>
          <a:xfrm flipV="1">
            <a:off x="8370469" y="2292258"/>
            <a:ext cx="437672" cy="306335"/>
          </a:xfrm>
          <a:prstGeom prst="bentConnector3">
            <a:avLst>
              <a:gd name="adj1" fmla="val 50000"/>
            </a:avLst>
          </a:prstGeom>
          <a:ln>
            <a:solidFill>
              <a:srgbClr val="002D57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78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712" y="2844747"/>
            <a:ext cx="2119870" cy="1168506"/>
          </a:xfrm>
        </p:spPr>
        <p:txBody>
          <a:bodyPr anchor="b">
            <a:no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המלצות מרכזיות</a:t>
            </a:r>
          </a:p>
        </p:txBody>
      </p:sp>
      <p:pic>
        <p:nvPicPr>
          <p:cNvPr id="14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C8058F73-965D-648B-CB1B-7D7C3829F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BBE17234-B56F-C1E9-EAE2-09C728B0D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65FE898E-2C60-5423-29B1-0D66B8B3E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מציין מיקום תוכן 5">
            <a:extLst>
              <a:ext uri="{FF2B5EF4-FFF2-40B4-BE49-F238E27FC236}">
                <a16:creationId xmlns:a16="http://schemas.microsoft.com/office/drawing/2014/main" id="{51BD1C8A-1AEA-FB59-6C53-70BA7561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720" y="5088375"/>
            <a:ext cx="4750705" cy="6934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העדפת התערבות נקודתית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ברשויות מקומיות עם ליקויים</a:t>
            </a:r>
          </a:p>
          <a:p>
            <a:pPr>
              <a:lnSpc>
                <a:spcPct val="100000"/>
              </a:lnSpc>
            </a:pPr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תמונה 11" descr="תמונה שמכילה סמל, לוגו, גרפיקה, גופן&#10;&#10;התיאור נוצר באופן אוטומטי">
            <a:extLst>
              <a:ext uri="{FF2B5EF4-FFF2-40B4-BE49-F238E27FC236}">
                <a16:creationId xmlns:a16="http://schemas.microsoft.com/office/drawing/2014/main" id="{5EF029E6-ED50-9336-F9CE-B0C43D02F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61" y="799608"/>
            <a:ext cx="539250" cy="542821"/>
          </a:xfrm>
          <a:prstGeom prst="rect">
            <a:avLst/>
          </a:prstGeom>
        </p:spPr>
      </p:pic>
      <p:pic>
        <p:nvPicPr>
          <p:cNvPr id="17" name="תמונה 16" descr="תמונה שמכילה סמל, עיגול, גרפיקה, אומנות&#10;&#10;התיאור נוצר באופן אוטומטי">
            <a:extLst>
              <a:ext uri="{FF2B5EF4-FFF2-40B4-BE49-F238E27FC236}">
                <a16:creationId xmlns:a16="http://schemas.microsoft.com/office/drawing/2014/main" id="{5C8CE5CF-CE89-62B1-70F8-3A1A0F4D98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76" y="1756339"/>
            <a:ext cx="512839" cy="512839"/>
          </a:xfrm>
          <a:prstGeom prst="rect">
            <a:avLst/>
          </a:prstGeom>
        </p:spPr>
      </p:pic>
      <p:pic>
        <p:nvPicPr>
          <p:cNvPr id="19" name="תמונה 18" descr="תמונה שמכילה סמל, לוגו, גופן, עיגול&#10;&#10;התיאור נוצר באופן אוטומטי">
            <a:extLst>
              <a:ext uri="{FF2B5EF4-FFF2-40B4-BE49-F238E27FC236}">
                <a16:creationId xmlns:a16="http://schemas.microsoft.com/office/drawing/2014/main" id="{95CB9D82-4382-68F6-0C98-C85C1A1DD4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65" y="2835107"/>
            <a:ext cx="542822" cy="542822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E88D7581-8024-146F-3578-8D11E23C2592}"/>
              </a:ext>
            </a:extLst>
          </p:cNvPr>
          <p:cNvSpPr txBox="1"/>
          <p:nvPr/>
        </p:nvSpPr>
        <p:spPr>
          <a:xfrm>
            <a:off x="3729345" y="754231"/>
            <a:ext cx="2464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עיגון חוקתי של עיקרון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האוטונומיה המקומית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7866A907-5169-053B-7242-02787D8890C9}"/>
              </a:ext>
            </a:extLst>
          </p:cNvPr>
          <p:cNvSpPr txBox="1"/>
          <p:nvPr/>
        </p:nvSpPr>
        <p:spPr>
          <a:xfrm>
            <a:off x="3189766" y="1673506"/>
            <a:ext cx="3003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הסדרת מנגנוני היוועצות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עם השלטון המקומי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DFFD27AE-D253-F6CC-4C12-FB95D0987BA9}"/>
              </a:ext>
            </a:extLst>
          </p:cNvPr>
          <p:cNvSpPr txBox="1"/>
          <p:nvPr/>
        </p:nvSpPr>
        <p:spPr>
          <a:xfrm>
            <a:off x="3207967" y="2627279"/>
            <a:ext cx="2985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שינוי התכלית של הרגולציה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ומיקודה בבחינת חוקיות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הפעולות של הרשויות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תמונה 36" descr="תמונה שמכילה סמל, סימטריה, גופן, קו&#10;&#10;התיאור נוצר באופן אוטומטי">
            <a:extLst>
              <a:ext uri="{FF2B5EF4-FFF2-40B4-BE49-F238E27FC236}">
                <a16:creationId xmlns:a16="http://schemas.microsoft.com/office/drawing/2014/main" id="{6DE20B75-7E36-A41C-0758-02C65A24BF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15" y="4067120"/>
            <a:ext cx="431289" cy="459648"/>
          </a:xfrm>
          <a:prstGeom prst="rect">
            <a:avLst/>
          </a:prstGeom>
        </p:spPr>
      </p:pic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52F8E9CF-7255-B767-EF5C-85DD38B02CA8}"/>
              </a:ext>
            </a:extLst>
          </p:cNvPr>
          <p:cNvSpPr txBox="1"/>
          <p:nvPr/>
        </p:nvSpPr>
        <p:spPr>
          <a:xfrm>
            <a:off x="2984400" y="3857827"/>
            <a:ext cx="3209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צמצום רגולציה שוטפת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כלל הרשויות המקומיות.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פיקוח בדיעבד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תמונה 40" descr="תמונה שמכילה סמל, לוגו, סימן, גופן&#10;&#10;התיאור נוצר באופן אוטומטי">
            <a:extLst>
              <a:ext uri="{FF2B5EF4-FFF2-40B4-BE49-F238E27FC236}">
                <a16:creationId xmlns:a16="http://schemas.microsoft.com/office/drawing/2014/main" id="{B4F48F56-40DD-7825-E3C4-63892F526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47" y="5158967"/>
            <a:ext cx="423683" cy="5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79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4F1DF38-8770-1569-1489-476BC66760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1E94CAFF-D8B1-05FC-6C07-33C944D4A8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sp>
        <p:nvSpPr>
          <p:cNvPr id="10" name="כותרת 3">
            <a:extLst>
              <a:ext uri="{FF2B5EF4-FFF2-40B4-BE49-F238E27FC236}">
                <a16:creationId xmlns:a16="http://schemas.microsoft.com/office/drawing/2014/main" id="{1F5E13CD-5B7E-D571-C6C7-9350A16ED44C}"/>
              </a:ext>
            </a:extLst>
          </p:cNvPr>
          <p:cNvSpPr txBox="1">
            <a:spLocks/>
          </p:cNvSpPr>
          <p:nvPr/>
        </p:nvSpPr>
        <p:spPr>
          <a:xfrm>
            <a:off x="1690724" y="3115108"/>
            <a:ext cx="3708605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</a:t>
            </a:r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91BC5D45-347F-A6F0-5DEC-6CA9524B3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4977" y="6279133"/>
            <a:ext cx="1018032" cy="212799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ECB810A0-84E4-864A-C713-41E811527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78475" y="6268560"/>
            <a:ext cx="801157" cy="209209"/>
          </a:xfrm>
          <a:prstGeom prst="rect">
            <a:avLst/>
          </a:prstGeom>
        </p:spPr>
      </p:pic>
      <p:pic>
        <p:nvPicPr>
          <p:cNvPr id="16" name="תמונה 15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37B4685A-5870-9CF8-03E6-19D271160F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7" y="6264735"/>
            <a:ext cx="948284" cy="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itle 109">
            <a:extLst>
              <a:ext uri="{FF2B5EF4-FFF2-40B4-BE49-F238E27FC236}">
                <a16:creationId xmlns:a16="http://schemas.microsoft.com/office/drawing/2014/main" id="{355FCB4C-B824-3509-1AC6-D7425FEB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200" y="1035027"/>
            <a:ext cx="7757597" cy="1073549"/>
          </a:xfrm>
        </p:spPr>
        <p:txBody>
          <a:bodyPr anchor="b">
            <a:noAutofit/>
          </a:bodyPr>
          <a:lstStyle/>
          <a:p>
            <a:pPr algn="ctr"/>
            <a:r>
              <a:rPr lang="he-IL" sz="3600" b="1" kern="0" dirty="0">
                <a:solidFill>
                  <a:srgbClr val="002D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 האוטונומיה המקומית (</a:t>
            </a:r>
            <a:r>
              <a:rPr lang="en-US" sz="3600" b="1" kern="0" dirty="0">
                <a:solidFill>
                  <a:srgbClr val="002D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</a:t>
            </a:r>
            <a:r>
              <a:rPr lang="he-IL" sz="3600" b="1" kern="0" dirty="0">
                <a:solidFill>
                  <a:srgbClr val="002D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br>
              <a:rPr lang="en-US" sz="3600" b="1" kern="0" dirty="0">
                <a:solidFill>
                  <a:srgbClr val="002D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3600" b="1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EAA9214-0455-A28C-7AC0-379A0DE8D8CC}"/>
              </a:ext>
            </a:extLst>
          </p:cNvPr>
          <p:cNvSpPr txBox="1"/>
          <p:nvPr/>
        </p:nvSpPr>
        <p:spPr>
          <a:xfrm>
            <a:off x="2240650" y="1698777"/>
            <a:ext cx="7710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800" b="1" kern="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ציון מסכם – מדינות החברות באיחוד האירופי ו/או ב-</a:t>
            </a:r>
            <a:r>
              <a:rPr lang="en-US" sz="1800" b="1" kern="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OECD</a:t>
            </a:r>
            <a:r>
              <a:rPr lang="he-IL" sz="1800" b="1" kern="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800" b="1" kern="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800" b="1" kern="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US" b="1" dirty="0"/>
          </a:p>
        </p:txBody>
      </p:sp>
      <p:pic>
        <p:nvPicPr>
          <p:cNvPr id="18" name="תמונה 17" descr="תמונה שמכילה גדר, צילום מסך, קו, עיצוב&#10;&#10;התיאור נוצר באופן אוטומטי">
            <a:extLst>
              <a:ext uri="{FF2B5EF4-FFF2-40B4-BE49-F238E27FC236}">
                <a16:creationId xmlns:a16="http://schemas.microsoft.com/office/drawing/2014/main" id="{45D7B1E8-5444-1C30-2DDD-B602E2477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8" y="2633273"/>
            <a:ext cx="9974799" cy="3097326"/>
          </a:xfrm>
          <a:prstGeom prst="rect">
            <a:avLst/>
          </a:prstGeom>
        </p:spPr>
      </p:pic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02739862-B5C0-7CF3-5848-A4D1A33F8FDC}"/>
              </a:ext>
            </a:extLst>
          </p:cNvPr>
          <p:cNvGrpSpPr/>
          <p:nvPr/>
        </p:nvGrpSpPr>
        <p:grpSpPr>
          <a:xfrm>
            <a:off x="3642360" y="6329405"/>
            <a:ext cx="8148121" cy="45719"/>
            <a:chOff x="3167611" y="4746219"/>
            <a:chExt cx="8148121" cy="45719"/>
          </a:xfrm>
        </p:grpSpPr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A729AE62-F767-2849-1857-3D22E8FA5F92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C80270DC-37BA-E29C-0B59-E8ED76877713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תמונה 21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8396A11B-75FB-A7AC-345D-19B46489D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27" name="גרפיקה 26">
            <a:extLst>
              <a:ext uri="{FF2B5EF4-FFF2-40B4-BE49-F238E27FC236}">
                <a16:creationId xmlns:a16="http://schemas.microsoft.com/office/drawing/2014/main" id="{56F110F4-697B-9FE7-3B32-B908774CA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9" name="גרפיקה 28">
            <a:extLst>
              <a:ext uri="{FF2B5EF4-FFF2-40B4-BE49-F238E27FC236}">
                <a16:creationId xmlns:a16="http://schemas.microsoft.com/office/drawing/2014/main" id="{A42DED59-4086-ED05-7BD8-70995D6DD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7F0D9C0-1A6C-2468-8FC1-91416CC1FBCF}"/>
              </a:ext>
            </a:extLst>
          </p:cNvPr>
          <p:cNvGrpSpPr/>
          <p:nvPr/>
        </p:nvGrpSpPr>
        <p:grpSpPr>
          <a:xfrm>
            <a:off x="3642360" y="6329405"/>
            <a:ext cx="8148121" cy="45719"/>
            <a:chOff x="3167611" y="4746219"/>
            <a:chExt cx="8148121" cy="45719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D889EBDF-BFC9-1E4D-6F5B-E08353F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F0247DB6-0F2C-32EF-BE09-2E295652D6DE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תמונה 22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34B3EB4-C4EE-DF8F-DDCD-F23FBE450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02AD289B-E7FC-2A70-9723-DC26B03C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9E94B750-3D8A-3902-F24B-0FA703736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26416CDB-AA0D-CE0F-BEF3-962CBABEB32B}"/>
              </a:ext>
            </a:extLst>
          </p:cNvPr>
          <p:cNvSpPr/>
          <p:nvPr/>
        </p:nvSpPr>
        <p:spPr>
          <a:xfrm>
            <a:off x="2254573" y="733904"/>
            <a:ext cx="7668042" cy="777513"/>
          </a:xfrm>
          <a:prstGeom prst="rect">
            <a:avLst/>
          </a:prstGeom>
          <a:solidFill>
            <a:srgbClr val="002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3CEEA9C-67C7-B108-0F60-0D095E1C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838" y="815029"/>
            <a:ext cx="7263513" cy="65102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שתי תפיסות על מעמד השלטון המקומי</a:t>
            </a: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99C2EA4A-0F81-A2AF-5FB5-2A9B89987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82482" y="1896749"/>
            <a:ext cx="2999712" cy="2999712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4BA59D8-4425-ACD3-722B-878DEF4AE5B5}"/>
              </a:ext>
            </a:extLst>
          </p:cNvPr>
          <p:cNvSpPr txBox="1"/>
          <p:nvPr/>
        </p:nvSpPr>
        <p:spPr>
          <a:xfrm>
            <a:off x="7085044" y="5111811"/>
            <a:ext cx="2448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ממשל עצמי מקומי</a:t>
            </a:r>
          </a:p>
        </p:txBody>
      </p:sp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9D09DB1-AE29-053C-9B96-EF31B4606D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40828" y="1896748"/>
            <a:ext cx="2999712" cy="2999712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5C4B2058-26C6-7ED9-92FA-CF94736751D4}"/>
              </a:ext>
            </a:extLst>
          </p:cNvPr>
          <p:cNvSpPr txBox="1"/>
          <p:nvPr/>
        </p:nvSpPr>
        <p:spPr>
          <a:xfrm>
            <a:off x="2816592" y="5111811"/>
            <a:ext cx="2448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זרוע של המדינה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B3CA5E4-1F61-6416-C868-7E183188FBA7}"/>
              </a:ext>
            </a:extLst>
          </p:cNvPr>
          <p:cNvSpPr txBox="1"/>
          <p:nvPr/>
        </p:nvSpPr>
        <p:spPr>
          <a:xfrm>
            <a:off x="6689476" y="2649518"/>
            <a:ext cx="31853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הרשויות המקומיות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מבטאות את זכות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ההתאגדות הקהילתית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 התושבים המקומיים.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דמוקרטיה מקומית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065D7D6-E603-8D04-99C7-2588ADA4CF46}"/>
              </a:ext>
            </a:extLst>
          </p:cNvPr>
          <p:cNvSpPr txBox="1"/>
          <p:nvPr/>
        </p:nvSpPr>
        <p:spPr>
          <a:xfrm>
            <a:off x="2870807" y="2828835"/>
            <a:ext cx="25397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הרשויות המקומיות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פועלות מטעם המדינה.</a:t>
            </a:r>
          </a:p>
          <a:p>
            <a:pPr algn="ctr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המדינה מאצילה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מסמכויותיה לרשויות</a:t>
            </a:r>
          </a:p>
        </p:txBody>
      </p:sp>
    </p:spTree>
    <p:extLst>
      <p:ext uri="{BB962C8B-B14F-4D97-AF65-F5344CB8AC3E}">
        <p14:creationId xmlns:p14="http://schemas.microsoft.com/office/powerpoint/2010/main" val="122559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344" y="1566605"/>
            <a:ext cx="2544791" cy="1569882"/>
          </a:xfrm>
        </p:spPr>
        <p:txBody>
          <a:bodyPr anchor="b">
            <a:no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איזונים בין רשויות השלטון</a:t>
            </a:r>
            <a:endParaRPr lang="he-IL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DD6D6EE-2D2D-D5D6-94CB-7955D75FE455}"/>
              </a:ext>
            </a:extLst>
          </p:cNvPr>
          <p:cNvSpPr txBox="1"/>
          <p:nvPr/>
        </p:nvSpPr>
        <p:spPr>
          <a:xfrm>
            <a:off x="2021722" y="2172693"/>
            <a:ext cx="46312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"הרשויות המקומיות הינן אחד היסודות העיקריים של כל משטר דמוקרטי...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הגנה על הממשל העצמי המקומי וחיזוקו במדינות אירופה השונות יהוו תרומה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חשובה להקמת אירופה המבוססת על </a:t>
            </a:r>
            <a:r>
              <a:rPr lang="he-IL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עקרונות הדמוקרטיה וביזור הכוח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(מתוך: המבוא לאמנה האירופית לשלטון עצמי מקומי)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69C9F6E-D813-5517-B13C-BE887C651000}"/>
              </a:ext>
            </a:extLst>
          </p:cNvPr>
          <p:cNvSpPr txBox="1"/>
          <p:nvPr/>
        </p:nvSpPr>
        <p:spPr>
          <a:xfrm>
            <a:off x="7987191" y="3610441"/>
            <a:ext cx="2904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מביזור אופקי לביזור אנכי</a:t>
            </a:r>
            <a:endParaRPr lang="en-US" sz="3600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6B96E853-D6E4-A1B5-BD99-617B069F064E}"/>
              </a:ext>
            </a:extLst>
          </p:cNvPr>
          <p:cNvCxnSpPr/>
          <p:nvPr/>
        </p:nvCxnSpPr>
        <p:spPr>
          <a:xfrm flipH="1">
            <a:off x="9192556" y="3429031"/>
            <a:ext cx="1619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865DCD95-7B9A-E910-B919-417ABD861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049E71BE-9091-A529-07BC-CFF9A9867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570FA5ED-09F4-FCD9-BFB2-356F86842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5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מלבן 14">
            <a:extLst>
              <a:ext uri="{FF2B5EF4-FFF2-40B4-BE49-F238E27FC236}">
                <a16:creationId xmlns:a16="http://schemas.microsoft.com/office/drawing/2014/main" id="{26416CDB-AA0D-CE0F-BEF3-962CBABEB32B}"/>
              </a:ext>
            </a:extLst>
          </p:cNvPr>
          <p:cNvSpPr/>
          <p:nvPr/>
        </p:nvSpPr>
        <p:spPr>
          <a:xfrm>
            <a:off x="2261979" y="733904"/>
            <a:ext cx="7668042" cy="777513"/>
          </a:xfrm>
          <a:prstGeom prst="rect">
            <a:avLst/>
          </a:prstGeom>
          <a:solidFill>
            <a:srgbClr val="002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3CEEA9C-67C7-B108-0F60-0D095E1C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43" y="815029"/>
            <a:ext cx="7263513" cy="65102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המעמד החוקתי של השלטון המקומי בישראל</a:t>
            </a:r>
            <a:endParaRPr lang="he-I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99CCDCF9-D087-34C0-EF92-9A97BF45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1412" y="2248372"/>
            <a:ext cx="2660904" cy="2660904"/>
          </a:xfrm>
          <a:prstGeom prst="rect">
            <a:avLst/>
          </a:prstGeom>
        </p:spPr>
      </p:pic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B1E24CB9-B222-65EF-FEA9-6D5A4222A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7910" y="2248372"/>
            <a:ext cx="2660904" cy="2660904"/>
          </a:xfrm>
          <a:prstGeom prst="rect">
            <a:avLst/>
          </a:prstGeom>
        </p:spPr>
      </p:pic>
      <p:pic>
        <p:nvPicPr>
          <p:cNvPr id="27" name="גרפיקה 26">
            <a:extLst>
              <a:ext uri="{FF2B5EF4-FFF2-40B4-BE49-F238E27FC236}">
                <a16:creationId xmlns:a16="http://schemas.microsoft.com/office/drawing/2014/main" id="{3A16021B-9E0A-9268-80EF-0D6F7A1FA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408" y="2248372"/>
            <a:ext cx="2660904" cy="2660904"/>
          </a:xfrm>
          <a:prstGeom prst="rect">
            <a:avLst/>
          </a:prstGeom>
        </p:spPr>
      </p:pic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BBE4F85A-BDA3-AF4E-523A-61EE8AD5A08F}"/>
              </a:ext>
            </a:extLst>
          </p:cNvPr>
          <p:cNvSpPr txBox="1"/>
          <p:nvPr/>
        </p:nvSpPr>
        <p:spPr>
          <a:xfrm>
            <a:off x="7952663" y="3075628"/>
            <a:ext cx="18784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אין התייחסות לשלטון המקומי בחוקי היסוד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13E72BCC-1033-C14D-E503-A86E4BC4341F}"/>
              </a:ext>
            </a:extLst>
          </p:cNvPr>
          <p:cNvSpPr txBox="1"/>
          <p:nvPr/>
        </p:nvSpPr>
        <p:spPr>
          <a:xfrm>
            <a:off x="5071755" y="2849418"/>
            <a:ext cx="18784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עיקרון האוטונומיה המקומית אינו מעוגן בחוקה ובחקיקה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84AB825-F50F-AD0B-7AE9-29157EF49A4B}"/>
              </a:ext>
            </a:extLst>
          </p:cNvPr>
          <p:cNvSpPr txBox="1"/>
          <p:nvPr/>
        </p:nvSpPr>
        <p:spPr>
          <a:xfrm>
            <a:off x="2159157" y="2987917"/>
            <a:ext cx="1878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מרחב הפעולה של השלטון המקומי מצומצם (אולטרה וירס)</a:t>
            </a:r>
          </a:p>
        </p:txBody>
      </p: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0C50ABF4-E0D9-6ECF-8B71-6ED24ECA4939}"/>
              </a:ext>
            </a:extLst>
          </p:cNvPr>
          <p:cNvGrpSpPr/>
          <p:nvPr/>
        </p:nvGrpSpPr>
        <p:grpSpPr>
          <a:xfrm>
            <a:off x="3642360" y="6329405"/>
            <a:ext cx="8148121" cy="45719"/>
            <a:chOff x="3167611" y="4746219"/>
            <a:chExt cx="8148121" cy="45719"/>
          </a:xfrm>
        </p:grpSpPr>
        <p:cxnSp>
          <p:nvCxnSpPr>
            <p:cNvPr id="33" name="מחבר ישר 32">
              <a:extLst>
                <a:ext uri="{FF2B5EF4-FFF2-40B4-BE49-F238E27FC236}">
                  <a16:creationId xmlns:a16="http://schemas.microsoft.com/office/drawing/2014/main" id="{F3B407D4-21C6-C692-6836-709668B1D88E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אליפסה 33">
              <a:extLst>
                <a:ext uri="{FF2B5EF4-FFF2-40B4-BE49-F238E27FC236}">
                  <a16:creationId xmlns:a16="http://schemas.microsoft.com/office/drawing/2014/main" id="{4140818D-992F-0CF5-0D4A-FABFB300795F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תמונה 34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A938870D-E6DD-6EFD-3D43-2366671580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36" name="גרפיקה 35">
            <a:extLst>
              <a:ext uri="{FF2B5EF4-FFF2-40B4-BE49-F238E27FC236}">
                <a16:creationId xmlns:a16="http://schemas.microsoft.com/office/drawing/2014/main" id="{5080A916-FF01-EE55-9F1D-D66FAC3D8C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37" name="גרפיקה 36">
            <a:extLst>
              <a:ext uri="{FF2B5EF4-FFF2-40B4-BE49-F238E27FC236}">
                <a16:creationId xmlns:a16="http://schemas.microsoft.com/office/drawing/2014/main" id="{12B90CE9-208A-D7D0-67EB-DF8766DBF9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F16C6E37-56C2-DD9C-824C-2559CFBDE4E3}"/>
              </a:ext>
            </a:extLst>
          </p:cNvPr>
          <p:cNvSpPr txBox="1"/>
          <p:nvPr/>
        </p:nvSpPr>
        <p:spPr>
          <a:xfrm>
            <a:off x="2235656" y="2648362"/>
            <a:ext cx="457300" cy="296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  <a:p>
            <a:pPr algn="ctr">
              <a:lnSpc>
                <a:spcPct val="15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  <a:p>
            <a:pPr algn="ctr">
              <a:lnSpc>
                <a:spcPct val="15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  <a:p>
            <a:pPr algn="ctr">
              <a:lnSpc>
                <a:spcPct val="15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  <a:p>
            <a:pPr algn="ctr">
              <a:lnSpc>
                <a:spcPct val="15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Title 109">
            <a:extLst>
              <a:ext uri="{FF2B5EF4-FFF2-40B4-BE49-F238E27FC236}">
                <a16:creationId xmlns:a16="http://schemas.microsoft.com/office/drawing/2014/main" id="{4554B267-00CB-AEC7-9C55-8AB1B50ED14A}"/>
              </a:ext>
            </a:extLst>
          </p:cNvPr>
          <p:cNvSpPr txBox="1">
            <a:spLocks/>
          </p:cNvSpPr>
          <p:nvPr/>
        </p:nvSpPr>
        <p:spPr>
          <a:xfrm>
            <a:off x="1427928" y="664771"/>
            <a:ext cx="9336144" cy="112007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kern="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עיגון חוקתי / חוקי של עקרון האוטונומיה המקומית (ממשל עצמי מקומי)</a:t>
            </a:r>
            <a:endParaRPr lang="he-IL" sz="3600" b="1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09E89809-701A-5476-7674-C0F6C9C2B1F2}"/>
              </a:ext>
            </a:extLst>
          </p:cNvPr>
          <p:cNvSpPr txBox="1"/>
          <p:nvPr/>
        </p:nvSpPr>
        <p:spPr>
          <a:xfrm>
            <a:off x="2240652" y="1783244"/>
            <a:ext cx="7710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800" b="1" kern="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מדינות האיחוד האירופי</a:t>
            </a:r>
            <a:endParaRPr lang="en-US" b="1" dirty="0"/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AF00B4D2-CC00-0FE0-5487-DD8F7DC0BE4A}"/>
              </a:ext>
            </a:extLst>
          </p:cNvPr>
          <p:cNvGrpSpPr/>
          <p:nvPr/>
        </p:nvGrpSpPr>
        <p:grpSpPr>
          <a:xfrm>
            <a:off x="3642360" y="6329405"/>
            <a:ext cx="8148121" cy="45719"/>
            <a:chOff x="3167611" y="4746219"/>
            <a:chExt cx="8148121" cy="45719"/>
          </a:xfrm>
        </p:grpSpPr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D330B920-1AFB-63BA-35EE-AB210AADF90C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אליפסה 21">
              <a:extLst>
                <a:ext uri="{FF2B5EF4-FFF2-40B4-BE49-F238E27FC236}">
                  <a16:creationId xmlns:a16="http://schemas.microsoft.com/office/drawing/2014/main" id="{A0E05023-05F1-D619-0949-5CDF03B6670E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תמונה 26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F02494CF-02A2-5CBB-DB3A-600C97DBB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29" name="גרפיקה 28">
            <a:extLst>
              <a:ext uri="{FF2B5EF4-FFF2-40B4-BE49-F238E27FC236}">
                <a16:creationId xmlns:a16="http://schemas.microsoft.com/office/drawing/2014/main" id="{26FD03D6-29F0-4219-6911-75C4CCE4E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7A5D071-8019-7E4F-2686-EDEBCB36D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E268342-B766-F00A-D852-585A97A9D3C7}"/>
              </a:ext>
            </a:extLst>
          </p:cNvPr>
          <p:cNvSpPr txBox="1"/>
          <p:nvPr/>
        </p:nvSpPr>
        <p:spPr>
          <a:xfrm>
            <a:off x="8264645" y="5637702"/>
            <a:ext cx="1861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עיגון חוקתי מפורט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65EF5678-CF4D-59A9-C6B3-C1140ACA0DEC}"/>
              </a:ext>
            </a:extLst>
          </p:cNvPr>
          <p:cNvSpPr txBox="1"/>
          <p:nvPr/>
        </p:nvSpPr>
        <p:spPr>
          <a:xfrm>
            <a:off x="4270220" y="5573054"/>
            <a:ext cx="20245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 נקבע בחוקה 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אלא בחוק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4E43445F-21A2-0C88-FF35-DF0FA6DC4FFC}"/>
              </a:ext>
            </a:extLst>
          </p:cNvPr>
          <p:cNvSpPr txBox="1"/>
          <p:nvPr/>
        </p:nvSpPr>
        <p:spPr>
          <a:xfrm>
            <a:off x="2669988" y="5601955"/>
            <a:ext cx="1861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אף אחד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53C0D312-7DD0-59D6-BF4D-BCB9951952E0}"/>
              </a:ext>
            </a:extLst>
          </p:cNvPr>
          <p:cNvSpPr txBox="1"/>
          <p:nvPr/>
        </p:nvSpPr>
        <p:spPr>
          <a:xfrm rot="16200000">
            <a:off x="1345654" y="3983396"/>
            <a:ext cx="1126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מספר המדינות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0A9B5851-FA17-7BC8-D5A8-115854D173A9}"/>
              </a:ext>
            </a:extLst>
          </p:cNvPr>
          <p:cNvCxnSpPr/>
          <p:nvPr/>
        </p:nvCxnSpPr>
        <p:spPr>
          <a:xfrm>
            <a:off x="2639229" y="5537837"/>
            <a:ext cx="82265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מלבן 31">
            <a:extLst>
              <a:ext uri="{FF2B5EF4-FFF2-40B4-BE49-F238E27FC236}">
                <a16:creationId xmlns:a16="http://schemas.microsoft.com/office/drawing/2014/main" id="{884E8F5B-40A4-B6E7-3D35-A4B42D4E89D5}"/>
              </a:ext>
            </a:extLst>
          </p:cNvPr>
          <p:cNvSpPr/>
          <p:nvPr/>
        </p:nvSpPr>
        <p:spPr>
          <a:xfrm>
            <a:off x="4540242" y="5339548"/>
            <a:ext cx="1579418" cy="191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A7EE468C-FBD9-441F-81F9-CB649510AFDC}"/>
              </a:ext>
            </a:extLst>
          </p:cNvPr>
          <p:cNvSpPr/>
          <p:nvPr/>
        </p:nvSpPr>
        <p:spPr>
          <a:xfrm>
            <a:off x="8405515" y="4814257"/>
            <a:ext cx="1579418" cy="7168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0BB4DEEC-4DDE-B55F-5014-99067FC92CFD}"/>
              </a:ext>
            </a:extLst>
          </p:cNvPr>
          <p:cNvSpPr txBox="1"/>
          <p:nvPr/>
        </p:nvSpPr>
        <p:spPr>
          <a:xfrm>
            <a:off x="4738802" y="5308182"/>
            <a:ext cx="8163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מלטה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0CF4054B-6EF8-6D55-31FD-2A3CE74A5B1E}"/>
              </a:ext>
            </a:extLst>
          </p:cNvPr>
          <p:cNvSpPr txBox="1"/>
          <p:nvPr/>
        </p:nvSpPr>
        <p:spPr>
          <a:xfrm>
            <a:off x="8576991" y="4809493"/>
            <a:ext cx="930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איטליה</a:t>
            </a:r>
          </a:p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בלגיה</a:t>
            </a:r>
          </a:p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סלובניה</a:t>
            </a:r>
          </a:p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פולין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D5F9503C-BF4A-5956-EE05-6B190D034C82}"/>
              </a:ext>
            </a:extLst>
          </p:cNvPr>
          <p:cNvSpPr txBox="1"/>
          <p:nvPr/>
        </p:nvSpPr>
        <p:spPr>
          <a:xfrm>
            <a:off x="3554648" y="4915800"/>
            <a:ext cx="138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2FBA6E59-439F-FB70-39CA-FE74D152D3D1}"/>
              </a:ext>
            </a:extLst>
          </p:cNvPr>
          <p:cNvSpPr txBox="1"/>
          <p:nvPr/>
        </p:nvSpPr>
        <p:spPr>
          <a:xfrm>
            <a:off x="6947120" y="2292953"/>
            <a:ext cx="6099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</a:p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(%</a:t>
            </a:r>
            <a:r>
              <a:rPr lang="en-US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8)</a:t>
            </a:r>
            <a:endParaRPr lang="en-US" sz="1050" dirty="0">
              <a:solidFill>
                <a:srgbClr val="001A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742F4A3B-3D30-562E-2C36-5EADC5BDEB98}"/>
              </a:ext>
            </a:extLst>
          </p:cNvPr>
          <p:cNvSpPr txBox="1"/>
          <p:nvPr/>
        </p:nvSpPr>
        <p:spPr>
          <a:xfrm>
            <a:off x="8912669" y="4061715"/>
            <a:ext cx="6099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(15%)</a:t>
            </a:r>
            <a:endParaRPr lang="en-US" sz="1050" dirty="0">
              <a:solidFill>
                <a:srgbClr val="001A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אליפסה 47">
            <a:extLst>
              <a:ext uri="{FF2B5EF4-FFF2-40B4-BE49-F238E27FC236}">
                <a16:creationId xmlns:a16="http://schemas.microsoft.com/office/drawing/2014/main" id="{06A6C1EB-C214-D80B-2FAD-67A9752FF052}"/>
              </a:ext>
            </a:extLst>
          </p:cNvPr>
          <p:cNvSpPr/>
          <p:nvPr/>
        </p:nvSpPr>
        <p:spPr>
          <a:xfrm>
            <a:off x="8963662" y="4033895"/>
            <a:ext cx="489505" cy="489505"/>
          </a:xfrm>
          <a:prstGeom prst="ellipse">
            <a:avLst/>
          </a:prstGeom>
          <a:noFill/>
          <a:ln w="3175"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מחבר ישר 48">
            <a:extLst>
              <a:ext uri="{FF2B5EF4-FFF2-40B4-BE49-F238E27FC236}">
                <a16:creationId xmlns:a16="http://schemas.microsoft.com/office/drawing/2014/main" id="{4A01EB12-2362-4E88-8584-728744F4237C}"/>
              </a:ext>
            </a:extLst>
          </p:cNvPr>
          <p:cNvCxnSpPr/>
          <p:nvPr/>
        </p:nvCxnSpPr>
        <p:spPr>
          <a:xfrm flipV="1">
            <a:off x="9221849" y="4546339"/>
            <a:ext cx="0" cy="237937"/>
          </a:xfrm>
          <a:prstGeom prst="line">
            <a:avLst/>
          </a:prstGeom>
          <a:ln>
            <a:solidFill>
              <a:srgbClr val="0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אליפסה 49">
            <a:extLst>
              <a:ext uri="{FF2B5EF4-FFF2-40B4-BE49-F238E27FC236}">
                <a16:creationId xmlns:a16="http://schemas.microsoft.com/office/drawing/2014/main" id="{1FF24A6F-26F6-3BED-D12B-8BCEAD0687A9}"/>
              </a:ext>
            </a:extLst>
          </p:cNvPr>
          <p:cNvSpPr/>
          <p:nvPr/>
        </p:nvSpPr>
        <p:spPr>
          <a:xfrm>
            <a:off x="7007349" y="2279215"/>
            <a:ext cx="489505" cy="489505"/>
          </a:xfrm>
          <a:prstGeom prst="ellipse">
            <a:avLst/>
          </a:prstGeom>
          <a:noFill/>
          <a:ln w="3175"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E97E78B8-BD94-76E3-A913-6AFEA40E4522}"/>
              </a:ext>
            </a:extLst>
          </p:cNvPr>
          <p:cNvSpPr/>
          <p:nvPr/>
        </p:nvSpPr>
        <p:spPr>
          <a:xfrm>
            <a:off x="3378932" y="4801482"/>
            <a:ext cx="489505" cy="489505"/>
          </a:xfrm>
          <a:prstGeom prst="ellipse">
            <a:avLst/>
          </a:prstGeom>
          <a:noFill/>
          <a:ln w="3175"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D0A3B7F4-02B9-A861-D418-6E1F7C01FFDE}"/>
              </a:ext>
            </a:extLst>
          </p:cNvPr>
          <p:cNvCxnSpPr>
            <a:cxnSpLocks/>
          </p:cNvCxnSpPr>
          <p:nvPr/>
        </p:nvCxnSpPr>
        <p:spPr>
          <a:xfrm flipV="1">
            <a:off x="3623427" y="5334785"/>
            <a:ext cx="0" cy="151022"/>
          </a:xfrm>
          <a:prstGeom prst="line">
            <a:avLst/>
          </a:prstGeom>
          <a:ln>
            <a:solidFill>
              <a:srgbClr val="0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C8B913EC-7E19-CB10-9B50-83E79379BCF8}"/>
              </a:ext>
            </a:extLst>
          </p:cNvPr>
          <p:cNvSpPr txBox="1"/>
          <p:nvPr/>
        </p:nvSpPr>
        <p:spPr>
          <a:xfrm>
            <a:off x="5050061" y="4744468"/>
            <a:ext cx="5009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(4%)</a:t>
            </a:r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F9CBA733-B12B-865A-0165-6BB8534F1F66}"/>
              </a:ext>
            </a:extLst>
          </p:cNvPr>
          <p:cNvSpPr/>
          <p:nvPr/>
        </p:nvSpPr>
        <p:spPr>
          <a:xfrm>
            <a:off x="5050061" y="4707465"/>
            <a:ext cx="489505" cy="489505"/>
          </a:xfrm>
          <a:prstGeom prst="ellipse">
            <a:avLst/>
          </a:prstGeom>
          <a:noFill/>
          <a:ln w="3175"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מחבר ישר 57">
            <a:extLst>
              <a:ext uri="{FF2B5EF4-FFF2-40B4-BE49-F238E27FC236}">
                <a16:creationId xmlns:a16="http://schemas.microsoft.com/office/drawing/2014/main" id="{86D378C1-CAFB-68B5-3727-C6BFC9B4DE98}"/>
              </a:ext>
            </a:extLst>
          </p:cNvPr>
          <p:cNvCxnSpPr>
            <a:cxnSpLocks/>
          </p:cNvCxnSpPr>
          <p:nvPr/>
        </p:nvCxnSpPr>
        <p:spPr>
          <a:xfrm flipV="1">
            <a:off x="5294814" y="5234772"/>
            <a:ext cx="0" cy="73410"/>
          </a:xfrm>
          <a:prstGeom prst="line">
            <a:avLst/>
          </a:prstGeom>
          <a:ln>
            <a:solidFill>
              <a:srgbClr val="0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מלבן 59">
            <a:extLst>
              <a:ext uri="{FF2B5EF4-FFF2-40B4-BE49-F238E27FC236}">
                <a16:creationId xmlns:a16="http://schemas.microsoft.com/office/drawing/2014/main" id="{40FCF895-E384-1A7A-8E6F-A37FA4AAEE34}"/>
              </a:ext>
            </a:extLst>
          </p:cNvPr>
          <p:cNvSpPr/>
          <p:nvPr/>
        </p:nvSpPr>
        <p:spPr>
          <a:xfrm>
            <a:off x="6462293" y="3015043"/>
            <a:ext cx="1579418" cy="2516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71E0346F-21E0-41A8-22D8-112205C7FA71}"/>
              </a:ext>
            </a:extLst>
          </p:cNvPr>
          <p:cNvSpPr txBox="1"/>
          <p:nvPr/>
        </p:nvSpPr>
        <p:spPr>
          <a:xfrm>
            <a:off x="6650723" y="5573054"/>
            <a:ext cx="12025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עיגון חוקתי 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ללא פירוט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DA0D21A8-844A-1592-29CD-4E9AC70B28B0}"/>
              </a:ext>
            </a:extLst>
          </p:cNvPr>
          <p:cNvSpPr txBox="1"/>
          <p:nvPr/>
        </p:nvSpPr>
        <p:spPr>
          <a:xfrm>
            <a:off x="6548847" y="3377611"/>
            <a:ext cx="1322257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אוסטריה, אירלנד,</a:t>
            </a:r>
          </a:p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אסטוניה, בולגריה,</a:t>
            </a:r>
          </a:p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גרמניה, דנמרק, הולנד, הונגריה</a:t>
            </a:r>
          </a:p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יוון, לוקסמבורג,</a:t>
            </a:r>
          </a:p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לטביה, ליטא, סלובקיה, ספרד,</a:t>
            </a:r>
          </a:p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פורטוגל, פינלנד,</a:t>
            </a:r>
          </a:p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צ’כיה, צרפת,</a:t>
            </a:r>
          </a:p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קפריסין, קרואטיה,</a:t>
            </a:r>
          </a:p>
          <a:p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רומניה, שבדיה</a:t>
            </a:r>
          </a:p>
        </p:txBody>
      </p:sp>
      <p:cxnSp>
        <p:nvCxnSpPr>
          <p:cNvPr id="63" name="מחבר ישר 62">
            <a:extLst>
              <a:ext uri="{FF2B5EF4-FFF2-40B4-BE49-F238E27FC236}">
                <a16:creationId xmlns:a16="http://schemas.microsoft.com/office/drawing/2014/main" id="{118DBFDB-EEFA-7501-A147-2681F6D73891}"/>
              </a:ext>
            </a:extLst>
          </p:cNvPr>
          <p:cNvCxnSpPr>
            <a:cxnSpLocks/>
          </p:cNvCxnSpPr>
          <p:nvPr/>
        </p:nvCxnSpPr>
        <p:spPr>
          <a:xfrm flipV="1">
            <a:off x="7273407" y="2818652"/>
            <a:ext cx="0" cy="151022"/>
          </a:xfrm>
          <a:prstGeom prst="line">
            <a:avLst/>
          </a:prstGeom>
          <a:ln>
            <a:solidFill>
              <a:srgbClr val="0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80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251" y="2254045"/>
            <a:ext cx="2544791" cy="2084064"/>
          </a:xfrm>
        </p:spPr>
        <p:txBody>
          <a:bodyPr anchor="b">
            <a:no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מנגנוני היוועצות בשלטון המקומי</a:t>
            </a:r>
          </a:p>
        </p:txBody>
      </p:sp>
      <p:pic>
        <p:nvPicPr>
          <p:cNvPr id="14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C8058F73-965D-648B-CB1B-7D7C3829F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BBE17234-B56F-C1E9-EAE2-09C728B0D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65FE898E-2C60-5423-29B1-0D66B8B3E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מציין מיקום תוכן 5">
            <a:extLst>
              <a:ext uri="{FF2B5EF4-FFF2-40B4-BE49-F238E27FC236}">
                <a16:creationId xmlns:a16="http://schemas.microsoft.com/office/drawing/2014/main" id="{7BD9991B-909A-8AD1-18CE-15E21EDA6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568" y="3249882"/>
            <a:ext cx="4470654" cy="42269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2400" b="1" dirty="0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בישראל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DD6D6EE-2D2D-D5D6-94CB-7955D75FE455}"/>
              </a:ext>
            </a:extLst>
          </p:cNvPr>
          <p:cNvSpPr txBox="1"/>
          <p:nvPr/>
        </p:nvSpPr>
        <p:spPr>
          <a:xfrm>
            <a:off x="1628679" y="1400946"/>
            <a:ext cx="454454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בתכנון ובתהליכי החלטת החלטות </a:t>
            </a:r>
          </a:p>
          <a:p>
            <a:r>
              <a:rPr lang="he-IL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בכל הנושאים הנוגעים ישירות לרשויות המקומיות ייוועצו בהן עד כמה שאפשר, במועד ובאופן המתאימים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(האמנה האירופית לשלטון עצמי מקומי, סעיף 4.6).</a:t>
            </a:r>
            <a:endParaRPr lang="he-I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A2AB4BB8-4183-4FF9-75AB-21F8EE23E641}"/>
              </a:ext>
            </a:extLst>
          </p:cNvPr>
          <p:cNvSpPr/>
          <p:nvPr/>
        </p:nvSpPr>
        <p:spPr>
          <a:xfrm>
            <a:off x="6144244" y="3846342"/>
            <a:ext cx="83343" cy="8334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noFill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21E2860-1CEB-137C-1DA0-311DE76DED4A}"/>
              </a:ext>
            </a:extLst>
          </p:cNvPr>
          <p:cNvSpPr txBox="1"/>
          <p:nvPr/>
        </p:nvSpPr>
        <p:spPr>
          <a:xfrm>
            <a:off x="1541955" y="3685711"/>
            <a:ext cx="4631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אין הכרה רשמית של המדינה בגופים הייצוגיים של השלטון המקומי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83D948D-818E-0BC6-0688-B64AA4327053}"/>
              </a:ext>
            </a:extLst>
          </p:cNvPr>
          <p:cNvSpPr txBox="1"/>
          <p:nvPr/>
        </p:nvSpPr>
        <p:spPr>
          <a:xfrm>
            <a:off x="1541955" y="4418878"/>
            <a:ext cx="4631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אין הסדרה של האופן שבו על הפרלמנט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 הממשלה להיוועץ בגופים הייצוגיים של השלטון המקומי</a:t>
            </a: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E0B9456B-9880-0075-C866-5D21FE23CA16}"/>
              </a:ext>
            </a:extLst>
          </p:cNvPr>
          <p:cNvSpPr/>
          <p:nvPr/>
        </p:nvSpPr>
        <p:spPr>
          <a:xfrm>
            <a:off x="6144244" y="4560784"/>
            <a:ext cx="83343" cy="8334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noFill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5E71646-3C28-DF2F-33C9-F968A8AAF23D}"/>
              </a:ext>
            </a:extLst>
          </p:cNvPr>
          <p:cNvSpPr txBox="1"/>
          <p:nvPr/>
        </p:nvSpPr>
        <p:spPr>
          <a:xfrm>
            <a:off x="5978208" y="1214391"/>
            <a:ext cx="3756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7D1C1818-1EFA-55E1-A5A8-3C8AAE0468F2}"/>
              </a:ext>
            </a:extLst>
          </p:cNvPr>
          <p:cNvSpPr txBox="1"/>
          <p:nvPr/>
        </p:nvSpPr>
        <p:spPr>
          <a:xfrm>
            <a:off x="1872575" y="2390958"/>
            <a:ext cx="3756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0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מלבן: פינות מעוגלות 20">
            <a:extLst>
              <a:ext uri="{FF2B5EF4-FFF2-40B4-BE49-F238E27FC236}">
                <a16:creationId xmlns:a16="http://schemas.microsoft.com/office/drawing/2014/main" id="{95ABF449-4AD9-5A64-73C7-9E541C9B96A1}"/>
              </a:ext>
            </a:extLst>
          </p:cNvPr>
          <p:cNvSpPr/>
          <p:nvPr/>
        </p:nvSpPr>
        <p:spPr>
          <a:xfrm>
            <a:off x="1360992" y="1136073"/>
            <a:ext cx="5188003" cy="1918539"/>
          </a:xfrm>
          <a:prstGeom prst="roundRect">
            <a:avLst/>
          </a:prstGeom>
          <a:noFill/>
          <a:ln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8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גרפיקה 1">
            <a:extLst>
              <a:ext uri="{FF2B5EF4-FFF2-40B4-BE49-F238E27FC236}">
                <a16:creationId xmlns:a16="http://schemas.microsoft.com/office/drawing/2014/main" id="{10F5A3C4-1C2B-1253-B483-6816429EE621}"/>
              </a:ext>
            </a:extLst>
          </p:cNvPr>
          <p:cNvGrpSpPr/>
          <p:nvPr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id="{6BE51533-7C0D-1B8E-5F8C-F913DE61BB91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id="{6FD35B5B-746E-658A-80DA-84A3E77A2B21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גרפיקה 1">
              <a:extLst>
                <a:ext uri="{FF2B5EF4-FFF2-40B4-BE49-F238E27FC236}">
                  <a16:creationId xmlns:a16="http://schemas.microsoft.com/office/drawing/2014/main" id="{0E0E1DC9-C734-4BB6-32B1-FA9149CCB596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8" name="צורה חופשית: צורה 7">
                <a:extLst>
                  <a:ext uri="{FF2B5EF4-FFF2-40B4-BE49-F238E27FC236}">
                    <a16:creationId xmlns:a16="http://schemas.microsoft.com/office/drawing/2014/main" id="{56B2386B-3790-F6A2-D2D8-BE8DE7E0B8C6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15221195-04C1-230C-71D3-E3AF9F71BF96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id="{BF843553-06F5-7D82-E8DD-B5A6CF68A763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6495565F-3AA7-0020-6E46-C601B7D60218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09E89809-701A-5476-7674-C0F6C9C2B1F2}"/>
              </a:ext>
            </a:extLst>
          </p:cNvPr>
          <p:cNvSpPr txBox="1"/>
          <p:nvPr/>
        </p:nvSpPr>
        <p:spPr>
          <a:xfrm>
            <a:off x="4446021" y="1517406"/>
            <a:ext cx="3299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800" b="1" kern="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 האוטונומיה המקומית</a:t>
            </a:r>
            <a:endParaRPr lang="en-US" b="1" dirty="0"/>
          </a:p>
        </p:txBody>
      </p:sp>
      <p:sp>
        <p:nvSpPr>
          <p:cNvPr id="2" name="Title 109">
            <a:extLst>
              <a:ext uri="{FF2B5EF4-FFF2-40B4-BE49-F238E27FC236}">
                <a16:creationId xmlns:a16="http://schemas.microsoft.com/office/drawing/2014/main" id="{FBCFD809-A2CC-3DB8-7926-AF9CCA4677DD}"/>
              </a:ext>
            </a:extLst>
          </p:cNvPr>
          <p:cNvSpPr txBox="1">
            <a:spLocks/>
          </p:cNvSpPr>
          <p:nvPr/>
        </p:nvSpPr>
        <p:spPr>
          <a:xfrm>
            <a:off x="1427928" y="398933"/>
            <a:ext cx="9336144" cy="1120071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kern="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גישה של השלטון המקומי לקבלת </a:t>
            </a:r>
            <a:br>
              <a:rPr lang="en-US" sz="3600" b="1" kern="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600" b="1" kern="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החלטות בשלטון המרכזי</a:t>
            </a:r>
            <a:endParaRPr lang="he-IL" sz="3600" b="1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EC37715A-898C-ABDC-B241-125039013F1A}"/>
              </a:ext>
            </a:extLst>
          </p:cNvPr>
          <p:cNvGrpSpPr/>
          <p:nvPr/>
        </p:nvGrpSpPr>
        <p:grpSpPr>
          <a:xfrm>
            <a:off x="3642360" y="6329405"/>
            <a:ext cx="8148121" cy="45719"/>
            <a:chOff x="3167611" y="4746219"/>
            <a:chExt cx="8148121" cy="45719"/>
          </a:xfrm>
        </p:grpSpPr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5367F84E-66EC-B8C7-AD36-F7D1497D2E0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471" y="4769079"/>
              <a:ext cx="812526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E704E140-5C41-7A18-FC4B-805A5A9FB91B}"/>
                </a:ext>
              </a:extLst>
            </p:cNvPr>
            <p:cNvSpPr/>
            <p:nvPr/>
          </p:nvSpPr>
          <p:spPr>
            <a:xfrm>
              <a:off x="3167611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תמונה 20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0E8CB916-5AE2-A355-0C74-68AA1B961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6" y="6264095"/>
            <a:ext cx="927809" cy="261836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A93583FB-3164-0ADD-8BBD-66300D565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444" y="6255296"/>
            <a:ext cx="927812" cy="193939"/>
          </a:xfrm>
          <a:prstGeom prst="rect">
            <a:avLst/>
          </a:prstGeom>
        </p:spPr>
      </p:pic>
      <p:pic>
        <p:nvPicPr>
          <p:cNvPr id="27" name="גרפיקה 26">
            <a:extLst>
              <a:ext uri="{FF2B5EF4-FFF2-40B4-BE49-F238E27FC236}">
                <a16:creationId xmlns:a16="http://schemas.microsoft.com/office/drawing/2014/main" id="{D3FA2A56-3958-A8F2-FD3E-A52285F60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7252" y="6258568"/>
            <a:ext cx="730156" cy="190667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617F508-1097-62D1-E99B-44DCD70351B8}"/>
              </a:ext>
            </a:extLst>
          </p:cNvPr>
          <p:cNvSpPr txBox="1"/>
          <p:nvPr/>
        </p:nvSpPr>
        <p:spPr>
          <a:xfrm>
            <a:off x="7904424" y="5401194"/>
            <a:ext cx="1861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לרשויות המקומיות יש גישה באמצעות גופי ייצוג פורמליים </a:t>
            </a:r>
            <a:r>
              <a:rPr lang="he-IL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וגם</a:t>
            </a: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הליכי ומנגנוני היוועצות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פורמליים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EB214A2-CA34-33DF-F763-B688148FA10F}"/>
              </a:ext>
            </a:extLst>
          </p:cNvPr>
          <p:cNvSpPr txBox="1"/>
          <p:nvPr/>
        </p:nvSpPr>
        <p:spPr>
          <a:xfrm>
            <a:off x="5185325" y="5401194"/>
            <a:ext cx="2024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לרשויות המקומיות יש גישה באמצעות גופי ייצוג פורמליים 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</a:t>
            </a: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הליכי ומנגנוני </a:t>
            </a:r>
            <a:b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היוועצות פורמליים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DCD1E13-6E3B-9E2A-C115-F6ADA6D1AAD3}"/>
              </a:ext>
            </a:extLst>
          </p:cNvPr>
          <p:cNvSpPr txBox="1"/>
          <p:nvPr/>
        </p:nvSpPr>
        <p:spPr>
          <a:xfrm>
            <a:off x="2629618" y="5415206"/>
            <a:ext cx="18611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לרשויות המקומיות 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גישה באמצעות </a:t>
            </a:r>
            <a:b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ערוצים לא פורמליים בלבד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B2AD8778-8BA6-14CD-7593-0A37D9D38448}"/>
              </a:ext>
            </a:extLst>
          </p:cNvPr>
          <p:cNvSpPr txBox="1"/>
          <p:nvPr/>
        </p:nvSpPr>
        <p:spPr>
          <a:xfrm>
            <a:off x="1179748" y="2160596"/>
            <a:ext cx="1728519" cy="327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 algn="ctr">
              <a:lnSpc>
                <a:spcPct val="200000"/>
              </a:lnSpc>
            </a:pPr>
            <a:r>
              <a:rPr lang="he-I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49B01887-93DC-A0F7-C731-2C83A6027B1F}"/>
              </a:ext>
            </a:extLst>
          </p:cNvPr>
          <p:cNvSpPr txBox="1"/>
          <p:nvPr/>
        </p:nvSpPr>
        <p:spPr>
          <a:xfrm rot="16200000">
            <a:off x="985433" y="3774596"/>
            <a:ext cx="1126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מספר המדינות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51A4712A-9751-D268-08D5-CFFC0FC72CC4}"/>
              </a:ext>
            </a:extLst>
          </p:cNvPr>
          <p:cNvCxnSpPr/>
          <p:nvPr/>
        </p:nvCxnSpPr>
        <p:spPr>
          <a:xfrm>
            <a:off x="2279008" y="5329037"/>
            <a:ext cx="82265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מלבן 24">
            <a:extLst>
              <a:ext uri="{FF2B5EF4-FFF2-40B4-BE49-F238E27FC236}">
                <a16:creationId xmlns:a16="http://schemas.microsoft.com/office/drawing/2014/main" id="{20700644-6C9D-C992-A653-F4C61398E26E}"/>
              </a:ext>
            </a:extLst>
          </p:cNvPr>
          <p:cNvSpPr/>
          <p:nvPr/>
        </p:nvSpPr>
        <p:spPr>
          <a:xfrm>
            <a:off x="2770488" y="3825749"/>
            <a:ext cx="1579418" cy="1501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742342AA-4C74-C71B-291C-C7C8EB30A0BD}"/>
              </a:ext>
            </a:extLst>
          </p:cNvPr>
          <p:cNvSpPr/>
          <p:nvPr/>
        </p:nvSpPr>
        <p:spPr>
          <a:xfrm>
            <a:off x="5407891" y="2475398"/>
            <a:ext cx="1579418" cy="28421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E21433CB-3F5A-9E8B-EAC3-722E1559DE9F}"/>
              </a:ext>
            </a:extLst>
          </p:cNvPr>
          <p:cNvSpPr/>
          <p:nvPr/>
        </p:nvSpPr>
        <p:spPr>
          <a:xfrm>
            <a:off x="8045294" y="2801479"/>
            <a:ext cx="1579418" cy="2516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97CD21D8-4CEE-EAD8-BFE4-D7FE7D570FCF}"/>
              </a:ext>
            </a:extLst>
          </p:cNvPr>
          <p:cNvSpPr txBox="1"/>
          <p:nvPr/>
        </p:nvSpPr>
        <p:spPr>
          <a:xfrm>
            <a:off x="3049344" y="3824131"/>
            <a:ext cx="81637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ארה"ב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בלגיה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הונגריה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טורקיה</a:t>
            </a:r>
          </a:p>
          <a:p>
            <a:r>
              <a:rPr lang="he-IL" sz="105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ישראל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מקסיקו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קולומביה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קרואטיה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רומניה</a:t>
            </a:r>
            <a:endParaRPr lang="en-US" sz="1050" dirty="0">
              <a:solidFill>
                <a:srgbClr val="002D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15DCE64A-2436-304F-E229-03EAE04868E7}"/>
              </a:ext>
            </a:extLst>
          </p:cNvPr>
          <p:cNvSpPr txBox="1"/>
          <p:nvPr/>
        </p:nvSpPr>
        <p:spPr>
          <a:xfrm>
            <a:off x="5741959" y="2490638"/>
            <a:ext cx="816371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אירלנד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אסטוניה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בריטניה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גרמניה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ד. קוריאה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דנמרק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הולנד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יוון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יפן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נורבגיה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פולין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פינלנד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צ'ילה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צ'כיה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צרפת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קפריסין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שבדיה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789C3C46-6BC2-7C20-7985-062D512D0BE5}"/>
              </a:ext>
            </a:extLst>
          </p:cNvPr>
          <p:cNvSpPr txBox="1"/>
          <p:nvPr/>
        </p:nvSpPr>
        <p:spPr>
          <a:xfrm>
            <a:off x="8289378" y="2824337"/>
            <a:ext cx="930953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אוסטריה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אוסטרליה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איטליה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איסלנד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בולגריה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לוקסמבורג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לטביה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ליטא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מלטה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סלובניה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סלובקיה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ספרד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פורטוגל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קנדה</a:t>
            </a:r>
          </a:p>
          <a:p>
            <a:r>
              <a:rPr lang="he-IL" sz="1050" dirty="0">
                <a:solidFill>
                  <a:srgbClr val="002D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שוויץ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BA165BF7-5145-0D31-75AB-84A25AEE6076}"/>
              </a:ext>
            </a:extLst>
          </p:cNvPr>
          <p:cNvSpPr txBox="1"/>
          <p:nvPr/>
        </p:nvSpPr>
        <p:spPr>
          <a:xfrm>
            <a:off x="2700614" y="3050273"/>
            <a:ext cx="17285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(22%)</a:t>
            </a:r>
            <a:endParaRPr lang="en-US" sz="1050" dirty="0">
              <a:solidFill>
                <a:srgbClr val="001A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3D152889-F38A-221F-F583-B6C977CE9CC0}"/>
              </a:ext>
            </a:extLst>
          </p:cNvPr>
          <p:cNvSpPr txBox="1"/>
          <p:nvPr/>
        </p:nvSpPr>
        <p:spPr>
          <a:xfrm>
            <a:off x="7010651" y="2066464"/>
            <a:ext cx="6099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he-IL" sz="1050" dirty="0">
              <a:solidFill>
                <a:srgbClr val="001A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(%</a:t>
            </a:r>
            <a:r>
              <a:rPr lang="en-US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srgbClr val="001A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73D15B76-1F70-A3E5-C9FD-EA698146053F}"/>
              </a:ext>
            </a:extLst>
          </p:cNvPr>
          <p:cNvSpPr txBox="1"/>
          <p:nvPr/>
        </p:nvSpPr>
        <p:spPr>
          <a:xfrm>
            <a:off x="8552448" y="1974895"/>
            <a:ext cx="6099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he-IL" sz="1050" dirty="0">
              <a:solidFill>
                <a:srgbClr val="001A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(%</a:t>
            </a:r>
            <a:r>
              <a:rPr lang="en-US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r>
              <a:rPr lang="he-IL" sz="1050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50" dirty="0">
              <a:solidFill>
                <a:srgbClr val="001A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712C90CE-25AA-96E1-250D-56A8298DD33E}"/>
              </a:ext>
            </a:extLst>
          </p:cNvPr>
          <p:cNvSpPr/>
          <p:nvPr/>
        </p:nvSpPr>
        <p:spPr>
          <a:xfrm>
            <a:off x="8603441" y="1947075"/>
            <a:ext cx="489505" cy="489505"/>
          </a:xfrm>
          <a:prstGeom prst="ellipse">
            <a:avLst/>
          </a:prstGeom>
          <a:noFill/>
          <a:ln w="3175"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E2282D6F-C23D-717F-992A-1BCC8578664E}"/>
              </a:ext>
            </a:extLst>
          </p:cNvPr>
          <p:cNvCxnSpPr/>
          <p:nvPr/>
        </p:nvCxnSpPr>
        <p:spPr>
          <a:xfrm flipV="1">
            <a:off x="8861628" y="2459519"/>
            <a:ext cx="0" cy="237937"/>
          </a:xfrm>
          <a:prstGeom prst="line">
            <a:avLst/>
          </a:prstGeom>
          <a:ln>
            <a:solidFill>
              <a:srgbClr val="0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4D9F3CE-DD2E-17A5-D780-1D540C2F198B}"/>
              </a:ext>
            </a:extLst>
          </p:cNvPr>
          <p:cNvSpPr/>
          <p:nvPr/>
        </p:nvSpPr>
        <p:spPr>
          <a:xfrm>
            <a:off x="7070880" y="2052726"/>
            <a:ext cx="489505" cy="489505"/>
          </a:xfrm>
          <a:prstGeom prst="ellipse">
            <a:avLst/>
          </a:prstGeom>
          <a:noFill/>
          <a:ln w="3175"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מחבר: מרפקי 46">
            <a:extLst>
              <a:ext uri="{FF2B5EF4-FFF2-40B4-BE49-F238E27FC236}">
                <a16:creationId xmlns:a16="http://schemas.microsoft.com/office/drawing/2014/main" id="{12030034-CDAE-8047-EA2C-915C882068BC}"/>
              </a:ext>
            </a:extLst>
          </p:cNvPr>
          <p:cNvCxnSpPr/>
          <p:nvPr/>
        </p:nvCxnSpPr>
        <p:spPr>
          <a:xfrm rot="5400000" flipH="1" flipV="1">
            <a:off x="7045748" y="2631277"/>
            <a:ext cx="292863" cy="264514"/>
          </a:xfrm>
          <a:prstGeom prst="bentConnector3">
            <a:avLst/>
          </a:prstGeom>
          <a:ln>
            <a:solidFill>
              <a:srgbClr val="0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CA70B90A-716B-A93D-1E6C-A98DDFD6FCA7}"/>
              </a:ext>
            </a:extLst>
          </p:cNvPr>
          <p:cNvCxnSpPr/>
          <p:nvPr/>
        </p:nvCxnSpPr>
        <p:spPr>
          <a:xfrm flipV="1">
            <a:off x="3550719" y="3556053"/>
            <a:ext cx="0" cy="237937"/>
          </a:xfrm>
          <a:prstGeom prst="line">
            <a:avLst/>
          </a:prstGeom>
          <a:ln>
            <a:solidFill>
              <a:srgbClr val="001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71A3ACE4-0EEC-7FA8-BC39-D477415CA802}"/>
              </a:ext>
            </a:extLst>
          </p:cNvPr>
          <p:cNvSpPr/>
          <p:nvPr/>
        </p:nvSpPr>
        <p:spPr>
          <a:xfrm>
            <a:off x="3301987" y="3046276"/>
            <a:ext cx="489505" cy="489505"/>
          </a:xfrm>
          <a:prstGeom prst="ellipse">
            <a:avLst/>
          </a:prstGeom>
          <a:noFill/>
          <a:ln w="3175">
            <a:solidFill>
              <a:srgbClr val="001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01C54D65-D861-76DB-7CEB-A481163EB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7284" r="29103" b="-6874"/>
          <a:stretch/>
        </p:blipFill>
        <p:spPr>
          <a:xfrm>
            <a:off x="7441295" y="0"/>
            <a:ext cx="4750705" cy="7392838"/>
          </a:xfrm>
          <a:prstGeom prst="rect">
            <a:avLst/>
          </a:prstGeom>
        </p:spPr>
      </p:pic>
      <p:sp>
        <p:nvSpPr>
          <p:cNvPr id="5" name="כותרת 4">
            <a:extLst>
              <a:ext uri="{FF2B5EF4-FFF2-40B4-BE49-F238E27FC236}">
                <a16:creationId xmlns:a16="http://schemas.microsoft.com/office/drawing/2014/main" id="{F714DAE0-255F-3488-538C-EA9A9869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24" y="2241036"/>
            <a:ext cx="2730046" cy="2084064"/>
          </a:xfrm>
        </p:spPr>
        <p:txBody>
          <a:bodyPr anchor="b">
            <a:noAutofit/>
          </a:bodyPr>
          <a:lstStyle/>
          <a:p>
            <a:r>
              <a:rPr lang="he-I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מבנה הרגולציה על השלטון המקומי</a:t>
            </a:r>
          </a:p>
        </p:txBody>
      </p:sp>
      <p:pic>
        <p:nvPicPr>
          <p:cNvPr id="14" name="תמונה 13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C8058F73-965D-648B-CB1B-7D7C3829F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BBE17234-B56F-C1E9-EAE2-09C728B0D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65FE898E-2C60-5423-29B1-0D66B8B3E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grpSp>
        <p:nvGrpSpPr>
          <p:cNvPr id="28" name="גרפיקה 17">
            <a:extLst>
              <a:ext uri="{FF2B5EF4-FFF2-40B4-BE49-F238E27FC236}">
                <a16:creationId xmlns:a16="http://schemas.microsoft.com/office/drawing/2014/main" id="{516526C9-3136-B3A6-F9D6-308DC40EA780}"/>
              </a:ext>
            </a:extLst>
          </p:cNvPr>
          <p:cNvGrpSpPr/>
          <p:nvPr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29" name="צורה חופשית: צורה 28">
              <a:extLst>
                <a:ext uri="{FF2B5EF4-FFF2-40B4-BE49-F238E27FC236}">
                  <a16:creationId xmlns:a16="http://schemas.microsoft.com/office/drawing/2014/main" id="{A5F481BE-55E1-4675-BE06-FA35F0A3EB95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צורה חופשית: צורה 29">
              <a:extLst>
                <a:ext uri="{FF2B5EF4-FFF2-40B4-BE49-F238E27FC236}">
                  <a16:creationId xmlns:a16="http://schemas.microsoft.com/office/drawing/2014/main" id="{9FA3B57F-E5AC-BBDA-3D37-597DB6D76346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גרפיקה 17">
              <a:extLst>
                <a:ext uri="{FF2B5EF4-FFF2-40B4-BE49-F238E27FC236}">
                  <a16:creationId xmlns:a16="http://schemas.microsoft.com/office/drawing/2014/main" id="{909851BC-FEEE-95F8-C5F5-661D8B8047FA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32" name="צורה חופשית: צורה 31">
                <a:extLst>
                  <a:ext uri="{FF2B5EF4-FFF2-40B4-BE49-F238E27FC236}">
                    <a16:creationId xmlns:a16="http://schemas.microsoft.com/office/drawing/2014/main" id="{AF2E5F60-0099-188A-BBED-8751035EA26F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צורה חופשית: צורה 32">
                <a:extLst>
                  <a:ext uri="{FF2B5EF4-FFF2-40B4-BE49-F238E27FC236}">
                    <a16:creationId xmlns:a16="http://schemas.microsoft.com/office/drawing/2014/main" id="{888F6C8D-37E0-C4D4-DD7F-0A2B83898431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צורה חופשית: צורה 33">
                <a:extLst>
                  <a:ext uri="{FF2B5EF4-FFF2-40B4-BE49-F238E27FC236}">
                    <a16:creationId xmlns:a16="http://schemas.microsoft.com/office/drawing/2014/main" id="{0E8CD92E-8EC3-B759-8A31-2E39F99D25BB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צורה חופשית: צורה 34">
                <a:extLst>
                  <a:ext uri="{FF2B5EF4-FFF2-40B4-BE49-F238E27FC236}">
                    <a16:creationId xmlns:a16="http://schemas.microsoft.com/office/drawing/2014/main" id="{AD3221EC-EB5D-8DBD-2067-3534B9A36481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מציין מיקום תוכן 5">
            <a:extLst>
              <a:ext uri="{FF2B5EF4-FFF2-40B4-BE49-F238E27FC236}">
                <a16:creationId xmlns:a16="http://schemas.microsoft.com/office/drawing/2014/main" id="{7BD9991B-909A-8AD1-18CE-15E21EDA6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503" y="1451471"/>
            <a:ext cx="2592375" cy="42269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e-IL" sz="2400" b="1" dirty="0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 הרגולציה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A2AB4BB8-4183-4FF9-75AB-21F8EE23E641}"/>
              </a:ext>
            </a:extLst>
          </p:cNvPr>
          <p:cNvSpPr/>
          <p:nvPr/>
        </p:nvSpPr>
        <p:spPr>
          <a:xfrm>
            <a:off x="6582673" y="2228815"/>
            <a:ext cx="83343" cy="8334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noFill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A21E2860-1CEB-137C-1DA0-311DE76DED4A}"/>
              </a:ext>
            </a:extLst>
          </p:cNvPr>
          <p:cNvSpPr txBox="1"/>
          <p:nvPr/>
        </p:nvSpPr>
        <p:spPr>
          <a:xfrm>
            <a:off x="1922611" y="2076776"/>
            <a:ext cx="4631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רגולציה מכוח חוקים,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תקנות ובעיקר חוזרי מנכ"ל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83D948D-818E-0BC6-0688-B64AA4327053}"/>
              </a:ext>
            </a:extLst>
          </p:cNvPr>
          <p:cNvSpPr txBox="1"/>
          <p:nvPr/>
        </p:nvSpPr>
        <p:spPr>
          <a:xfrm>
            <a:off x="1922611" y="2793535"/>
            <a:ext cx="4631267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רגולציה מכוח תקצוב</a:t>
            </a: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E0B9456B-9880-0075-C866-5D21FE23CA16}"/>
              </a:ext>
            </a:extLst>
          </p:cNvPr>
          <p:cNvSpPr/>
          <p:nvPr/>
        </p:nvSpPr>
        <p:spPr>
          <a:xfrm>
            <a:off x="6565776" y="3009713"/>
            <a:ext cx="83343" cy="8334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noFill/>
            </a:endParaRPr>
          </a:p>
        </p:txBody>
      </p:sp>
      <p:sp>
        <p:nvSpPr>
          <p:cNvPr id="7" name="מציין מיקום תוכן 5">
            <a:extLst>
              <a:ext uri="{FF2B5EF4-FFF2-40B4-BE49-F238E27FC236}">
                <a16:creationId xmlns:a16="http://schemas.microsoft.com/office/drawing/2014/main" id="{71D094BE-CB2F-080A-B316-CAB728CE876B}"/>
              </a:ext>
            </a:extLst>
          </p:cNvPr>
          <p:cNvSpPr txBox="1">
            <a:spLocks/>
          </p:cNvSpPr>
          <p:nvPr/>
        </p:nvSpPr>
        <p:spPr>
          <a:xfrm>
            <a:off x="3961503" y="3634883"/>
            <a:ext cx="2592375" cy="422694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e-IL" sz="2400" b="1" dirty="0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היקף הרגולציה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46D2329-EE56-8AA4-DC1D-A8B7157B9EFC}"/>
              </a:ext>
            </a:extLst>
          </p:cNvPr>
          <p:cNvSpPr txBox="1"/>
          <p:nvPr/>
        </p:nvSpPr>
        <p:spPr>
          <a:xfrm>
            <a:off x="1907923" y="4163345"/>
            <a:ext cx="4631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היקף נרחב של נהלים והנחיות</a:t>
            </a:r>
          </a:p>
        </p:txBody>
      </p:sp>
    </p:spTree>
    <p:extLst>
      <p:ext uri="{BB962C8B-B14F-4D97-AF65-F5344CB8AC3E}">
        <p14:creationId xmlns:p14="http://schemas.microsoft.com/office/powerpoint/2010/main" val="127683389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705</Words>
  <Application>Microsoft Office PowerPoint</Application>
  <PresentationFormat>Widescreen</PresentationFormat>
  <Paragraphs>222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Tahoma</vt:lpstr>
      <vt:lpstr>Calibri Light</vt:lpstr>
      <vt:lpstr>ערכת נושא Office</vt:lpstr>
      <vt:lpstr>PowerPoint Presentation</vt:lpstr>
      <vt:lpstr>מדד האוטונומיה המקומית (LAI)  </vt:lpstr>
      <vt:lpstr>שתי תפיסות על מעמד השלטון המקומי</vt:lpstr>
      <vt:lpstr>איזונים בין רשויות השלטון</vt:lpstr>
      <vt:lpstr>המעמד החוקתי של השלטון המקומי בישראל</vt:lpstr>
      <vt:lpstr>PowerPoint Presentation</vt:lpstr>
      <vt:lpstr>מנגנוני היוועצות בשלטון המקומי</vt:lpstr>
      <vt:lpstr>PowerPoint Presentation</vt:lpstr>
      <vt:lpstr>מבנה הרגולציה על השלטון המקומי</vt:lpstr>
      <vt:lpstr>היקף השירותים/ סמכויות שהשלטון המקומי אחראי עליהם </vt:lpstr>
      <vt:lpstr>המידה שבה השלטון המקומי יכול לקבל החלטות סופיות לגבי משימותיו </vt:lpstr>
      <vt:lpstr>מאפייני הרגולציה על השלטון המקומי</vt:lpstr>
      <vt:lpstr>PowerPoint Presentation</vt:lpstr>
      <vt:lpstr>המלצות מרכזיות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אורית כהן</dc:creator>
  <cp:lastModifiedBy>משתמש</cp:lastModifiedBy>
  <cp:revision>20</cp:revision>
  <dcterms:created xsi:type="dcterms:W3CDTF">2023-05-22T12:28:01Z</dcterms:created>
  <dcterms:modified xsi:type="dcterms:W3CDTF">2023-05-29T17:44:09Z</dcterms:modified>
</cp:coreProperties>
</file>