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92;&#1488;&#1495;&#1505;&#1493;&#1503;%20&#1513;&#1500;&#1497;\idi\itay\seker\final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92;&#1488;&#1495;&#1505;&#1493;&#1503;%20&#1513;&#1500;&#1497;\idi\itay\seker\&#1508;&#1497;&#1500;&#1493;&#1495;&#1497;&#1501;\give_up_y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92;&#1488;&#1495;&#1505;&#1493;&#1503;%20&#1513;&#1500;&#1497;\idi\itay\seker\&#1508;&#1497;&#1500;&#1493;&#1495;&#1497;&#1501;\popul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phnan\AppData\Local\Microsoft\Windows\INetCache\Content.Outlook\5RGQPAV0\final1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92;&#1488;&#1495;&#1505;&#1493;&#1503;%20&#1513;&#1500;&#1497;\idi\itay\seker\final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92;&#1488;&#1495;&#1505;&#1493;&#1503;%20&#1513;&#1500;&#1497;\idi\itay\seker\final1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92;&#1488;&#1495;&#1505;&#1493;&#1503;%20&#1513;&#1500;&#1497;\idi\itay\seker\final1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92;&#1488;&#1495;&#1505;&#1493;&#1503;%20&#1513;&#1500;&#1497;\idi\itay\seker\final1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92;&#1488;&#1495;&#1505;&#1493;&#1503;%20&#1513;&#1500;&#1497;\idi\itay\seker\final1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92;&#1488;&#1495;&#1505;&#1493;&#1503;%20&#1513;&#1500;&#1497;\idi\itay\seker\final1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אחוז מסך המשיבים</a:t>
            </a:r>
          </a:p>
        </c:rich>
      </c:tx>
      <c:layout>
        <c:manualLayout>
          <c:xMode val="edge"/>
          <c:yMode val="edge"/>
          <c:x val="0.40272717203040714"/>
          <c:y val="2.4377375204514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1.228167414989916E-3"/>
          <c:y val="0.1042257556086558"/>
          <c:w val="0.96457326892109496"/>
          <c:h val="0.40360533032777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1'!$B$1</c:f>
              <c:strCache>
                <c:ptCount val="1"/>
                <c:pt idx="0">
                  <c:v>מהי הסוגייה המרכזית ברמה הלאומית שמטרידה אותך ביותר בימים אלו?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82-4D25-B02A-5359C4F2DE5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82-4D25-B02A-5359C4F2DE5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82-4D25-B02A-5359C4F2DE54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82-4D25-B02A-5359C4F2DE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1'!$A$2:$A$9</c:f>
              <c:strCache>
                <c:ptCount val="8"/>
                <c:pt idx="0">
                  <c:v>יוקר המחייה</c:v>
                </c:pt>
                <c:pt idx="1">
                  <c:v>המתחים בין קבוצות בחברה הישראלית</c:v>
                </c:pt>
                <c:pt idx="2">
                  <c:v>עתידה של ישראל כמדינה דמוקרטית</c:v>
                </c:pt>
                <c:pt idx="3">
                  <c:v>ביטחון אישי</c:v>
                </c:pt>
                <c:pt idx="4">
                  <c:v>האיום הביטחוני על קיומה של מדינת ישראל</c:v>
                </c:pt>
                <c:pt idx="5">
                  <c:v>מחירי הדיור</c:v>
                </c:pt>
                <c:pt idx="6">
                  <c:v>עצמאות מערכת המשפט</c:v>
                </c:pt>
                <c:pt idx="7">
                  <c:v>שוויון זכויות</c:v>
                </c:pt>
              </c:strCache>
            </c:strRef>
          </c:cat>
          <c:val>
            <c:numRef>
              <c:f>'Sheet 1'!$B$2:$B$9</c:f>
              <c:numCache>
                <c:formatCode>0%</c:formatCode>
                <c:ptCount val="8"/>
                <c:pt idx="0">
                  <c:v>0.30520748270750198</c:v>
                </c:pt>
                <c:pt idx="1">
                  <c:v>0.170500472477467</c:v>
                </c:pt>
                <c:pt idx="2">
                  <c:v>0.15322298295433301</c:v>
                </c:pt>
                <c:pt idx="3">
                  <c:v>0.14513883170435399</c:v>
                </c:pt>
                <c:pt idx="4">
                  <c:v>9.7505071604477106E-2</c:v>
                </c:pt>
                <c:pt idx="5">
                  <c:v>4.7525617655233401E-2</c:v>
                </c:pt>
                <c:pt idx="6">
                  <c:v>4.6699196113204201E-2</c:v>
                </c:pt>
                <c:pt idx="7">
                  <c:v>1.6265459543831701E-2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82-4D25-B02A-5359C4F2DE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2503967"/>
        <c:axId val="952501087"/>
      </c:barChart>
      <c:catAx>
        <c:axId val="95250396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52501087"/>
        <c:crosses val="autoZero"/>
        <c:auto val="1"/>
        <c:lblAlgn val="ctr"/>
        <c:lblOffset val="100"/>
        <c:noMultiLvlLbl val="0"/>
      </c:catAx>
      <c:valAx>
        <c:axId val="952501087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952503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he-IL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dirty="0"/>
              <a:t>אחוז מסך המשיבים שוויתרו,</a:t>
            </a:r>
          </a:p>
          <a:p>
            <a:pPr>
              <a:defRPr/>
            </a:pPr>
            <a:r>
              <a:rPr lang="he-IL" dirty="0"/>
              <a:t>ניתן לסמן יותר מתשובה אחת</a:t>
            </a:r>
          </a:p>
        </c:rich>
      </c:tx>
      <c:layout>
        <c:manualLayout>
          <c:xMode val="edge"/>
          <c:yMode val="edge"/>
          <c:x val="0.3314239498942495"/>
          <c:y val="2.259751437509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 1'!$B$1</c:f>
              <c:strCache>
                <c:ptCount val="1"/>
                <c:pt idx="0">
                  <c:v>האם לאחרונה הייתה הוצאה שוויתרת עליה? ניתן לסמן יותר מתשובה אחת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1'!$A$2:$A$9</c:f>
              <c:strCache>
                <c:ptCount val="8"/>
                <c:pt idx="0">
                  <c:v>בילוי (הצגה, סרט, מסעדה)</c:v>
                </c:pt>
                <c:pt idx="1">
                  <c:v>חופשה בחו"ל/ בארץ</c:v>
                </c:pt>
                <c:pt idx="2">
                  <c:v>רכישת רכב</c:v>
                </c:pt>
                <c:pt idx="3">
                  <c:v>מוצרי מזון/ יסוד</c:v>
                </c:pt>
                <c:pt idx="4">
                  <c:v>מוצרים בני קיימא</c:v>
                </c:pt>
                <c:pt idx="5">
                  <c:v>רכישת דירה</c:v>
                </c:pt>
                <c:pt idx="6">
                  <c:v>חינוך</c:v>
                </c:pt>
                <c:pt idx="7">
                  <c:v>נושאים רפואיים</c:v>
                </c:pt>
              </c:strCache>
            </c:strRef>
          </c:cat>
          <c:val>
            <c:numRef>
              <c:f>'Sheet 1'!$B$2:$B$9</c:f>
              <c:numCache>
                <c:formatCode>0%</c:formatCode>
                <c:ptCount val="8"/>
                <c:pt idx="0">
                  <c:v>0.52248152045357499</c:v>
                </c:pt>
                <c:pt idx="1">
                  <c:v>0.50952112456699405</c:v>
                </c:pt>
                <c:pt idx="2">
                  <c:v>0.266788220330825</c:v>
                </c:pt>
                <c:pt idx="3">
                  <c:v>0.25973093450111601</c:v>
                </c:pt>
                <c:pt idx="4">
                  <c:v>0.21392161049545699</c:v>
                </c:pt>
                <c:pt idx="5">
                  <c:v>0.14397560731218101</c:v>
                </c:pt>
                <c:pt idx="6">
                  <c:v>0.123226109933721</c:v>
                </c:pt>
                <c:pt idx="7">
                  <c:v>0.115029577988376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D5-4A40-9F9A-018FC64A19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5792544"/>
        <c:axId val="835784864"/>
      </c:barChart>
      <c:catAx>
        <c:axId val="8357925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35784864"/>
        <c:crosses val="autoZero"/>
        <c:auto val="1"/>
        <c:lblAlgn val="ctr"/>
        <c:lblOffset val="100"/>
        <c:noMultiLvlLbl val="0"/>
      </c:catAx>
      <c:valAx>
        <c:axId val="835784864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83579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dirty="0"/>
              <a:t>אחוז מסך המשיבים</a:t>
            </a:r>
          </a:p>
          <a:p>
            <a:pPr>
              <a:defRPr/>
            </a:pPr>
            <a:r>
              <a:rPr lang="he-IL" sz="1800" dirty="0"/>
              <a:t>ניתן לסמן יותר מתשובה אחת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 11'!$B$1</c:f>
              <c:strCache>
                <c:ptCount val="1"/>
                <c:pt idx="0">
                  <c:v>מבין הרשימה הבאה, באילו מהתחומים יוקר המחיה הכי משמעותי עבורך?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11'!$A$2:$A$6</c:f>
              <c:strCache>
                <c:ptCount val="5"/>
                <c:pt idx="0">
                  <c:v>מחירי מוצרי המזון</c:v>
                </c:pt>
                <c:pt idx="1">
                  <c:v>מחירי הדירות בישראל</c:v>
                </c:pt>
                <c:pt idx="2">
                  <c:v>המיסים העקיפים: מע"מ, ארנונה</c:v>
                </c:pt>
                <c:pt idx="3">
                  <c:v>הוצאות האנרגיה (דלק, גז)</c:v>
                </c:pt>
                <c:pt idx="4">
                  <c:v>מחירי הרכבים (מחיר קניה)</c:v>
                </c:pt>
              </c:strCache>
            </c:strRef>
          </c:cat>
          <c:val>
            <c:numRef>
              <c:f>'Sheet 11'!$B$2:$B$6</c:f>
              <c:numCache>
                <c:formatCode>0%</c:formatCode>
                <c:ptCount val="5"/>
                <c:pt idx="0">
                  <c:v>0.67828739549870098</c:v>
                </c:pt>
                <c:pt idx="1">
                  <c:v>0.47425191288715901</c:v>
                </c:pt>
                <c:pt idx="2">
                  <c:v>0.28623990053147502</c:v>
                </c:pt>
                <c:pt idx="3">
                  <c:v>0.14894196320348899</c:v>
                </c:pt>
                <c:pt idx="4">
                  <c:v>7.1663476807237003E-2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5-4327-A214-65DA34BEA3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0435792"/>
        <c:axId val="720433392"/>
      </c:barChart>
      <c:catAx>
        <c:axId val="72043579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20433392"/>
        <c:crosses val="autoZero"/>
        <c:auto val="1"/>
        <c:lblAlgn val="ctr"/>
        <c:lblOffset val="100"/>
        <c:noMultiLvlLbl val="0"/>
      </c:catAx>
      <c:valAx>
        <c:axId val="720433392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72043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אחוז מסך המשיבים</a:t>
            </a:r>
          </a:p>
        </c:rich>
      </c:tx>
      <c:layout>
        <c:manualLayout>
          <c:xMode val="edge"/>
          <c:yMode val="edge"/>
          <c:x val="0.40615114704495736"/>
          <c:y val="9.9858276381499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7258221844807164E-2"/>
          <c:y val="0.1416803512780237"/>
          <c:w val="0.9470262460871659"/>
          <c:h val="0.46554138125225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5'!$B$1</c:f>
              <c:strCache>
                <c:ptCount val="1"/>
                <c:pt idx="0">
                  <c:v>לדעתך, מי האחראי העיקרי  ליוקר המחיה בישראל?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7B-47C5-B508-F565497D03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5'!$A$2:$A$6</c:f>
              <c:strCache>
                <c:ptCount val="5"/>
                <c:pt idx="0">
                  <c:v>הממשלה</c:v>
                </c:pt>
                <c:pt idx="1">
                  <c:v>המונופולים הגדולים |בעיקר בתחומי התשתיות|</c:v>
                </c:pt>
                <c:pt idx="2">
                  <c:v>היצרניות המקומיות |בעיקר בתחום המזון|</c:v>
                </c:pt>
                <c:pt idx="3">
                  <c:v>היבואנים</c:v>
                </c:pt>
                <c:pt idx="4">
                  <c:v>רשתות השיווק</c:v>
                </c:pt>
              </c:strCache>
            </c:strRef>
          </c:cat>
          <c:val>
            <c:numRef>
              <c:f>'Sheet 5'!$B$2:$B$6</c:f>
              <c:numCache>
                <c:formatCode>0%</c:formatCode>
                <c:ptCount val="5"/>
                <c:pt idx="0">
                  <c:v>0.59030879758122901</c:v>
                </c:pt>
                <c:pt idx="1">
                  <c:v>0.26703231009638101</c:v>
                </c:pt>
                <c:pt idx="2">
                  <c:v>4.3395758584449197E-2</c:v>
                </c:pt>
                <c:pt idx="3">
                  <c:v>4.2767228726578101E-2</c:v>
                </c:pt>
                <c:pt idx="4">
                  <c:v>3.23654737401015E-2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7B-47C5-B508-F565497D03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4163919"/>
        <c:axId val="689202079"/>
      </c:barChart>
      <c:catAx>
        <c:axId val="484163919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89202079"/>
        <c:crosses val="autoZero"/>
        <c:auto val="1"/>
        <c:lblAlgn val="ctr"/>
        <c:lblOffset val="100"/>
        <c:noMultiLvlLbl val="0"/>
      </c:catAx>
      <c:valAx>
        <c:axId val="689202079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48416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800" u="sng" dirty="0"/>
              <a:t>הורדת מחירי המזון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8423784066830374E-2"/>
          <c:y val="0.29105427212771406"/>
          <c:w val="0.93888888888888888"/>
          <c:h val="0.49773935185185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5'!$B$1</c:f>
              <c:strCache>
                <c:ptCount val="1"/>
                <c:pt idx="0">
                  <c:v>על סולם של בין 1 ל-5, כאשר 1=נכשל ו-5=מצוין, מה הציון שאתה נותן למדיניות הממשלה הנוכחית בתחומים הבאים: הורדת יוקר המחיה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94-4ED9-8C6C-1E4AC667306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94-4ED9-8C6C-1E4AC667306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94-4ED9-8C6C-1E4AC66730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5'!$A$2:$A$6</c:f>
              <c:strCache>
                <c:ptCount val="5"/>
                <c:pt idx="0">
                  <c:v>1 = נכשל</c:v>
                </c:pt>
                <c:pt idx="1">
                  <c:v>2 = לא מספק</c:v>
                </c:pt>
                <c:pt idx="2">
                  <c:v>3 = ככה ככה</c:v>
                </c:pt>
                <c:pt idx="3">
                  <c:v>4 = טוב</c:v>
                </c:pt>
                <c:pt idx="4">
                  <c:v>5 = מצוין</c:v>
                </c:pt>
              </c:strCache>
            </c:strRef>
          </c:cat>
          <c:val>
            <c:numRef>
              <c:f>'Sheet 5'!$B$2:$B$6</c:f>
              <c:numCache>
                <c:formatCode>0%</c:formatCode>
                <c:ptCount val="5"/>
                <c:pt idx="0">
                  <c:v>0.56040316052215799</c:v>
                </c:pt>
                <c:pt idx="1">
                  <c:v>0.19677823825065999</c:v>
                </c:pt>
                <c:pt idx="2">
                  <c:v>0.15797413075406999</c:v>
                </c:pt>
                <c:pt idx="3">
                  <c:v>6.1172517793376603E-2</c:v>
                </c:pt>
                <c:pt idx="4">
                  <c:v>2.3671952679734602E-2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94-4ED9-8C6C-1E4AC66730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0236752"/>
        <c:axId val="1260221872"/>
      </c:barChart>
      <c:catAx>
        <c:axId val="126023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260221872"/>
        <c:crosses val="autoZero"/>
        <c:auto val="1"/>
        <c:lblAlgn val="ctr"/>
        <c:lblOffset val="100"/>
        <c:noMultiLvlLbl val="0"/>
      </c:catAx>
      <c:valAx>
        <c:axId val="1260221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6023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he-I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800" u="sng" dirty="0"/>
              <a:t>הורדת מחירי הדיור</a:t>
            </a:r>
          </a:p>
        </c:rich>
      </c:tx>
      <c:layout>
        <c:manualLayout>
          <c:xMode val="edge"/>
          <c:yMode val="edge"/>
          <c:x val="0.37674342852714687"/>
          <c:y val="4.4681887827352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4449026893576708E-2"/>
          <c:y val="0.2411937980132392"/>
          <c:w val="0.93888888888888888"/>
          <c:h val="0.57493055836527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6'!$B$1</c:f>
              <c:strCache>
                <c:ptCount val="1"/>
                <c:pt idx="0">
                  <c:v>על סולם של בין 1 ל-5, כאשר 1=נכשל ו-5=מצוין, מה הציון שאתה נותן למדיניות הממשלה הנוכחית בתחומים הבאים: הורדת מחירי הדיור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15-4FC2-8DB3-3298F2D347A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15-4FC2-8DB3-3298F2D347A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15-4FC2-8DB3-3298F2D347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6'!$A$2:$A$6</c:f>
              <c:strCache>
                <c:ptCount val="5"/>
                <c:pt idx="0">
                  <c:v>1 = נכשל</c:v>
                </c:pt>
                <c:pt idx="1">
                  <c:v>2 = לא מספק</c:v>
                </c:pt>
                <c:pt idx="2">
                  <c:v>3 = ככה ככה</c:v>
                </c:pt>
                <c:pt idx="3">
                  <c:v>4 = טוב</c:v>
                </c:pt>
                <c:pt idx="4">
                  <c:v>5 = מצוין</c:v>
                </c:pt>
              </c:strCache>
            </c:strRef>
          </c:cat>
          <c:val>
            <c:numRef>
              <c:f>'Sheet 6'!$B$2:$B$6</c:f>
              <c:numCache>
                <c:formatCode>0%</c:formatCode>
                <c:ptCount val="5"/>
                <c:pt idx="0">
                  <c:v>0.52179411244017404</c:v>
                </c:pt>
                <c:pt idx="1">
                  <c:v>0.250427226091328</c:v>
                </c:pt>
                <c:pt idx="2">
                  <c:v>0.13765637355131399</c:v>
                </c:pt>
                <c:pt idx="3">
                  <c:v>6.3961154841631895E-2</c:v>
                </c:pt>
                <c:pt idx="4">
                  <c:v>2.6161133075551801E-2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15-4FC2-8DB3-3298F2D347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0209872"/>
        <c:axId val="1260196912"/>
      </c:barChart>
      <c:catAx>
        <c:axId val="126020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260196912"/>
        <c:crosses val="autoZero"/>
        <c:auto val="1"/>
        <c:lblAlgn val="ctr"/>
        <c:lblOffset val="100"/>
        <c:noMultiLvlLbl val="0"/>
      </c:catAx>
      <c:valAx>
        <c:axId val="12601969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6020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he-IL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800" u="sng" dirty="0"/>
              <a:t>החוסן הכלכלי של ישראל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7777777777777776E-2"/>
          <c:y val="0.31033472222222225"/>
          <c:w val="0.93888888888888888"/>
          <c:h val="0.5548939814814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7'!$B$1</c:f>
              <c:strCache>
                <c:ptCount val="1"/>
                <c:pt idx="0">
                  <c:v>על סולם של בין 1 ל-5, כאשר 1=נכשל ו-5=מצוין, מה הציון שאתה נותן למדיניות הממשלה הנוכחית בתחומים הבאים: שמירה על החוסן הכלכלי של ישראל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9C-468D-A3C6-8F30A27CA97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9C-468D-A3C6-8F30A27CA97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9C-468D-A3C6-8F30A27CA9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7'!$A$2:$A$6</c:f>
              <c:strCache>
                <c:ptCount val="5"/>
                <c:pt idx="0">
                  <c:v>1 = נכשל</c:v>
                </c:pt>
                <c:pt idx="1">
                  <c:v>2 = לא מספק</c:v>
                </c:pt>
                <c:pt idx="2">
                  <c:v>3 = ככה ככה</c:v>
                </c:pt>
                <c:pt idx="3">
                  <c:v>4 = טוב</c:v>
                </c:pt>
                <c:pt idx="4">
                  <c:v>5 = מצוין</c:v>
                </c:pt>
              </c:strCache>
            </c:strRef>
          </c:cat>
          <c:val>
            <c:numRef>
              <c:f>'Sheet 7'!$B$2:$B$6</c:f>
              <c:numCache>
                <c:formatCode>0%</c:formatCode>
                <c:ptCount val="5"/>
                <c:pt idx="0">
                  <c:v>0.44255190078610801</c:v>
                </c:pt>
                <c:pt idx="1">
                  <c:v>0.22284741192666299</c:v>
                </c:pt>
                <c:pt idx="2">
                  <c:v>0.15705451651897101</c:v>
                </c:pt>
                <c:pt idx="3">
                  <c:v>0.11172135113085301</c:v>
                </c:pt>
                <c:pt idx="4">
                  <c:v>6.5824819637404497E-2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9C-468D-A3C6-8F30A27CA9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0208912"/>
        <c:axId val="1260207472"/>
      </c:barChart>
      <c:catAx>
        <c:axId val="126020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260207472"/>
        <c:crosses val="autoZero"/>
        <c:auto val="1"/>
        <c:lblAlgn val="ctr"/>
        <c:lblOffset val="100"/>
        <c:noMultiLvlLbl val="0"/>
      </c:catAx>
      <c:valAx>
        <c:axId val="1260207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6020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e-IL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800" u="sng" dirty="0"/>
              <a:t>צמצום הפערים החברתיים</a:t>
            </a:r>
          </a:p>
        </c:rich>
      </c:tx>
      <c:layout>
        <c:manualLayout>
          <c:xMode val="edge"/>
          <c:yMode val="edge"/>
          <c:x val="0.22719976851851853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1.9444444444444445E-2"/>
          <c:y val="0.31162037037037038"/>
          <c:w val="0.93888888888888888"/>
          <c:h val="0.53301712962962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8'!$B$1</c:f>
              <c:strCache>
                <c:ptCount val="1"/>
                <c:pt idx="0">
                  <c:v>על סולם של בין 1 ל-5, כאשר 1=נכשל ו-5=מצוין, מה הציון שאתה נותן למדיניות הממשלה הנוכחית בתחומים הבאים: צמצום הפערים החברתיים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A7-4BB3-AB72-B1BA405FE3A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A7-4BB3-AB72-B1BA405FE3A3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A7-4BB3-AB72-B1BA405FE3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8'!$A$2:$A$6</c:f>
              <c:strCache>
                <c:ptCount val="5"/>
                <c:pt idx="0">
                  <c:v>1 = נכשל</c:v>
                </c:pt>
                <c:pt idx="1">
                  <c:v>2 = לא מספק</c:v>
                </c:pt>
                <c:pt idx="2">
                  <c:v>3 = ככה ככה</c:v>
                </c:pt>
                <c:pt idx="3">
                  <c:v>4 = טוב</c:v>
                </c:pt>
                <c:pt idx="4">
                  <c:v>5 = מצוין</c:v>
                </c:pt>
              </c:strCache>
            </c:strRef>
          </c:cat>
          <c:val>
            <c:numRef>
              <c:f>'Sheet 8'!$B$2:$B$6</c:f>
              <c:numCache>
                <c:formatCode>0%</c:formatCode>
                <c:ptCount val="5"/>
                <c:pt idx="0">
                  <c:v>0.54515733355526896</c:v>
                </c:pt>
                <c:pt idx="1">
                  <c:v>0.16785049784646</c:v>
                </c:pt>
                <c:pt idx="2">
                  <c:v>0.15861157489076799</c:v>
                </c:pt>
                <c:pt idx="3">
                  <c:v>9.1268795062905805E-2</c:v>
                </c:pt>
                <c:pt idx="4">
                  <c:v>3.71117986445966E-2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A7-4BB3-AB72-B1BA405FE3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0218032"/>
        <c:axId val="1260211312"/>
      </c:barChart>
      <c:catAx>
        <c:axId val="126021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260211312"/>
        <c:crosses val="autoZero"/>
        <c:auto val="1"/>
        <c:lblAlgn val="ctr"/>
        <c:lblOffset val="100"/>
        <c:noMultiLvlLbl val="0"/>
      </c:catAx>
      <c:valAx>
        <c:axId val="1260211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6021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e-IL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אחוז מסך המשיבים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0869003155624956E-2"/>
          <c:y val="0.17589346559873734"/>
          <c:w val="0.93888888888888888"/>
          <c:h val="0.68669255557688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2'!$B$1</c:f>
              <c:strCache>
                <c:ptCount val="1"/>
                <c:pt idx="0">
                  <c:v>כיצד להערכתך השתנה המצב הכלכלי של המשק הישראלי בהשוואה לתקופה המקבילה בשנה שעברה?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33-4A66-A6A8-F8D89861A7F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33-4A66-A6A8-F8D89861A7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33-4A66-A6A8-F8D89861A7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2'!$A$2:$A$6</c:f>
              <c:strCache>
                <c:ptCount val="5"/>
                <c:pt idx="0">
                  <c:v>הורע משמעותית</c:v>
                </c:pt>
                <c:pt idx="1">
                  <c:v>הורע במעט</c:v>
                </c:pt>
                <c:pt idx="2">
                  <c:v>ללא שינוי</c:v>
                </c:pt>
                <c:pt idx="3">
                  <c:v>השתפר במעט</c:v>
                </c:pt>
                <c:pt idx="4">
                  <c:v>השתפר משמעותית</c:v>
                </c:pt>
              </c:strCache>
            </c:strRef>
          </c:cat>
          <c:val>
            <c:numRef>
              <c:f>'Sheet 2'!$B$2:$B$6</c:f>
              <c:numCache>
                <c:formatCode>0%</c:formatCode>
                <c:ptCount val="5"/>
                <c:pt idx="0">
                  <c:v>0.39309551965795098</c:v>
                </c:pt>
                <c:pt idx="1">
                  <c:v>0.27082595128960002</c:v>
                </c:pt>
                <c:pt idx="2">
                  <c:v>0.213947827152627</c:v>
                </c:pt>
                <c:pt idx="3">
                  <c:v>9.6396424304268299E-2</c:v>
                </c:pt>
                <c:pt idx="4">
                  <c:v>2.57342775955548E-2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33-4A66-A6A8-F8D89861A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0240112"/>
        <c:axId val="1260239152"/>
      </c:barChart>
      <c:catAx>
        <c:axId val="126024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260239152"/>
        <c:crosses val="autoZero"/>
        <c:auto val="1"/>
        <c:lblAlgn val="ctr"/>
        <c:lblOffset val="100"/>
        <c:noMultiLvlLbl val="0"/>
      </c:catAx>
      <c:valAx>
        <c:axId val="1260239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6024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he-I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אחוז מסך המשיבים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7587632450946323E-2"/>
          <c:y val="0.25964742199329238"/>
          <c:w val="0.93888888888888888"/>
          <c:h val="0.61084117101432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9'!$B$1</c:f>
              <c:strCache>
                <c:ptCount val="1"/>
                <c:pt idx="0">
                  <c:v>כיצד השתנה מצבך הכלכלי האישי בהשוואה לתקופה המקבילה בשנה שעברה?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0B-4D06-B6BC-7FE7F63368F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0B-4D06-B6BC-7FE7F63368F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0B-4D06-B6BC-7FE7F63368F9}"/>
              </c:ext>
            </c:extLst>
          </c:dPt>
          <c:dLbls>
            <c:dLbl>
              <c:idx val="2"/>
              <c:layout>
                <c:manualLayout>
                  <c:x val="-2.967957510065932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B-4D06-B6BC-7FE7F6336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9'!$A$2:$A$6</c:f>
              <c:strCache>
                <c:ptCount val="5"/>
                <c:pt idx="0">
                  <c:v>הורע משמעותית</c:v>
                </c:pt>
                <c:pt idx="1">
                  <c:v>הורע במעט</c:v>
                </c:pt>
                <c:pt idx="2">
                  <c:v>לא השתנה</c:v>
                </c:pt>
                <c:pt idx="3">
                  <c:v>השתפר במעט</c:v>
                </c:pt>
                <c:pt idx="4">
                  <c:v>השתפר משמעותית</c:v>
                </c:pt>
              </c:strCache>
            </c:strRef>
          </c:cat>
          <c:val>
            <c:numRef>
              <c:f>'Sheet 9'!$B$2:$B$6</c:f>
              <c:numCache>
                <c:formatCode>0%</c:formatCode>
                <c:ptCount val="5"/>
                <c:pt idx="0">
                  <c:v>0.14911429146461699</c:v>
                </c:pt>
                <c:pt idx="1">
                  <c:v>0.31872902276639697</c:v>
                </c:pt>
                <c:pt idx="2">
                  <c:v>0.37410044708037099</c:v>
                </c:pt>
                <c:pt idx="3">
                  <c:v>0.12791836288848299</c:v>
                </c:pt>
                <c:pt idx="4">
                  <c:v>3.0137875800132202E-2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0B-4D06-B6BC-7FE7F63368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0228112"/>
        <c:axId val="1260243952"/>
      </c:barChart>
      <c:catAx>
        <c:axId val="126022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260243952"/>
        <c:crosses val="autoZero"/>
        <c:auto val="1"/>
        <c:lblAlgn val="ctr"/>
        <c:lblOffset val="100"/>
        <c:noMultiLvlLbl val="0"/>
      </c:catAx>
      <c:valAx>
        <c:axId val="1260243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6022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he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0.33514</cdr:x>
      <cdr:y>0.86404</cdr:y>
    </cdr:from>
    <cdr:to>
      <cdr:x>1</cdr:x>
      <cdr:y>1</cdr:y>
    </cdr:to>
    <cdr:sp macro="" textlink="">
      <cdr:nvSpPr>
        <cdr:cNvPr id="3" name="תיבת טקסט 1">
          <a:extLst xmlns:a="http://schemas.openxmlformats.org/drawingml/2006/main">
            <a:ext uri="{FF2B5EF4-FFF2-40B4-BE49-F238E27FC236}">
              <a16:creationId xmlns:a16="http://schemas.microsoft.com/office/drawing/2014/main" id="{9A14DD2C-7946-EF7F-D9D0-32B2B4F8B45C}"/>
            </a:ext>
          </a:extLst>
        </cdr:cNvPr>
        <cdr:cNvSpPr txBox="1"/>
      </cdr:nvSpPr>
      <cdr:spPr>
        <a:xfrm xmlns:a="http://schemas.openxmlformats.org/drawingml/2006/main">
          <a:off x="4608236" y="5921469"/>
          <a:ext cx="7149652" cy="685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defPPr>
            <a:defRPr lang="en-US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/>
            <a:t>מקור: המכון הישראלי לדמוקרטיה</a:t>
          </a:r>
        </a:p>
        <a:p xmlns:a="http://schemas.openxmlformats.org/drawingml/2006/main">
          <a:pPr rtl="1"/>
          <a:r>
            <a:rPr lang="he-IL" sz="1400" dirty="0"/>
            <a:t>הסקר נערך בסוף אפריל 2023 בקרב מדגם מייצג של 761 איש.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0.15884</cdr:x>
      <cdr:y>0.39322</cdr:y>
    </cdr:from>
    <cdr:to>
      <cdr:x>0.358</cdr:x>
      <cdr:y>0.44979</cdr:y>
    </cdr:to>
    <cdr:sp macro="" textlink="">
      <cdr:nvSpPr>
        <cdr:cNvPr id="2" name="סוגר מסולסל שמאלי 1">
          <a:extLst xmlns:a="http://schemas.openxmlformats.org/drawingml/2006/main">
            <a:ext uri="{FF2B5EF4-FFF2-40B4-BE49-F238E27FC236}">
              <a16:creationId xmlns:a16="http://schemas.microsoft.com/office/drawing/2014/main" id="{716A3CD8-E0BD-13E8-8C19-98C24915E996}"/>
            </a:ext>
          </a:extLst>
        </cdr:cNvPr>
        <cdr:cNvSpPr/>
      </cdr:nvSpPr>
      <cdr:spPr>
        <a:xfrm xmlns:a="http://schemas.openxmlformats.org/drawingml/2006/main" rot="5400000">
          <a:off x="1055255" y="480264"/>
          <a:ext cx="122205" cy="860371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0.71514</cdr:x>
      <cdr:y>0.64338</cdr:y>
    </cdr:from>
    <cdr:to>
      <cdr:x>0.89681</cdr:x>
      <cdr:y>0.6832</cdr:y>
    </cdr:to>
    <cdr:sp macro="" textlink="">
      <cdr:nvSpPr>
        <cdr:cNvPr id="3" name="סוגר מסולסל שמאלי 2">
          <a:extLst xmlns:a="http://schemas.openxmlformats.org/drawingml/2006/main">
            <a:ext uri="{FF2B5EF4-FFF2-40B4-BE49-F238E27FC236}">
              <a16:creationId xmlns:a16="http://schemas.microsoft.com/office/drawing/2014/main" id="{32F3CDF3-9F6C-171D-2FAA-0D6E3D2DD546}"/>
            </a:ext>
          </a:extLst>
        </cdr:cNvPr>
        <cdr:cNvSpPr/>
      </cdr:nvSpPr>
      <cdr:spPr>
        <a:xfrm xmlns:a="http://schemas.openxmlformats.org/drawingml/2006/main" rot="5400000">
          <a:off x="3381990" y="1000089"/>
          <a:ext cx="83203" cy="771695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0.19359</cdr:x>
      <cdr:y>0.25734</cdr:y>
    </cdr:from>
    <cdr:to>
      <cdr:x>0.32882</cdr:x>
      <cdr:y>0.38068</cdr:y>
    </cdr:to>
    <cdr:sp macro="" textlink="">
      <cdr:nvSpPr>
        <cdr:cNvPr id="4" name="תיבת טקסט 3">
          <a:extLst xmlns:a="http://schemas.openxmlformats.org/drawingml/2006/main">
            <a:ext uri="{FF2B5EF4-FFF2-40B4-BE49-F238E27FC236}">
              <a16:creationId xmlns:a16="http://schemas.microsoft.com/office/drawing/2014/main" id="{F4A23BF5-7F63-064A-32EF-C83875DAB055}"/>
            </a:ext>
          </a:extLst>
        </cdr:cNvPr>
        <cdr:cNvSpPr txBox="1"/>
      </cdr:nvSpPr>
      <cdr:spPr>
        <a:xfrm xmlns:a="http://schemas.openxmlformats.org/drawingml/2006/main">
          <a:off x="817784" y="543816"/>
          <a:ext cx="571240" cy="2606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400" b="1" dirty="0"/>
            <a:t>76%</a:t>
          </a:r>
        </a:p>
      </cdr:txBody>
    </cdr:sp>
  </cdr:relSizeAnchor>
  <cdr:relSizeAnchor xmlns:cdr="http://schemas.openxmlformats.org/drawingml/2006/chartDrawing">
    <cdr:from>
      <cdr:x>0.76514</cdr:x>
      <cdr:y>0.5</cdr:y>
    </cdr:from>
    <cdr:to>
      <cdr:x>0.88181</cdr:x>
      <cdr:y>0.62618</cdr:y>
    </cdr:to>
    <cdr:sp macro="" textlink="">
      <cdr:nvSpPr>
        <cdr:cNvPr id="5" name="תיבת טקסט 1">
          <a:extLst xmlns:a="http://schemas.openxmlformats.org/drawingml/2006/main">
            <a:ext uri="{FF2B5EF4-FFF2-40B4-BE49-F238E27FC236}">
              <a16:creationId xmlns:a16="http://schemas.microsoft.com/office/drawing/2014/main" id="{49DE2A42-3C3D-7EDE-7F69-785DBC01D776}"/>
            </a:ext>
          </a:extLst>
        </cdr:cNvPr>
        <cdr:cNvSpPr txBox="1"/>
      </cdr:nvSpPr>
      <cdr:spPr>
        <a:xfrm xmlns:a="http://schemas.openxmlformats.org/drawingml/2006/main">
          <a:off x="3305389" y="1080000"/>
          <a:ext cx="504014" cy="27255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600" dirty="0"/>
            <a:t>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0.14265</cdr:x>
      <cdr:y>0.28322</cdr:y>
    </cdr:from>
    <cdr:to>
      <cdr:x>0.31599</cdr:x>
      <cdr:y>0.31633</cdr:y>
    </cdr:to>
    <cdr:sp macro="" textlink="">
      <cdr:nvSpPr>
        <cdr:cNvPr id="2" name="סוגר מסולסל שמאלי 1">
          <a:extLst xmlns:a="http://schemas.openxmlformats.org/drawingml/2006/main">
            <a:ext uri="{FF2B5EF4-FFF2-40B4-BE49-F238E27FC236}">
              <a16:creationId xmlns:a16="http://schemas.microsoft.com/office/drawing/2014/main" id="{B2E96268-AC08-834A-2D6D-F3D3BB89C96E}"/>
            </a:ext>
          </a:extLst>
        </cdr:cNvPr>
        <cdr:cNvSpPr/>
      </cdr:nvSpPr>
      <cdr:spPr>
        <a:xfrm xmlns:a="http://schemas.openxmlformats.org/drawingml/2006/main" rot="5400000">
          <a:off x="960820" y="288310"/>
          <a:ext cx="73484" cy="754039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0.71019</cdr:x>
      <cdr:y>0.63221</cdr:y>
    </cdr:from>
    <cdr:to>
      <cdr:x>0.88352</cdr:x>
      <cdr:y>0.66532</cdr:y>
    </cdr:to>
    <cdr:sp macro="" textlink="">
      <cdr:nvSpPr>
        <cdr:cNvPr id="3" name="סוגר מסולסל שמאלי 2">
          <a:extLst xmlns:a="http://schemas.openxmlformats.org/drawingml/2006/main">
            <a:ext uri="{FF2B5EF4-FFF2-40B4-BE49-F238E27FC236}">
              <a16:creationId xmlns:a16="http://schemas.microsoft.com/office/drawing/2014/main" id="{11410D7A-2C98-EF1C-AD49-492EF4AB2A0D}"/>
            </a:ext>
          </a:extLst>
        </cdr:cNvPr>
        <cdr:cNvSpPr/>
      </cdr:nvSpPr>
      <cdr:spPr>
        <a:xfrm xmlns:a="http://schemas.openxmlformats.org/drawingml/2006/main" rot="5400000">
          <a:off x="3429631" y="1062882"/>
          <a:ext cx="73485" cy="753996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0.17751</cdr:x>
      <cdr:y>0.14367</cdr:y>
    </cdr:from>
    <cdr:to>
      <cdr:x>0.30358</cdr:x>
      <cdr:y>0.25367</cdr:y>
    </cdr:to>
    <cdr:sp macro="" textlink="">
      <cdr:nvSpPr>
        <cdr:cNvPr id="4" name="תיבת טקסט 3">
          <a:extLst xmlns:a="http://schemas.openxmlformats.org/drawingml/2006/main">
            <a:ext uri="{FF2B5EF4-FFF2-40B4-BE49-F238E27FC236}">
              <a16:creationId xmlns:a16="http://schemas.microsoft.com/office/drawing/2014/main" id="{61F37602-691C-04C6-8C88-D17F38F5E192}"/>
            </a:ext>
          </a:extLst>
        </cdr:cNvPr>
        <cdr:cNvSpPr txBox="1"/>
      </cdr:nvSpPr>
      <cdr:spPr>
        <a:xfrm xmlns:a="http://schemas.openxmlformats.org/drawingml/2006/main">
          <a:off x="810884" y="326682"/>
          <a:ext cx="575920" cy="25011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400" b="1" dirty="0"/>
            <a:t>77%</a:t>
          </a:r>
        </a:p>
      </cdr:txBody>
    </cdr:sp>
  </cdr:relSizeAnchor>
  <cdr:relSizeAnchor xmlns:cdr="http://schemas.openxmlformats.org/drawingml/2006/chartDrawing">
    <cdr:from>
      <cdr:x>0.7183</cdr:x>
      <cdr:y>0.50747</cdr:y>
    </cdr:from>
    <cdr:to>
      <cdr:x>0.84987</cdr:x>
      <cdr:y>0.61542</cdr:y>
    </cdr:to>
    <cdr:sp macro="" textlink="">
      <cdr:nvSpPr>
        <cdr:cNvPr id="5" name="תיבת טקסט 1">
          <a:extLst xmlns:a="http://schemas.openxmlformats.org/drawingml/2006/main">
            <a:ext uri="{FF2B5EF4-FFF2-40B4-BE49-F238E27FC236}">
              <a16:creationId xmlns:a16="http://schemas.microsoft.com/office/drawing/2014/main" id="{8F393B8B-7384-6940-4091-CCC419CBA5CA}"/>
            </a:ext>
          </a:extLst>
        </cdr:cNvPr>
        <cdr:cNvSpPr txBox="1"/>
      </cdr:nvSpPr>
      <cdr:spPr>
        <a:xfrm xmlns:a="http://schemas.openxmlformats.org/drawingml/2006/main">
          <a:off x="3143324" y="1119647"/>
          <a:ext cx="575756" cy="23818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dirty="0"/>
            <a:t>9%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0.11825</cdr:x>
      <cdr:y>0.36841</cdr:y>
    </cdr:from>
    <cdr:to>
      <cdr:x>0.31825</cdr:x>
      <cdr:y>0.41695</cdr:y>
    </cdr:to>
    <cdr:sp macro="" textlink="">
      <cdr:nvSpPr>
        <cdr:cNvPr id="2" name="סוגר מסולסל ימני 1">
          <a:extLst xmlns:a="http://schemas.openxmlformats.org/drawingml/2006/main">
            <a:ext uri="{FF2B5EF4-FFF2-40B4-BE49-F238E27FC236}">
              <a16:creationId xmlns:a16="http://schemas.microsoft.com/office/drawing/2014/main" id="{F9D596DE-B1A3-4433-1CE3-240D40B30DA3}"/>
            </a:ext>
          </a:extLst>
        </cdr:cNvPr>
        <cdr:cNvSpPr/>
      </cdr:nvSpPr>
      <cdr:spPr>
        <a:xfrm xmlns:a="http://schemas.openxmlformats.org/drawingml/2006/main" rot="16200000">
          <a:off x="890415" y="416189"/>
          <a:ext cx="104827" cy="86399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0.68668</cdr:x>
      <cdr:y>0.51801</cdr:y>
    </cdr:from>
    <cdr:to>
      <cdr:x>0.88668</cdr:x>
      <cdr:y>0.5723</cdr:y>
    </cdr:to>
    <cdr:sp macro="" textlink="">
      <cdr:nvSpPr>
        <cdr:cNvPr id="3" name="סוגר מסולסל ימני 2">
          <a:extLst xmlns:a="http://schemas.openxmlformats.org/drawingml/2006/main">
            <a:ext uri="{FF2B5EF4-FFF2-40B4-BE49-F238E27FC236}">
              <a16:creationId xmlns:a16="http://schemas.microsoft.com/office/drawing/2014/main" id="{97507982-D613-7CEE-193E-9208F4C9C7E8}"/>
            </a:ext>
          </a:extLst>
        </cdr:cNvPr>
        <cdr:cNvSpPr/>
      </cdr:nvSpPr>
      <cdr:spPr>
        <a:xfrm xmlns:a="http://schemas.openxmlformats.org/drawingml/2006/main" rot="16200000">
          <a:off x="3339822" y="745527"/>
          <a:ext cx="117269" cy="86399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0.16855</cdr:x>
      <cdr:y>0.20546</cdr:y>
    </cdr:from>
    <cdr:to>
      <cdr:x>0.32053</cdr:x>
      <cdr:y>0.38233</cdr:y>
    </cdr:to>
    <cdr:sp macro="" textlink="">
      <cdr:nvSpPr>
        <cdr:cNvPr id="4" name="תיבת טקסט 3">
          <a:extLst xmlns:a="http://schemas.openxmlformats.org/drawingml/2006/main">
            <a:ext uri="{FF2B5EF4-FFF2-40B4-BE49-F238E27FC236}">
              <a16:creationId xmlns:a16="http://schemas.microsoft.com/office/drawing/2014/main" id="{6E23F3A4-1A95-A0AF-A9C2-D63A75678677}"/>
            </a:ext>
          </a:extLst>
        </cdr:cNvPr>
        <cdr:cNvSpPr txBox="1"/>
      </cdr:nvSpPr>
      <cdr:spPr>
        <a:xfrm xmlns:a="http://schemas.openxmlformats.org/drawingml/2006/main">
          <a:off x="712007" y="377827"/>
          <a:ext cx="642031" cy="32524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600" b="1" dirty="0"/>
            <a:t>66%</a:t>
          </a:r>
          <a:endParaRPr lang="he-IL" sz="1600" b="1" dirty="0"/>
        </a:p>
      </cdr:txBody>
    </cdr:sp>
  </cdr:relSizeAnchor>
  <cdr:relSizeAnchor xmlns:cdr="http://schemas.openxmlformats.org/drawingml/2006/chartDrawing">
    <cdr:from>
      <cdr:x>0.73178</cdr:x>
      <cdr:y>0.37456</cdr:y>
    </cdr:from>
    <cdr:to>
      <cdr:x>0.86505</cdr:x>
      <cdr:y>0.51934</cdr:y>
    </cdr:to>
    <cdr:sp macro="" textlink="">
      <cdr:nvSpPr>
        <cdr:cNvPr id="5" name="תיבת טקסט 1">
          <a:extLst xmlns:a="http://schemas.openxmlformats.org/drawingml/2006/main">
            <a:ext uri="{FF2B5EF4-FFF2-40B4-BE49-F238E27FC236}">
              <a16:creationId xmlns:a16="http://schemas.microsoft.com/office/drawing/2014/main" id="{72EF1D17-02D9-AA2C-B47B-50AE4E3B76DF}"/>
            </a:ext>
          </a:extLst>
        </cdr:cNvPr>
        <cdr:cNvSpPr txBox="1"/>
      </cdr:nvSpPr>
      <cdr:spPr>
        <a:xfrm xmlns:a="http://schemas.openxmlformats.org/drawingml/2006/main">
          <a:off x="3161291" y="809053"/>
          <a:ext cx="575726" cy="31272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18%</a:t>
          </a:r>
          <a:endParaRPr lang="he-IL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0.12841</cdr:x>
      <cdr:y>0.398</cdr:y>
    </cdr:from>
    <cdr:to>
      <cdr:x>0.30341</cdr:x>
      <cdr:y>0.45812</cdr:y>
    </cdr:to>
    <cdr:sp macro="" textlink="">
      <cdr:nvSpPr>
        <cdr:cNvPr id="2" name="סוגר מסולסל ימני 1">
          <a:extLst xmlns:a="http://schemas.openxmlformats.org/drawingml/2006/main">
            <a:ext uri="{FF2B5EF4-FFF2-40B4-BE49-F238E27FC236}">
              <a16:creationId xmlns:a16="http://schemas.microsoft.com/office/drawing/2014/main" id="{159D0B93-BE64-4145-B860-0DD9776EBF29}"/>
            </a:ext>
          </a:extLst>
        </cdr:cNvPr>
        <cdr:cNvSpPr/>
      </cdr:nvSpPr>
      <cdr:spPr>
        <a:xfrm xmlns:a="http://schemas.openxmlformats.org/drawingml/2006/main" rot="16200000">
          <a:off x="867780" y="546616"/>
          <a:ext cx="129863" cy="7560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0.68592</cdr:x>
      <cdr:y>0.5</cdr:y>
    </cdr:from>
    <cdr:to>
      <cdr:x>0.86092</cdr:x>
      <cdr:y>0.55998</cdr:y>
    </cdr:to>
    <cdr:sp macro="" textlink="">
      <cdr:nvSpPr>
        <cdr:cNvPr id="3" name="סוגר מסולסל ימני 2">
          <a:extLst xmlns:a="http://schemas.openxmlformats.org/drawingml/2006/main">
            <a:ext uri="{FF2B5EF4-FFF2-40B4-BE49-F238E27FC236}">
              <a16:creationId xmlns:a16="http://schemas.microsoft.com/office/drawing/2014/main" id="{76DC89EC-1DC1-75BF-D052-2B80C91462B1}"/>
            </a:ext>
          </a:extLst>
        </cdr:cNvPr>
        <cdr:cNvSpPr/>
      </cdr:nvSpPr>
      <cdr:spPr>
        <a:xfrm xmlns:a="http://schemas.openxmlformats.org/drawingml/2006/main" rot="16200000">
          <a:off x="3276377" y="766782"/>
          <a:ext cx="129565" cy="7560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0.1659</cdr:x>
      <cdr:y>0.23882</cdr:y>
    </cdr:from>
    <cdr:to>
      <cdr:x>0.3059</cdr:x>
      <cdr:y>0.38689</cdr:y>
    </cdr:to>
    <cdr:sp macro="" textlink="">
      <cdr:nvSpPr>
        <cdr:cNvPr id="4" name="תיבת טקסט 3">
          <a:extLst xmlns:a="http://schemas.openxmlformats.org/drawingml/2006/main">
            <a:ext uri="{FF2B5EF4-FFF2-40B4-BE49-F238E27FC236}">
              <a16:creationId xmlns:a16="http://schemas.microsoft.com/office/drawing/2014/main" id="{56AE74AA-2D0B-B7A8-89B6-50114AEC80F3}"/>
            </a:ext>
          </a:extLst>
        </cdr:cNvPr>
        <cdr:cNvSpPr txBox="1"/>
      </cdr:nvSpPr>
      <cdr:spPr>
        <a:xfrm xmlns:a="http://schemas.openxmlformats.org/drawingml/2006/main">
          <a:off x="687181" y="505314"/>
          <a:ext cx="579917" cy="31330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400" b="1" dirty="0"/>
            <a:t>72%</a:t>
          </a:r>
        </a:p>
      </cdr:txBody>
    </cdr:sp>
  </cdr:relSizeAnchor>
  <cdr:relSizeAnchor xmlns:cdr="http://schemas.openxmlformats.org/drawingml/2006/chartDrawing">
    <cdr:from>
      <cdr:x>0.6966</cdr:x>
      <cdr:y>0.3333</cdr:y>
    </cdr:from>
    <cdr:to>
      <cdr:x>0.85892</cdr:x>
      <cdr:y>0.48628</cdr:y>
    </cdr:to>
    <cdr:sp macro="" textlink="">
      <cdr:nvSpPr>
        <cdr:cNvPr id="5" name="תיבת טקסט 1">
          <a:extLst xmlns:a="http://schemas.openxmlformats.org/drawingml/2006/main">
            <a:ext uri="{FF2B5EF4-FFF2-40B4-BE49-F238E27FC236}">
              <a16:creationId xmlns:a16="http://schemas.microsoft.com/office/drawing/2014/main" id="{122D17AF-C85A-FA86-2935-79AB9B4F5979}"/>
            </a:ext>
          </a:extLst>
        </cdr:cNvPr>
        <cdr:cNvSpPr txBox="1"/>
      </cdr:nvSpPr>
      <cdr:spPr>
        <a:xfrm xmlns:a="http://schemas.openxmlformats.org/drawingml/2006/main">
          <a:off x="2885399" y="705222"/>
          <a:ext cx="672367" cy="3236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600" dirty="0"/>
            <a:t>13%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0.69787</cdr:x>
      <cdr:y>0.50437</cdr:y>
    </cdr:from>
    <cdr:to>
      <cdr:x>0.89839</cdr:x>
      <cdr:y>0.55382</cdr:y>
    </cdr:to>
    <cdr:sp macro="" textlink="">
      <cdr:nvSpPr>
        <cdr:cNvPr id="3" name="סוגר מסולסל שמאלי 2">
          <a:extLst xmlns:a="http://schemas.openxmlformats.org/drawingml/2006/main">
            <a:ext uri="{FF2B5EF4-FFF2-40B4-BE49-F238E27FC236}">
              <a16:creationId xmlns:a16="http://schemas.microsoft.com/office/drawing/2014/main" id="{3F454DD0-07D3-DE9E-52D6-D8D66390B1E1}"/>
            </a:ext>
          </a:extLst>
        </cdr:cNvPr>
        <cdr:cNvSpPr/>
      </cdr:nvSpPr>
      <cdr:spPr>
        <a:xfrm xmlns:a="http://schemas.openxmlformats.org/drawingml/2006/main" rot="5400000">
          <a:off x="6707518" y="1018329"/>
          <a:ext cx="174951" cy="1707164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 dirty="0"/>
        </a:p>
      </cdr:txBody>
    </cdr:sp>
  </cdr:relSizeAnchor>
  <cdr:relSizeAnchor xmlns:cdr="http://schemas.openxmlformats.org/drawingml/2006/chartDrawing">
    <cdr:from>
      <cdr:x>0.53917</cdr:x>
      <cdr:y>0.13827</cdr:y>
    </cdr:from>
    <cdr:to>
      <cdr:x>0.66583</cdr:x>
      <cdr:y>0.25679</cdr:y>
    </cdr:to>
    <cdr:sp macro="" textlink="">
      <cdr:nvSpPr>
        <cdr:cNvPr id="4" name="תיבת טקסט 3">
          <a:extLst xmlns:a="http://schemas.openxmlformats.org/drawingml/2006/main">
            <a:ext uri="{FF2B5EF4-FFF2-40B4-BE49-F238E27FC236}">
              <a16:creationId xmlns:a16="http://schemas.microsoft.com/office/drawing/2014/main" id="{E4D0E289-4DC2-8917-BD0B-A8B5FDEF860E}"/>
            </a:ext>
          </a:extLst>
        </cdr:cNvPr>
        <cdr:cNvSpPr txBox="1"/>
      </cdr:nvSpPr>
      <cdr:spPr>
        <a:xfrm xmlns:a="http://schemas.openxmlformats.org/drawingml/2006/main">
          <a:off x="2465070" y="426720"/>
          <a:ext cx="57912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0.76387</cdr:x>
      <cdr:y>0.39759</cdr:y>
    </cdr:from>
    <cdr:to>
      <cdr:x>0.84208</cdr:x>
      <cdr:y>0.48871</cdr:y>
    </cdr:to>
    <cdr:sp macro="" textlink="">
      <cdr:nvSpPr>
        <cdr:cNvPr id="6" name="תיבת טקסט 1">
          <a:extLst xmlns:a="http://schemas.openxmlformats.org/drawingml/2006/main">
            <a:ext uri="{FF2B5EF4-FFF2-40B4-BE49-F238E27FC236}">
              <a16:creationId xmlns:a16="http://schemas.microsoft.com/office/drawing/2014/main" id="{2E51E567-E86E-41B2-9FF7-9FE31CF1740B}"/>
            </a:ext>
          </a:extLst>
        </cdr:cNvPr>
        <cdr:cNvSpPr txBox="1"/>
      </cdr:nvSpPr>
      <cdr:spPr>
        <a:xfrm xmlns:a="http://schemas.openxmlformats.org/drawingml/2006/main">
          <a:off x="6503315" y="1406655"/>
          <a:ext cx="665856" cy="322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600" dirty="0"/>
            <a:t>13%</a:t>
          </a:r>
        </a:p>
      </cdr:txBody>
    </cdr:sp>
  </cdr:relSizeAnchor>
  <cdr:relSizeAnchor xmlns:cdr="http://schemas.openxmlformats.org/drawingml/2006/chartDrawing">
    <cdr:from>
      <cdr:x>0.12348</cdr:x>
      <cdr:y>0.21445</cdr:y>
    </cdr:from>
    <cdr:to>
      <cdr:x>0.33079</cdr:x>
      <cdr:y>0.26594</cdr:y>
    </cdr:to>
    <cdr:sp macro="" textlink="">
      <cdr:nvSpPr>
        <cdr:cNvPr id="7" name="סוגר מסולסל שמאלי 6">
          <a:extLst xmlns:a="http://schemas.openxmlformats.org/drawingml/2006/main">
            <a:ext uri="{FF2B5EF4-FFF2-40B4-BE49-F238E27FC236}">
              <a16:creationId xmlns:a16="http://schemas.microsoft.com/office/drawing/2014/main" id="{34720372-334E-5646-1753-47E4C511E4D2}"/>
            </a:ext>
          </a:extLst>
        </cdr:cNvPr>
        <cdr:cNvSpPr/>
      </cdr:nvSpPr>
      <cdr:spPr>
        <a:xfrm xmlns:a="http://schemas.openxmlformats.org/drawingml/2006/main" rot="5400000">
          <a:off x="1842714" y="-32709"/>
          <a:ext cx="182168" cy="1764973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 dirty="0"/>
        </a:p>
      </cdr:txBody>
    </cdr:sp>
  </cdr:relSizeAnchor>
  <cdr:relSizeAnchor xmlns:cdr="http://schemas.openxmlformats.org/drawingml/2006/chartDrawing">
    <cdr:from>
      <cdr:x>0.1937</cdr:x>
      <cdr:y>0.1221</cdr:y>
    </cdr:from>
    <cdr:to>
      <cdr:x>0.26635</cdr:x>
      <cdr:y>0.20111</cdr:y>
    </cdr:to>
    <cdr:sp macro="" textlink="">
      <cdr:nvSpPr>
        <cdr:cNvPr id="8" name="תיבת טקסט 7">
          <a:extLst xmlns:a="http://schemas.openxmlformats.org/drawingml/2006/main">
            <a:ext uri="{FF2B5EF4-FFF2-40B4-BE49-F238E27FC236}">
              <a16:creationId xmlns:a16="http://schemas.microsoft.com/office/drawing/2014/main" id="{FDB5DFCA-031A-4873-597B-7A3B5B523D25}"/>
            </a:ext>
          </a:extLst>
        </cdr:cNvPr>
        <cdr:cNvSpPr txBox="1"/>
      </cdr:nvSpPr>
      <cdr:spPr>
        <a:xfrm xmlns:a="http://schemas.openxmlformats.org/drawingml/2006/main">
          <a:off x="1649130" y="431994"/>
          <a:ext cx="618519" cy="279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600" b="1" dirty="0"/>
            <a:t>66%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0.10147</cdr:x>
      <cdr:y>0.21885</cdr:y>
    </cdr:from>
    <cdr:to>
      <cdr:x>0.31147</cdr:x>
      <cdr:y>0.24498</cdr:y>
    </cdr:to>
    <cdr:sp macro="" textlink="">
      <cdr:nvSpPr>
        <cdr:cNvPr id="2" name="סוגר מסולסל שמאלי 1">
          <a:extLst xmlns:a="http://schemas.openxmlformats.org/drawingml/2006/main">
            <a:ext uri="{FF2B5EF4-FFF2-40B4-BE49-F238E27FC236}">
              <a16:creationId xmlns:a16="http://schemas.microsoft.com/office/drawing/2014/main" id="{E7E17FFC-0D71-22B4-E4BA-BB1912CCBA8C}"/>
            </a:ext>
          </a:extLst>
        </cdr:cNvPr>
        <cdr:cNvSpPr/>
      </cdr:nvSpPr>
      <cdr:spPr>
        <a:xfrm xmlns:a="http://schemas.openxmlformats.org/drawingml/2006/main" rot="5400000">
          <a:off x="2019024" y="-236878"/>
          <a:ext cx="91624" cy="2100135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0.683</cdr:x>
      <cdr:y>0.47387</cdr:y>
    </cdr:from>
    <cdr:to>
      <cdr:x>0.893</cdr:x>
      <cdr:y>0.5</cdr:y>
    </cdr:to>
    <cdr:sp macro="" textlink="">
      <cdr:nvSpPr>
        <cdr:cNvPr id="3" name="סוגר מסולסל שמאלי 2">
          <a:extLst xmlns:a="http://schemas.openxmlformats.org/drawingml/2006/main">
            <a:ext uri="{FF2B5EF4-FFF2-40B4-BE49-F238E27FC236}">
              <a16:creationId xmlns:a16="http://schemas.microsoft.com/office/drawing/2014/main" id="{C7EE1EEC-D441-97E2-D202-BED82C3A1215}"/>
            </a:ext>
          </a:extLst>
        </cdr:cNvPr>
        <cdr:cNvSpPr/>
      </cdr:nvSpPr>
      <cdr:spPr>
        <a:xfrm xmlns:a="http://schemas.openxmlformats.org/drawingml/2006/main" rot="5400000">
          <a:off x="6702146" y="651809"/>
          <a:ext cx="83198" cy="1797196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0.18624</cdr:x>
      <cdr:y>0.10308</cdr:y>
    </cdr:from>
    <cdr:to>
      <cdr:x>0.2547</cdr:x>
      <cdr:y>0.18673</cdr:y>
    </cdr:to>
    <cdr:sp macro="" textlink="">
      <cdr:nvSpPr>
        <cdr:cNvPr id="4" name="תיבת טקסט 3">
          <a:extLst xmlns:a="http://schemas.openxmlformats.org/drawingml/2006/main">
            <a:ext uri="{FF2B5EF4-FFF2-40B4-BE49-F238E27FC236}">
              <a16:creationId xmlns:a16="http://schemas.microsoft.com/office/drawing/2014/main" id="{F5CF6E70-3112-0749-FB20-F021F2FFFB9A}"/>
            </a:ext>
          </a:extLst>
        </cdr:cNvPr>
        <cdr:cNvSpPr txBox="1"/>
      </cdr:nvSpPr>
      <cdr:spPr>
        <a:xfrm xmlns:a="http://schemas.openxmlformats.org/drawingml/2006/main">
          <a:off x="1862550" y="361463"/>
          <a:ext cx="684644" cy="293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800" b="1" dirty="0"/>
            <a:t>47%</a:t>
          </a:r>
          <a:endParaRPr lang="he-IL" sz="1800" b="1" dirty="0"/>
        </a:p>
      </cdr:txBody>
    </cdr:sp>
  </cdr:relSizeAnchor>
  <cdr:relSizeAnchor xmlns:cdr="http://schemas.openxmlformats.org/drawingml/2006/chartDrawing">
    <cdr:from>
      <cdr:x>0.75934</cdr:x>
      <cdr:y>0.35632</cdr:y>
    </cdr:from>
    <cdr:to>
      <cdr:x>0.82676</cdr:x>
      <cdr:y>0.44301</cdr:y>
    </cdr:to>
    <cdr:sp macro="" textlink="">
      <cdr:nvSpPr>
        <cdr:cNvPr id="5" name="תיבת טקסט 1">
          <a:extLst xmlns:a="http://schemas.openxmlformats.org/drawingml/2006/main">
            <a:ext uri="{FF2B5EF4-FFF2-40B4-BE49-F238E27FC236}">
              <a16:creationId xmlns:a16="http://schemas.microsoft.com/office/drawing/2014/main" id="{CA1EE10A-4D4D-381F-CA9E-DBE3007DAB59}"/>
            </a:ext>
          </a:extLst>
        </cdr:cNvPr>
        <cdr:cNvSpPr txBox="1"/>
      </cdr:nvSpPr>
      <cdr:spPr>
        <a:xfrm xmlns:a="http://schemas.openxmlformats.org/drawingml/2006/main">
          <a:off x="6498454" y="1134531"/>
          <a:ext cx="577049" cy="276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16%</a:t>
          </a:r>
          <a:endParaRPr lang="he-IL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CD522FA-79E9-4924-AE59-EAE8F3F59934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EE6F98-0DA0-4625-A9CA-7C280B1D0E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608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FCD3FC-C9DF-4975-472F-AEE26F83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09139B0-7ABA-4D02-C3FA-E6242316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335AF8-608C-26FA-B8A1-87B21B8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24E7E1-3B83-C396-7CCB-906D2FB8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A1747F-577A-BCA6-B889-E301970F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2E4D-94D4-0BB6-C111-318A6C7E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9C60D6A-8020-470D-1806-2E3A44C9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4BEC31-1260-55A1-6D5A-3BD637F5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8CFBD3-1626-BCE7-D1A8-A591FD56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42CFA1-2DEC-BB32-5EE3-475D1046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38AD13E-31BF-0C14-A0B0-B388B0A81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32A7D42-D3D9-EE54-313E-0536B363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499D8C-CCE4-F192-4780-E3A70F10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6AE7DB-DBD8-7190-E892-D5BBFCE6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335996-6501-F13D-4A45-59FA391B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77665C-4E61-EE77-F4FC-E14C9F5E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C29D84-464C-8CEE-EFD9-672823FA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6B4032-EEA1-0B41-A7C4-936AB399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771D27-55AC-5E0B-41E2-008D9E6F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3C50F5-C63B-4C37-529C-0F92D88B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7BDEF6-34BB-58F1-6466-6E639AA4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7AA95C-3242-89CC-DB5C-6F056498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71BB4E-E561-7C2E-8E4D-D27F4F56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D110FC-C352-45C0-6CCC-BE7C7F69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7E0A3A-A7C9-C86D-2ACD-2F4077D9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DD8A34-F683-9F13-FEE0-F96F409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0D917F-B4C3-3BFD-8DAB-7AEDE0A66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0EB19A9-F263-0214-1AB2-32F154932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46FB89-8A49-DD9F-C916-262BD5D1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E3C4A8F-A4BD-D066-0080-519CD00F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4A87BB-96B9-C572-A192-E690827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FBFC55-FB74-DA5B-3A8D-8A5E0354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72FCB7-5C49-AA5A-2912-8618CC1E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EB29B45-B696-8CCC-0965-3C22ED46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4CA7B80-3528-8B54-C0A8-B18722BD7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5763CF5-5C86-6AB5-035F-0B6A795A1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E1C25E2-931B-1202-2F15-19759484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547BB32-8AC6-C8F4-079E-7CFB517B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DD71B7E-D738-61FA-BDB0-177AA6D9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86BEA3-DA6B-DE64-99D6-58322DF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BA05281-42AE-7364-2EBA-D8C672D0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DF61E7A-CCB0-347D-512C-3B2CB289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CE018A2-6BD3-BD59-BA04-B8A4C41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06E0CF2-F6E8-9C12-0841-22D70476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6BB608C-B649-A03F-F68A-9DF51438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CD87BAD-A155-4D7B-9C12-0912A45D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3BECBC-48FE-FC96-895C-2DBD207A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F7D456-A9BE-EDBF-978B-64E2BC6F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20EDB0-D91A-C77A-397E-28C301376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A589511-AB2E-8C30-714B-A1EDA422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070AB7D-BB6D-01EC-6A4C-46CD2238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98F1933-74AF-5DC5-AFFA-1682EEA7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5BF450-4986-C716-9B8A-8FDADF37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1BD48BB-6E43-9A22-EAFC-01A73A2F9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ECF3EC5-685E-1488-0EEE-6B92F0E4F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30F7259-D99B-6B7D-B428-B57B7580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49B907-B2D7-1088-96F0-F1355370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638060-1A76-C845-66E6-EC90B6C8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D6D5ACD-9FF2-5F5C-65C6-71957419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07D035C-9CF0-98DC-1BFD-156368F44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E9E160-D702-1C0E-3154-94AD212A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D09193-073D-201C-FF1D-A32F95844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9A6FD75-E879-399D-4654-506DC213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0.png"/><Relationship Id="rId7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chart" Target="../charts/chart7.xml"/><Relationship Id="rId4" Type="http://schemas.openxmlformats.org/officeDocument/2006/relationships/image" Target="../media/image11.svg"/><Relationship Id="rId9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4F1DF38-8770-1569-1489-476BC66760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E94CAFF-D8B1-05FC-6C07-33C944D4A8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8DBDE50B-ECC6-ADFB-7F96-7CC1CFAAA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2227" y="407276"/>
            <a:ext cx="1018032" cy="212799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D645F04C-0742-E143-013E-DF4668394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5725" y="396703"/>
            <a:ext cx="801157" cy="209209"/>
          </a:xfrm>
          <a:prstGeom prst="rect">
            <a:avLst/>
          </a:prstGeom>
        </p:spPr>
      </p:pic>
      <p:pic>
        <p:nvPicPr>
          <p:cNvPr id="7" name="תמונה 6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51233D9B-F285-19D8-7B85-F50379E740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7" y="392878"/>
            <a:ext cx="948284" cy="267614"/>
          </a:xfrm>
          <a:prstGeom prst="rect">
            <a:avLst/>
          </a:prstGeom>
        </p:spPr>
      </p:pic>
      <p:sp>
        <p:nvSpPr>
          <p:cNvPr id="10" name="כותרת 3">
            <a:extLst>
              <a:ext uri="{FF2B5EF4-FFF2-40B4-BE49-F238E27FC236}">
                <a16:creationId xmlns:a16="http://schemas.microsoft.com/office/drawing/2014/main" id="{1F5E13CD-5B7E-D571-C6C7-9350A16ED44C}"/>
              </a:ext>
            </a:extLst>
          </p:cNvPr>
          <p:cNvSpPr txBox="1">
            <a:spLocks/>
          </p:cNvSpPr>
          <p:nvPr/>
        </p:nvSpPr>
        <p:spPr>
          <a:xfrm>
            <a:off x="1436915" y="1748140"/>
            <a:ext cx="4311827" cy="82187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8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+mn-cs"/>
              </a:rPr>
              <a:t>סקר עמדות הציבור </a:t>
            </a:r>
          </a:p>
          <a:p>
            <a:pPr algn="r"/>
            <a:endParaRPr lang="he-IL" sz="13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+mn-cs"/>
            </a:endParaRP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+mn-cs"/>
              </a:rPr>
              <a:t>בנושא כלכלה ויוקר המחיה</a:t>
            </a:r>
          </a:p>
        </p:txBody>
      </p:sp>
      <p:sp>
        <p:nvSpPr>
          <p:cNvPr id="12" name="מציין מיקום טקסט 5">
            <a:extLst>
              <a:ext uri="{FF2B5EF4-FFF2-40B4-BE49-F238E27FC236}">
                <a16:creationId xmlns:a16="http://schemas.microsoft.com/office/drawing/2014/main" id="{48C65CF9-5C0D-4C25-2E73-BA0FB0291042}"/>
              </a:ext>
            </a:extLst>
          </p:cNvPr>
          <p:cNvSpPr txBox="1">
            <a:spLocks/>
          </p:cNvSpPr>
          <p:nvPr/>
        </p:nvSpPr>
        <p:spPr>
          <a:xfrm>
            <a:off x="1224644" y="4457700"/>
            <a:ext cx="4468586" cy="66947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דפנה אבירם ניצן ונדב פורת הירש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0B0E7E40-BA8B-A9E9-ABC6-D96940D9B729}"/>
              </a:ext>
            </a:extLst>
          </p:cNvPr>
          <p:cNvSpPr/>
          <p:nvPr/>
        </p:nvSpPr>
        <p:spPr>
          <a:xfrm>
            <a:off x="1914585" y="1660475"/>
            <a:ext cx="3732298" cy="997202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42DFB048-5823-9516-E2EC-AFA67D4B03D0}"/>
              </a:ext>
            </a:extLst>
          </p:cNvPr>
          <p:cNvCxnSpPr>
            <a:cxnSpLocks/>
          </p:cNvCxnSpPr>
          <p:nvPr/>
        </p:nvCxnSpPr>
        <p:spPr>
          <a:xfrm flipH="1">
            <a:off x="2160737" y="4397495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1DD6ED21-7105-F160-0F32-3482CFFFD77D}"/>
              </a:ext>
            </a:extLst>
          </p:cNvPr>
          <p:cNvCxnSpPr>
            <a:cxnSpLocks/>
          </p:cNvCxnSpPr>
          <p:nvPr/>
        </p:nvCxnSpPr>
        <p:spPr>
          <a:xfrm flipH="1">
            <a:off x="2160737" y="4868982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7F0D9C0-1A6C-2468-8FC1-91416CC1FBCF}"/>
              </a:ext>
            </a:extLst>
          </p:cNvPr>
          <p:cNvGrpSpPr/>
          <p:nvPr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D889EBDF-BFC9-1E4D-6F5B-E08353F0B2FC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F0247DB6-0F2C-32EF-BE09-2E295652D6DE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34B3EB4-C4EE-DF8F-DDCD-F23FBE450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02AD289B-E7FC-2A70-9723-DC26B03C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9E94B750-3D8A-3902-F24B-0FA703736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88" y="915082"/>
            <a:ext cx="9839623" cy="582231"/>
          </a:xfrm>
        </p:spPr>
        <p:txBody>
          <a:bodyPr anchor="b">
            <a:noAutofit/>
          </a:bodyPr>
          <a:lstStyle/>
          <a:p>
            <a:pPr algn="ctr"/>
            <a: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הסוגייה הלאומית המטרידה ביותר את הציבור בישראל? </a:t>
            </a:r>
          </a:p>
        </p:txBody>
      </p:sp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572FBE19-5562-C3A1-A1F9-70D084AC3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730328"/>
              </p:ext>
            </p:extLst>
          </p:nvPr>
        </p:nvGraphicFramePr>
        <p:xfrm>
          <a:off x="744327" y="1407291"/>
          <a:ext cx="10753620" cy="504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2091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7F0D9C0-1A6C-2468-8FC1-91416CC1FBCF}"/>
              </a:ext>
            </a:extLst>
          </p:cNvPr>
          <p:cNvGrpSpPr/>
          <p:nvPr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D889EBDF-BFC9-1E4D-6F5B-E08353F0B2FC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F0247DB6-0F2C-32EF-BE09-2E295652D6DE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34B3EB4-C4EE-DF8F-DDCD-F23FBE450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02AD289B-E7FC-2A70-9723-DC26B03C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9E94B750-3D8A-3902-F24B-0FA703736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88" y="618523"/>
            <a:ext cx="9839623" cy="582231"/>
          </a:xfrm>
        </p:spPr>
        <p:txBody>
          <a:bodyPr anchor="b">
            <a:noAutofit/>
          </a:bodyPr>
          <a:lstStyle/>
          <a:p>
            <a:pPr algn="ctr"/>
            <a: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ביוקר המחייה הכי משמעותי עבורך?</a:t>
            </a:r>
          </a:p>
        </p:txBody>
      </p:sp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B37F50D6-8596-9ED9-C9B2-666D6B41E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61082"/>
              </p:ext>
            </p:extLst>
          </p:nvPr>
        </p:nvGraphicFramePr>
        <p:xfrm>
          <a:off x="998729" y="1438255"/>
          <a:ext cx="10478364" cy="422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תיבת טקסט 1">
            <a:extLst>
              <a:ext uri="{FF2B5EF4-FFF2-40B4-BE49-F238E27FC236}">
                <a16:creationId xmlns:a16="http://schemas.microsoft.com/office/drawing/2014/main" id="{8B93E5E0-AD84-4163-35E9-DF4302A4053D}"/>
              </a:ext>
            </a:extLst>
          </p:cNvPr>
          <p:cNvSpPr txBox="1"/>
          <p:nvPr/>
        </p:nvSpPr>
        <p:spPr>
          <a:xfrm>
            <a:off x="4557436" y="5870669"/>
            <a:ext cx="7149652" cy="68550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he-IL" sz="1400" dirty="0"/>
              <a:t>מקור: המכון הישראלי לדמוקרטיה</a:t>
            </a:r>
          </a:p>
          <a:p>
            <a:pPr rtl="1"/>
            <a:r>
              <a:rPr lang="he-IL" sz="1400" dirty="0"/>
              <a:t>הסקר נערך בסוף אפריל 2023 בקרב מדגם מייצג של 761 איש. </a:t>
            </a:r>
          </a:p>
        </p:txBody>
      </p:sp>
    </p:spTree>
    <p:extLst>
      <p:ext uri="{BB962C8B-B14F-4D97-AF65-F5344CB8AC3E}">
        <p14:creationId xmlns:p14="http://schemas.microsoft.com/office/powerpoint/2010/main" val="132063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7F0D9C0-1A6C-2468-8FC1-91416CC1FBCF}"/>
              </a:ext>
            </a:extLst>
          </p:cNvPr>
          <p:cNvGrpSpPr/>
          <p:nvPr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D889EBDF-BFC9-1E4D-6F5B-E08353F0B2FC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F0247DB6-0F2C-32EF-BE09-2E295652D6DE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34B3EB4-C4EE-DF8F-DDCD-F23FBE450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02AD289B-E7FC-2A70-9723-DC26B03C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9E94B750-3D8A-3902-F24B-0FA703736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88" y="909639"/>
            <a:ext cx="9839623" cy="582231"/>
          </a:xfrm>
        </p:spPr>
        <p:txBody>
          <a:bodyPr anchor="b">
            <a:noAutofit/>
          </a:bodyPr>
          <a:lstStyle/>
          <a:p>
            <a:pPr algn="ctr"/>
            <a: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 לדעתך האחראי העיקרי ליוקר המחיה בישראל?</a:t>
            </a:r>
          </a:p>
        </p:txBody>
      </p:sp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28D85477-FAD9-5CC4-C01E-B5667E540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438928"/>
              </p:ext>
            </p:extLst>
          </p:nvPr>
        </p:nvGraphicFramePr>
        <p:xfrm>
          <a:off x="643262" y="1075364"/>
          <a:ext cx="10905474" cy="518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תיבת טקסט 1">
            <a:extLst>
              <a:ext uri="{FF2B5EF4-FFF2-40B4-BE49-F238E27FC236}">
                <a16:creationId xmlns:a16="http://schemas.microsoft.com/office/drawing/2014/main" id="{2F99E922-EBEB-EA01-F532-FDBA1A1F047A}"/>
              </a:ext>
            </a:extLst>
          </p:cNvPr>
          <p:cNvSpPr txBox="1"/>
          <p:nvPr/>
        </p:nvSpPr>
        <p:spPr>
          <a:xfrm>
            <a:off x="4557436" y="5870669"/>
            <a:ext cx="7149652" cy="68550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he-IL" sz="1400" dirty="0"/>
              <a:t>מקור: המכון הישראלי לדמוקרטיה</a:t>
            </a:r>
          </a:p>
          <a:p>
            <a:pPr rtl="1"/>
            <a:r>
              <a:rPr lang="he-IL" sz="1400" dirty="0"/>
              <a:t>הסקר נערך בסוף אפריל 2023 בקרב מדגם מייצג של 761 איש. </a:t>
            </a:r>
          </a:p>
        </p:txBody>
      </p:sp>
    </p:spTree>
    <p:extLst>
      <p:ext uri="{BB962C8B-B14F-4D97-AF65-F5344CB8AC3E}">
        <p14:creationId xmlns:p14="http://schemas.microsoft.com/office/powerpoint/2010/main" val="174970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7F0D9C0-1A6C-2468-8FC1-91416CC1FBCF}"/>
              </a:ext>
            </a:extLst>
          </p:cNvPr>
          <p:cNvGrpSpPr/>
          <p:nvPr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D889EBDF-BFC9-1E4D-6F5B-E08353F0B2FC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F0247DB6-0F2C-32EF-BE09-2E295652D6DE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34B3EB4-C4EE-DF8F-DDCD-F23FBE450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02AD289B-E7FC-2A70-9723-DC26B03C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9E94B750-3D8A-3902-F24B-0FA703736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15" y="604726"/>
            <a:ext cx="9839623" cy="582231"/>
          </a:xfrm>
        </p:spPr>
        <p:txBody>
          <a:bodyPr anchor="b">
            <a:noAutofit/>
          </a:bodyPr>
          <a:lstStyle/>
          <a:p>
            <a:pPr algn="ctr"/>
            <a: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איזה ציון נותן הציבור למדיניות הממשלה?</a:t>
            </a:r>
          </a:p>
        </p:txBody>
      </p:sp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FCF621C1-8363-CB55-0943-E5167BA62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865559"/>
              </p:ext>
            </p:extLst>
          </p:nvPr>
        </p:nvGraphicFramePr>
        <p:xfrm>
          <a:off x="6905322" y="1539142"/>
          <a:ext cx="4224307" cy="211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תרשים 14">
            <a:extLst>
              <a:ext uri="{FF2B5EF4-FFF2-40B4-BE49-F238E27FC236}">
                <a16:creationId xmlns:a16="http://schemas.microsoft.com/office/drawing/2014/main" id="{FCD7815C-A65A-68CA-482C-E3831B690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708447"/>
              </p:ext>
            </p:extLst>
          </p:nvPr>
        </p:nvGraphicFramePr>
        <p:xfrm>
          <a:off x="1324557" y="1416484"/>
          <a:ext cx="4376057" cy="220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תרשים 15">
            <a:extLst>
              <a:ext uri="{FF2B5EF4-FFF2-40B4-BE49-F238E27FC236}">
                <a16:creationId xmlns:a16="http://schemas.microsoft.com/office/drawing/2014/main" id="{83C249F9-11B9-7F53-2738-59BCDCA6D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026216"/>
              </p:ext>
            </p:extLst>
          </p:nvPr>
        </p:nvGraphicFramePr>
        <p:xfrm>
          <a:off x="1400431" y="3951594"/>
          <a:ext cx="4224307" cy="183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תרשים 16">
            <a:extLst>
              <a:ext uri="{FF2B5EF4-FFF2-40B4-BE49-F238E27FC236}">
                <a16:creationId xmlns:a16="http://schemas.microsoft.com/office/drawing/2014/main" id="{20B2CFBF-B345-36F5-62AB-0874701D3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929674"/>
              </p:ext>
            </p:extLst>
          </p:nvPr>
        </p:nvGraphicFramePr>
        <p:xfrm>
          <a:off x="7109458" y="3725473"/>
          <a:ext cx="4142139" cy="211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" name="תיבת טקסט 1">
            <a:extLst>
              <a:ext uri="{FF2B5EF4-FFF2-40B4-BE49-F238E27FC236}">
                <a16:creationId xmlns:a16="http://schemas.microsoft.com/office/drawing/2014/main" id="{9A14DD2C-7946-EF7F-D9D0-32B2B4F8B45C}"/>
              </a:ext>
            </a:extLst>
          </p:cNvPr>
          <p:cNvSpPr txBox="1"/>
          <p:nvPr/>
        </p:nvSpPr>
        <p:spPr>
          <a:xfrm>
            <a:off x="4557436" y="5870669"/>
            <a:ext cx="7149652" cy="68550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he-IL" sz="1400" dirty="0"/>
              <a:t>מקור: המכון הישראלי לדמוקרטיה</a:t>
            </a:r>
          </a:p>
          <a:p>
            <a:pPr rtl="1"/>
            <a:r>
              <a:rPr lang="he-IL" sz="1400" dirty="0"/>
              <a:t>הסקר נערך בסוף אפריל 2023 בקרב מדגם מייצג של 761 איש. </a:t>
            </a:r>
          </a:p>
        </p:txBody>
      </p:sp>
    </p:spTree>
    <p:extLst>
      <p:ext uri="{BB962C8B-B14F-4D97-AF65-F5344CB8AC3E}">
        <p14:creationId xmlns:p14="http://schemas.microsoft.com/office/powerpoint/2010/main" val="292719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7F0D9C0-1A6C-2468-8FC1-91416CC1FBCF}"/>
              </a:ext>
            </a:extLst>
          </p:cNvPr>
          <p:cNvGrpSpPr/>
          <p:nvPr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D889EBDF-BFC9-1E4D-6F5B-E08353F0B2FC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F0247DB6-0F2C-32EF-BE09-2E295652D6DE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34B3EB4-C4EE-DF8F-DDCD-F23FBE450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02AD289B-E7FC-2A70-9723-DC26B03C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9E94B750-3D8A-3902-F24B-0FA703736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88" y="1283523"/>
            <a:ext cx="9839623" cy="582231"/>
          </a:xfrm>
        </p:spPr>
        <p:txBody>
          <a:bodyPr anchor="b">
            <a:noAutofit/>
          </a:bodyPr>
          <a:lstStyle/>
          <a:p>
            <a:pPr algn="ctr"/>
            <a: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כיצד להערכתך השתנה </a:t>
            </a:r>
            <a:b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600" b="1" u="sng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המצב הכלכלי של המשק הישראלי</a:t>
            </a:r>
            <a: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בהשוואה לתקופה המקבילה בשנה שעברה?</a:t>
            </a:r>
            <a:endParaRPr lang="he-IL" sz="3600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D56BD3D4-E668-D4EA-B0F5-A54E8E30E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979473"/>
              </p:ext>
            </p:extLst>
          </p:nvPr>
        </p:nvGraphicFramePr>
        <p:xfrm>
          <a:off x="1063664" y="1956636"/>
          <a:ext cx="9052598" cy="353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תיבת טקסט 1">
            <a:extLst>
              <a:ext uri="{FF2B5EF4-FFF2-40B4-BE49-F238E27FC236}">
                <a16:creationId xmlns:a16="http://schemas.microsoft.com/office/drawing/2014/main" id="{59CB3B3E-CCE9-5136-5F5E-2BAE3FD8F463}"/>
              </a:ext>
            </a:extLst>
          </p:cNvPr>
          <p:cNvSpPr txBox="1"/>
          <p:nvPr/>
        </p:nvSpPr>
        <p:spPr>
          <a:xfrm>
            <a:off x="4564584" y="5870669"/>
            <a:ext cx="7149652" cy="68550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he-IL" sz="1400" dirty="0"/>
              <a:t>מקור: המכון הישראלי לדמוקרטיה</a:t>
            </a:r>
          </a:p>
          <a:p>
            <a:pPr rtl="1"/>
            <a:r>
              <a:rPr lang="he-IL" sz="1400" dirty="0"/>
              <a:t>הסקר נערך בסוף אפריל 2023 בקרב מדגם מייצג של 761 איש. </a:t>
            </a:r>
          </a:p>
        </p:txBody>
      </p:sp>
    </p:spTree>
    <p:extLst>
      <p:ext uri="{BB962C8B-B14F-4D97-AF65-F5344CB8AC3E}">
        <p14:creationId xmlns:p14="http://schemas.microsoft.com/office/powerpoint/2010/main" val="104096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7F0D9C0-1A6C-2468-8FC1-91416CC1FBCF}"/>
              </a:ext>
            </a:extLst>
          </p:cNvPr>
          <p:cNvGrpSpPr/>
          <p:nvPr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D889EBDF-BFC9-1E4D-6F5B-E08353F0B2FC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F0247DB6-0F2C-32EF-BE09-2E295652D6DE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34B3EB4-C4EE-DF8F-DDCD-F23FBE450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02AD289B-E7FC-2A70-9723-DC26B03C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9E94B750-3D8A-3902-F24B-0FA703736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88" y="381021"/>
            <a:ext cx="9896242" cy="1400021"/>
          </a:xfrm>
        </p:spPr>
        <p:txBody>
          <a:bodyPr anchor="b">
            <a:noAutofit/>
          </a:bodyPr>
          <a:lstStyle/>
          <a:p>
            <a:pPr algn="ctr"/>
            <a: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כיצד להערכתך השתנה </a:t>
            </a:r>
            <a:b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600" b="1" u="sng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מצבך הכלכלי האישי</a:t>
            </a:r>
            <a: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בהשוואה לתקופה המקבילה בשנה שעברה?</a:t>
            </a:r>
            <a:endParaRPr lang="he-IL" sz="3600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1DDCBF97-DE05-73AB-E5C0-1EF663C78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760638"/>
              </p:ext>
            </p:extLst>
          </p:nvPr>
        </p:nvGraphicFramePr>
        <p:xfrm>
          <a:off x="1233415" y="2073226"/>
          <a:ext cx="10000642" cy="350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תיבת טקסט 1">
            <a:extLst>
              <a:ext uri="{FF2B5EF4-FFF2-40B4-BE49-F238E27FC236}">
                <a16:creationId xmlns:a16="http://schemas.microsoft.com/office/drawing/2014/main" id="{AB3A7550-B619-1A0A-CE4A-C95B9A6EBAD4}"/>
              </a:ext>
            </a:extLst>
          </p:cNvPr>
          <p:cNvSpPr txBox="1"/>
          <p:nvPr/>
        </p:nvSpPr>
        <p:spPr>
          <a:xfrm>
            <a:off x="4564584" y="5870669"/>
            <a:ext cx="7149652" cy="68550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he-IL" sz="1400" dirty="0"/>
              <a:t>מקור: המכון הישראלי לדמוקרטיה</a:t>
            </a:r>
          </a:p>
          <a:p>
            <a:pPr rtl="1"/>
            <a:r>
              <a:rPr lang="he-IL" sz="1400" dirty="0"/>
              <a:t>הסקר נערך בסוף אפריל 2023 בקרב מדגם מייצג של 761 איש. </a:t>
            </a:r>
          </a:p>
        </p:txBody>
      </p:sp>
    </p:spTree>
    <p:extLst>
      <p:ext uri="{BB962C8B-B14F-4D97-AF65-F5344CB8AC3E}">
        <p14:creationId xmlns:p14="http://schemas.microsoft.com/office/powerpoint/2010/main" val="170212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7F0D9C0-1A6C-2468-8FC1-91416CC1FBCF}"/>
              </a:ext>
            </a:extLst>
          </p:cNvPr>
          <p:cNvGrpSpPr/>
          <p:nvPr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D889EBDF-BFC9-1E4D-6F5B-E08353F0B2FC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F0247DB6-0F2C-32EF-BE09-2E295652D6DE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34B3EB4-C4EE-DF8F-DDCD-F23FBE450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02AD289B-E7FC-2A70-9723-DC26B03C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9E94B750-3D8A-3902-F24B-0FA703736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8090"/>
            <a:ext cx="11714236" cy="778166"/>
          </a:xfrm>
        </p:spPr>
        <p:txBody>
          <a:bodyPr anchor="b">
            <a:noAutofit/>
          </a:bodyPr>
          <a:lstStyle/>
          <a:p>
            <a:pPr algn="ctr"/>
            <a:r>
              <a:rPr lang="he-IL" sz="3600" b="1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כ- 75% מהציבור ויתרו על הוצאה כלשהי לאחרונה</a:t>
            </a:r>
          </a:p>
        </p:txBody>
      </p:sp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0AD1D4EF-2698-712B-3548-BE22E78CF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779576"/>
              </p:ext>
            </p:extLst>
          </p:nvPr>
        </p:nvGraphicFramePr>
        <p:xfrm>
          <a:off x="1041387" y="1676575"/>
          <a:ext cx="9974424" cy="3934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תיבת טקסט 1">
            <a:extLst>
              <a:ext uri="{FF2B5EF4-FFF2-40B4-BE49-F238E27FC236}">
                <a16:creationId xmlns:a16="http://schemas.microsoft.com/office/drawing/2014/main" id="{B2B26FF4-86AF-617A-D2C9-C1B11E76F962}"/>
              </a:ext>
            </a:extLst>
          </p:cNvPr>
          <p:cNvSpPr txBox="1"/>
          <p:nvPr/>
        </p:nvSpPr>
        <p:spPr>
          <a:xfrm>
            <a:off x="4564584" y="5870669"/>
            <a:ext cx="7149652" cy="68550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he-IL" sz="1400" dirty="0"/>
              <a:t>מקור: המכון הישראלי לדמוקרטיה</a:t>
            </a:r>
          </a:p>
          <a:p>
            <a:pPr rtl="1"/>
            <a:r>
              <a:rPr lang="he-IL" sz="1400" dirty="0"/>
              <a:t>הסקר נערך בסוף אפריל 2023 בקרב מדגם מייצג של 761 איש. </a:t>
            </a:r>
          </a:p>
        </p:txBody>
      </p:sp>
    </p:spTree>
    <p:extLst>
      <p:ext uri="{BB962C8B-B14F-4D97-AF65-F5344CB8AC3E}">
        <p14:creationId xmlns:p14="http://schemas.microsoft.com/office/powerpoint/2010/main" val="99323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4F1DF38-8770-1569-1489-476BC66760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E94CAFF-D8B1-05FC-6C07-33C944D4A8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sp>
        <p:nvSpPr>
          <p:cNvPr id="10" name="כותרת 3">
            <a:extLst>
              <a:ext uri="{FF2B5EF4-FFF2-40B4-BE49-F238E27FC236}">
                <a16:creationId xmlns:a16="http://schemas.microsoft.com/office/drawing/2014/main" id="{1F5E13CD-5B7E-D571-C6C7-9350A16ED44C}"/>
              </a:ext>
            </a:extLst>
          </p:cNvPr>
          <p:cNvSpPr txBox="1">
            <a:spLocks/>
          </p:cNvSpPr>
          <p:nvPr/>
        </p:nvSpPr>
        <p:spPr>
          <a:xfrm>
            <a:off x="1690724" y="3115108"/>
            <a:ext cx="3708605" cy="62778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</a:t>
            </a:r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91BC5D45-347F-A6F0-5DEC-6CA9524B3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3652" y="6204192"/>
            <a:ext cx="1018032" cy="212799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ECB810A0-84E4-864A-C713-41E811527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7150" y="6193619"/>
            <a:ext cx="801157" cy="209209"/>
          </a:xfrm>
          <a:prstGeom prst="rect">
            <a:avLst/>
          </a:prstGeom>
        </p:spPr>
      </p:pic>
      <p:pic>
        <p:nvPicPr>
          <p:cNvPr id="16" name="תמונה 15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37B4685A-5870-9CF8-03E6-19D271160F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82" y="6189794"/>
            <a:ext cx="948284" cy="2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040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270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Tahoma</vt:lpstr>
      <vt:lpstr>Calibri Light</vt:lpstr>
      <vt:lpstr>ערכת נושא Office</vt:lpstr>
      <vt:lpstr>PowerPoint Presentation</vt:lpstr>
      <vt:lpstr>הסוגייה הלאומית המטרידה ביותר את הציבור בישראל? </vt:lpstr>
      <vt:lpstr>מה ביוקר המחייה הכי משמעותי עבורך?</vt:lpstr>
      <vt:lpstr>מי לדעתך האחראי העיקרי ליוקר המחיה בישראל?</vt:lpstr>
      <vt:lpstr>איזה ציון נותן הציבור למדיניות הממשלה?</vt:lpstr>
      <vt:lpstr>כיצד להערכתך השתנה  המצב הכלכלי של המשק הישראלי  בהשוואה לתקופה המקבילה בשנה שעברה?</vt:lpstr>
      <vt:lpstr>כיצד להערכתך השתנה  מצבך הכלכלי האישי  בהשוואה לתקופה המקבילה בשנה שעברה?</vt:lpstr>
      <vt:lpstr>כ- 75% מהציבור ויתרו על הוצאה כלשהי לאחרונה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אורית כהן</dc:creator>
  <cp:lastModifiedBy>משתמש</cp:lastModifiedBy>
  <cp:revision>17</cp:revision>
  <dcterms:created xsi:type="dcterms:W3CDTF">2023-05-22T12:28:01Z</dcterms:created>
  <dcterms:modified xsi:type="dcterms:W3CDTF">2023-05-29T17:45:20Z</dcterms:modified>
</cp:coreProperties>
</file>