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65" r:id="rId5"/>
    <p:sldId id="266" r:id="rId6"/>
    <p:sldId id="267" r:id="rId7"/>
    <p:sldId id="269" r:id="rId8"/>
    <p:sldId id="420" r:id="rId9"/>
    <p:sldId id="421" r:id="rId10"/>
    <p:sldId id="418" r:id="rId11"/>
    <p:sldId id="422" r:id="rId12"/>
    <p:sldId id="423" r:id="rId13"/>
    <p:sldId id="424" r:id="rId14"/>
    <p:sldId id="416" r:id="rId15"/>
    <p:sldId id="413" r:id="rId16"/>
    <p:sldId id="26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at\AppData\Roaming\Microsoft\Excel\DP_LIVE_11052023115809609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rat\AppData\Roaming\Microsoft\Excel\DP_LIVE_11052023115809609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minhelet\&#1504;&#1514;&#1493;&#1504;&#1497;&#1501;\&#1502;&#1497;&#1504;&#1492;&#1500;&#1514;%20&#1492;&#1502;&#1506;&#1505;&#1497;&#1511;&#1497;&#1501;%20-&#1504;&#1514;&#1493;&#1504;&#1497;&#150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92;&#1488;&#1495;&#1505;&#1493;&#1503;%20&#1513;&#1500;&#1497;\idi\minhelet\&#1504;&#1514;&#1493;&#1504;&#1497;&#1501;\&#1504;&#1514;&#1493;&#1504;&#1497;&#1501;\&#1506;&#1497;&#1489;&#1493;&#1491;&#1497;&#1501;\&#1492;&#1499;&#1513;&#1512;&#1493;&#1514;-&#1502;&#1513;&#1512;&#1493;&#1514;%20&#1508;&#1504;&#1493;&#1497;&#1493;&#151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4285651793525812E-2"/>
          <c:y val="0.25608814523184609"/>
          <c:w val="0.9151587926509186"/>
          <c:h val="0.39002077865266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DP_LIVE_11052023115809609!$B$1</c:f>
              <c:strCache>
                <c:ptCount val="1"/>
                <c:pt idx="0">
                  <c:v>תוצר לשעת עבודה, דולרים 2022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FD-49B1-A33F-9CD691F98C9C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FD-49B1-A33F-9CD691F98C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DP_LIVE_11052023115809609!$A$2:$A$10</c:f>
              <c:strCache>
                <c:ptCount val="9"/>
                <c:pt idx="0">
                  <c:v>צ'כיה</c:v>
                </c:pt>
                <c:pt idx="1">
                  <c:v>ישראל</c:v>
                </c:pt>
                <c:pt idx="2">
                  <c:v>OECD</c:v>
                </c:pt>
                <c:pt idx="3">
                  <c:v>פינלנד</c:v>
                </c:pt>
                <c:pt idx="4">
                  <c:v>גרמניה</c:v>
                </c:pt>
                <c:pt idx="5">
                  <c:v>שבדיה</c:v>
                </c:pt>
                <c:pt idx="6">
                  <c:v>דנמרק</c:v>
                </c:pt>
                <c:pt idx="7">
                  <c:v>שווייץ</c:v>
                </c:pt>
                <c:pt idx="8">
                  <c:v>נורבגיה</c:v>
                </c:pt>
              </c:strCache>
            </c:strRef>
          </c:cat>
          <c:val>
            <c:numRef>
              <c:f>DP_LIVE_11052023115809609!$B$2:$B$10</c:f>
              <c:numCache>
                <c:formatCode>0</c:formatCode>
                <c:ptCount val="9"/>
                <c:pt idx="0">
                  <c:v>42.989941000000002</c:v>
                </c:pt>
                <c:pt idx="1">
                  <c:v>47.292192</c:v>
                </c:pt>
                <c:pt idx="2">
                  <c:v>53.6</c:v>
                </c:pt>
                <c:pt idx="3">
                  <c:v>63.086274000000003</c:v>
                </c:pt>
                <c:pt idx="4">
                  <c:v>68.586962</c:v>
                </c:pt>
                <c:pt idx="5">
                  <c:v>74.111435999999998</c:v>
                </c:pt>
                <c:pt idx="6">
                  <c:v>75.179344</c:v>
                </c:pt>
                <c:pt idx="7">
                  <c:v>75.91</c:v>
                </c:pt>
                <c:pt idx="8">
                  <c:v>84.332902000000004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FD-49B1-A33F-9CD691F98C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574671"/>
        <c:axId val="217709471"/>
      </c:barChart>
      <c:catAx>
        <c:axId val="2085746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7709471"/>
        <c:crosses val="autoZero"/>
        <c:auto val="1"/>
        <c:lblAlgn val="ctr"/>
        <c:lblOffset val="100"/>
        <c:noMultiLvlLbl val="0"/>
      </c:catAx>
      <c:valAx>
        <c:axId val="21770947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0857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e-IL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 </a:t>
            </a:r>
            <a:r>
              <a:rPr lang="he-IL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ג'יני</a:t>
            </a:r>
            <a:r>
              <a:rPr lang="he-IL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(לאחר </a:t>
            </a:r>
            <a:r>
              <a:rPr lang="he-IL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מסים</a:t>
            </a:r>
            <a:r>
              <a:rPr lang="he-IL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והעברות),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1966770864557019E-2"/>
          <c:y val="0.20393144712843098"/>
          <c:w val="0.9181227251316747"/>
          <c:h val="0.43617932292361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DP_LIVE_11052023115809609!$B$22</c:f>
              <c:strCache>
                <c:ptCount val="1"/>
                <c:pt idx="0">
                  <c:v>ג'יני (לאחר מסים והעברות(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EA-437F-8B8B-033A08D496F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EA-437F-8B8B-033A08D496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DP_LIVE_11052023115809609!$A$23:$A$31</c:f>
              <c:strCache>
                <c:ptCount val="9"/>
                <c:pt idx="0">
                  <c:v>צ'כיה</c:v>
                </c:pt>
                <c:pt idx="1">
                  <c:v>נורבגיה</c:v>
                </c:pt>
                <c:pt idx="2">
                  <c:v>דנמרק</c:v>
                </c:pt>
                <c:pt idx="3">
                  <c:v>פינלנד</c:v>
                </c:pt>
                <c:pt idx="4">
                  <c:v>שבדיה</c:v>
                </c:pt>
                <c:pt idx="5">
                  <c:v>גרמניה</c:v>
                </c:pt>
                <c:pt idx="6">
                  <c:v>OECD</c:v>
                </c:pt>
                <c:pt idx="7">
                  <c:v>שווייץ</c:v>
                </c:pt>
                <c:pt idx="8">
                  <c:v>ישראל</c:v>
                </c:pt>
              </c:strCache>
            </c:strRef>
          </c:cat>
          <c:val>
            <c:numRef>
              <c:f>DP_LIVE_11052023115809609!$B$23:$B$31</c:f>
              <c:numCache>
                <c:formatCode>0.00</c:formatCode>
                <c:ptCount val="9"/>
                <c:pt idx="0">
                  <c:v>0.248</c:v>
                </c:pt>
                <c:pt idx="1">
                  <c:v>0.26100000000000001</c:v>
                </c:pt>
                <c:pt idx="2">
                  <c:v>0.26800000000000002</c:v>
                </c:pt>
                <c:pt idx="3">
                  <c:v>0.27300000000000002</c:v>
                </c:pt>
                <c:pt idx="4">
                  <c:v>0.27700000000000002</c:v>
                </c:pt>
                <c:pt idx="5">
                  <c:v>0.29599999999999999</c:v>
                </c:pt>
                <c:pt idx="6">
                  <c:v>0.31182758620689655</c:v>
                </c:pt>
                <c:pt idx="7">
                  <c:v>0.316</c:v>
                </c:pt>
                <c:pt idx="8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EA-437F-8B8B-033A08D496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151823"/>
        <c:axId val="1982555263"/>
      </c:barChart>
      <c:catAx>
        <c:axId val="2371518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982555263"/>
        <c:crosses val="autoZero"/>
        <c:auto val="1"/>
        <c:lblAlgn val="ctr"/>
        <c:lblOffset val="100"/>
        <c:noMultiLvlLbl val="0"/>
      </c:catAx>
      <c:valAx>
        <c:axId val="1982555263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23715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defRPr>
            </a:pPr>
            <a:r>
              <a:rPr lang="he-IL" sz="2000" dirty="0">
                <a:cs typeface="+mn-cs"/>
              </a:rPr>
              <a:t>הכשרות בשיתוף מעסיקים, 2010-2022</a:t>
            </a:r>
          </a:p>
        </c:rich>
      </c:tx>
      <c:layout>
        <c:manualLayout>
          <c:xMode val="edge"/>
          <c:yMode val="edge"/>
          <c:x val="0.31723579156008958"/>
          <c:y val="9.674200354974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9864224094479549E-2"/>
          <c:y val="5.6122581836431297E-2"/>
          <c:w val="0.96352262315423032"/>
          <c:h val="0.66286090019273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1 - נתונים'!$B$1</c:f>
              <c:strCache>
                <c:ptCount val="1"/>
                <c:pt idx="0">
                  <c:v>OJT - הכשרה תוך כדי עבודה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939138091663507E-2"/>
                  <c:y val="-9.006150947578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51-4824-BF9D-E4263BD35FD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51-4824-BF9D-E4263BD35F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51-4824-BF9D-E4263BD35FD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4A-4843-9709-6E55CA5CD91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51-4824-BF9D-E4263BD35FD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51-4824-BF9D-E4263BD35FD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51-4824-BF9D-E4263BD35FD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51-4824-BF9D-E4263BD35FD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A-4843-9709-6E55CA5CD91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51-4824-BF9D-E4263BD35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1 - נתונים'!$A$2:$A$14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'איור 1 - נתונים'!$B$2:$B$14</c:f>
              <c:numCache>
                <c:formatCode>General</c:formatCode>
                <c:ptCount val="13"/>
                <c:pt idx="0">
                  <c:v>166</c:v>
                </c:pt>
                <c:pt idx="1">
                  <c:v>742</c:v>
                </c:pt>
                <c:pt idx="2">
                  <c:v>267</c:v>
                </c:pt>
                <c:pt idx="3">
                  <c:v>301</c:v>
                </c:pt>
                <c:pt idx="4">
                  <c:v>639</c:v>
                </c:pt>
                <c:pt idx="5">
                  <c:v>1117</c:v>
                </c:pt>
                <c:pt idx="6">
                  <c:v>1401</c:v>
                </c:pt>
                <c:pt idx="7">
                  <c:v>1075</c:v>
                </c:pt>
                <c:pt idx="8">
                  <c:v>378</c:v>
                </c:pt>
                <c:pt idx="9">
                  <c:v>280</c:v>
                </c:pt>
                <c:pt idx="12">
                  <c:v>10600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F-42AB-A7BE-82A40815B179}"/>
            </c:ext>
          </c:extLst>
        </c:ser>
        <c:ser>
          <c:idx val="1"/>
          <c:order val="1"/>
          <c:tx>
            <c:strRef>
              <c:f>'איור 1 - נתונים'!$C$1</c:f>
              <c:strCache>
                <c:ptCount val="1"/>
                <c:pt idx="0">
                  <c:v>הכשרה בליווי מעסיק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20676497658689E-2"/>
                  <c:y val="-9.250985962702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FF-42AB-A7BE-82A40815B179}"/>
                </c:ext>
              </c:extLst>
            </c:dLbl>
            <c:dLbl>
              <c:idx val="11"/>
              <c:layout>
                <c:manualLayout>
                  <c:x val="-1.1909344568752787E-2"/>
                  <c:y val="-6.865922588074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1E-4ABF-B162-74CC16F27D3F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1E-4ABF-B162-74CC16F27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1 - נתונים'!$A$2:$A$14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'איור 1 - נתונים'!$C$2:$C$14</c:f>
              <c:numCache>
                <c:formatCode>General</c:formatCode>
                <c:ptCount val="13"/>
                <c:pt idx="0">
                  <c:v>99</c:v>
                </c:pt>
                <c:pt idx="1">
                  <c:v>210</c:v>
                </c:pt>
                <c:pt idx="2">
                  <c:v>315</c:v>
                </c:pt>
                <c:pt idx="3">
                  <c:v>337</c:v>
                </c:pt>
                <c:pt idx="4">
                  <c:v>76</c:v>
                </c:pt>
                <c:pt idx="5">
                  <c:v>262</c:v>
                </c:pt>
                <c:pt idx="6">
                  <c:v>240</c:v>
                </c:pt>
                <c:pt idx="7">
                  <c:v>432</c:v>
                </c:pt>
                <c:pt idx="8">
                  <c:v>469</c:v>
                </c:pt>
                <c:pt idx="9">
                  <c:v>514</c:v>
                </c:pt>
                <c:pt idx="12">
                  <c:v>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FF-42AB-A7BE-82A40815B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628943"/>
        <c:axId val="1861626031"/>
      </c:barChart>
      <c:catAx>
        <c:axId val="186162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861626031"/>
        <c:crosses val="autoZero"/>
        <c:auto val="1"/>
        <c:lblAlgn val="ctr"/>
        <c:lblOffset val="100"/>
        <c:noMultiLvlLbl val="0"/>
      </c:catAx>
      <c:valAx>
        <c:axId val="1861626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162894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2134267075960518E-2"/>
          <c:y val="0.17737549357523652"/>
          <c:w val="0.34018620775992264"/>
          <c:h val="0.26634893993769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/>
              <a:t>5 המקצועות עם שיעור המשרות הפנויות הגבוה ביותר</a:t>
            </a:r>
          </a:p>
          <a:p>
            <a:pPr>
              <a:defRPr sz="1800"/>
            </a:pPr>
            <a:r>
              <a:rPr lang="he-IL" sz="1800"/>
              <a:t>כאחוז מסה"כ, 2022</a:t>
            </a:r>
          </a:p>
        </c:rich>
      </c:tx>
      <c:layout>
        <c:manualLayout>
          <c:xMode val="edge"/>
          <c:yMode val="edge"/>
          <c:x val="0.29194267363777049"/>
          <c:y val="5.6590926914823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9997979269979096E-2"/>
          <c:y val="0.35647841020004817"/>
          <c:w val="0.96700222280302295"/>
          <c:h val="0.42495273446076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גיליון1!$B$9</c:f>
              <c:strCache>
                <c:ptCount val="1"/>
                <c:pt idx="0">
                  <c:v>משרות פנויות (למ"ס)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גיליון1!$A$10:$A$14</c:f>
              <c:strCache>
                <c:ptCount val="5"/>
                <c:pt idx="0">
                  <c:v>מאבטחים</c:v>
                </c:pt>
                <c:pt idx="1">
                  <c:v>טבחים</c:v>
                </c:pt>
                <c:pt idx="2">
                  <c:v>מוכרים
</c:v>
                </c:pt>
                <c:pt idx="3">
                  <c:v>מלצרים</c:v>
                </c:pt>
                <c:pt idx="4">
                  <c:v>מפתחי תוכנה</c:v>
                </c:pt>
              </c:strCache>
            </c:strRef>
          </c:cat>
          <c:val>
            <c:numRef>
              <c:f>גיליון1!$B$10:$B$14</c:f>
              <c:numCache>
                <c:formatCode>0%</c:formatCode>
                <c:ptCount val="5"/>
                <c:pt idx="0">
                  <c:v>3.9277369081161612E-2</c:v>
                </c:pt>
                <c:pt idx="1">
                  <c:v>4.232395489740004E-2</c:v>
                </c:pt>
                <c:pt idx="2">
                  <c:v>4.7191927272782777E-2</c:v>
                </c:pt>
                <c:pt idx="3">
                  <c:v>7.2530269291926408E-2</c:v>
                </c:pt>
                <c:pt idx="4">
                  <c:v>9.0745661611415632E-2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8-495A-9FE7-D2A5BDEDA652}"/>
            </c:ext>
          </c:extLst>
        </c:ser>
        <c:ser>
          <c:idx val="1"/>
          <c:order val="1"/>
          <c:tx>
            <c:strRef>
              <c:f>גיליון1!$C$9</c:f>
              <c:strCache>
                <c:ptCount val="1"/>
                <c:pt idx="0">
                  <c:v>הכשרות (מינהלת)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04-4E11-8996-31321E6188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04-4E11-8996-31321E618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גיליון1!$A$10:$A$14</c:f>
              <c:strCache>
                <c:ptCount val="5"/>
                <c:pt idx="0">
                  <c:v>מאבטחים</c:v>
                </c:pt>
                <c:pt idx="1">
                  <c:v>טבחים</c:v>
                </c:pt>
                <c:pt idx="2">
                  <c:v>מוכרים
</c:v>
                </c:pt>
                <c:pt idx="3">
                  <c:v>מלצרים</c:v>
                </c:pt>
                <c:pt idx="4">
                  <c:v>מפתחי תוכנה</c:v>
                </c:pt>
              </c:strCache>
            </c:strRef>
          </c:cat>
          <c:val>
            <c:numRef>
              <c:f>גיליון1!$C$10:$C$14</c:f>
              <c:numCache>
                <c:formatCode>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</c:v>
                </c:pt>
                <c:pt idx="3">
                  <c:v>0</c:v>
                </c:pt>
                <c:pt idx="4">
                  <c:v>0.14730656219392751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8-495A-9FE7-D2A5BDEDA6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3956352"/>
        <c:axId val="2053956832"/>
      </c:barChart>
      <c:catAx>
        <c:axId val="205395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53956832"/>
        <c:crosses val="autoZero"/>
        <c:auto val="1"/>
        <c:lblAlgn val="ctr"/>
        <c:lblOffset val="100"/>
        <c:noMultiLvlLbl val="0"/>
      </c:catAx>
      <c:valAx>
        <c:axId val="2053956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395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578543026183065E-3"/>
          <c:y val="0.2846897926009368"/>
          <c:w val="0.3432457164097798"/>
          <c:h val="0.21391786265129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cs typeface="+mn-cs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F762A9-4A5E-44E5-A67A-74FBB66C176C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F47D85-FC7E-467C-8ADB-1BB2BA2BCB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639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5F5D4-D4AB-49C5-BD42-5CE84AE488D8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542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CD3FC-C9DF-4975-472F-AEE26F8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9139B0-7ABA-4D02-C3FA-E624231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335AF8-608C-26FA-B8A1-87B21B8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24E7E1-3B83-C396-7CCB-906D2FB8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A1747F-577A-BCA6-B889-E301970F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תמונה 9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906A660E-E884-AF6E-81E6-0FDF02D8822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27A6C004-9F89-0783-3891-0679899C4EDB}"/>
              </a:ext>
            </a:extLst>
          </p:cNvPr>
          <p:cNvPicPr/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B71C74BB-2A45-5A7A-7671-C5D1439C7C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DD622230-C1CC-D172-205B-5BE88C180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14" name="תמונה 13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30F5AC04-CB6A-6379-4CC7-0C9565F899C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2E4D-94D4-0BB6-C111-318A6C7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C60D6A-8020-470D-1806-2E3A44C9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4BEC31-1260-55A1-6D5A-3BD637F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CFBD3-1626-BCE7-D1A8-A591FD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42CFA1-2DEC-BB32-5EE3-475D1046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8AD13E-31BF-0C14-A0B0-B388B0A8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2A7D42-D3D9-EE54-313E-0536B36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499D8C-CCE4-F192-4780-E3A70F1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6AE7DB-DBD8-7190-E892-D5BBFCE6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335996-6501-F13D-4A45-59FA391B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1520B-7E28-649A-CC22-48947873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57ABC6F-C695-6433-7E23-A4EC40F1F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CF6F081-C3EE-8948-0311-E48C8322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9DECB1-5D29-3AA7-9E90-EEBB9D43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03B7CD-1ABA-9DA6-A569-A63DD9F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43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2B88EE-DB00-46C7-CE25-A0B850D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118318-3F9B-7F98-9600-0B3E5F0B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58B70C-1966-A437-9029-D4CA56CB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DB47CE-0594-0D0E-8C39-6D09ADFA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CFF330-C685-9BE4-37DB-F43AC1E7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158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9E4480-8B77-CC61-EFF9-CA8D24B4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5113825-4C05-6CEC-53BF-79F9ABB2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F7CAEC-359C-1B9A-404C-C1F33120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1BAE1E-D230-9F8E-80E3-9DC57F97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DE4870A-4154-2E6D-0EAD-87027A56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895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2EB0CB-B6AA-86C7-7278-C5F7CD24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A7DFD6-CFE9-C049-019B-533B5F3BE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3F095F3-1B69-9D6E-4A3E-60CB621A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8C8348B-8824-453B-3EE9-E7696701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9DFF891-99A4-EE5B-7BA8-AA294041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2B7A3F-57E6-0A29-E014-F67699D6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18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176C06-AE8C-6692-ED98-5A3D7518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523C78-9521-ED36-DFFD-009E8FF5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CFA92F2-B30A-9DB0-9566-F3F5EE6E0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C9682A2-8A05-0EC6-AE5C-E561BE163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EBB5B03-61F1-06EF-C5E5-9F3C78008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C0150DC-0C88-D5A6-B070-A557D38E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6CA9BCC-E1AD-818B-ED3A-CD2E2897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01F453D-E86C-9F58-0E2B-35B3ED73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551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5EDE4A-0F0B-1C6F-69D8-35B6A735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CD508DB-90A3-26F8-3DB4-E14BEDAB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B4967EC-ED28-4651-8B87-36421E48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5CEDB20-2A02-3E3A-E98D-9CBBE4D3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678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F0AD800-B3D5-9BC5-43BA-73DC1BB5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02C3472-1DE2-C0EA-AFC5-0E2D261D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3FF1D83-D9F7-CB3D-C8B8-FF93C9B6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844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EB09FB-7468-F906-CD2C-78832510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DC0B13-A201-DBED-30D8-5A79F906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594BEE6-DABB-20ED-E7E4-2C622DCAB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DEADBDF-1A7E-215F-D86A-E991F209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718B9AC-EEDA-9A75-5830-A325B1E7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B071FB-E07C-D5AD-D4EC-9EFD6F15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6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7665C-4E61-EE77-F4FC-E14C9F5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C29D84-464C-8CEE-EFD9-672823F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B4032-EEA1-0B41-A7C4-936AB39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71D27-55AC-5E0B-41E2-008D9E6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C50F5-C63B-4C37-529C-0F92D88B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430E3A-692C-0BC1-4A46-A4B37B3E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3D719A-F2AB-0838-AB14-E97519DF4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F61A1A0-32A9-53A5-61D0-8F6A14977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D4CD7FD-A9A2-D010-3F11-61D85CC5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FC331F-5A4B-19F4-79FB-A09EC417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8B2B95D-0D31-EC93-6215-A5E577E9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5691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19FED5-37FD-1DD6-6A0F-25DBB768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4ACF871-164D-C905-B4CF-1BBDB6352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EA4CFF-B378-67B6-76E8-BB1752C3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94787B-950F-0A25-7937-671B640D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9E43A03-C9FA-53B6-C0D4-45BBBE4A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3634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9A87FC7-D636-003A-3AF5-84669C799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A67B0A3-C680-E3AA-2230-EC0DBEEAB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54BF49-8785-AC6F-8CB2-E546C980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082D3AD-C0D3-B3B3-5C05-FA570602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8B85B1-480B-7B35-FAD7-0F9423C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50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F4D315-E64B-D772-0CF6-2EA7C5B39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BBE600B-0D80-5FA0-0213-FE3EE05DD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EFF02D-559C-EA8E-E68A-79672B5F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7F8CA45-0E0E-97CD-217B-CBFE996B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7DBF3BA-F6DD-3604-CE70-64EFDA09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5426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61ED01-36BF-39B6-0A6A-EDB77DAB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CD15B7-31E3-DCFA-E2A1-ED3EEED4A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48C092-8A04-896E-A249-FD98D31E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91A5E92-B619-FDED-C4A8-4B3595B6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63EC42-6CD1-93E5-C77E-C62044C0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230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1A7A97-0FFB-8485-2A81-2B9A9139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B95824-94D4-A67A-90FB-6A357DCD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D409D45-A615-DC02-F04A-D3AC6727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B37B026-44F2-E7BE-BD15-EDDCE5E5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D61959-AFE5-F344-9C8B-1563AAB0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08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0AF80-C1CA-2D54-6590-8E063265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5483C6-F32C-6119-F342-E31ACC442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3FAF2-F5A5-3D2D-1190-1725A5F22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FAB4F39-28B6-440E-3B75-4023DE2A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043840F-DBE3-B167-80FB-80428600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CB1B47-4BEA-EC42-5774-1A4FE37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770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135FEB-F03E-5054-6A65-23CD40D9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4277B7-25A6-E129-B18B-49D5DEF2D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D4546BC-28DA-E9DC-018D-2A150C74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B4A4092-F3F3-9757-29C6-052961BD4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4825352-0087-D868-8F84-4C195AA00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3465428-D005-56D6-C04E-6AF9004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9CC09DE-F04C-FED5-2E37-4BE21A20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518B6FD-2AE1-68AF-C30D-E9C5D740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563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22073D-EABA-E75C-8D9B-E9E332AB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1A73EB0-F1A6-03FB-3DB4-9D06216A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EED393A-03F2-2A7C-C24F-97C66823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76A582B-03BE-327E-C954-4F54955A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533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C628600-C2BF-D38F-F98A-25B8F59F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FCBAEF7-2700-8375-B507-FF198272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5BF8C4C-036B-E636-D8B7-D06D14CB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34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7BDEF6-34BB-58F1-6466-6E639AA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7AA95C-3242-89CC-DB5C-6F056498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71BB4E-E561-7C2E-8E4D-D27F4F5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110FC-C352-45C0-6CCC-BE7C7F6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7E0A3A-A7C9-C86D-2ACD-2F4077D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9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8CDEF7-50BC-054B-61C2-127EFCE3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72189F-92F1-AC4E-2E3F-611E6AC9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E0F9A44-BB52-1035-37BB-37072DCD7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93B1D5-EA84-C3CD-AF1B-2B428089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B92A79C-E500-5786-5EA6-A639184D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36B0A2B-B3C4-E68F-3CA7-729F0B0A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9089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E20A50-C567-44A7-387F-5382E08A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667EE99-DA27-91B6-2AD5-73271EA0C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9B0D39A-1944-59BE-B5DF-CB2AC833E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0526DB6-E469-7AD1-54F1-12A94D30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2F68F6D-DB35-65DB-3F97-560153A1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2D753E8-78E8-5DFD-59B3-950D89E7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1762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AFEFBD-4C9D-C3EF-454F-34F9E02E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6452577-D4CC-8A82-29BF-55E52B4E3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635975-1F4D-0F96-73B9-5300AE41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9E02D9-6C8C-94AF-EE14-502E78FD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4C8095-189C-8D8D-CC5B-4BBF350E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62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640F3EA-0607-5A53-4039-A7AECBE5A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2B730C6-5448-7B6E-0160-DBE876FED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1577BD-B5F3-94EE-22C1-73FC8FFD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D178BE5-75B0-6019-F900-56AA1D45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0BC6F1-EDD3-FC98-B2DD-012EB414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31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DD8A34-F683-9F13-FEE0-F96F40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0D917F-B4C3-3BFD-8DAB-7AEDE0A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EB19A9-F263-0214-1AB2-32F15493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6FB89-8A49-DD9F-C916-262BD5D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3C4A8F-A4BD-D066-0080-519CD00F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4A87BB-96B9-C572-A192-E690827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FBFC55-FB74-DA5B-3A8D-8A5E0354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72FCB7-5C49-AA5A-2912-8618CC1E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B29B45-B696-8CCC-0965-3C22ED46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4CA7B80-3528-8B54-C0A8-B18722BD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5763CF5-5C86-6AB5-035F-0B6A795A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1C25E2-931B-1202-2F15-19759484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47BB32-8AC6-C8F4-079E-7CFB517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D71B7E-D738-61FA-BDB0-177AA6D9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86BEA3-DA6B-DE64-99D6-58322DF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A05281-42AE-7364-2EBA-D8C672D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61E7A-CCB0-347D-512C-3B2CB289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CE018A2-6BD3-BD59-BA04-B8A4C41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6E0CF2-F6E8-9C12-0841-22D7047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6BB608C-B649-A03F-F68A-9DF514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D87BAD-A155-4D7B-9C12-0912A45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ECBC-48FE-FC96-895C-2DBD207A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F7D456-A9BE-EDBF-978B-64E2BC6F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20EDB0-D91A-C77A-397E-28C30137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A589511-AB2E-8C30-714B-A1EDA422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70AB7D-BB6D-01EC-6A4C-46CD223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8F1933-74AF-5DC5-AFFA-1682EEA7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BF450-4986-C716-9B8A-8FDADF3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BD48BB-6E43-9A22-EAFC-01A73A2F9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CF3EC5-685E-1488-0EEE-6B92F0E4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30F7259-D99B-6B7D-B428-B57B7580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49B907-B2D7-1088-96F0-F1355370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8060-1A76-C845-66E6-EC90B6C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1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sv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6D5ACD-9FF2-5F5C-65C6-7195741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7D035C-9CF0-98DC-1BFD-156368F4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9E160-D702-1C0E-3154-94AD212A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09193-073D-201C-FF1D-A32F9584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A6FD75-E879-399D-4654-506DC21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תמונה 6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FF773C9-B8EB-9CE3-200F-5F345A96B245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6C93BEE5-F40B-CB48-4153-C1D803B88867}"/>
              </a:ext>
            </a:extLst>
          </p:cNvPr>
          <p:cNvPicPr/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7248A31-90D7-C7FA-DCF4-A97BF33720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C432DEC6-416A-0D79-AB33-35790C773BF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11" name="תמונה 10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6539D812-5244-9B30-C873-F3A0521B91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B30B741A-EE65-FEEF-6C81-F1EC8700120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85AB079D-4195-EF7B-4B92-8F74B47CBB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FA0F9069-4D54-DA12-A6C4-F57CF172EE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grpSp>
        <p:nvGrpSpPr>
          <p:cNvPr id="10" name="גרפיקה 17">
            <a:extLst>
              <a:ext uri="{FF2B5EF4-FFF2-40B4-BE49-F238E27FC236}">
                <a16:creationId xmlns:a16="http://schemas.microsoft.com/office/drawing/2014/main" id="{7A27F777-4AF1-48AD-5709-7026D2DE7A5F}"/>
              </a:ext>
            </a:extLst>
          </p:cNvPr>
          <p:cNvGrpSpPr/>
          <p:nvPr userDrawn="1"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39186F5C-B8D4-3C26-E790-7A156B880604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7EF0EB02-4BA0-150B-260A-D043505817E2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גרפיקה 17">
              <a:extLst>
                <a:ext uri="{FF2B5EF4-FFF2-40B4-BE49-F238E27FC236}">
                  <a16:creationId xmlns:a16="http://schemas.microsoft.com/office/drawing/2014/main" id="{2A4617A3-C145-4A53-AC7C-CCB02AD2E0F6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14" name="צורה חופשית: צורה 13">
                <a:extLst>
                  <a:ext uri="{FF2B5EF4-FFF2-40B4-BE49-F238E27FC236}">
                    <a16:creationId xmlns:a16="http://schemas.microsoft.com/office/drawing/2014/main" id="{64E67DBE-97AC-A4E6-0F9E-B2054394658E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צורה חופשית: צורה 14">
                <a:extLst>
                  <a:ext uri="{FF2B5EF4-FFF2-40B4-BE49-F238E27FC236}">
                    <a16:creationId xmlns:a16="http://schemas.microsoft.com/office/drawing/2014/main" id="{E3F69A5E-C772-D021-819D-608F629A8C54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צורה חופשית: צורה 15">
                <a:extLst>
                  <a:ext uri="{FF2B5EF4-FFF2-40B4-BE49-F238E27FC236}">
                    <a16:creationId xmlns:a16="http://schemas.microsoft.com/office/drawing/2014/main" id="{4ACB7EA1-B881-2448-E149-DDFE2C59DB80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צורה חופשית: צורה 16">
                <a:extLst>
                  <a:ext uri="{FF2B5EF4-FFF2-40B4-BE49-F238E27FC236}">
                    <a16:creationId xmlns:a16="http://schemas.microsoft.com/office/drawing/2014/main" id="{97AD02AF-60F8-7737-934D-56D373628D1E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8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C783C08-A64C-795F-EC72-7E497B1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F7E3BE8-BA26-D1B6-514D-9C2B031D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564B01-A316-DDDE-9F47-40A950479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40BBDB-77E5-5290-C84D-27CA8FE56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607B05-03D6-5C08-A344-E505D2B2B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גרפיקה 1">
            <a:extLst>
              <a:ext uri="{FF2B5EF4-FFF2-40B4-BE49-F238E27FC236}">
                <a16:creationId xmlns:a16="http://schemas.microsoft.com/office/drawing/2014/main" id="{DBDE3CF0-4F65-7902-031F-EE1366EB61EB}"/>
              </a:ext>
            </a:extLst>
          </p:cNvPr>
          <p:cNvGrpSpPr/>
          <p:nvPr userDrawn="1"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id="{2CECF0FF-D9A4-BAAE-8BA1-920E5471C5B7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DFA9EFF9-D34B-658F-4D2E-680B3FF309FF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גרפיקה 1">
              <a:extLst>
                <a:ext uri="{FF2B5EF4-FFF2-40B4-BE49-F238E27FC236}">
                  <a16:creationId xmlns:a16="http://schemas.microsoft.com/office/drawing/2014/main" id="{970044EF-7F0C-DC42-2BB5-0AF14DDF5250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55ED50B8-B432-1E7A-0683-5F58912BF22D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צורה חופשית: צורה 11">
                <a:extLst>
                  <a:ext uri="{FF2B5EF4-FFF2-40B4-BE49-F238E27FC236}">
                    <a16:creationId xmlns:a16="http://schemas.microsoft.com/office/drawing/2014/main" id="{21F968CC-5E85-42E3-2DA9-9589B256256C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צורה חופשית: צורה 12">
                <a:extLst>
                  <a:ext uri="{FF2B5EF4-FFF2-40B4-BE49-F238E27FC236}">
                    <a16:creationId xmlns:a16="http://schemas.microsoft.com/office/drawing/2014/main" id="{39E6B0A3-72E3-1831-EDB1-DCC97A41CD31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צורה חופשית: צורה 13">
                <a:extLst>
                  <a:ext uri="{FF2B5EF4-FFF2-40B4-BE49-F238E27FC236}">
                    <a16:creationId xmlns:a16="http://schemas.microsoft.com/office/drawing/2014/main" id="{07FE9452-B54A-E9FE-F8FF-7463F7B7D777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D698F324-5A8A-C7F0-B2AC-AA1E69701E31}"/>
              </a:ext>
            </a:extLst>
          </p:cNvPr>
          <p:cNvGrpSpPr/>
          <p:nvPr userDrawn="1"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33CC352F-7D3F-F9FA-A5B7-830382B98AC1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943F2D9-38F7-BA85-3778-DD75A86825F9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תמונה 17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2B8922AD-9ED0-0D94-26B7-35B6DC3D62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7CFCE5F3-E1CA-CBFC-B8E7-039022EB44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2B5CE4F5-4C8D-D122-D19E-93C8B3A304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5">
            <a:extLst>
              <a:ext uri="{FF2B5EF4-FFF2-40B4-BE49-F238E27FC236}">
                <a16:creationId xmlns:a16="http://schemas.microsoft.com/office/drawing/2014/main" id="{4964A32B-6667-A0B1-B840-B2C8B2DE5BDC}"/>
              </a:ext>
            </a:extLst>
          </p:cNvPr>
          <p:cNvSpPr txBox="1">
            <a:spLocks/>
          </p:cNvSpPr>
          <p:nvPr/>
        </p:nvSpPr>
        <p:spPr>
          <a:xfrm>
            <a:off x="2276670" y="3760671"/>
            <a:ext cx="3103658" cy="669675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פרופ' קרנית </a:t>
            </a:r>
            <a:r>
              <a:rPr lang="he-IL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פלוג</a:t>
            </a: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דפנה אבירם ניצן, ירדן קידר, נדב פורת הירש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FCE2214-1AB8-4349-5B24-AD99C3326433}"/>
              </a:ext>
            </a:extLst>
          </p:cNvPr>
          <p:cNvSpPr/>
          <p:nvPr/>
        </p:nvSpPr>
        <p:spPr>
          <a:xfrm>
            <a:off x="1045029" y="1487453"/>
            <a:ext cx="4601854" cy="1651891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04753491-5930-56CB-6E1E-931F70FDB32D}"/>
              </a:ext>
            </a:extLst>
          </p:cNvPr>
          <p:cNvCxnSpPr>
            <a:cxnSpLocks/>
          </p:cNvCxnSpPr>
          <p:nvPr/>
        </p:nvCxnSpPr>
        <p:spPr>
          <a:xfrm flipH="1">
            <a:off x="2160737" y="3721220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16E6898A-138E-C07F-EEF4-31AD6874E933}"/>
              </a:ext>
            </a:extLst>
          </p:cNvPr>
          <p:cNvCxnSpPr>
            <a:cxnSpLocks/>
          </p:cNvCxnSpPr>
          <p:nvPr/>
        </p:nvCxnSpPr>
        <p:spPr>
          <a:xfrm flipH="1">
            <a:off x="2153274" y="4419418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כותרת 3">
            <a:extLst>
              <a:ext uri="{FF2B5EF4-FFF2-40B4-BE49-F238E27FC236}">
                <a16:creationId xmlns:a16="http://schemas.microsoft.com/office/drawing/2014/main" id="{D71A8B8E-546F-9847-DFC5-F318F15B1700}"/>
              </a:ext>
            </a:extLst>
          </p:cNvPr>
          <p:cNvSpPr txBox="1">
            <a:spLocks/>
          </p:cNvSpPr>
          <p:nvPr/>
        </p:nvSpPr>
        <p:spPr>
          <a:xfrm>
            <a:off x="1045029" y="1487453"/>
            <a:ext cx="4461895" cy="1392539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מינהלת</a:t>
            </a:r>
            <a:r>
              <a:rPr lang="he-IL" sz="3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המעסיקים ופיתוח ההון האנושי</a:t>
            </a:r>
          </a:p>
        </p:txBody>
      </p:sp>
      <p:sp>
        <p:nvSpPr>
          <p:cNvPr id="7" name="מלבן: פינות מעוגלות 15">
            <a:extLst>
              <a:ext uri="{FF2B5EF4-FFF2-40B4-BE49-F238E27FC236}">
                <a16:creationId xmlns:a16="http://schemas.microsoft.com/office/drawing/2014/main" id="{2F344DEB-5E92-4FD7-AE6B-F7524DDB1F65}"/>
              </a:ext>
            </a:extLst>
          </p:cNvPr>
          <p:cNvSpPr/>
          <p:nvPr/>
        </p:nvSpPr>
        <p:spPr>
          <a:xfrm>
            <a:off x="1045029" y="5117616"/>
            <a:ext cx="10308771" cy="121872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9925D-36E0-4591-A42B-F3D660C17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6087" r="2226" b="19889"/>
          <a:stretch/>
        </p:blipFill>
        <p:spPr>
          <a:xfrm>
            <a:off x="1544751" y="5121034"/>
            <a:ext cx="9309326" cy="11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46BA8C76-E293-0743-9EAD-9CC971488FBB}"/>
              </a:ext>
            </a:extLst>
          </p:cNvPr>
          <p:cNvSpPr txBox="1">
            <a:spLocks/>
          </p:cNvSpPr>
          <p:nvPr/>
        </p:nvSpPr>
        <p:spPr>
          <a:xfrm>
            <a:off x="3192983" y="1302410"/>
            <a:ext cx="5267676" cy="1175357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3200" b="1" dirty="0"/>
              <a:t>                                                   צעד ראשון בכיוון הנכון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9AD10F95-3435-9EF0-0B0A-AAC71EBD0DE4}"/>
              </a:ext>
            </a:extLst>
          </p:cNvPr>
          <p:cNvSpPr txBox="1">
            <a:spLocks/>
          </p:cNvSpPr>
          <p:nvPr/>
        </p:nvSpPr>
        <p:spPr>
          <a:xfrm>
            <a:off x="423237" y="761819"/>
            <a:ext cx="11316572" cy="2271672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 fontScale="90000" lnSpcReduction="10000"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br>
              <a:rPr lang="he-IL" sz="3200" b="1" dirty="0"/>
            </a:br>
            <a:br>
              <a:rPr lang="he-IL" sz="3200" b="1" dirty="0"/>
            </a:br>
            <a:br>
              <a:rPr lang="he-IL" sz="3200" b="1" dirty="0"/>
            </a:br>
            <a:br>
              <a:rPr lang="he-IL" sz="3200" b="1" dirty="0"/>
            </a:br>
            <a:br>
              <a:rPr lang="he-IL" sz="3200" b="1" dirty="0"/>
            </a:br>
            <a:r>
              <a:rPr lang="he-IL" sz="3200" b="1" u="sng" dirty="0">
                <a:solidFill>
                  <a:srgbClr val="44546A"/>
                </a:solidFill>
                <a:cs typeface="+mn-cs"/>
              </a:rPr>
              <a:t>מיקום מדינות ההשוואה על הציר</a:t>
            </a:r>
            <a:endParaRPr lang="he-IL" sz="3200" b="1" dirty="0"/>
          </a:p>
        </p:txBody>
      </p:sp>
      <p:pic>
        <p:nvPicPr>
          <p:cNvPr id="2" name="מציין מיקום תוכן 3">
            <a:extLst>
              <a:ext uri="{FF2B5EF4-FFF2-40B4-BE49-F238E27FC236}">
                <a16:creationId xmlns:a16="http://schemas.microsoft.com/office/drawing/2014/main" id="{47701928-3756-C32D-7DC4-7CB72ED7B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94" y="4836006"/>
            <a:ext cx="512493" cy="512493"/>
          </a:xfrm>
          <a:prstGeom prst="rect">
            <a:avLst/>
          </a:prstGeom>
        </p:spPr>
      </p:pic>
      <p:pic>
        <p:nvPicPr>
          <p:cNvPr id="7" name="תמונה 6" descr="תמונה שמכילה טקסט, ערכת עזרה ראשונה, שלט&#10;&#10;התיאור נוצר באופן אוטומטי">
            <a:extLst>
              <a:ext uri="{FF2B5EF4-FFF2-40B4-BE49-F238E27FC236}">
                <a16:creationId xmlns:a16="http://schemas.microsoft.com/office/drawing/2014/main" id="{07F73E3E-20FC-4C59-0729-1F0805709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62" y="4841331"/>
            <a:ext cx="512493" cy="51249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B22F8C6-9A2B-DDE0-5542-343DD6717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4841331"/>
            <a:ext cx="512493" cy="51249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B93E65D-D35A-15F2-F0EB-622B7F113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92" y="4841331"/>
            <a:ext cx="512493" cy="51249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234D992-79B1-EEB9-5934-1EC64BF2C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94" y="4841331"/>
            <a:ext cx="512493" cy="512493"/>
          </a:xfrm>
          <a:prstGeom prst="rect">
            <a:avLst/>
          </a:prstGeom>
        </p:spPr>
      </p:pic>
      <p:pic>
        <p:nvPicPr>
          <p:cNvPr id="12" name="תמונה 11" descr="תמונה שמכילה טקסט, כרטיס ביקור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2A604BAD-EA30-9716-C03E-7F0105F639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5478543"/>
            <a:ext cx="512493" cy="51249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E3AE818-A747-90DF-CF2F-8C395E3A5F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30" y="4836006"/>
            <a:ext cx="512493" cy="51249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D0CA733-5F33-037B-A0CD-31517EFA4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5279951"/>
            <a:ext cx="512493" cy="5124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60FFD92-8670-55BF-25FC-24A1014BC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5225936"/>
            <a:ext cx="507659" cy="512493"/>
          </a:xfrm>
          <a:prstGeom prst="rect">
            <a:avLst/>
          </a:prstGeom>
        </p:spPr>
      </p:pic>
      <p:grpSp>
        <p:nvGrpSpPr>
          <p:cNvPr id="16" name="קבוצה 2">
            <a:extLst>
              <a:ext uri="{FF2B5EF4-FFF2-40B4-BE49-F238E27FC236}">
                <a16:creationId xmlns:a16="http://schemas.microsoft.com/office/drawing/2014/main" id="{78B4B616-FB8B-8AB0-4497-D9BAA024F6EA}"/>
              </a:ext>
            </a:extLst>
          </p:cNvPr>
          <p:cNvGrpSpPr/>
          <p:nvPr/>
        </p:nvGrpSpPr>
        <p:grpSpPr>
          <a:xfrm>
            <a:off x="419099" y="4236925"/>
            <a:ext cx="11087035" cy="1027244"/>
            <a:chOff x="-149816" y="138090"/>
            <a:chExt cx="5986735" cy="334648"/>
          </a:xfrm>
        </p:grpSpPr>
        <p:cxnSp>
          <p:nvCxnSpPr>
            <p:cNvPr id="17" name="מחבר חץ ישר 5">
              <a:extLst>
                <a:ext uri="{FF2B5EF4-FFF2-40B4-BE49-F238E27FC236}">
                  <a16:creationId xmlns:a16="http://schemas.microsoft.com/office/drawing/2014/main" id="{C139F35F-1C1E-E6A0-5D3D-6A0A83BEE6E8}"/>
                </a:ext>
              </a:extLst>
            </p:cNvPr>
            <p:cNvCxnSpPr/>
            <p:nvPr/>
          </p:nvCxnSpPr>
          <p:spPr>
            <a:xfrm flipV="1">
              <a:off x="762000" y="312419"/>
              <a:ext cx="4320538" cy="76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6">
              <a:extLst>
                <a:ext uri="{FF2B5EF4-FFF2-40B4-BE49-F238E27FC236}">
                  <a16:creationId xmlns:a16="http://schemas.microsoft.com/office/drawing/2014/main" id="{B1D80708-B9CB-FB95-1937-C333269AFDC2}"/>
                </a:ext>
              </a:extLst>
            </p:cNvPr>
            <p:cNvSpPr/>
            <p:nvPr/>
          </p:nvSpPr>
          <p:spPr>
            <a:xfrm>
              <a:off x="-149816" y="153328"/>
              <a:ext cx="858477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19" name="אליפסה 7">
              <a:extLst>
                <a:ext uri="{FF2B5EF4-FFF2-40B4-BE49-F238E27FC236}">
                  <a16:creationId xmlns:a16="http://schemas.microsoft.com/office/drawing/2014/main" id="{9C582CB5-28FE-7AB1-DBD5-541D1FF6C7F1}"/>
                </a:ext>
              </a:extLst>
            </p:cNvPr>
            <p:cNvSpPr/>
            <p:nvPr/>
          </p:nvSpPr>
          <p:spPr>
            <a:xfrm>
              <a:off x="5128259" y="138090"/>
              <a:ext cx="708660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20" name="תיבת טקסט 2">
              <a:extLst>
                <a:ext uri="{FF2B5EF4-FFF2-40B4-BE49-F238E27FC236}">
                  <a16:creationId xmlns:a16="http://schemas.microsoft.com/office/drawing/2014/main" id="{4C8ED320-E804-00D5-6AE1-99EB51016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149816" y="240029"/>
              <a:ext cx="807146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רגולציה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תיבת טקסט 2">
              <a:extLst>
                <a:ext uri="{FF2B5EF4-FFF2-40B4-BE49-F238E27FC236}">
                  <a16:creationId xmlns:a16="http://schemas.microsoft.com/office/drawing/2014/main" id="{F30FA53B-FD1D-8658-DBA1-CA5C8CA19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70030" y="226285"/>
              <a:ext cx="417830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שוק</a:t>
              </a:r>
              <a:endPara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תמונה 12">
            <a:extLst>
              <a:ext uri="{FF2B5EF4-FFF2-40B4-BE49-F238E27FC236}">
                <a16:creationId xmlns:a16="http://schemas.microsoft.com/office/drawing/2014/main" id="{797433B4-57DC-FC1C-6A95-2ED8DB788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5279951"/>
            <a:ext cx="512493" cy="512493"/>
          </a:xfrm>
          <a:prstGeom prst="rect">
            <a:avLst/>
          </a:prstGeom>
        </p:spPr>
      </p:pic>
      <p:pic>
        <p:nvPicPr>
          <p:cNvPr id="23" name="תמונה 13">
            <a:extLst>
              <a:ext uri="{FF2B5EF4-FFF2-40B4-BE49-F238E27FC236}">
                <a16:creationId xmlns:a16="http://schemas.microsoft.com/office/drawing/2014/main" id="{47545A30-3221-B792-B6BC-578A3B126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5225936"/>
            <a:ext cx="507659" cy="512493"/>
          </a:xfrm>
          <a:prstGeom prst="rect">
            <a:avLst/>
          </a:prstGeom>
        </p:spPr>
      </p:pic>
      <p:pic>
        <p:nvPicPr>
          <p:cNvPr id="25" name="תמונה 53">
            <a:extLst>
              <a:ext uri="{FF2B5EF4-FFF2-40B4-BE49-F238E27FC236}">
                <a16:creationId xmlns:a16="http://schemas.microsoft.com/office/drawing/2014/main" id="{F108EF45-34C5-A855-0F23-2C35BAD2BB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0" y="3664285"/>
            <a:ext cx="556231" cy="572641"/>
          </a:xfrm>
          <a:prstGeom prst="rect">
            <a:avLst/>
          </a:prstGeom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34D55E35-6672-D685-7F88-9F6C15D932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39" y="3649708"/>
            <a:ext cx="572400" cy="572400"/>
          </a:xfrm>
          <a:prstGeom prst="rect">
            <a:avLst/>
          </a:prstGeom>
        </p:spPr>
      </p:pic>
      <p:pic>
        <p:nvPicPr>
          <p:cNvPr id="27" name="תמונה 4">
            <a:extLst>
              <a:ext uri="{FF2B5EF4-FFF2-40B4-BE49-F238E27FC236}">
                <a16:creationId xmlns:a16="http://schemas.microsoft.com/office/drawing/2014/main" id="{F50888CA-28F9-CDD3-44B7-36A7C42A41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38" y="3295098"/>
            <a:ext cx="643775" cy="643775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7FB9DBB1-9160-6389-607D-D24DE572BB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4" y="4841331"/>
            <a:ext cx="512493" cy="512493"/>
          </a:xfrm>
          <a:prstGeom prst="rect">
            <a:avLst/>
          </a:prstGeom>
        </p:spPr>
      </p:pic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id="{8BA8C787-6664-4408-D8B0-D91974F67531}"/>
              </a:ext>
            </a:extLst>
          </p:cNvPr>
          <p:cNvSpPr/>
          <p:nvPr/>
        </p:nvSpPr>
        <p:spPr>
          <a:xfrm>
            <a:off x="3220054" y="4034934"/>
            <a:ext cx="5776687" cy="65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מודלים</a:t>
            </a:r>
            <a:r>
              <a:rPr lang="he-IL" sz="2667" b="1" dirty="0">
                <a:solidFill>
                  <a:schemeClr val="bg1"/>
                </a:solidFill>
              </a:rPr>
              <a:t> </a:t>
            </a:r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F3CEAC7-40A4-470F-0BED-B365869DAD74}"/>
              </a:ext>
            </a:extLst>
          </p:cNvPr>
          <p:cNvSpPr txBox="1"/>
          <p:nvPr/>
        </p:nvSpPr>
        <p:spPr>
          <a:xfrm>
            <a:off x="8803503" y="5157870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שבדיה 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CB118304-ECA9-0516-217A-2D189F90F7A7}"/>
              </a:ext>
            </a:extLst>
          </p:cNvPr>
          <p:cNvSpPr txBox="1"/>
          <p:nvPr/>
        </p:nvSpPr>
        <p:spPr>
          <a:xfrm>
            <a:off x="8772638" y="5781298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 צ'כיה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CE37430-588B-3C96-1195-20A6A9A725AE}"/>
              </a:ext>
            </a:extLst>
          </p:cNvPr>
          <p:cNvSpPr txBox="1"/>
          <p:nvPr/>
        </p:nvSpPr>
        <p:spPr>
          <a:xfrm>
            <a:off x="7738274" y="5136723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נורבגיה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0340DA78-F460-40D8-DF46-D0C5146918E2}"/>
              </a:ext>
            </a:extLst>
          </p:cNvPr>
          <p:cNvSpPr txBox="1"/>
          <p:nvPr/>
        </p:nvSpPr>
        <p:spPr>
          <a:xfrm>
            <a:off x="6802050" y="512306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דנמרק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37BCA90-BD69-C899-FF3B-A000F5E189BC}"/>
              </a:ext>
            </a:extLst>
          </p:cNvPr>
          <p:cNvSpPr txBox="1"/>
          <p:nvPr/>
        </p:nvSpPr>
        <p:spPr>
          <a:xfrm>
            <a:off x="5629306" y="5127562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שווייץ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C801EB7-99AE-1DFD-FD60-4D2B8A3EB05B}"/>
              </a:ext>
            </a:extLst>
          </p:cNvPr>
          <p:cNvSpPr txBox="1"/>
          <p:nvPr/>
        </p:nvSpPr>
        <p:spPr>
          <a:xfrm>
            <a:off x="4830498" y="5132358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גרמניה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3152F3A7-0897-6620-A6FF-DAC3C6D2D2C3}"/>
              </a:ext>
            </a:extLst>
          </p:cNvPr>
          <p:cNvSpPr txBox="1"/>
          <p:nvPr/>
        </p:nvSpPr>
        <p:spPr>
          <a:xfrm>
            <a:off x="3581553" y="516372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פינלנד</a:t>
            </a:r>
          </a:p>
        </p:txBody>
      </p:sp>
      <p:sp>
        <p:nvSpPr>
          <p:cNvPr id="37" name="חץ: ימינה 36">
            <a:extLst>
              <a:ext uri="{FF2B5EF4-FFF2-40B4-BE49-F238E27FC236}">
                <a16:creationId xmlns:a16="http://schemas.microsoft.com/office/drawing/2014/main" id="{9B22DF0C-A7D5-A4C0-C3B0-848ACB9DBF7A}"/>
              </a:ext>
            </a:extLst>
          </p:cNvPr>
          <p:cNvSpPr/>
          <p:nvPr/>
        </p:nvSpPr>
        <p:spPr>
          <a:xfrm>
            <a:off x="2492351" y="4952552"/>
            <a:ext cx="700632" cy="326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29219D0D-00D6-1822-DFFF-3788F112A7B4}"/>
              </a:ext>
            </a:extLst>
          </p:cNvPr>
          <p:cNvSpPr/>
          <p:nvPr/>
        </p:nvSpPr>
        <p:spPr>
          <a:xfrm>
            <a:off x="2750687" y="5221580"/>
            <a:ext cx="1613995" cy="38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ישראל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CBD99F84-5E13-D593-D566-F21EAFCEBB16}"/>
              </a:ext>
            </a:extLst>
          </p:cNvPr>
          <p:cNvSpPr txBox="1"/>
          <p:nvPr/>
        </p:nvSpPr>
        <p:spPr>
          <a:xfrm>
            <a:off x="2890037" y="5492467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2022</a:t>
            </a:r>
          </a:p>
        </p:txBody>
      </p:sp>
      <p:sp>
        <p:nvSpPr>
          <p:cNvPr id="40" name="חץ: ימינה 39">
            <a:extLst>
              <a:ext uri="{FF2B5EF4-FFF2-40B4-BE49-F238E27FC236}">
                <a16:creationId xmlns:a16="http://schemas.microsoft.com/office/drawing/2014/main" id="{6D945D7B-5EF2-A30F-D53B-9F6300EFB5C6}"/>
              </a:ext>
            </a:extLst>
          </p:cNvPr>
          <p:cNvSpPr/>
          <p:nvPr/>
        </p:nvSpPr>
        <p:spPr>
          <a:xfrm rot="5400000">
            <a:off x="5758357" y="1046996"/>
            <a:ext cx="646332" cy="1000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B186D4A6-11EC-7947-C9C4-41EC52E84974}"/>
              </a:ext>
            </a:extLst>
          </p:cNvPr>
          <p:cNvSpPr txBox="1"/>
          <p:nvPr/>
        </p:nvSpPr>
        <p:spPr>
          <a:xfrm>
            <a:off x="2874223" y="5688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</a:t>
            </a:r>
            <a:r>
              <a:rPr lang="he-IL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מינהלת</a:t>
            </a:r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המעסיקים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283990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E80D029E-B769-4B7B-A634-4E0CA2089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071985"/>
              </p:ext>
            </p:extLst>
          </p:nvPr>
        </p:nvGraphicFramePr>
        <p:xfrm>
          <a:off x="446469" y="1345127"/>
          <a:ext cx="11558535" cy="459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כותרת 1">
            <a:extLst>
              <a:ext uri="{FF2B5EF4-FFF2-40B4-BE49-F238E27FC236}">
                <a16:creationId xmlns:a16="http://schemas.microsoft.com/office/drawing/2014/main" id="{783E8753-6A5C-CCB4-FEAF-A02F578C51E5}"/>
              </a:ext>
            </a:extLst>
          </p:cNvPr>
          <p:cNvSpPr txBox="1">
            <a:spLocks/>
          </p:cNvSpPr>
          <p:nvPr/>
        </p:nvSpPr>
        <p:spPr>
          <a:xfrm>
            <a:off x="279526" y="255396"/>
            <a:ext cx="11632947" cy="1325563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מאז הקמת </a:t>
            </a:r>
            <a:r>
              <a:rPr lang="he-IL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המינהלת</a:t>
            </a:r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זינוק בהיקף ההכשרות המקצועיות במימון מדינה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2821919-EB1F-FEE3-9A0B-7583D4EB68DC}"/>
              </a:ext>
            </a:extLst>
          </p:cNvPr>
          <p:cNvSpPr txBox="1"/>
          <p:nvPr/>
        </p:nvSpPr>
        <p:spPr>
          <a:xfrm>
            <a:off x="3899210" y="5780772"/>
            <a:ext cx="8013263" cy="318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מקור: עיבודי המכון הישראלי לדמוקרטיה לנתוני </a:t>
            </a:r>
            <a:r>
              <a:rPr lang="he-IL" sz="14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מינהלת</a:t>
            </a:r>
            <a:r>
              <a:rPr lang="he-IL" sz="14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המעסיקים וזרוע העבודה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2738403-0239-0484-431C-67F13C7FDFAE}"/>
              </a:ext>
            </a:extLst>
          </p:cNvPr>
          <p:cNvSpPr txBox="1">
            <a:spLocks/>
          </p:cNvSpPr>
          <p:nvPr/>
        </p:nvSpPr>
        <p:spPr>
          <a:xfrm>
            <a:off x="8654604" y="2346818"/>
            <a:ext cx="2346816" cy="13400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21920" tIns="60960" rIns="121920" bIns="6096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867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יש אינדיקציות </a:t>
            </a:r>
          </a:p>
          <a:p>
            <a:pPr algn="ctr"/>
            <a:r>
              <a:rPr lang="he-IL" sz="1867" b="1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שהגידול תוספתי</a:t>
            </a:r>
          </a:p>
          <a:p>
            <a:pPr algn="ctr"/>
            <a:r>
              <a:rPr lang="he-IL" sz="1867" u="sng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שלא</a:t>
            </a:r>
            <a:r>
              <a:rPr lang="he-IL" sz="1867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החליף מימון פרטי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F760733-D8F6-CF7C-72E7-8C137ECD2A19}"/>
              </a:ext>
            </a:extLst>
          </p:cNvPr>
          <p:cNvSpPr txBox="1"/>
          <p:nvPr/>
        </p:nvSpPr>
        <p:spPr>
          <a:xfrm>
            <a:off x="9294191" y="4250115"/>
            <a:ext cx="178738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/>
              <a:t>שנות קורונה</a:t>
            </a:r>
          </a:p>
        </p:txBody>
      </p:sp>
    </p:spTree>
    <p:extLst>
      <p:ext uri="{BB962C8B-B14F-4D97-AF65-F5344CB8AC3E}">
        <p14:creationId xmlns:p14="http://schemas.microsoft.com/office/powerpoint/2010/main" val="29386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תרשים 13">
            <a:extLst>
              <a:ext uri="{FF2B5EF4-FFF2-40B4-BE49-F238E27FC236}">
                <a16:creationId xmlns:a16="http://schemas.microsoft.com/office/drawing/2014/main" id="{54846B6D-4CAD-6D19-44CC-5CF60EEB2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505979"/>
              </p:ext>
            </p:extLst>
          </p:nvPr>
        </p:nvGraphicFramePr>
        <p:xfrm>
          <a:off x="457918" y="1551191"/>
          <a:ext cx="11449741" cy="448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08C6EEE-53F5-064C-1A9D-C7749118E1B6}"/>
              </a:ext>
            </a:extLst>
          </p:cNvPr>
          <p:cNvSpPr txBox="1"/>
          <p:nvPr/>
        </p:nvSpPr>
        <p:spPr>
          <a:xfrm>
            <a:off x="3991740" y="6415938"/>
            <a:ext cx="801326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מקור: עיבודי המכון הישראלי לדמוקרטיה לנתוני </a:t>
            </a:r>
            <a:r>
              <a:rPr lang="he-I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מינהלת</a:t>
            </a:r>
            <a:r>
              <a:rPr lang="he-I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המעסיקים </a:t>
            </a:r>
            <a:r>
              <a:rPr lang="he-IL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והלמ"ס</a:t>
            </a:r>
            <a:endParaRPr lang="he-I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0405BEE-3E1F-CF44-23EC-8E436EEC6B51}"/>
              </a:ext>
            </a:extLst>
          </p:cNvPr>
          <p:cNvSpPr txBox="1"/>
          <p:nvPr/>
        </p:nvSpPr>
        <p:spPr>
          <a:xfrm>
            <a:off x="388376" y="5838273"/>
            <a:ext cx="8165801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צורך בהכשרה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0252C2D6-D217-AFD2-9836-39F228EA144D}"/>
              </a:ext>
            </a:extLst>
          </p:cNvPr>
          <p:cNvSpPr txBox="1">
            <a:spLocks/>
          </p:cNvSpPr>
          <p:nvPr/>
        </p:nvSpPr>
        <p:spPr>
          <a:xfrm>
            <a:off x="206064" y="176903"/>
            <a:ext cx="11798939" cy="1325563"/>
          </a:xfrm>
          <a:prstGeom prst="rect">
            <a:avLst/>
          </a:prstGeom>
        </p:spPr>
        <p:txBody>
          <a:bodyPr vert="horz" lIns="121920" tIns="60960" rIns="121920" bIns="6096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שנת 2022 – מסתמנת הלימה בין צרכי</a:t>
            </a:r>
            <a:b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שוק העבודה לתחומי ההכשרות המקצועיות </a:t>
            </a:r>
          </a:p>
        </p:txBody>
      </p:sp>
      <p:sp>
        <p:nvSpPr>
          <p:cNvPr id="4" name="סוגר מסולסל שמאלי 3">
            <a:extLst>
              <a:ext uri="{FF2B5EF4-FFF2-40B4-BE49-F238E27FC236}">
                <a16:creationId xmlns:a16="http://schemas.microsoft.com/office/drawing/2014/main" id="{C5E5E348-6113-D1F7-49DB-8A7A5988CF76}"/>
              </a:ext>
            </a:extLst>
          </p:cNvPr>
          <p:cNvSpPr/>
          <p:nvPr/>
        </p:nvSpPr>
        <p:spPr>
          <a:xfrm rot="16200000">
            <a:off x="7249118" y="4886544"/>
            <a:ext cx="248044" cy="17554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</p:spTree>
    <p:extLst>
      <p:ext uri="{BB962C8B-B14F-4D97-AF65-F5344CB8AC3E}">
        <p14:creationId xmlns:p14="http://schemas.microsoft.com/office/powerpoint/2010/main" val="97241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EBDF-9B60-4A6E-A958-EBAF0F7FF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3200" b="1" dirty="0">
                <a:highlight>
                  <a:srgbClr val="FFFFFF"/>
                </a:highlight>
              </a:rPr>
              <a:t>מינהלת המעסיקים ופיתוח ההון האנושי – שימור ושיפור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BE0DD31-7A72-3C2D-F46D-15039A77B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4" name="טבלה 5">
            <a:extLst>
              <a:ext uri="{FF2B5EF4-FFF2-40B4-BE49-F238E27FC236}">
                <a16:creationId xmlns:a16="http://schemas.microsoft.com/office/drawing/2014/main" id="{3A9F3AEC-977C-7C26-73DE-0B6308DA0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20762"/>
              </p:ext>
            </p:extLst>
          </p:nvPr>
        </p:nvGraphicFramePr>
        <p:xfrm>
          <a:off x="619125" y="689253"/>
          <a:ext cx="11313284" cy="54505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38317">
                  <a:extLst>
                    <a:ext uri="{9D8B030D-6E8A-4147-A177-3AD203B41FA5}">
                      <a16:colId xmlns:a16="http://schemas.microsoft.com/office/drawing/2014/main" val="308242325"/>
                    </a:ext>
                  </a:extLst>
                </a:gridCol>
                <a:gridCol w="5674967">
                  <a:extLst>
                    <a:ext uri="{9D8B030D-6E8A-4147-A177-3AD203B41FA5}">
                      <a16:colId xmlns:a16="http://schemas.microsoft.com/office/drawing/2014/main" val="3005261305"/>
                    </a:ext>
                  </a:extLst>
                </a:gridCol>
              </a:tblGrid>
              <a:tr h="593867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לשימור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לשיפור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60390722"/>
                  </a:ext>
                </a:extLst>
              </a:tr>
              <a:tr h="1025031"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שימור קיומו של גוף משותף למדינה, עובדים ומעסיקים לקידום ההכשרות במשק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מתן מענה </a:t>
                      </a:r>
                      <a:r>
                        <a:rPr lang="he-IL" sz="1500" b="1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לצרכי הפרט </a:t>
                      </a: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ולא רק לצרכי המעסיקים (</a:t>
                      </a:r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LLL</a:t>
                      </a: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חיזוק מיומנויות בסיס).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4239635"/>
                  </a:ext>
                </a:extLst>
              </a:tr>
              <a:tr h="593867"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חיזוק מעורבות המעסיקים בהכשרות המקצועיות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הסדרת חלוקת הסמכויות בין השותפים למיזם ובתוך הגוף עצמו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06874627"/>
                  </a:ext>
                </a:extLst>
              </a:tr>
              <a:tr h="1025031"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טיוב מסלולים והתאמה לצרכי השוק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חיזוק תשתיות איסוף הנתונים </a:t>
                      </a: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59218728"/>
                  </a:ext>
                </a:extLst>
              </a:tr>
              <a:tr h="1025031"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ליווי וסיוע למעסיקים במימוש ההכשרות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עריכת סקרי שביעות רצון (מעסיקים ותלמידים)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78705845"/>
                  </a:ext>
                </a:extLst>
              </a:tr>
              <a:tr h="593867"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בניית תשתית לאיסוף נתונים ומיפוי צרכים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עריכת מחקרי אפקטיביות (</a:t>
                      </a:r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RCT</a:t>
                      </a: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01953968"/>
                  </a:ext>
                </a:extLst>
              </a:tr>
              <a:tr h="593867"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מיפוי צרכים לטווח הקצר והבינוני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קידום אקרדיטציה להכשרות פנים מפעליות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3913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51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3">
            <a:extLst>
              <a:ext uri="{FF2B5EF4-FFF2-40B4-BE49-F238E27FC236}">
                <a16:creationId xmlns:a16="http://schemas.microsoft.com/office/drawing/2014/main" id="{0DD34BD2-7C8E-22C4-F3E6-74D960C8139F}"/>
              </a:ext>
            </a:extLst>
          </p:cNvPr>
          <p:cNvSpPr txBox="1">
            <a:spLocks/>
          </p:cNvSpPr>
          <p:nvPr/>
        </p:nvSpPr>
        <p:spPr>
          <a:xfrm>
            <a:off x="1690724" y="3115108"/>
            <a:ext cx="3708605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</a:t>
            </a:r>
          </a:p>
        </p:txBody>
      </p:sp>
    </p:spTree>
    <p:extLst>
      <p:ext uri="{BB962C8B-B14F-4D97-AF65-F5344CB8AC3E}">
        <p14:creationId xmlns:p14="http://schemas.microsoft.com/office/powerpoint/2010/main" val="35240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2EBC34-766E-634A-8F62-4340192E1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8104" y="2405270"/>
            <a:ext cx="6304722" cy="18483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br>
              <a:rPr lang="he-IL" sz="2400" dirty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OECD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</a:rPr>
              <a:t> ו-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</a:rPr>
              <a:t>ILO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</a:rPr>
              <a:t>, 2017: "</a:t>
            </a:r>
            <a:r>
              <a:rPr lang="he-IL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מחקרים הוכיחו כי במקרים רבים </a:t>
            </a:r>
            <a:r>
              <a:rPr lang="he-IL" sz="2400" b="1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דיאלוג חברתי [מדינה, עובדים ומעסיקים] </a:t>
            </a:r>
            <a:r>
              <a:rPr lang="he-IL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יכול להיות מנוע חזק של יציבות, שוויון, פרודוקטיביות וצמיחה עסקית בת קיימא...</a:t>
            </a:r>
            <a:r>
              <a:rPr lang="en-US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he-IL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דיאלוג חברתי [...] יכול למלא תפקיד מפתח בהבטחת שווקי עבודה מכלילים </a:t>
            </a:r>
            <a:r>
              <a:rPr lang="he-IL" sz="2400" b="1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ולהקל על תהליכים של שדרוג מיומנויות ושדרוג תעשייתי, עם תועלות לביצועי החברה ולמשק בכלל</a:t>
            </a:r>
            <a:r>
              <a:rPr lang="he-IL" sz="24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."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ED22F-0D77-AF75-9872-4C57A3629FB4}"/>
              </a:ext>
            </a:extLst>
          </p:cNvPr>
          <p:cNvSpPr txBox="1"/>
          <p:nvPr/>
        </p:nvSpPr>
        <p:spPr>
          <a:xfrm>
            <a:off x="4833459" y="6442059"/>
            <a:ext cx="72773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latin typeface="PFDinTextPro-Regular"/>
              </a:rPr>
              <a:t>מקור: </a:t>
            </a:r>
            <a:r>
              <a:rPr lang="en-US" sz="1600" dirty="0">
                <a:latin typeface="PFDinTextPro-Regular"/>
              </a:rPr>
              <a:t>The Business Case for Social Dialogue, The Global Deal, ILO and OECD, (2017)</a:t>
            </a:r>
            <a:endParaRPr lang="he-IL" sz="1600" dirty="0"/>
          </a:p>
          <a:p>
            <a:endParaRPr lang="he-IL" sz="1600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FFF392C9-D95D-E45C-A73D-EBAE58348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80559" cy="6851560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51" y="-240174"/>
            <a:ext cx="6003160" cy="2387600"/>
          </a:xfrm>
        </p:spPr>
        <p:txBody>
          <a:bodyPr>
            <a:noAutofit/>
          </a:bodyPr>
          <a:lstStyle/>
          <a:p>
            <a:pPr algn="ctr"/>
            <a:r>
              <a:rPr lang="he-IL" sz="24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המלצת הארגונים הבינלאומיים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קידום מדיניות בשוק העבודה ובהכשרות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באמצעות שיתוף פעולה משולש </a:t>
            </a:r>
            <a:b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מדינה, עובדים ומעסיקים </a:t>
            </a:r>
          </a:p>
        </p:txBody>
      </p:sp>
    </p:spTree>
    <p:extLst>
      <p:ext uri="{BB962C8B-B14F-4D97-AF65-F5344CB8AC3E}">
        <p14:creationId xmlns:p14="http://schemas.microsoft.com/office/powerpoint/2010/main" val="228675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0997"/>
            <a:ext cx="9144000" cy="846656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מדינות ההשוואה – מודל לחיקוי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6477C9E-182B-B545-8745-588E81461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7354"/>
            <a:ext cx="7267057" cy="1655762"/>
          </a:xfrm>
        </p:spPr>
        <p:txBody>
          <a:bodyPr/>
          <a:lstStyle/>
          <a:p>
            <a:pPr marL="0" indent="0" algn="r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פריון (תוצר לעובד) גבוה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 שוויון (</a:t>
            </a:r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ג'יני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נמוך</a:t>
            </a:r>
          </a:p>
          <a:p>
            <a:pPr marL="0" indent="0" algn="r">
              <a:buNone/>
            </a:pP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התאמה גבוהה בין הכשרה למקצוע</a:t>
            </a:r>
          </a:p>
          <a:p>
            <a:pPr marL="0" indent="0" algn="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מציין מיקום תוכן 5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925468E5-07C7-491F-B76A-E1E6D52E23E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38" y="3381082"/>
            <a:ext cx="785812" cy="785812"/>
          </a:xfrm>
          <a:prstGeom prst="rect">
            <a:avLst/>
          </a:prstGeom>
        </p:spPr>
      </p:pic>
      <p:pic>
        <p:nvPicPr>
          <p:cNvPr id="8" name="תמונה 7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BA1AE9A4-269F-100B-A27E-526E28F98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70" y="4446145"/>
            <a:ext cx="732001" cy="732001"/>
          </a:xfrm>
          <a:prstGeom prst="rect">
            <a:avLst/>
          </a:prstGeom>
        </p:spPr>
      </p:pic>
      <p:pic>
        <p:nvPicPr>
          <p:cNvPr id="10" name="תמונה 9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89DB9E63-3FC6-26B3-E766-F462A25061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23" y="5341320"/>
            <a:ext cx="901293" cy="901293"/>
          </a:xfrm>
          <a:prstGeom prst="rect">
            <a:avLst/>
          </a:prstGeom>
        </p:spPr>
      </p:pic>
      <p:pic>
        <p:nvPicPr>
          <p:cNvPr id="11" name="מציין מיקום תוכן 3">
            <a:extLst>
              <a:ext uri="{FF2B5EF4-FFF2-40B4-BE49-F238E27FC236}">
                <a16:creationId xmlns:a16="http://schemas.microsoft.com/office/drawing/2014/main" id="{070580DB-1092-A6B4-3FC5-D705BF5A8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29" y="2279812"/>
            <a:ext cx="838728" cy="838728"/>
          </a:xfrm>
          <a:prstGeom prst="rect">
            <a:avLst/>
          </a:prstGeom>
        </p:spPr>
      </p:pic>
      <p:pic>
        <p:nvPicPr>
          <p:cNvPr id="12" name="תמונה 11" descr="תמונה שמכילה טקסט, ערכת עזרה ראשונה, שלט&#10;&#10;התיאור נוצר באופן אוטומטי">
            <a:extLst>
              <a:ext uri="{FF2B5EF4-FFF2-40B4-BE49-F238E27FC236}">
                <a16:creationId xmlns:a16="http://schemas.microsoft.com/office/drawing/2014/main" id="{13477E0F-3049-AA81-680C-9C143814C1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69" y="2269863"/>
            <a:ext cx="838727" cy="83872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AB71A92-A1A1-A0C8-4B6C-B3A1D5B9C7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43" y="2279812"/>
            <a:ext cx="838728" cy="83872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E58B00F-D35F-D87A-69B2-1F26E6342F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49" y="2289215"/>
            <a:ext cx="838727" cy="83872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75978C0-C1E2-2AB7-9951-F1578453D8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16" y="2279812"/>
            <a:ext cx="838728" cy="83872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5EBD5D4-5B51-CE11-6EAD-3285DF2241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03" y="2279812"/>
            <a:ext cx="838728" cy="838728"/>
          </a:xfrm>
          <a:prstGeom prst="rect">
            <a:avLst/>
          </a:prstGeom>
        </p:spPr>
      </p:pic>
      <p:pic>
        <p:nvPicPr>
          <p:cNvPr id="17" name="תמונה 16" descr="תמונה שמכילה טקסט, כרטיס ביקור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38E49175-AD48-EE7E-F6CA-5CF03B775B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70" y="2269863"/>
            <a:ext cx="838727" cy="838727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21492B6-050E-F342-23CE-427B55E733E2}"/>
              </a:ext>
            </a:extLst>
          </p:cNvPr>
          <p:cNvSpPr txBox="1"/>
          <p:nvPr/>
        </p:nvSpPr>
        <p:spPr>
          <a:xfrm>
            <a:off x="5552789" y="1911101"/>
            <a:ext cx="42967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שבדיה  נורבגיה דנמרק   פינלנד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3EC7128F-6A01-29E1-9C63-DE5526074A56}"/>
              </a:ext>
            </a:extLst>
          </p:cNvPr>
          <p:cNvSpPr txBox="1"/>
          <p:nvPr/>
        </p:nvSpPr>
        <p:spPr>
          <a:xfrm>
            <a:off x="1510898" y="1911101"/>
            <a:ext cx="4327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צ'כיה   גרמניה   שווייץ</a:t>
            </a:r>
          </a:p>
        </p:txBody>
      </p:sp>
    </p:spTree>
    <p:extLst>
      <p:ext uri="{BB962C8B-B14F-4D97-AF65-F5344CB8AC3E}">
        <p14:creationId xmlns:p14="http://schemas.microsoft.com/office/powerpoint/2010/main" val="328801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730DC56D-6858-06D8-230F-3DB41C31EF0C}"/>
              </a:ext>
            </a:extLst>
          </p:cNvPr>
          <p:cNvGraphicFramePr>
            <a:graphicFrameLocks/>
          </p:cNvGraphicFramePr>
          <p:nvPr/>
        </p:nvGraphicFramePr>
        <p:xfrm>
          <a:off x="5933440" y="1114092"/>
          <a:ext cx="6448213" cy="508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43BB9D59-A0D5-A0C7-F2D8-54AF4118C499}"/>
              </a:ext>
            </a:extLst>
          </p:cNvPr>
          <p:cNvGraphicFramePr>
            <a:graphicFrameLocks/>
          </p:cNvGraphicFramePr>
          <p:nvPr/>
        </p:nvGraphicFramePr>
        <p:xfrm>
          <a:off x="93339" y="1199845"/>
          <a:ext cx="5840101" cy="504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4DE3642-EB11-2E18-EC18-E6733F97984D}"/>
              </a:ext>
            </a:extLst>
          </p:cNvPr>
          <p:cNvSpPr txBox="1"/>
          <p:nvPr/>
        </p:nvSpPr>
        <p:spPr>
          <a:xfrm>
            <a:off x="3879541" y="6096548"/>
            <a:ext cx="79687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מקור: עיבודי המכון הישראלי לדמוקרטיה לנתוני ה-</a:t>
            </a:r>
            <a:r>
              <a:rPr lang="en-US" sz="2000" dirty="0"/>
              <a:t>OECD</a:t>
            </a:r>
            <a:endParaRPr lang="he-IL" sz="2000" dirty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9BE05734-81BA-F6BD-A109-90BB04C8D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1" y="256780"/>
            <a:ext cx="8831430" cy="76336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קריטריונים להשוואה</a:t>
            </a:r>
          </a:p>
        </p:txBody>
      </p:sp>
    </p:spTree>
    <p:extLst>
      <p:ext uri="{BB962C8B-B14F-4D97-AF65-F5344CB8AC3E}">
        <p14:creationId xmlns:p14="http://schemas.microsoft.com/office/powerpoint/2010/main" val="271253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2D0CA733-5F33-037B-A0CD-31517EFA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60FFD92-8670-55BF-25FC-24A1014BC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grpSp>
        <p:nvGrpSpPr>
          <p:cNvPr id="16" name="קבוצה 2">
            <a:extLst>
              <a:ext uri="{FF2B5EF4-FFF2-40B4-BE49-F238E27FC236}">
                <a16:creationId xmlns:a16="http://schemas.microsoft.com/office/drawing/2014/main" id="{78B4B616-FB8B-8AB0-4497-D9BAA024F6EA}"/>
              </a:ext>
            </a:extLst>
          </p:cNvPr>
          <p:cNvGrpSpPr/>
          <p:nvPr/>
        </p:nvGrpSpPr>
        <p:grpSpPr>
          <a:xfrm>
            <a:off x="419099" y="3855925"/>
            <a:ext cx="11087035" cy="1027244"/>
            <a:chOff x="-149816" y="138090"/>
            <a:chExt cx="5986735" cy="334648"/>
          </a:xfrm>
        </p:grpSpPr>
        <p:cxnSp>
          <p:nvCxnSpPr>
            <p:cNvPr id="17" name="מחבר חץ ישר 5">
              <a:extLst>
                <a:ext uri="{FF2B5EF4-FFF2-40B4-BE49-F238E27FC236}">
                  <a16:creationId xmlns:a16="http://schemas.microsoft.com/office/drawing/2014/main" id="{C139F35F-1C1E-E6A0-5D3D-6A0A83BEE6E8}"/>
                </a:ext>
              </a:extLst>
            </p:cNvPr>
            <p:cNvCxnSpPr/>
            <p:nvPr/>
          </p:nvCxnSpPr>
          <p:spPr>
            <a:xfrm flipV="1">
              <a:off x="762000" y="312419"/>
              <a:ext cx="4320538" cy="76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6">
              <a:extLst>
                <a:ext uri="{FF2B5EF4-FFF2-40B4-BE49-F238E27FC236}">
                  <a16:creationId xmlns:a16="http://schemas.microsoft.com/office/drawing/2014/main" id="{B1D80708-B9CB-FB95-1937-C333269AFDC2}"/>
                </a:ext>
              </a:extLst>
            </p:cNvPr>
            <p:cNvSpPr/>
            <p:nvPr/>
          </p:nvSpPr>
          <p:spPr>
            <a:xfrm>
              <a:off x="-149816" y="153328"/>
              <a:ext cx="858477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19" name="אליפסה 7">
              <a:extLst>
                <a:ext uri="{FF2B5EF4-FFF2-40B4-BE49-F238E27FC236}">
                  <a16:creationId xmlns:a16="http://schemas.microsoft.com/office/drawing/2014/main" id="{9C582CB5-28FE-7AB1-DBD5-541D1FF6C7F1}"/>
                </a:ext>
              </a:extLst>
            </p:cNvPr>
            <p:cNvSpPr/>
            <p:nvPr/>
          </p:nvSpPr>
          <p:spPr>
            <a:xfrm>
              <a:off x="5128259" y="138090"/>
              <a:ext cx="708660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20" name="תיבת טקסט 2">
              <a:extLst>
                <a:ext uri="{FF2B5EF4-FFF2-40B4-BE49-F238E27FC236}">
                  <a16:creationId xmlns:a16="http://schemas.microsoft.com/office/drawing/2014/main" id="{4C8ED320-E804-00D5-6AE1-99EB51016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149816" y="240029"/>
              <a:ext cx="807146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רגולציה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תיבת טקסט 2">
              <a:extLst>
                <a:ext uri="{FF2B5EF4-FFF2-40B4-BE49-F238E27FC236}">
                  <a16:creationId xmlns:a16="http://schemas.microsoft.com/office/drawing/2014/main" id="{F30FA53B-FD1D-8658-DBA1-CA5C8CA19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70030" y="226285"/>
              <a:ext cx="417830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שוק</a:t>
              </a:r>
              <a:endPara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תמונה 12">
            <a:extLst>
              <a:ext uri="{FF2B5EF4-FFF2-40B4-BE49-F238E27FC236}">
                <a16:creationId xmlns:a16="http://schemas.microsoft.com/office/drawing/2014/main" id="{797433B4-57DC-FC1C-6A95-2ED8DB78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23" name="תמונה 13">
            <a:extLst>
              <a:ext uri="{FF2B5EF4-FFF2-40B4-BE49-F238E27FC236}">
                <a16:creationId xmlns:a16="http://schemas.microsoft.com/office/drawing/2014/main" id="{47545A30-3221-B792-B6BC-578A3B12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pic>
        <p:nvPicPr>
          <p:cNvPr id="25" name="תמונה 53">
            <a:extLst>
              <a:ext uri="{FF2B5EF4-FFF2-40B4-BE49-F238E27FC236}">
                <a16:creationId xmlns:a16="http://schemas.microsoft.com/office/drawing/2014/main" id="{F108EF45-34C5-A855-0F23-2C35BAD2B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5" y="3257692"/>
            <a:ext cx="556231" cy="572641"/>
          </a:xfrm>
          <a:prstGeom prst="rect">
            <a:avLst/>
          </a:prstGeom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34D55E35-6672-D685-7F88-9F6C15D93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65" y="3105888"/>
            <a:ext cx="646224" cy="646224"/>
          </a:xfrm>
          <a:prstGeom prst="rect">
            <a:avLst/>
          </a:prstGeom>
        </p:spPr>
      </p:pic>
      <p:pic>
        <p:nvPicPr>
          <p:cNvPr id="27" name="תמונה 4">
            <a:extLst>
              <a:ext uri="{FF2B5EF4-FFF2-40B4-BE49-F238E27FC236}">
                <a16:creationId xmlns:a16="http://schemas.microsoft.com/office/drawing/2014/main" id="{F50888CA-28F9-CDD3-44B7-36A7C42A41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38" y="2803717"/>
            <a:ext cx="754156" cy="754156"/>
          </a:xfrm>
          <a:prstGeom prst="rect">
            <a:avLst/>
          </a:prstGeom>
        </p:spPr>
      </p:pic>
      <p:sp>
        <p:nvSpPr>
          <p:cNvPr id="29" name="כותרת 1">
            <a:extLst>
              <a:ext uri="{FF2B5EF4-FFF2-40B4-BE49-F238E27FC236}">
                <a16:creationId xmlns:a16="http://schemas.microsoft.com/office/drawing/2014/main" id="{2F4198F8-A581-0632-30F4-1B01A97C5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2554"/>
            <a:ext cx="9144000" cy="589958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סוד ההצלחה של מדינות ההשוואה?</a:t>
            </a:r>
          </a:p>
        </p:txBody>
      </p:sp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id="{8BA8C787-6664-4408-D8B0-D91974F67531}"/>
              </a:ext>
            </a:extLst>
          </p:cNvPr>
          <p:cNvSpPr/>
          <p:nvPr/>
        </p:nvSpPr>
        <p:spPr>
          <a:xfrm>
            <a:off x="3220054" y="3653934"/>
            <a:ext cx="5776687" cy="65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מודלים</a:t>
            </a:r>
            <a:r>
              <a:rPr lang="he-IL" sz="2667" b="1" dirty="0">
                <a:solidFill>
                  <a:schemeClr val="bg1"/>
                </a:solidFill>
              </a:rPr>
              <a:t> </a:t>
            </a:r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מעורבים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9FA04E66-CCDE-A3F5-7762-8103F3A16BFF}"/>
              </a:ext>
            </a:extLst>
          </p:cNvPr>
          <p:cNvSpPr txBox="1"/>
          <p:nvPr/>
        </p:nvSpPr>
        <p:spPr>
          <a:xfrm>
            <a:off x="8763358" y="2086952"/>
            <a:ext cx="3271388" cy="11181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133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הכשרות לפי היצע וביקוש, </a:t>
            </a:r>
          </a:p>
          <a:p>
            <a:r>
              <a:rPr lang="he-IL" sz="2133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מינימום מעורבות של המדינה </a:t>
            </a:r>
          </a:p>
          <a:p>
            <a:endParaRPr lang="he-IL" sz="2400" dirty="0"/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CCA748A2-3DD8-2DF8-922A-1F049164BAB7}"/>
              </a:ext>
            </a:extLst>
          </p:cNvPr>
          <p:cNvSpPr txBox="1"/>
          <p:nvPr/>
        </p:nvSpPr>
        <p:spPr>
          <a:xfrm>
            <a:off x="40769" y="2049829"/>
            <a:ext cx="3137911" cy="14052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133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שוק הכשרות מתוכנן, מעורבות מינימלית של עובדים ומעסיקים</a:t>
            </a:r>
          </a:p>
          <a:p>
            <a:pPr algn="ctr"/>
            <a:endParaRPr lang="he-IL" sz="2133" dirty="0"/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ADDBB0D8-E184-829C-A61E-29D5234E70C5}"/>
              </a:ext>
            </a:extLst>
          </p:cNvPr>
          <p:cNvSpPr txBox="1"/>
          <p:nvPr/>
        </p:nvSpPr>
        <p:spPr>
          <a:xfrm>
            <a:off x="4405089" y="2011988"/>
            <a:ext cx="2986231" cy="11181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133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שיתוף פעולה בין המדינה, העובדים והמעסיקים</a:t>
            </a:r>
          </a:p>
          <a:p>
            <a:pPr algn="ctr"/>
            <a:endParaRPr lang="he-IL" sz="2400" dirty="0"/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A815E4C9-A6C4-4A80-68A9-9100FDF79E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3" y="5473576"/>
            <a:ext cx="840000" cy="840000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0BE2BD56-397B-0A5F-5B49-E168B6C50041}"/>
              </a:ext>
            </a:extLst>
          </p:cNvPr>
          <p:cNvGrpSpPr/>
          <p:nvPr/>
        </p:nvGrpSpPr>
        <p:grpSpPr>
          <a:xfrm>
            <a:off x="4064815" y="5491270"/>
            <a:ext cx="1126499" cy="838726"/>
            <a:chOff x="3048611" y="4118454"/>
            <a:chExt cx="844874" cy="629045"/>
          </a:xfrm>
        </p:grpSpPr>
        <p:pic>
          <p:nvPicPr>
            <p:cNvPr id="32" name="תמונה 31">
              <a:extLst>
                <a:ext uri="{FF2B5EF4-FFF2-40B4-BE49-F238E27FC236}">
                  <a16:creationId xmlns:a16="http://schemas.microsoft.com/office/drawing/2014/main" id="{58933EE0-AC75-9A7E-775D-A0273455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263" y="4118454"/>
              <a:ext cx="629045" cy="629045"/>
            </a:xfrm>
            <a:prstGeom prst="rect">
              <a:avLst/>
            </a:prstGeom>
          </p:spPr>
        </p:pic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86235169-74E0-1C6C-B396-6C6151CEEA3D}"/>
                </a:ext>
              </a:extLst>
            </p:cNvPr>
            <p:cNvSpPr txBox="1"/>
            <p:nvPr/>
          </p:nvSpPr>
          <p:spPr>
            <a:xfrm>
              <a:off x="3048611" y="4371666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גרמניה</a:t>
              </a:r>
            </a:p>
          </p:txBody>
        </p:sp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8CFB9A2-75A1-F12B-D5DC-7CE9A4D00E66}"/>
              </a:ext>
            </a:extLst>
          </p:cNvPr>
          <p:cNvGrpSpPr/>
          <p:nvPr/>
        </p:nvGrpSpPr>
        <p:grpSpPr>
          <a:xfrm>
            <a:off x="3197140" y="5479972"/>
            <a:ext cx="925739" cy="838727"/>
            <a:chOff x="2397855" y="4109978"/>
            <a:chExt cx="694304" cy="629045"/>
          </a:xfrm>
        </p:grpSpPr>
        <p:pic>
          <p:nvPicPr>
            <p:cNvPr id="10" name="תמונה 9" descr="תמונה שמכילה טקסט, ערכת עזרה ראשונה, שלט&#10;&#10;התיאור נוצר באופן אוטומטי">
              <a:extLst>
                <a:ext uri="{FF2B5EF4-FFF2-40B4-BE49-F238E27FC236}">
                  <a16:creationId xmlns:a16="http://schemas.microsoft.com/office/drawing/2014/main" id="{80C67808-B1A8-AA78-EC81-A9E74E539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114" y="4109978"/>
              <a:ext cx="629045" cy="629045"/>
            </a:xfrm>
            <a:prstGeom prst="rect">
              <a:avLst/>
            </a:prstGeom>
          </p:spPr>
        </p:pic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9ABD8C4D-69A3-C5A9-D377-20F9CBFABC41}"/>
                </a:ext>
              </a:extLst>
            </p:cNvPr>
            <p:cNvSpPr txBox="1"/>
            <p:nvPr/>
          </p:nvSpPr>
          <p:spPr>
            <a:xfrm>
              <a:off x="2397855" y="4371666"/>
              <a:ext cx="69430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שווייץ</a:t>
              </a:r>
              <a:endParaRPr lang="he-IL" sz="2400" dirty="0"/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87009743-891D-EDD0-325A-5BA063D77C96}"/>
              </a:ext>
            </a:extLst>
          </p:cNvPr>
          <p:cNvGrpSpPr/>
          <p:nvPr/>
        </p:nvGrpSpPr>
        <p:grpSpPr>
          <a:xfrm>
            <a:off x="5264006" y="5471923"/>
            <a:ext cx="937845" cy="838727"/>
            <a:chOff x="3948004" y="4103940"/>
            <a:chExt cx="703384" cy="629045"/>
          </a:xfrm>
        </p:grpSpPr>
        <p:pic>
          <p:nvPicPr>
            <p:cNvPr id="35" name="תמונה 34" descr="תמונה שמכילה טקסט, כרטיס ביקור, גרפיקה וקטורית&#10;&#10;התיאור נוצר באופן אוטומטי">
              <a:extLst>
                <a:ext uri="{FF2B5EF4-FFF2-40B4-BE49-F238E27FC236}">
                  <a16:creationId xmlns:a16="http://schemas.microsoft.com/office/drawing/2014/main" id="{4FF4FF8D-50FF-38E3-9362-6768369FA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004" y="4103940"/>
              <a:ext cx="629045" cy="629045"/>
            </a:xfrm>
            <a:prstGeom prst="rect">
              <a:avLst/>
            </a:prstGeom>
          </p:spPr>
        </p:pic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3885CC35-EDED-FD54-D8AD-A35676DA62AA}"/>
                </a:ext>
              </a:extLst>
            </p:cNvPr>
            <p:cNvSpPr txBox="1"/>
            <p:nvPr/>
          </p:nvSpPr>
          <p:spPr>
            <a:xfrm>
              <a:off x="4015549" y="4368272"/>
              <a:ext cx="635839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צ'כיה</a:t>
              </a:r>
            </a:p>
          </p:txBody>
        </p: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A51791A2-5012-ECDA-99A5-F6E6D00A56FC}"/>
              </a:ext>
            </a:extLst>
          </p:cNvPr>
          <p:cNvGrpSpPr/>
          <p:nvPr/>
        </p:nvGrpSpPr>
        <p:grpSpPr>
          <a:xfrm>
            <a:off x="6096000" y="5481872"/>
            <a:ext cx="1126499" cy="838728"/>
            <a:chOff x="4572000" y="4111402"/>
            <a:chExt cx="844874" cy="629046"/>
          </a:xfrm>
        </p:grpSpPr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F10D7B28-24A0-5C65-9E6E-1AF89BFE4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029" y="4111402"/>
              <a:ext cx="629046" cy="629046"/>
            </a:xfrm>
            <a:prstGeom prst="rect">
              <a:avLst/>
            </a:prstGeom>
          </p:spPr>
        </p:pic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D87B3145-67B0-36B5-7020-1E98B0407C59}"/>
                </a:ext>
              </a:extLst>
            </p:cNvPr>
            <p:cNvSpPr txBox="1"/>
            <p:nvPr/>
          </p:nvSpPr>
          <p:spPr>
            <a:xfrm>
              <a:off x="4572000" y="4365056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 err="1"/>
                <a:t>פינלד</a:t>
              </a:r>
              <a:endParaRPr lang="he-IL" sz="2133" dirty="0"/>
            </a:p>
          </p:txBody>
        </p: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CDDD19FD-286B-0A00-3134-54F1FD8C6C97}"/>
              </a:ext>
            </a:extLst>
          </p:cNvPr>
          <p:cNvGrpSpPr/>
          <p:nvPr/>
        </p:nvGrpSpPr>
        <p:grpSpPr>
          <a:xfrm>
            <a:off x="7019677" y="5481869"/>
            <a:ext cx="1126499" cy="838728"/>
            <a:chOff x="5264758" y="4111402"/>
            <a:chExt cx="844874" cy="629046"/>
          </a:xfrm>
        </p:grpSpPr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1CAF5463-255F-106E-D4DE-87AC27E45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114" y="4111402"/>
              <a:ext cx="629046" cy="629046"/>
            </a:xfrm>
            <a:prstGeom prst="rect">
              <a:avLst/>
            </a:prstGeom>
          </p:spPr>
        </p:pic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201FA726-2141-34D1-1E80-A3AD7850B14F}"/>
                </a:ext>
              </a:extLst>
            </p:cNvPr>
            <p:cNvSpPr txBox="1"/>
            <p:nvPr/>
          </p:nvSpPr>
          <p:spPr>
            <a:xfrm>
              <a:off x="5264758" y="4361840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דנמרק</a:t>
              </a:r>
            </a:p>
          </p:txBody>
        </p: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5B11CDC1-F4AA-D67E-1D62-292FD2651E43}"/>
              </a:ext>
            </a:extLst>
          </p:cNvPr>
          <p:cNvGrpSpPr/>
          <p:nvPr/>
        </p:nvGrpSpPr>
        <p:grpSpPr>
          <a:xfrm>
            <a:off x="8036996" y="5481869"/>
            <a:ext cx="1126499" cy="838728"/>
            <a:chOff x="6027747" y="4111402"/>
            <a:chExt cx="844874" cy="629046"/>
          </a:xfrm>
        </p:grpSpPr>
        <p:pic>
          <p:nvPicPr>
            <p:cNvPr id="6" name="מציין מיקום תוכן 3">
              <a:extLst>
                <a:ext uri="{FF2B5EF4-FFF2-40B4-BE49-F238E27FC236}">
                  <a16:creationId xmlns:a16="http://schemas.microsoft.com/office/drawing/2014/main" id="{B23A6115-14CB-0419-2D31-CEDA94818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199" y="4111402"/>
              <a:ext cx="629046" cy="629046"/>
            </a:xfrm>
            <a:prstGeom prst="rect">
              <a:avLst/>
            </a:prstGeom>
          </p:spPr>
        </p:pic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C00DC70C-9068-680F-CA96-FC7FFA015554}"/>
                </a:ext>
              </a:extLst>
            </p:cNvPr>
            <p:cNvSpPr txBox="1"/>
            <p:nvPr/>
          </p:nvSpPr>
          <p:spPr>
            <a:xfrm>
              <a:off x="6027747" y="4361840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נורבגיה</a:t>
              </a:r>
            </a:p>
          </p:txBody>
        </p:sp>
      </p:grp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647388C5-2582-00F8-DE0C-9F05EB380D5D}"/>
              </a:ext>
            </a:extLst>
          </p:cNvPr>
          <p:cNvGrpSpPr/>
          <p:nvPr/>
        </p:nvGrpSpPr>
        <p:grpSpPr>
          <a:xfrm>
            <a:off x="9023743" y="5481869"/>
            <a:ext cx="1126499" cy="838728"/>
            <a:chOff x="6767807" y="4111402"/>
            <a:chExt cx="844874" cy="629046"/>
          </a:xfrm>
        </p:grpSpPr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91F8FD6E-C960-4C7F-8D92-8A0346784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84" y="4111402"/>
              <a:ext cx="629046" cy="629046"/>
            </a:xfrm>
            <a:prstGeom prst="rect">
              <a:avLst/>
            </a:prstGeom>
          </p:spPr>
        </p:pic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E23BC046-C256-F70A-D235-269CCB64AFB3}"/>
                </a:ext>
              </a:extLst>
            </p:cNvPr>
            <p:cNvSpPr txBox="1"/>
            <p:nvPr/>
          </p:nvSpPr>
          <p:spPr>
            <a:xfrm>
              <a:off x="6767807" y="4361840"/>
              <a:ext cx="844874" cy="3154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133" dirty="0"/>
                <a:t>שבדיה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75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ציין מיקום תוכן 3">
            <a:extLst>
              <a:ext uri="{FF2B5EF4-FFF2-40B4-BE49-F238E27FC236}">
                <a16:creationId xmlns:a16="http://schemas.microsoft.com/office/drawing/2014/main" id="{47701928-3756-C32D-7DC4-7CB72ED7B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94" y="4455006"/>
            <a:ext cx="512493" cy="512493"/>
          </a:xfrm>
          <a:prstGeom prst="rect">
            <a:avLst/>
          </a:prstGeom>
        </p:spPr>
      </p:pic>
      <p:pic>
        <p:nvPicPr>
          <p:cNvPr id="7" name="תמונה 6" descr="תמונה שמכילה טקסט, ערכת עזרה ראשונה, שלט&#10;&#10;התיאור נוצר באופן אוטומטי">
            <a:extLst>
              <a:ext uri="{FF2B5EF4-FFF2-40B4-BE49-F238E27FC236}">
                <a16:creationId xmlns:a16="http://schemas.microsoft.com/office/drawing/2014/main" id="{07F73E3E-20FC-4C59-0729-1F0805709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62" y="4460331"/>
            <a:ext cx="512493" cy="51249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B22F8C6-9A2B-DDE0-5542-343DD6717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4460331"/>
            <a:ext cx="512493" cy="51249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B93E65D-D35A-15F2-F0EB-622B7F113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92" y="4460331"/>
            <a:ext cx="512493" cy="51249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234D992-79B1-EEB9-5934-1EC64BF2C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94" y="4460331"/>
            <a:ext cx="512493" cy="512493"/>
          </a:xfrm>
          <a:prstGeom prst="rect">
            <a:avLst/>
          </a:prstGeom>
        </p:spPr>
      </p:pic>
      <p:pic>
        <p:nvPicPr>
          <p:cNvPr id="12" name="תמונה 11" descr="תמונה שמכילה טקסט, כרטיס ביקור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2A604BAD-EA30-9716-C03E-7F0105F639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5097543"/>
            <a:ext cx="512493" cy="51249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E3AE818-A747-90DF-CF2F-8C395E3A5F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8" y="4455006"/>
            <a:ext cx="512493" cy="51249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D0CA733-5F33-037B-A0CD-31517EFA4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60FFD92-8670-55BF-25FC-24A1014BC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grpSp>
        <p:nvGrpSpPr>
          <p:cNvPr id="16" name="קבוצה 2">
            <a:extLst>
              <a:ext uri="{FF2B5EF4-FFF2-40B4-BE49-F238E27FC236}">
                <a16:creationId xmlns:a16="http://schemas.microsoft.com/office/drawing/2014/main" id="{78B4B616-FB8B-8AB0-4497-D9BAA024F6EA}"/>
              </a:ext>
            </a:extLst>
          </p:cNvPr>
          <p:cNvGrpSpPr/>
          <p:nvPr/>
        </p:nvGrpSpPr>
        <p:grpSpPr>
          <a:xfrm>
            <a:off x="419099" y="3855925"/>
            <a:ext cx="11087035" cy="1027244"/>
            <a:chOff x="-149816" y="138090"/>
            <a:chExt cx="5986735" cy="334648"/>
          </a:xfrm>
        </p:grpSpPr>
        <p:cxnSp>
          <p:nvCxnSpPr>
            <p:cNvPr id="17" name="מחבר חץ ישר 5">
              <a:extLst>
                <a:ext uri="{FF2B5EF4-FFF2-40B4-BE49-F238E27FC236}">
                  <a16:creationId xmlns:a16="http://schemas.microsoft.com/office/drawing/2014/main" id="{C139F35F-1C1E-E6A0-5D3D-6A0A83BEE6E8}"/>
                </a:ext>
              </a:extLst>
            </p:cNvPr>
            <p:cNvCxnSpPr/>
            <p:nvPr/>
          </p:nvCxnSpPr>
          <p:spPr>
            <a:xfrm flipV="1">
              <a:off x="762000" y="312419"/>
              <a:ext cx="4320538" cy="76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6">
              <a:extLst>
                <a:ext uri="{FF2B5EF4-FFF2-40B4-BE49-F238E27FC236}">
                  <a16:creationId xmlns:a16="http://schemas.microsoft.com/office/drawing/2014/main" id="{B1D80708-B9CB-FB95-1937-C333269AFDC2}"/>
                </a:ext>
              </a:extLst>
            </p:cNvPr>
            <p:cNvSpPr/>
            <p:nvPr/>
          </p:nvSpPr>
          <p:spPr>
            <a:xfrm>
              <a:off x="-149816" y="153328"/>
              <a:ext cx="858477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19" name="אליפסה 7">
              <a:extLst>
                <a:ext uri="{FF2B5EF4-FFF2-40B4-BE49-F238E27FC236}">
                  <a16:creationId xmlns:a16="http://schemas.microsoft.com/office/drawing/2014/main" id="{9C582CB5-28FE-7AB1-DBD5-541D1FF6C7F1}"/>
                </a:ext>
              </a:extLst>
            </p:cNvPr>
            <p:cNvSpPr/>
            <p:nvPr/>
          </p:nvSpPr>
          <p:spPr>
            <a:xfrm>
              <a:off x="5128259" y="138090"/>
              <a:ext cx="708660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20" name="תיבת טקסט 2">
              <a:extLst>
                <a:ext uri="{FF2B5EF4-FFF2-40B4-BE49-F238E27FC236}">
                  <a16:creationId xmlns:a16="http://schemas.microsoft.com/office/drawing/2014/main" id="{4C8ED320-E804-00D5-6AE1-99EB51016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149816" y="240029"/>
              <a:ext cx="807146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רגולציה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תיבת טקסט 2">
              <a:extLst>
                <a:ext uri="{FF2B5EF4-FFF2-40B4-BE49-F238E27FC236}">
                  <a16:creationId xmlns:a16="http://schemas.microsoft.com/office/drawing/2014/main" id="{F30FA53B-FD1D-8658-DBA1-CA5C8CA19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70030" y="226285"/>
              <a:ext cx="417830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שוק</a:t>
              </a:r>
              <a:endPara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תמונה 12">
            <a:extLst>
              <a:ext uri="{FF2B5EF4-FFF2-40B4-BE49-F238E27FC236}">
                <a16:creationId xmlns:a16="http://schemas.microsoft.com/office/drawing/2014/main" id="{797433B4-57DC-FC1C-6A95-2ED8DB788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23" name="תמונה 13">
            <a:extLst>
              <a:ext uri="{FF2B5EF4-FFF2-40B4-BE49-F238E27FC236}">
                <a16:creationId xmlns:a16="http://schemas.microsoft.com/office/drawing/2014/main" id="{47545A30-3221-B792-B6BC-578A3B126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pic>
        <p:nvPicPr>
          <p:cNvPr id="25" name="תמונה 53">
            <a:extLst>
              <a:ext uri="{FF2B5EF4-FFF2-40B4-BE49-F238E27FC236}">
                <a16:creationId xmlns:a16="http://schemas.microsoft.com/office/drawing/2014/main" id="{F108EF45-34C5-A855-0F23-2C35BAD2BB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0" y="3283285"/>
            <a:ext cx="556231" cy="572641"/>
          </a:xfrm>
          <a:prstGeom prst="rect">
            <a:avLst/>
          </a:prstGeom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34D55E35-6672-D685-7F88-9F6C15D932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39" y="3268708"/>
            <a:ext cx="572400" cy="572400"/>
          </a:xfrm>
          <a:prstGeom prst="rect">
            <a:avLst/>
          </a:prstGeom>
        </p:spPr>
      </p:pic>
      <p:pic>
        <p:nvPicPr>
          <p:cNvPr id="27" name="תמונה 4">
            <a:extLst>
              <a:ext uri="{FF2B5EF4-FFF2-40B4-BE49-F238E27FC236}">
                <a16:creationId xmlns:a16="http://schemas.microsoft.com/office/drawing/2014/main" id="{F50888CA-28F9-CDD3-44B7-36A7C42A41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38" y="2914098"/>
            <a:ext cx="643775" cy="643775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7FB9DBB1-9160-6389-607D-D24DE572BB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4" y="4460331"/>
            <a:ext cx="512493" cy="512493"/>
          </a:xfrm>
          <a:prstGeom prst="rect">
            <a:avLst/>
          </a:prstGeom>
        </p:spPr>
      </p:pic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id="{8BA8C787-6664-4408-D8B0-D91974F67531}"/>
              </a:ext>
            </a:extLst>
          </p:cNvPr>
          <p:cNvSpPr/>
          <p:nvPr/>
        </p:nvSpPr>
        <p:spPr>
          <a:xfrm>
            <a:off x="3220054" y="3653934"/>
            <a:ext cx="5776687" cy="65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מודלים</a:t>
            </a:r>
            <a:r>
              <a:rPr lang="he-IL" sz="2667" b="1" dirty="0">
                <a:solidFill>
                  <a:schemeClr val="bg1"/>
                </a:solidFill>
              </a:rPr>
              <a:t> </a:t>
            </a:r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F3CEAC7-40A4-470F-0BED-B365869DAD74}"/>
              </a:ext>
            </a:extLst>
          </p:cNvPr>
          <p:cNvSpPr txBox="1"/>
          <p:nvPr/>
        </p:nvSpPr>
        <p:spPr>
          <a:xfrm>
            <a:off x="8803503" y="4776870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שבדיה 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CB118304-ECA9-0516-217A-2D189F90F7A7}"/>
              </a:ext>
            </a:extLst>
          </p:cNvPr>
          <p:cNvSpPr txBox="1"/>
          <p:nvPr/>
        </p:nvSpPr>
        <p:spPr>
          <a:xfrm>
            <a:off x="8772638" y="5400298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 צ'כיה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CE37430-588B-3C96-1195-20A6A9A725AE}"/>
              </a:ext>
            </a:extLst>
          </p:cNvPr>
          <p:cNvSpPr txBox="1"/>
          <p:nvPr/>
        </p:nvSpPr>
        <p:spPr>
          <a:xfrm>
            <a:off x="7738274" y="4755723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נורבגיה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0340DA78-F460-40D8-DF46-D0C5146918E2}"/>
              </a:ext>
            </a:extLst>
          </p:cNvPr>
          <p:cNvSpPr txBox="1"/>
          <p:nvPr/>
        </p:nvSpPr>
        <p:spPr>
          <a:xfrm>
            <a:off x="6802050" y="474206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דנמרק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37BCA90-BD69-C899-FF3B-A000F5E189BC}"/>
              </a:ext>
            </a:extLst>
          </p:cNvPr>
          <p:cNvSpPr txBox="1"/>
          <p:nvPr/>
        </p:nvSpPr>
        <p:spPr>
          <a:xfrm>
            <a:off x="5676942" y="477995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שווייץ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C801EB7-99AE-1DFD-FD60-4D2B8A3EB05B}"/>
              </a:ext>
            </a:extLst>
          </p:cNvPr>
          <p:cNvSpPr txBox="1"/>
          <p:nvPr/>
        </p:nvSpPr>
        <p:spPr>
          <a:xfrm>
            <a:off x="4830498" y="4751358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גרמניה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3152F3A7-0897-6620-A6FF-DAC3C6D2D2C3}"/>
              </a:ext>
            </a:extLst>
          </p:cNvPr>
          <p:cNvSpPr txBox="1"/>
          <p:nvPr/>
        </p:nvSpPr>
        <p:spPr>
          <a:xfrm>
            <a:off x="3581553" y="478272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פינלנד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45C73AC0-65F0-3E8E-9BA6-37C25CCA62F6}"/>
              </a:ext>
            </a:extLst>
          </p:cNvPr>
          <p:cNvSpPr/>
          <p:nvPr/>
        </p:nvSpPr>
        <p:spPr>
          <a:xfrm>
            <a:off x="1624084" y="4917745"/>
            <a:ext cx="1613995" cy="38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ישראל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5C42EDDF-5B12-84DC-51D1-A777C9A0F29A}"/>
              </a:ext>
            </a:extLst>
          </p:cNvPr>
          <p:cNvSpPr txBox="1"/>
          <p:nvPr/>
        </p:nvSpPr>
        <p:spPr>
          <a:xfrm>
            <a:off x="1763434" y="5188633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2019</a:t>
            </a:r>
          </a:p>
        </p:txBody>
      </p:sp>
      <p:sp>
        <p:nvSpPr>
          <p:cNvPr id="28" name="כותרת 1">
            <a:extLst>
              <a:ext uri="{FF2B5EF4-FFF2-40B4-BE49-F238E27FC236}">
                <a16:creationId xmlns:a16="http://schemas.microsoft.com/office/drawing/2014/main" id="{05305AC1-3DEC-359D-6786-19509A17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2554"/>
            <a:ext cx="9144000" cy="589958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סוד ההצלחה של מדינות ההשוואה?</a:t>
            </a:r>
          </a:p>
        </p:txBody>
      </p:sp>
    </p:spTree>
    <p:extLst>
      <p:ext uri="{BB962C8B-B14F-4D97-AF65-F5344CB8AC3E}">
        <p14:creationId xmlns:p14="http://schemas.microsoft.com/office/powerpoint/2010/main" val="3935022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25AA9C3-B28B-21F1-5D0D-B5C8158E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98" y="3429000"/>
            <a:ext cx="11301627" cy="1172244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B4D95CC6-F102-784F-9AE0-3760A8915EB1}"/>
              </a:ext>
            </a:extLst>
          </p:cNvPr>
          <p:cNvSpPr txBox="1">
            <a:spLocks/>
          </p:cNvSpPr>
          <p:nvPr/>
        </p:nvSpPr>
        <p:spPr>
          <a:xfrm>
            <a:off x="509602" y="2324188"/>
            <a:ext cx="11353800" cy="1172244"/>
          </a:xfrm>
          <a:prstGeom prst="rect">
            <a:avLst/>
          </a:prstGeom>
        </p:spPr>
        <p:txBody>
          <a:bodyPr vert="horz" lIns="121920" tIns="60960" rIns="121920" bIns="60960" rtlCol="1" anchor="b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endParaRPr lang="he-IL" sz="3200" b="1" dirty="0"/>
          </a:p>
          <a:p>
            <a:pPr algn="ctr">
              <a:lnSpc>
                <a:spcPct val="150000"/>
              </a:lnSpc>
            </a:pPr>
            <a:r>
              <a:rPr lang="he-IL" sz="1867" dirty="0"/>
              <a:t>בדוח "אתגר העלאת פריון העבודה במשק כמפתח לצמיחה מכלילה ומקיימת – תפקיד המגזר העסקי" (</a:t>
            </a:r>
            <a:r>
              <a:rPr lang="he-IL" sz="1867" dirty="0" err="1"/>
              <a:t>פלוג</a:t>
            </a:r>
            <a:r>
              <a:rPr lang="he-IL" sz="1867" dirty="0"/>
              <a:t>, אבירם ניצן, סמואל, 2020)</a:t>
            </a:r>
            <a:br>
              <a:rPr lang="he-IL" sz="1867" b="1" dirty="0"/>
            </a:br>
            <a:endParaRPr lang="he-IL" sz="1867" b="1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00EE223-1848-C586-E5AE-DE2C062ED4FC}"/>
              </a:ext>
            </a:extLst>
          </p:cNvPr>
          <p:cNvSpPr txBox="1"/>
          <p:nvPr/>
        </p:nvSpPr>
        <p:spPr>
          <a:xfrm>
            <a:off x="962025" y="605169"/>
            <a:ext cx="10432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מרץ 2020 - המלצת המכון הישראלי לדמוקרטיה</a:t>
            </a:r>
          </a:p>
        </p:txBody>
      </p:sp>
    </p:spTree>
    <p:extLst>
      <p:ext uri="{BB962C8B-B14F-4D97-AF65-F5344CB8AC3E}">
        <p14:creationId xmlns:p14="http://schemas.microsoft.com/office/powerpoint/2010/main" val="306939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זירת המעסיקים לפיתוח הון אנושי | הכשרה מקצועית">
            <a:extLst>
              <a:ext uri="{FF2B5EF4-FFF2-40B4-BE49-F238E27FC236}">
                <a16:creationId xmlns:a16="http://schemas.microsoft.com/office/drawing/2014/main" id="{8EC83403-4236-715D-1114-184AB5C1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53" y="2989681"/>
            <a:ext cx="7066632" cy="27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4">
            <a:extLst>
              <a:ext uri="{FF2B5EF4-FFF2-40B4-BE49-F238E27FC236}">
                <a16:creationId xmlns:a16="http://schemas.microsoft.com/office/drawing/2014/main" id="{EF248EB3-ABAF-733B-A3E2-204327917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631" y="331755"/>
            <a:ext cx="9363075" cy="2387600"/>
          </a:xfrm>
        </p:spPr>
        <p:txBody>
          <a:bodyPr>
            <a:noAutofit/>
          </a:bodyPr>
          <a:lstStyle/>
          <a:p>
            <a:pPr algn="ctr"/>
            <a:r>
              <a:rPr lang="he-IL" sz="28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ינואר 2021 – ישראל מיישרת קו עם העולם המערבי</a:t>
            </a:r>
            <a:br>
              <a:rPr lang="he-IL" sz="28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לראשונה מוקם גוף משותף </a:t>
            </a:r>
            <a:b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לממשלה, מעסיקים ועובדים </a:t>
            </a:r>
            <a:b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לקידום ההכשרות המקצועיות ופיתוח ההון האנושי</a:t>
            </a:r>
          </a:p>
        </p:txBody>
      </p:sp>
    </p:spTree>
    <p:extLst>
      <p:ext uri="{BB962C8B-B14F-4D97-AF65-F5344CB8AC3E}">
        <p14:creationId xmlns:p14="http://schemas.microsoft.com/office/powerpoint/2010/main" val="21892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ציין מיקום תוכן 3">
            <a:extLst>
              <a:ext uri="{FF2B5EF4-FFF2-40B4-BE49-F238E27FC236}">
                <a16:creationId xmlns:a16="http://schemas.microsoft.com/office/drawing/2014/main" id="{47701928-3756-C32D-7DC4-7CB72ED7B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94" y="4455006"/>
            <a:ext cx="512493" cy="512493"/>
          </a:xfrm>
          <a:prstGeom prst="rect">
            <a:avLst/>
          </a:prstGeom>
        </p:spPr>
      </p:pic>
      <p:pic>
        <p:nvPicPr>
          <p:cNvPr id="7" name="תמונה 6" descr="תמונה שמכילה טקסט, ערכת עזרה ראשונה, שלט&#10;&#10;התיאור נוצר באופן אוטומטי">
            <a:extLst>
              <a:ext uri="{FF2B5EF4-FFF2-40B4-BE49-F238E27FC236}">
                <a16:creationId xmlns:a16="http://schemas.microsoft.com/office/drawing/2014/main" id="{07F73E3E-20FC-4C59-0729-1F0805709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62" y="4460331"/>
            <a:ext cx="512493" cy="51249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B22F8C6-9A2B-DDE0-5542-343DD6717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4460331"/>
            <a:ext cx="512493" cy="51249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B93E65D-D35A-15F2-F0EB-622B7F113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92" y="4460331"/>
            <a:ext cx="512493" cy="51249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6234D992-79B1-EEB9-5934-1EC64BF2C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94" y="4460331"/>
            <a:ext cx="512493" cy="512493"/>
          </a:xfrm>
          <a:prstGeom prst="rect">
            <a:avLst/>
          </a:prstGeom>
        </p:spPr>
      </p:pic>
      <p:pic>
        <p:nvPicPr>
          <p:cNvPr id="12" name="תמונה 11" descr="תמונה שמכילה טקסט, כרטיס ביקור,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2A604BAD-EA30-9716-C03E-7F0105F639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56" y="5097543"/>
            <a:ext cx="512493" cy="51249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E3AE818-A747-90DF-CF2F-8C395E3A5F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8" y="4455006"/>
            <a:ext cx="512493" cy="51249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D0CA733-5F33-037B-A0CD-31517EFA4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60FFD92-8670-55BF-25FC-24A1014BC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grpSp>
        <p:nvGrpSpPr>
          <p:cNvPr id="16" name="קבוצה 2">
            <a:extLst>
              <a:ext uri="{FF2B5EF4-FFF2-40B4-BE49-F238E27FC236}">
                <a16:creationId xmlns:a16="http://schemas.microsoft.com/office/drawing/2014/main" id="{78B4B616-FB8B-8AB0-4497-D9BAA024F6EA}"/>
              </a:ext>
            </a:extLst>
          </p:cNvPr>
          <p:cNvGrpSpPr/>
          <p:nvPr/>
        </p:nvGrpSpPr>
        <p:grpSpPr>
          <a:xfrm>
            <a:off x="419099" y="3855925"/>
            <a:ext cx="11087035" cy="1027244"/>
            <a:chOff x="-149816" y="138090"/>
            <a:chExt cx="5986735" cy="334648"/>
          </a:xfrm>
        </p:grpSpPr>
        <p:cxnSp>
          <p:nvCxnSpPr>
            <p:cNvPr id="17" name="מחבר חץ ישר 5">
              <a:extLst>
                <a:ext uri="{FF2B5EF4-FFF2-40B4-BE49-F238E27FC236}">
                  <a16:creationId xmlns:a16="http://schemas.microsoft.com/office/drawing/2014/main" id="{C139F35F-1C1E-E6A0-5D3D-6A0A83BEE6E8}"/>
                </a:ext>
              </a:extLst>
            </p:cNvPr>
            <p:cNvCxnSpPr/>
            <p:nvPr/>
          </p:nvCxnSpPr>
          <p:spPr>
            <a:xfrm flipV="1">
              <a:off x="762000" y="312419"/>
              <a:ext cx="4320538" cy="76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6">
              <a:extLst>
                <a:ext uri="{FF2B5EF4-FFF2-40B4-BE49-F238E27FC236}">
                  <a16:creationId xmlns:a16="http://schemas.microsoft.com/office/drawing/2014/main" id="{B1D80708-B9CB-FB95-1937-C333269AFDC2}"/>
                </a:ext>
              </a:extLst>
            </p:cNvPr>
            <p:cNvSpPr/>
            <p:nvPr/>
          </p:nvSpPr>
          <p:spPr>
            <a:xfrm>
              <a:off x="-149816" y="153328"/>
              <a:ext cx="858477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19" name="אליפסה 7">
              <a:extLst>
                <a:ext uri="{FF2B5EF4-FFF2-40B4-BE49-F238E27FC236}">
                  <a16:creationId xmlns:a16="http://schemas.microsoft.com/office/drawing/2014/main" id="{9C582CB5-28FE-7AB1-DBD5-541D1FF6C7F1}"/>
                </a:ext>
              </a:extLst>
            </p:cNvPr>
            <p:cNvSpPr/>
            <p:nvPr/>
          </p:nvSpPr>
          <p:spPr>
            <a:xfrm>
              <a:off x="5128259" y="138090"/>
              <a:ext cx="708660" cy="319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 dirty="0"/>
            </a:p>
          </p:txBody>
        </p:sp>
        <p:sp>
          <p:nvSpPr>
            <p:cNvPr id="20" name="תיבת טקסט 2">
              <a:extLst>
                <a:ext uri="{FF2B5EF4-FFF2-40B4-BE49-F238E27FC236}">
                  <a16:creationId xmlns:a16="http://schemas.microsoft.com/office/drawing/2014/main" id="{4C8ED320-E804-00D5-6AE1-99EB51016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-149816" y="240029"/>
              <a:ext cx="807146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רגולציה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תיבת טקסט 2">
              <a:extLst>
                <a:ext uri="{FF2B5EF4-FFF2-40B4-BE49-F238E27FC236}">
                  <a16:creationId xmlns:a16="http://schemas.microsoft.com/office/drawing/2014/main" id="{F30FA53B-FD1D-8658-DBA1-CA5C8CA19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70030" y="226285"/>
              <a:ext cx="417830" cy="16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e-IL" sz="2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שוק</a:t>
              </a:r>
              <a:endParaRPr lang="en-US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תמונה 12">
            <a:extLst>
              <a:ext uri="{FF2B5EF4-FFF2-40B4-BE49-F238E27FC236}">
                <a16:creationId xmlns:a16="http://schemas.microsoft.com/office/drawing/2014/main" id="{797433B4-57DC-FC1C-6A95-2ED8DB788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20" y="4898951"/>
            <a:ext cx="512493" cy="512493"/>
          </a:xfrm>
          <a:prstGeom prst="rect">
            <a:avLst/>
          </a:prstGeom>
        </p:spPr>
      </p:pic>
      <p:pic>
        <p:nvPicPr>
          <p:cNvPr id="23" name="תמונה 13">
            <a:extLst>
              <a:ext uri="{FF2B5EF4-FFF2-40B4-BE49-F238E27FC236}">
                <a16:creationId xmlns:a16="http://schemas.microsoft.com/office/drawing/2014/main" id="{47545A30-3221-B792-B6BC-578A3B126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6921" y="4844936"/>
            <a:ext cx="507659" cy="512493"/>
          </a:xfrm>
          <a:prstGeom prst="rect">
            <a:avLst/>
          </a:prstGeom>
        </p:spPr>
      </p:pic>
      <p:pic>
        <p:nvPicPr>
          <p:cNvPr id="25" name="תמונה 53">
            <a:extLst>
              <a:ext uri="{FF2B5EF4-FFF2-40B4-BE49-F238E27FC236}">
                <a16:creationId xmlns:a16="http://schemas.microsoft.com/office/drawing/2014/main" id="{F108EF45-34C5-A855-0F23-2C35BAD2BB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0" y="3283285"/>
            <a:ext cx="556231" cy="572641"/>
          </a:xfrm>
          <a:prstGeom prst="rect">
            <a:avLst/>
          </a:prstGeom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34D55E35-6672-D685-7F88-9F6C15D932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39" y="3268708"/>
            <a:ext cx="572400" cy="572400"/>
          </a:xfrm>
          <a:prstGeom prst="rect">
            <a:avLst/>
          </a:prstGeom>
        </p:spPr>
      </p:pic>
      <p:pic>
        <p:nvPicPr>
          <p:cNvPr id="27" name="תמונה 4">
            <a:extLst>
              <a:ext uri="{FF2B5EF4-FFF2-40B4-BE49-F238E27FC236}">
                <a16:creationId xmlns:a16="http://schemas.microsoft.com/office/drawing/2014/main" id="{F50888CA-28F9-CDD3-44B7-36A7C42A41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38" y="2914098"/>
            <a:ext cx="643775" cy="643775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7FB9DBB1-9160-6389-607D-D24DE572BB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04" y="4460331"/>
            <a:ext cx="512493" cy="512493"/>
          </a:xfrm>
          <a:prstGeom prst="rect">
            <a:avLst/>
          </a:prstGeom>
        </p:spPr>
      </p:pic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id="{8BA8C787-6664-4408-D8B0-D91974F67531}"/>
              </a:ext>
            </a:extLst>
          </p:cNvPr>
          <p:cNvSpPr/>
          <p:nvPr/>
        </p:nvSpPr>
        <p:spPr>
          <a:xfrm>
            <a:off x="3220054" y="3653934"/>
            <a:ext cx="5776687" cy="65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מודלים</a:t>
            </a:r>
            <a:r>
              <a:rPr lang="he-IL" sz="2667" b="1" dirty="0">
                <a:solidFill>
                  <a:schemeClr val="bg1"/>
                </a:solidFill>
              </a:rPr>
              <a:t> </a:t>
            </a:r>
            <a:r>
              <a:rPr lang="he-IL" sz="266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F3CEAC7-40A4-470F-0BED-B365869DAD74}"/>
              </a:ext>
            </a:extLst>
          </p:cNvPr>
          <p:cNvSpPr txBox="1"/>
          <p:nvPr/>
        </p:nvSpPr>
        <p:spPr>
          <a:xfrm>
            <a:off x="8803503" y="4776870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שבדיה 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CB118304-ECA9-0516-217A-2D189F90F7A7}"/>
              </a:ext>
            </a:extLst>
          </p:cNvPr>
          <p:cNvSpPr txBox="1"/>
          <p:nvPr/>
        </p:nvSpPr>
        <p:spPr>
          <a:xfrm>
            <a:off x="8772638" y="5400298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 צ'כיה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4CE37430-588B-3C96-1195-20A6A9A725AE}"/>
              </a:ext>
            </a:extLst>
          </p:cNvPr>
          <p:cNvSpPr txBox="1"/>
          <p:nvPr/>
        </p:nvSpPr>
        <p:spPr>
          <a:xfrm>
            <a:off x="7738274" y="4755723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נורבגיה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0340DA78-F460-40D8-DF46-D0C5146918E2}"/>
              </a:ext>
            </a:extLst>
          </p:cNvPr>
          <p:cNvSpPr txBox="1"/>
          <p:nvPr/>
        </p:nvSpPr>
        <p:spPr>
          <a:xfrm>
            <a:off x="6802050" y="474206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דנמרק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E37BCA90-BD69-C899-FF3B-A000F5E189BC}"/>
              </a:ext>
            </a:extLst>
          </p:cNvPr>
          <p:cNvSpPr txBox="1"/>
          <p:nvPr/>
        </p:nvSpPr>
        <p:spPr>
          <a:xfrm>
            <a:off x="5629306" y="4746562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שווייץ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C801EB7-99AE-1DFD-FD60-4D2B8A3EB05B}"/>
              </a:ext>
            </a:extLst>
          </p:cNvPr>
          <p:cNvSpPr txBox="1"/>
          <p:nvPr/>
        </p:nvSpPr>
        <p:spPr>
          <a:xfrm>
            <a:off x="4830498" y="4751358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גרמניה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3152F3A7-0897-6620-A6FF-DAC3C6D2D2C3}"/>
              </a:ext>
            </a:extLst>
          </p:cNvPr>
          <p:cNvSpPr txBox="1"/>
          <p:nvPr/>
        </p:nvSpPr>
        <p:spPr>
          <a:xfrm>
            <a:off x="3581553" y="4782720"/>
            <a:ext cx="13294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פינלנד</a:t>
            </a: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9C64BCAD-FD5F-D3A4-E20C-C159C7E0D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7301"/>
            <a:ext cx="9144000" cy="654869"/>
          </a:xfrm>
        </p:spPr>
        <p:txBody>
          <a:bodyPr>
            <a:normAutofit/>
          </a:bodyPr>
          <a:lstStyle/>
          <a:p>
            <a:pPr algn="ctr"/>
            <a:r>
              <a:rPr lang="he-IL" sz="3200" b="1" u="sng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מיקום מדינות ההשוואה על הציר</a:t>
            </a:r>
            <a:endParaRPr lang="he-IL" sz="3200" b="1" dirty="0"/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3B14FE16-3CE8-8ED9-3598-B88EBAA315C7}"/>
              </a:ext>
            </a:extLst>
          </p:cNvPr>
          <p:cNvSpPr/>
          <p:nvPr/>
        </p:nvSpPr>
        <p:spPr>
          <a:xfrm>
            <a:off x="1608653" y="4840580"/>
            <a:ext cx="1613995" cy="38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ישראל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D149A1E0-49C4-E02A-13D4-A8128FFBA105}"/>
              </a:ext>
            </a:extLst>
          </p:cNvPr>
          <p:cNvSpPr txBox="1"/>
          <p:nvPr/>
        </p:nvSpPr>
        <p:spPr>
          <a:xfrm>
            <a:off x="1748003" y="5111467"/>
            <a:ext cx="112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2019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EC2F806-13A3-833A-FA68-A7CF97C57756}"/>
              </a:ext>
            </a:extLst>
          </p:cNvPr>
          <p:cNvSpPr txBox="1"/>
          <p:nvPr/>
        </p:nvSpPr>
        <p:spPr>
          <a:xfrm>
            <a:off x="2874223" y="5688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הקמת </a:t>
            </a:r>
            <a:r>
              <a:rPr lang="he-IL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מינהלת</a:t>
            </a:r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המעסיקים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1246820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522</Words>
  <Application>Microsoft Office PowerPoint</Application>
  <PresentationFormat>Widescreen</PresentationFormat>
  <Paragraphs>113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PFDinTextPro-Regular</vt:lpstr>
      <vt:lpstr>Calibri Light</vt:lpstr>
      <vt:lpstr>ערכת נושא Office</vt:lpstr>
      <vt:lpstr>עיצוב מותאם אישית</vt:lpstr>
      <vt:lpstr>1_עיצוב מותאם אישית</vt:lpstr>
      <vt:lpstr>PowerPoint Presentation</vt:lpstr>
      <vt:lpstr>המלצת הארגונים הבינלאומיים  קידום מדיניות בשוק העבודה ובהכשרות באמצעות שיתוף פעולה משולש  מדינה, עובדים ומעסיקים </vt:lpstr>
      <vt:lpstr>מדינות ההשוואה – מודל לחיקוי</vt:lpstr>
      <vt:lpstr>קריטריונים להשוואה</vt:lpstr>
      <vt:lpstr>מה סוד ההצלחה של מדינות ההשוואה?</vt:lpstr>
      <vt:lpstr>מה סוד ההצלחה של מדינות ההשוואה?</vt:lpstr>
      <vt:lpstr>PowerPoint Presentation</vt:lpstr>
      <vt:lpstr>ינואר 2021 – ישראל מיישרת קו עם העולם המערבי לראשונה מוקם גוף משותף  לממשלה, מעסיקים ועובדים  לקידום ההכשרות המקצועיות ופיתוח ההון האנושי</vt:lpstr>
      <vt:lpstr>מיקום מדינות ההשוואה על הציר</vt:lpstr>
      <vt:lpstr>PowerPoint Presentation</vt:lpstr>
      <vt:lpstr>PowerPoint Presentation</vt:lpstr>
      <vt:lpstr>PowerPoint Presentation</vt:lpstr>
      <vt:lpstr>מינהלת המעסיקים ופיתוח ההון האנושי – שימור ושיפור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אורית כהן</dc:creator>
  <cp:lastModifiedBy>משתמש</cp:lastModifiedBy>
  <cp:revision>23</cp:revision>
  <dcterms:created xsi:type="dcterms:W3CDTF">2023-05-22T12:28:01Z</dcterms:created>
  <dcterms:modified xsi:type="dcterms:W3CDTF">2023-05-29T19:29:58Z</dcterms:modified>
</cp:coreProperties>
</file>