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58" r:id="rId6"/>
    <p:sldId id="264" r:id="rId7"/>
    <p:sldId id="265" r:id="rId8"/>
    <p:sldId id="266" r:id="rId9"/>
    <p:sldId id="267" r:id="rId10"/>
    <p:sldId id="269" r:id="rId11"/>
    <p:sldId id="270" r:id="rId12"/>
    <p:sldId id="272" r:id="rId13"/>
    <p:sldId id="273" r:id="rId14"/>
    <p:sldId id="274" r:id="rId15"/>
    <p:sldId id="275" r:id="rId16"/>
    <p:sldId id="271" r:id="rId17"/>
    <p:sldId id="276" r:id="rId18"/>
    <p:sldId id="263" r:id="rId19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Tahoma" panose="020B0604030504040204" pitchFamily="34" charset="0"/>
      <p:regular r:id="rId26"/>
      <p:bold r:id="rId27"/>
    </p:embeddedFont>
  </p:embeddedFont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גיליון1!$A$2:$C$17</cx:f>
        <cx:lvl ptCount="16">
          <cx:pt idx="0">מוסדות (לתכלול ושיתוף)</cx:pt>
          <cx:pt idx="1">מקורות מימון</cx:pt>
          <cx:pt idx="2">ארגז כלי מדיניות תומך</cx:pt>
        </cx:lvl>
        <cx:lvl ptCount="16"/>
        <cx:lvl ptCount="16"/>
      </cx:strDim>
      <cx:numDim type="size">
        <cx:f>גיליון1!$D$2:$D$17</cx:f>
        <cx:lvl ptCount="16" formatCode="General">
          <cx:pt idx="0">17</cx:pt>
          <cx:pt idx="1">17</cx:pt>
          <cx:pt idx="2">18</cx:pt>
        </cx:lvl>
      </cx:numDim>
    </cx:data>
  </cx:chartData>
  <cx:chart>
    <cx:plotArea>
      <cx:plotAreaRegion>
        <cx:series layoutId="sunburst" uniqueId="{3F5AAA7C-1D2C-46ED-83E1-10E701E5BBBB}">
          <cx:tx>
            <cx:txData>
              <cx:f>גיליון1!$D$1</cx:f>
              <cx:v>סידרה1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600" baseline="0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he-IL" sz="1600" b="0" i="0" u="none" strike="noStrike" baseline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cx:txPr>
            <cx:visibility seriesName="0" categoryName="1" value="0"/>
            <cx:separator>, </cx:separato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baseline="0">
                      <a:latin typeface="Tahoma" panose="020B0604030504040204" pitchFamily="34" charset="0"/>
                      <a:cs typeface="Tahoma" panose="020B0604030504040204" pitchFamily="34" charset="0"/>
                    </a:defRPr>
                  </a:pPr>
                  <a:r>
                    <a:rPr lang="he-IL" sz="1600" b="0" i="0" u="none" strike="noStrike" baseline="0">
                      <a:solidFill>
                        <a:prstClr val="whit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מוסדות (לתכלול ושיתוף)</a:t>
                  </a:r>
                </a:p>
              </cx:txPr>
              <cx:visibility seriesName="0" categoryName="1" value="0"/>
            </cx:dataLabel>
            <cx:dataLabel idx="1">
              <cx:visibility seriesName="0" categoryName="1" value="0"/>
              <cx:separator>, </cx:separator>
            </cx:dataLabel>
          </cx:dataLabels>
          <cx:dataId val="0"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FCD3FC-C9DF-4975-472F-AEE26F839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09139B0-7ABA-4D02-C3FA-E62423166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1335AF8-608C-26FA-B8A1-87B21B8F0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224E7E1-3B83-C396-7CCB-906D2FB8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DA1747F-577A-BCA6-B889-E301970F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8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5CD2E4D-94D4-0BB6-C111-318A6C7E7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9C60D6A-8020-470D-1806-2E3A44C94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84BEC31-1260-55A1-6D5A-3BD637F50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38CFBD3-1626-BCE7-D1A8-A591FD56D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342CFA1-2DEC-BB32-5EE3-475D1046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2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938AD13E-31BF-0C14-A0B0-B388B0A819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32A7D42-D3D9-EE54-313E-0536B3632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F499D8C-CCE4-F192-4780-E3A70F10E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76AE7DB-DBD8-7190-E892-D5BBFCE69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E335996-6501-F13D-4A45-59FA391B9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3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77665C-4E61-EE77-F4FC-E14C9F5EB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3C29D84-464C-8CEE-EFD9-672823FAA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B6B4032-EEA1-0B41-A7C4-936AB3992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D771D27-55AC-5E0B-41E2-008D9E6FF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03C50F5-C63B-4C37-529C-0F92D88B5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3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57BDEF6-34BB-58F1-6466-6E639AA4C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D7AA95C-3242-89CC-DB5C-6F056498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471BB4E-E561-7C2E-8E4D-D27F4F563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DD110FC-C352-45C0-6CCC-BE7C7F697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E7E0A3A-A7C9-C86D-2ACD-2F4077D96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3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1DD8A34-F683-9F13-FEE0-F96F409E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70D917F-B4C3-3BFD-8DAB-7AEDE0A66A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0EB19A9-F263-0214-1AB2-32F154932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046FB89-8A49-DD9F-C916-262BD5D11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E3C4A8F-A4BD-D066-0080-519CD00F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74A87BB-96B9-C572-A192-E690827D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6FBFC55-FB74-DA5B-3A8D-8A5E03546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872FCB7-5C49-AA5A-2912-8618CC1EC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EB29B45-B696-8CCC-0965-3C22ED461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B4CA7B80-3528-8B54-C0A8-B18722BD71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E5763CF5-5C86-6AB5-035F-0B6A795A19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CE1C25E2-931B-1202-2F15-197594844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6547BB32-8AC6-C8F4-079E-7CFB517BD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DD71B7E-D738-61FA-BDB0-177AA6D9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86BEA3-DA6B-DE64-99D6-58322DFA5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1BA05281-42AE-7364-2EBA-D8C672D0F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0DF61E7A-CCB0-347D-512C-3B2CB289A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9CE018A2-6BD3-BD59-BA04-B8A4C411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6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106E0CF2-F6E8-9C12-0841-22D704762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A6BB608C-B649-A03F-F68A-9DF514385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CD87BAD-A155-4D7B-9C12-0912A45D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4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3BECBC-48FE-FC96-895C-2DBD207A9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CF7D456-A9BE-EDBF-978B-64E2BC6F2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520EDB0-D91A-C77A-397E-28C301376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A589511-AB2E-8C30-714B-A1EDA422D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070AB7D-BB6D-01EC-6A4C-46CD2238C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98F1933-74AF-5DC5-AFFA-1682EEA7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25BF450-4986-C716-9B8A-8FDADF371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21BD48BB-6E43-9A22-EAFC-01A73A2F90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ECF3EC5-685E-1488-0EEE-6B92F0E4F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30F7259-D99B-6B7D-B428-B57B7580A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549B907-B2D7-1088-96F0-F13553709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3638060-1A76-C845-66E6-EC90B6C8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1D6D5ACD-9FF2-5F5C-65C6-719574191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07D035C-9CF0-98DC-1BFD-156368F44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0E9E160-D702-1C0E-3154-94AD212A5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0D09193-073D-201C-FF1D-A32F95844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9A6FD75-E879-399D-4654-506DC213B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1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14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11" Type="http://schemas.openxmlformats.org/officeDocument/2006/relationships/image" Target="../media/image12.svg"/><Relationship Id="rId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23.svg"/><Relationship Id="rId9" Type="http://schemas.openxmlformats.org/officeDocument/2006/relationships/image" Target="../media/image10.png"/><Relationship Id="rId1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9.png"/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12" Type="http://schemas.openxmlformats.org/officeDocument/2006/relationships/image" Target="../media/image1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3.png"/><Relationship Id="rId5" Type="http://schemas.openxmlformats.org/officeDocument/2006/relationships/image" Target="../media/image21.svg"/><Relationship Id="rId10" Type="http://schemas.openxmlformats.org/officeDocument/2006/relationships/image" Target="../media/image12.svg"/><Relationship Id="rId4" Type="http://schemas.openxmlformats.org/officeDocument/2006/relationships/image" Target="../media/image20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4.svg"/><Relationship Id="rId12" Type="http://schemas.openxmlformats.org/officeDocument/2006/relationships/image" Target="../media/image13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2.svg"/><Relationship Id="rId10" Type="http://schemas.openxmlformats.org/officeDocument/2006/relationships/image" Target="../media/image11.png"/><Relationship Id="rId9" Type="http://schemas.openxmlformats.org/officeDocument/2006/relationships/image" Target="../media/image10.png"/><Relationship Id="rId1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9.png"/><Relationship Id="rId7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0.png"/><Relationship Id="rId7" Type="http://schemas.openxmlformats.org/officeDocument/2006/relationships/image" Target="../media/image10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14.svg"/><Relationship Id="rId5" Type="http://schemas.openxmlformats.org/officeDocument/2006/relationships/image" Target="../media/image32.png"/><Relationship Id="rId10" Type="http://schemas.openxmlformats.org/officeDocument/2006/relationships/image" Target="../media/image13.png"/><Relationship Id="rId4" Type="http://schemas.openxmlformats.org/officeDocument/2006/relationships/image" Target="../media/image31.png"/><Relationship Id="rId9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6.svg"/><Relationship Id="rId7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9.png"/><Relationship Id="rId5" Type="http://schemas.openxmlformats.org/officeDocument/2006/relationships/image" Target="../media/image18.svg"/><Relationship Id="rId10" Type="http://schemas.openxmlformats.org/officeDocument/2006/relationships/image" Target="../media/image14.svg"/><Relationship Id="rId4" Type="http://schemas.openxmlformats.org/officeDocument/2006/relationships/image" Target="../media/image17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1.svg"/><Relationship Id="rId7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עיגול, צילום מסך, קל, מערבולת&#10;&#10;התיאור נוצר באופן אוטומטי">
            <a:extLst>
              <a:ext uri="{FF2B5EF4-FFF2-40B4-BE49-F238E27FC236}">
                <a16:creationId xmlns:a16="http://schemas.microsoft.com/office/drawing/2014/main" id="{44F1DF38-8770-1569-1489-476BC66760C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57" y="-60385"/>
            <a:ext cx="12243114" cy="7356229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1E94CAFF-D8B1-05FC-6C07-33C944D4A81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576" y="325651"/>
            <a:ext cx="11668849" cy="6206699"/>
          </a:xfrm>
          <a:prstGeom prst="rect">
            <a:avLst/>
          </a:prstGeom>
        </p:spPr>
      </p:pic>
      <p:pic>
        <p:nvPicPr>
          <p:cNvPr id="5" name="גרפיקה 4">
            <a:extLst>
              <a:ext uri="{FF2B5EF4-FFF2-40B4-BE49-F238E27FC236}">
                <a16:creationId xmlns:a16="http://schemas.microsoft.com/office/drawing/2014/main" id="{8DBDE50B-ECC6-ADFB-7F96-7CC1CFAAAD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72227" y="407276"/>
            <a:ext cx="1018032" cy="212799"/>
          </a:xfrm>
          <a:prstGeom prst="rect">
            <a:avLst/>
          </a:prstGeom>
        </p:spPr>
      </p:pic>
      <p:pic>
        <p:nvPicPr>
          <p:cNvPr id="6" name="גרפיקה 5">
            <a:extLst>
              <a:ext uri="{FF2B5EF4-FFF2-40B4-BE49-F238E27FC236}">
                <a16:creationId xmlns:a16="http://schemas.microsoft.com/office/drawing/2014/main" id="{D645F04C-0742-E143-013E-DF46683949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45725" y="396703"/>
            <a:ext cx="801157" cy="209209"/>
          </a:xfrm>
          <a:prstGeom prst="rect">
            <a:avLst/>
          </a:prstGeom>
        </p:spPr>
      </p:pic>
      <p:pic>
        <p:nvPicPr>
          <p:cNvPr id="7" name="תמונה 6" descr="תמונה שמכילה גופן, טקסט, גרפיקה, סמל&#10;&#10;התיאור נוצר באופן אוטומטי">
            <a:extLst>
              <a:ext uri="{FF2B5EF4-FFF2-40B4-BE49-F238E27FC236}">
                <a16:creationId xmlns:a16="http://schemas.microsoft.com/office/drawing/2014/main" id="{51233D9B-F285-19D8-7B85-F50379E740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157" y="392878"/>
            <a:ext cx="948284" cy="267614"/>
          </a:xfrm>
          <a:prstGeom prst="rect">
            <a:avLst/>
          </a:prstGeom>
        </p:spPr>
      </p:pic>
      <p:sp>
        <p:nvSpPr>
          <p:cNvPr id="10" name="כותרת 3">
            <a:extLst>
              <a:ext uri="{FF2B5EF4-FFF2-40B4-BE49-F238E27FC236}">
                <a16:creationId xmlns:a16="http://schemas.microsoft.com/office/drawing/2014/main" id="{1F5E13CD-5B7E-D571-C6C7-9350A16ED44C}"/>
              </a:ext>
            </a:extLst>
          </p:cNvPr>
          <p:cNvSpPr txBox="1">
            <a:spLocks/>
          </p:cNvSpPr>
          <p:nvPr/>
        </p:nvSpPr>
        <p:spPr>
          <a:xfrm>
            <a:off x="1914585" y="1571888"/>
            <a:ext cx="3708605" cy="1121043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מדיניות אקלים ושוק העבודה</a:t>
            </a:r>
            <a:endParaRPr lang="he-IL" sz="36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טקסט 4">
            <a:extLst>
              <a:ext uri="{FF2B5EF4-FFF2-40B4-BE49-F238E27FC236}">
                <a16:creationId xmlns:a16="http://schemas.microsoft.com/office/drawing/2014/main" id="{84F23A68-F26C-E3D7-0D6E-9C7DF9CB4EA9}"/>
              </a:ext>
            </a:extLst>
          </p:cNvPr>
          <p:cNvSpPr txBox="1">
            <a:spLocks/>
          </p:cNvSpPr>
          <p:nvPr/>
        </p:nvSpPr>
        <p:spPr>
          <a:xfrm>
            <a:off x="2149143" y="3046409"/>
            <a:ext cx="3500438" cy="11289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מעבר צודק </a:t>
            </a:r>
            <a:b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לכלכלה ירוקה</a:t>
            </a:r>
          </a:p>
        </p:txBody>
      </p:sp>
      <p:sp>
        <p:nvSpPr>
          <p:cNvPr id="12" name="מציין מיקום טקסט 5">
            <a:extLst>
              <a:ext uri="{FF2B5EF4-FFF2-40B4-BE49-F238E27FC236}">
                <a16:creationId xmlns:a16="http://schemas.microsoft.com/office/drawing/2014/main" id="{48C65CF9-5C0D-4C25-2E73-BA0FB0291042}"/>
              </a:ext>
            </a:extLst>
          </p:cNvPr>
          <p:cNvSpPr txBox="1">
            <a:spLocks/>
          </p:cNvSpPr>
          <p:nvPr/>
        </p:nvSpPr>
        <p:spPr>
          <a:xfrm>
            <a:off x="1587936" y="4480821"/>
            <a:ext cx="4061645" cy="550069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פרופ׳ נתן זוסמן, שי בירן, </a:t>
            </a:r>
            <a:br>
              <a:rPr 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דפנה אבירם-ניצן, איתמר </a:t>
            </a:r>
            <a:r>
              <a:rPr lang="he-IL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פופליקר</a:t>
            </a:r>
            <a:r>
              <a:rPr lang="he-IL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ומאיה וסרמן</a:t>
            </a:r>
          </a:p>
        </p:txBody>
      </p:sp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0B0E7E40-BA8B-A9E9-ABC6-D96940D9B729}"/>
              </a:ext>
            </a:extLst>
          </p:cNvPr>
          <p:cNvSpPr/>
          <p:nvPr/>
        </p:nvSpPr>
        <p:spPr>
          <a:xfrm>
            <a:off x="1914584" y="1475117"/>
            <a:ext cx="3813355" cy="1314286"/>
          </a:xfrm>
          <a:prstGeom prst="round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42DFB048-5823-9516-E2EC-AFA67D4B03D0}"/>
              </a:ext>
            </a:extLst>
          </p:cNvPr>
          <p:cNvCxnSpPr>
            <a:cxnSpLocks/>
          </p:cNvCxnSpPr>
          <p:nvPr/>
        </p:nvCxnSpPr>
        <p:spPr>
          <a:xfrm flipH="1">
            <a:off x="2160737" y="4397495"/>
            <a:ext cx="348614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1DD6ED21-7105-F160-0F32-3482CFFFD77D}"/>
              </a:ext>
            </a:extLst>
          </p:cNvPr>
          <p:cNvCxnSpPr>
            <a:cxnSpLocks/>
          </p:cNvCxnSpPr>
          <p:nvPr/>
        </p:nvCxnSpPr>
        <p:spPr>
          <a:xfrm flipH="1">
            <a:off x="2160737" y="5015624"/>
            <a:ext cx="348614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B4DB0102-3FB2-4BB3-9AA5-F7A5589B40CF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133" y="325650"/>
            <a:ext cx="673457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8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עיגול, צילום מסך, קל, מערבולת&#10;&#10;התיאור נוצר באופן אוטומטי">
            <a:extLst>
              <a:ext uri="{FF2B5EF4-FFF2-40B4-BE49-F238E27FC236}">
                <a16:creationId xmlns:a16="http://schemas.microsoft.com/office/drawing/2014/main" id="{01C54D65-D861-76DB-7CEB-A481163EBB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7" t="7284" r="29103" b="-6874"/>
          <a:stretch/>
        </p:blipFill>
        <p:spPr>
          <a:xfrm>
            <a:off x="7441295" y="0"/>
            <a:ext cx="4750705" cy="7392838"/>
          </a:xfrm>
          <a:prstGeom prst="rect">
            <a:avLst/>
          </a:prstGeom>
        </p:spPr>
      </p:pic>
      <p:sp>
        <p:nvSpPr>
          <p:cNvPr id="5" name="כותרת 4">
            <a:extLst>
              <a:ext uri="{FF2B5EF4-FFF2-40B4-BE49-F238E27FC236}">
                <a16:creationId xmlns:a16="http://schemas.microsoft.com/office/drawing/2014/main" id="{F714DAE0-255F-3488-538C-EA9A9869E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099" y="2496963"/>
            <a:ext cx="2692958" cy="1864074"/>
          </a:xfrm>
        </p:spPr>
        <p:txBody>
          <a:bodyPr anchor="b">
            <a:noAutofit/>
          </a:bodyPr>
          <a:lstStyle/>
          <a:p>
            <a:r>
              <a:rPr lang="he-IL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גורמי ההשפעה על שוק העבודה</a:t>
            </a:r>
            <a:endParaRPr lang="he-IL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8" name="גרפיקה 17">
            <a:extLst>
              <a:ext uri="{FF2B5EF4-FFF2-40B4-BE49-F238E27FC236}">
                <a16:creationId xmlns:a16="http://schemas.microsoft.com/office/drawing/2014/main" id="{516526C9-3136-B3A6-F9D6-308DC40EA780}"/>
              </a:ext>
            </a:extLst>
          </p:cNvPr>
          <p:cNvGrpSpPr/>
          <p:nvPr/>
        </p:nvGrpSpPr>
        <p:grpSpPr>
          <a:xfrm>
            <a:off x="261562" y="332069"/>
            <a:ext cx="1646361" cy="2381267"/>
            <a:chOff x="261562" y="332069"/>
            <a:chExt cx="1646361" cy="2381267"/>
          </a:xfrm>
        </p:grpSpPr>
        <p:sp>
          <p:nvSpPr>
            <p:cNvPr id="29" name="צורה חופשית: צורה 28">
              <a:extLst>
                <a:ext uri="{FF2B5EF4-FFF2-40B4-BE49-F238E27FC236}">
                  <a16:creationId xmlns:a16="http://schemas.microsoft.com/office/drawing/2014/main" id="{A5F481BE-55E1-4675-BE06-FA35F0A3EB95}"/>
                </a:ext>
              </a:extLst>
            </p:cNvPr>
            <p:cNvSpPr/>
            <p:nvPr/>
          </p:nvSpPr>
          <p:spPr>
            <a:xfrm>
              <a:off x="299188" y="332069"/>
              <a:ext cx="1608735" cy="1005587"/>
            </a:xfrm>
            <a:custGeom>
              <a:avLst/>
              <a:gdLst>
                <a:gd name="connsiteX0" fmla="*/ 1608735 w 1608735"/>
                <a:gd name="connsiteY0" fmla="*/ 0 h 1005587"/>
                <a:gd name="connsiteX1" fmla="*/ 1005588 w 1608735"/>
                <a:gd name="connsiteY1" fmla="*/ 0 h 1005587"/>
                <a:gd name="connsiteX2" fmla="*/ 0 w 1608735"/>
                <a:gd name="connsiteY2" fmla="*/ 1005588 h 100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735" h="1005587">
                  <a:moveTo>
                    <a:pt x="1608735" y="0"/>
                  </a:moveTo>
                  <a:lnTo>
                    <a:pt x="1005588" y="0"/>
                  </a:lnTo>
                  <a:cubicBezTo>
                    <a:pt x="450258" y="0"/>
                    <a:pt x="0" y="450194"/>
                    <a:pt x="0" y="1005588"/>
                  </a:cubicBezTo>
                </a:path>
              </a:pathLst>
            </a:custGeom>
            <a:noFill/>
            <a:ln w="12836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צורה חופשית: צורה 29">
              <a:extLst>
                <a:ext uri="{FF2B5EF4-FFF2-40B4-BE49-F238E27FC236}">
                  <a16:creationId xmlns:a16="http://schemas.microsoft.com/office/drawing/2014/main" id="{9FA3B57F-E5AC-BBDA-3D37-597DB6D76346}"/>
                </a:ext>
              </a:extLst>
            </p:cNvPr>
            <p:cNvSpPr/>
            <p:nvPr/>
          </p:nvSpPr>
          <p:spPr>
            <a:xfrm>
              <a:off x="261562" y="2081612"/>
              <a:ext cx="79553" cy="79553"/>
            </a:xfrm>
            <a:custGeom>
              <a:avLst/>
              <a:gdLst>
                <a:gd name="connsiteX0" fmla="*/ 40772 w 79553"/>
                <a:gd name="connsiteY0" fmla="*/ 14 h 79553"/>
                <a:gd name="connsiteX1" fmla="*/ 79539 w 79553"/>
                <a:gd name="connsiteY1" fmla="*/ 40772 h 79553"/>
                <a:gd name="connsiteX2" fmla="*/ 38782 w 79553"/>
                <a:gd name="connsiteY2" fmla="*/ 79539 h 79553"/>
                <a:gd name="connsiteX3" fmla="*/ 14 w 79553"/>
                <a:gd name="connsiteY3" fmla="*/ 38782 h 79553"/>
                <a:gd name="connsiteX4" fmla="*/ 40772 w 79553"/>
                <a:gd name="connsiteY4" fmla="*/ 14 h 7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53" h="79553">
                  <a:moveTo>
                    <a:pt x="40772" y="14"/>
                  </a:moveTo>
                  <a:cubicBezTo>
                    <a:pt x="62723" y="592"/>
                    <a:pt x="80117" y="18820"/>
                    <a:pt x="79539" y="40772"/>
                  </a:cubicBezTo>
                  <a:cubicBezTo>
                    <a:pt x="78962" y="62723"/>
                    <a:pt x="60733" y="80117"/>
                    <a:pt x="38782" y="79539"/>
                  </a:cubicBezTo>
                  <a:cubicBezTo>
                    <a:pt x="16830" y="78962"/>
                    <a:pt x="-564" y="60733"/>
                    <a:pt x="14" y="38782"/>
                  </a:cubicBezTo>
                  <a:cubicBezTo>
                    <a:pt x="592" y="16831"/>
                    <a:pt x="18820" y="-564"/>
                    <a:pt x="40772" y="14"/>
                  </a:cubicBezTo>
                  <a:close/>
                </a:path>
              </a:pathLst>
            </a:custGeom>
            <a:solidFill>
              <a:srgbClr val="999999"/>
            </a:solidFill>
            <a:ln w="64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גרפיקה 17">
              <a:extLst>
                <a:ext uri="{FF2B5EF4-FFF2-40B4-BE49-F238E27FC236}">
                  <a16:creationId xmlns:a16="http://schemas.microsoft.com/office/drawing/2014/main" id="{909851BC-FEEE-95F8-C5F5-661D8B8047FA}"/>
                </a:ext>
              </a:extLst>
            </p:cNvPr>
            <p:cNvGrpSpPr/>
            <p:nvPr/>
          </p:nvGrpSpPr>
          <p:grpSpPr>
            <a:xfrm>
              <a:off x="299188" y="1337657"/>
              <a:ext cx="6418" cy="1375679"/>
              <a:chOff x="299188" y="1337657"/>
              <a:chExt cx="6418" cy="1375679"/>
            </a:xfrm>
          </p:grpSpPr>
          <p:sp>
            <p:nvSpPr>
              <p:cNvPr id="32" name="צורה חופשית: צורה 31">
                <a:extLst>
                  <a:ext uri="{FF2B5EF4-FFF2-40B4-BE49-F238E27FC236}">
                    <a16:creationId xmlns:a16="http://schemas.microsoft.com/office/drawing/2014/main" id="{AF2E5F60-0099-188A-BBED-8751035EA26F}"/>
                  </a:ext>
                </a:extLst>
              </p:cNvPr>
              <p:cNvSpPr/>
              <p:nvPr/>
            </p:nvSpPr>
            <p:spPr>
              <a:xfrm>
                <a:off x="299188" y="1337657"/>
                <a:ext cx="6418" cy="22464"/>
              </a:xfrm>
              <a:custGeom>
                <a:avLst/>
                <a:gdLst>
                  <a:gd name="connsiteX0" fmla="*/ 0 w 6418"/>
                  <a:gd name="connsiteY0" fmla="*/ 0 h 22464"/>
                  <a:gd name="connsiteX1" fmla="*/ 0 w 6418"/>
                  <a:gd name="connsiteY1" fmla="*/ 22465 h 2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22464">
                    <a:moveTo>
                      <a:pt x="0" y="0"/>
                    </a:moveTo>
                    <a:lnTo>
                      <a:pt x="0" y="22465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צורה חופשית: צורה 32">
                <a:extLst>
                  <a:ext uri="{FF2B5EF4-FFF2-40B4-BE49-F238E27FC236}">
                    <a16:creationId xmlns:a16="http://schemas.microsoft.com/office/drawing/2014/main" id="{888F6C8D-37E0-C4D4-DD7F-0A2B83898431}"/>
                  </a:ext>
                </a:extLst>
              </p:cNvPr>
              <p:cNvSpPr/>
              <p:nvPr/>
            </p:nvSpPr>
            <p:spPr>
              <a:xfrm>
                <a:off x="299188" y="1406014"/>
                <a:ext cx="6418" cy="160591"/>
              </a:xfrm>
              <a:custGeom>
                <a:avLst/>
                <a:gdLst>
                  <a:gd name="connsiteX0" fmla="*/ 0 w 6418"/>
                  <a:gd name="connsiteY0" fmla="*/ 0 h 160591"/>
                  <a:gd name="connsiteX1" fmla="*/ 0 w 6418"/>
                  <a:gd name="connsiteY1" fmla="*/ 160591 h 160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160591">
                    <a:moveTo>
                      <a:pt x="0" y="0"/>
                    </a:moveTo>
                    <a:lnTo>
                      <a:pt x="0" y="160591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צורה חופשית: צורה 33">
                <a:extLst>
                  <a:ext uri="{FF2B5EF4-FFF2-40B4-BE49-F238E27FC236}">
                    <a16:creationId xmlns:a16="http://schemas.microsoft.com/office/drawing/2014/main" id="{0E8CD92E-8EC3-B759-8A31-2E39F99D25BB}"/>
                  </a:ext>
                </a:extLst>
              </p:cNvPr>
              <p:cNvSpPr/>
              <p:nvPr/>
            </p:nvSpPr>
            <p:spPr>
              <a:xfrm>
                <a:off x="299188" y="1589519"/>
                <a:ext cx="6418" cy="1078438"/>
              </a:xfrm>
              <a:custGeom>
                <a:avLst/>
                <a:gdLst>
                  <a:gd name="connsiteX0" fmla="*/ 0 w 6418"/>
                  <a:gd name="connsiteY0" fmla="*/ 0 h 1078438"/>
                  <a:gd name="connsiteX1" fmla="*/ 0 w 6418"/>
                  <a:gd name="connsiteY1" fmla="*/ 1078438 h 1078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1078438">
                    <a:moveTo>
                      <a:pt x="0" y="0"/>
                    </a:moveTo>
                    <a:lnTo>
                      <a:pt x="0" y="1078438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צורה חופשית: צורה 34">
                <a:extLst>
                  <a:ext uri="{FF2B5EF4-FFF2-40B4-BE49-F238E27FC236}">
                    <a16:creationId xmlns:a16="http://schemas.microsoft.com/office/drawing/2014/main" id="{AD3221EC-EB5D-8DBD-2067-3534B9A36481}"/>
                  </a:ext>
                </a:extLst>
              </p:cNvPr>
              <p:cNvSpPr/>
              <p:nvPr/>
            </p:nvSpPr>
            <p:spPr>
              <a:xfrm>
                <a:off x="299188" y="2690871"/>
                <a:ext cx="6418" cy="22464"/>
              </a:xfrm>
              <a:custGeom>
                <a:avLst/>
                <a:gdLst>
                  <a:gd name="connsiteX0" fmla="*/ 0 w 6418"/>
                  <a:gd name="connsiteY0" fmla="*/ 0 h 22464"/>
                  <a:gd name="connsiteX1" fmla="*/ 0 w 6418"/>
                  <a:gd name="connsiteY1" fmla="*/ 22465 h 2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22464">
                    <a:moveTo>
                      <a:pt x="0" y="0"/>
                    </a:moveTo>
                    <a:lnTo>
                      <a:pt x="0" y="22465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מלבן 1" descr="Production outline">
            <a:extLst>
              <a:ext uri="{FF2B5EF4-FFF2-40B4-BE49-F238E27FC236}">
                <a16:creationId xmlns:a16="http://schemas.microsoft.com/office/drawing/2014/main" id="{05C63955-7D4F-0DE8-0B3E-E30888AAB189}"/>
              </a:ext>
            </a:extLst>
          </p:cNvPr>
          <p:cNvSpPr/>
          <p:nvPr/>
        </p:nvSpPr>
        <p:spPr>
          <a:xfrm>
            <a:off x="5580702" y="1703767"/>
            <a:ext cx="907547" cy="907547"/>
          </a:xfrm>
          <a:prstGeom prst="rect">
            <a:avLst/>
          </a:prstGeom>
          <a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אליפסה 9" descr="Renewable Energy outline">
            <a:extLst>
              <a:ext uri="{FF2B5EF4-FFF2-40B4-BE49-F238E27FC236}">
                <a16:creationId xmlns:a16="http://schemas.microsoft.com/office/drawing/2014/main" id="{91B3CEF0-C85D-6344-4A20-FB10A82A47EE}"/>
              </a:ext>
            </a:extLst>
          </p:cNvPr>
          <p:cNvSpPr/>
          <p:nvPr/>
        </p:nvSpPr>
        <p:spPr>
          <a:xfrm>
            <a:off x="5540953" y="2856204"/>
            <a:ext cx="907547" cy="907547"/>
          </a:xfrm>
          <a:prstGeom prst="ellipse">
            <a:avLst/>
          </a:prstGeom>
          <a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מלבן 10" descr="Construction worker female with solid fill">
            <a:extLst>
              <a:ext uri="{FF2B5EF4-FFF2-40B4-BE49-F238E27FC236}">
                <a16:creationId xmlns:a16="http://schemas.microsoft.com/office/drawing/2014/main" id="{02CA39FE-4503-D28A-535B-80A769A41EE1}"/>
              </a:ext>
            </a:extLst>
          </p:cNvPr>
          <p:cNvSpPr/>
          <p:nvPr/>
        </p:nvSpPr>
        <p:spPr>
          <a:xfrm>
            <a:off x="5540953" y="4034522"/>
            <a:ext cx="907547" cy="907547"/>
          </a:xfrm>
          <a:prstGeom prst="rect">
            <a:avLst/>
          </a:prstGeom>
          <a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C585A263-3737-BB80-75B6-5B9BEC0A66DE}"/>
              </a:ext>
            </a:extLst>
          </p:cNvPr>
          <p:cNvSpPr txBox="1"/>
          <p:nvPr/>
        </p:nvSpPr>
        <p:spPr>
          <a:xfrm>
            <a:off x="3173547" y="1703767"/>
            <a:ext cx="226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מבנה הייצור והרכב התעסוקה </a:t>
            </a:r>
            <a:r>
              <a:rPr lang="he-IL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בנקודת ההתחלה </a:t>
            </a:r>
            <a:endParaRPr lang="en-IL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48E7469A-9521-2DEA-B43E-E084F4217FE9}"/>
              </a:ext>
            </a:extLst>
          </p:cNvPr>
          <p:cNvSpPr txBox="1"/>
          <p:nvPr/>
        </p:nvSpPr>
        <p:spPr>
          <a:xfrm>
            <a:off x="2734574" y="3030575"/>
            <a:ext cx="2699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he-IL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עוצמת צעדי המדיניות </a:t>
            </a:r>
            <a:r>
              <a:rPr lang="he-IL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המעודדים כלכלה ירוקה </a:t>
            </a:r>
            <a:endParaRPr lang="en-IL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937A63C1-921E-3487-1E68-B73D8673FE80}"/>
              </a:ext>
            </a:extLst>
          </p:cNvPr>
          <p:cNvSpPr txBox="1"/>
          <p:nvPr/>
        </p:nvSpPr>
        <p:spPr>
          <a:xfrm>
            <a:off x="2432649" y="4202786"/>
            <a:ext cx="3001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he-IL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מידת הביקוש לעובדים והרכבם</a:t>
            </a:r>
            <a:r>
              <a:rPr lang="he-IL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הנגזר ממדיניות זו</a:t>
            </a:r>
            <a:endParaRPr lang="en-IL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תמונה 22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C0342993-9F74-425B-9B3F-4530895061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52" y="6264095"/>
            <a:ext cx="927809" cy="261836"/>
          </a:xfrm>
          <a:prstGeom prst="rect">
            <a:avLst/>
          </a:prstGeom>
        </p:spPr>
      </p:pic>
      <p:pic>
        <p:nvPicPr>
          <p:cNvPr id="22" name="גרפיקה 23">
            <a:extLst>
              <a:ext uri="{FF2B5EF4-FFF2-40B4-BE49-F238E27FC236}">
                <a16:creationId xmlns:a16="http://schemas.microsoft.com/office/drawing/2014/main" id="{6DCB066B-39B9-4948-B7A3-EE86675358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03730" y="6255296"/>
            <a:ext cx="927812" cy="193939"/>
          </a:xfrm>
          <a:prstGeom prst="rect">
            <a:avLst/>
          </a:prstGeom>
        </p:spPr>
      </p:pic>
      <p:pic>
        <p:nvPicPr>
          <p:cNvPr id="23" name="גרפיקה 24">
            <a:extLst>
              <a:ext uri="{FF2B5EF4-FFF2-40B4-BE49-F238E27FC236}">
                <a16:creationId xmlns:a16="http://schemas.microsoft.com/office/drawing/2014/main" id="{DF20C38B-7B2B-49FF-BBFE-62D90AB87B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16538" y="6258568"/>
            <a:ext cx="730156" cy="1906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B243C9F-3134-4685-A92B-CED3FE3A91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8" y="6115388"/>
            <a:ext cx="673457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94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גרפיקה 1">
            <a:extLst>
              <a:ext uri="{FF2B5EF4-FFF2-40B4-BE49-F238E27FC236}">
                <a16:creationId xmlns:a16="http://schemas.microsoft.com/office/drawing/2014/main" id="{10F5A3C4-1C2B-1253-B483-6816429EE621}"/>
              </a:ext>
            </a:extLst>
          </p:cNvPr>
          <p:cNvGrpSpPr/>
          <p:nvPr/>
        </p:nvGrpSpPr>
        <p:grpSpPr>
          <a:xfrm>
            <a:off x="9017476" y="301829"/>
            <a:ext cx="2773005" cy="2411506"/>
            <a:chOff x="6806278" y="268750"/>
            <a:chExt cx="2056578" cy="1788475"/>
          </a:xfrm>
        </p:grpSpPr>
        <p:sp>
          <p:nvSpPr>
            <p:cNvPr id="5" name="צורה חופשית: צורה 4">
              <a:extLst>
                <a:ext uri="{FF2B5EF4-FFF2-40B4-BE49-F238E27FC236}">
                  <a16:creationId xmlns:a16="http://schemas.microsoft.com/office/drawing/2014/main" id="{6BE51533-7C0D-1B8E-5F8C-F913DE61BB91}"/>
                </a:ext>
              </a:extLst>
            </p:cNvPr>
            <p:cNvSpPr/>
            <p:nvPr/>
          </p:nvSpPr>
          <p:spPr>
            <a:xfrm>
              <a:off x="6806278" y="299183"/>
              <a:ext cx="2056578" cy="742405"/>
            </a:xfrm>
            <a:custGeom>
              <a:avLst/>
              <a:gdLst>
                <a:gd name="connsiteX0" fmla="*/ 0 w 2056578"/>
                <a:gd name="connsiteY0" fmla="*/ 0 h 742405"/>
                <a:gd name="connsiteX1" fmla="*/ 1314172 w 2056578"/>
                <a:gd name="connsiteY1" fmla="*/ 0 h 742405"/>
                <a:gd name="connsiteX2" fmla="*/ 2056579 w 2056578"/>
                <a:gd name="connsiteY2" fmla="*/ 742406 h 7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6578" h="742405">
                  <a:moveTo>
                    <a:pt x="0" y="0"/>
                  </a:moveTo>
                  <a:lnTo>
                    <a:pt x="1314172" y="0"/>
                  </a:lnTo>
                  <a:cubicBezTo>
                    <a:pt x="1724161" y="0"/>
                    <a:pt x="2056579" y="332370"/>
                    <a:pt x="2056579" y="742406"/>
                  </a:cubicBezTo>
                </a:path>
              </a:pathLst>
            </a:custGeom>
            <a:noFill/>
            <a:ln w="9467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צורה חופשית: צורה 5">
              <a:extLst>
                <a:ext uri="{FF2B5EF4-FFF2-40B4-BE49-F238E27FC236}">
                  <a16:creationId xmlns:a16="http://schemas.microsoft.com/office/drawing/2014/main" id="{6FD35B5B-746E-658A-80DA-84A3E77A2B21}"/>
                </a:ext>
              </a:extLst>
            </p:cNvPr>
            <p:cNvSpPr/>
            <p:nvPr/>
          </p:nvSpPr>
          <p:spPr>
            <a:xfrm>
              <a:off x="7035951" y="268750"/>
              <a:ext cx="58732" cy="58732"/>
            </a:xfrm>
            <a:custGeom>
              <a:avLst/>
              <a:gdLst>
                <a:gd name="connsiteX0" fmla="*/ 28632 w 58732"/>
                <a:gd name="connsiteY0" fmla="*/ 10 h 58732"/>
                <a:gd name="connsiteX1" fmla="*/ 10 w 58732"/>
                <a:gd name="connsiteY1" fmla="*/ 30101 h 58732"/>
                <a:gd name="connsiteX2" fmla="*/ 30101 w 58732"/>
                <a:gd name="connsiteY2" fmla="*/ 58722 h 58732"/>
                <a:gd name="connsiteX3" fmla="*/ 58722 w 58732"/>
                <a:gd name="connsiteY3" fmla="*/ 28632 h 58732"/>
                <a:gd name="connsiteX4" fmla="*/ 28632 w 58732"/>
                <a:gd name="connsiteY4" fmla="*/ 10 h 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32" h="58732">
                  <a:moveTo>
                    <a:pt x="28632" y="10"/>
                  </a:moveTo>
                  <a:cubicBezTo>
                    <a:pt x="12426" y="437"/>
                    <a:pt x="-416" y="13895"/>
                    <a:pt x="10" y="30101"/>
                  </a:cubicBezTo>
                  <a:cubicBezTo>
                    <a:pt x="437" y="46307"/>
                    <a:pt x="13895" y="59149"/>
                    <a:pt x="30101" y="58722"/>
                  </a:cubicBezTo>
                  <a:cubicBezTo>
                    <a:pt x="46307" y="58296"/>
                    <a:pt x="59149" y="44838"/>
                    <a:pt x="58722" y="28632"/>
                  </a:cubicBezTo>
                  <a:cubicBezTo>
                    <a:pt x="58296" y="12426"/>
                    <a:pt x="44838" y="-416"/>
                    <a:pt x="28632" y="10"/>
                  </a:cubicBezTo>
                  <a:close/>
                </a:path>
              </a:pathLst>
            </a:custGeom>
            <a:solidFill>
              <a:srgbClr val="999999"/>
            </a:solidFill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גרפיקה 1">
              <a:extLst>
                <a:ext uri="{FF2B5EF4-FFF2-40B4-BE49-F238E27FC236}">
                  <a16:creationId xmlns:a16="http://schemas.microsoft.com/office/drawing/2014/main" id="{0E0E1DC9-C734-4BB6-32B1-FA9149CCB596}"/>
                </a:ext>
              </a:extLst>
            </p:cNvPr>
            <p:cNvGrpSpPr/>
            <p:nvPr/>
          </p:nvGrpSpPr>
          <p:grpSpPr>
            <a:xfrm>
              <a:off x="8862857" y="1041589"/>
              <a:ext cx="4738" cy="1015637"/>
              <a:chOff x="8862857" y="1041589"/>
              <a:chExt cx="4738" cy="1015637"/>
            </a:xfrm>
          </p:grpSpPr>
          <p:sp>
            <p:nvSpPr>
              <p:cNvPr id="8" name="צורה חופשית: צורה 7">
                <a:extLst>
                  <a:ext uri="{FF2B5EF4-FFF2-40B4-BE49-F238E27FC236}">
                    <a16:creationId xmlns:a16="http://schemas.microsoft.com/office/drawing/2014/main" id="{56B2386B-3790-F6A2-D2D8-BE8DE7E0B8C6}"/>
                  </a:ext>
                </a:extLst>
              </p:cNvPr>
              <p:cNvSpPr/>
              <p:nvPr/>
            </p:nvSpPr>
            <p:spPr>
              <a:xfrm>
                <a:off x="8862857" y="1041589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צורה חופשית: צורה 8">
                <a:extLst>
                  <a:ext uri="{FF2B5EF4-FFF2-40B4-BE49-F238E27FC236}">
                    <a16:creationId xmlns:a16="http://schemas.microsoft.com/office/drawing/2014/main" id="{15221195-04C1-230C-71D3-E3AF9F71BF96}"/>
                  </a:ext>
                </a:extLst>
              </p:cNvPr>
              <p:cNvSpPr/>
              <p:nvPr/>
            </p:nvSpPr>
            <p:spPr>
              <a:xfrm>
                <a:off x="8862857" y="1092055"/>
                <a:ext cx="4738" cy="118561"/>
              </a:xfrm>
              <a:custGeom>
                <a:avLst/>
                <a:gdLst>
                  <a:gd name="connsiteX0" fmla="*/ 0 w 4738"/>
                  <a:gd name="connsiteY0" fmla="*/ 0 h 118561"/>
                  <a:gd name="connsiteX1" fmla="*/ 0 w 4738"/>
                  <a:gd name="connsiteY1" fmla="*/ 118561 h 11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18561">
                    <a:moveTo>
                      <a:pt x="0" y="0"/>
                    </a:moveTo>
                    <a:lnTo>
                      <a:pt x="0" y="118561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צורה חופשית: צורה 9">
                <a:extLst>
                  <a:ext uri="{FF2B5EF4-FFF2-40B4-BE49-F238E27FC236}">
                    <a16:creationId xmlns:a16="http://schemas.microsoft.com/office/drawing/2014/main" id="{BF843553-06F5-7D82-E8DD-B5A6CF68A763}"/>
                  </a:ext>
                </a:extLst>
              </p:cNvPr>
              <p:cNvSpPr/>
              <p:nvPr/>
            </p:nvSpPr>
            <p:spPr>
              <a:xfrm>
                <a:off x="8862857" y="1227534"/>
                <a:ext cx="4738" cy="796189"/>
              </a:xfrm>
              <a:custGeom>
                <a:avLst/>
                <a:gdLst>
                  <a:gd name="connsiteX0" fmla="*/ 0 w 4738"/>
                  <a:gd name="connsiteY0" fmla="*/ 0 h 796189"/>
                  <a:gd name="connsiteX1" fmla="*/ 0 w 4738"/>
                  <a:gd name="connsiteY1" fmla="*/ 796190 h 79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796189">
                    <a:moveTo>
                      <a:pt x="0" y="0"/>
                    </a:moveTo>
                    <a:lnTo>
                      <a:pt x="0" y="796190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צורה חופשית: צורה 10">
                <a:extLst>
                  <a:ext uri="{FF2B5EF4-FFF2-40B4-BE49-F238E27FC236}">
                    <a16:creationId xmlns:a16="http://schemas.microsoft.com/office/drawing/2014/main" id="{6495565F-3AA7-0020-6E46-C601B7D60218}"/>
                  </a:ext>
                </a:extLst>
              </p:cNvPr>
              <p:cNvSpPr/>
              <p:nvPr/>
            </p:nvSpPr>
            <p:spPr>
              <a:xfrm>
                <a:off x="8862857" y="2040640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8" name="Title 109">
            <a:extLst>
              <a:ext uri="{FF2B5EF4-FFF2-40B4-BE49-F238E27FC236}">
                <a16:creationId xmlns:a16="http://schemas.microsoft.com/office/drawing/2014/main" id="{355FCB4C-B824-3509-1AC6-D7425FEB6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487" y="500574"/>
            <a:ext cx="9172250" cy="673049"/>
          </a:xfrm>
        </p:spPr>
        <p:txBody>
          <a:bodyPr anchor="b">
            <a:noAutofit/>
          </a:bodyPr>
          <a:lstStyle/>
          <a:p>
            <a:pPr algn="ctr"/>
            <a:r>
              <a:rPr lang="he-IL" sz="3200" b="1" dirty="0">
                <a:solidFill>
                  <a:srgbClr val="0029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ההשפעה המקרו כלכלית של מדיניות אקלים</a:t>
            </a:r>
            <a:endParaRPr lang="he-IL" sz="7200" b="1" dirty="0">
              <a:solidFill>
                <a:srgbClr val="0029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le 109">
            <a:extLst>
              <a:ext uri="{FF2B5EF4-FFF2-40B4-BE49-F238E27FC236}">
                <a16:creationId xmlns:a16="http://schemas.microsoft.com/office/drawing/2014/main" id="{BF05A13F-F022-CD95-26B3-4E66DC6E6011}"/>
              </a:ext>
            </a:extLst>
          </p:cNvPr>
          <p:cNvSpPr txBox="1">
            <a:spLocks/>
          </p:cNvSpPr>
          <p:nvPr/>
        </p:nvSpPr>
        <p:spPr>
          <a:xfrm>
            <a:off x="1658758" y="1212741"/>
            <a:ext cx="8874484" cy="384117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(מיסוי פחמן, מעבר לכלכלה ירוקה ומעגלית)</a:t>
            </a:r>
            <a:endParaRPr lang="he-IL" sz="2000" b="1" dirty="0">
              <a:solidFill>
                <a:srgbClr val="0029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itle 109">
            <a:extLst>
              <a:ext uri="{FF2B5EF4-FFF2-40B4-BE49-F238E27FC236}">
                <a16:creationId xmlns:a16="http://schemas.microsoft.com/office/drawing/2014/main" id="{7C530D22-D5E7-3D05-A343-0142EF860EA4}"/>
              </a:ext>
            </a:extLst>
          </p:cNvPr>
          <p:cNvSpPr txBox="1">
            <a:spLocks/>
          </p:cNvSpPr>
          <p:nvPr/>
        </p:nvSpPr>
        <p:spPr>
          <a:xfrm>
            <a:off x="7058988" y="2153945"/>
            <a:ext cx="2929219" cy="1894824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השפעה </a:t>
            </a:r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חיובית </a:t>
            </a:r>
            <a:b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נטו על התעסוקה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אך בשיעורים נמוכים ביותר ושונות רבה בין ענפים</a:t>
            </a:r>
            <a:endParaRPr lang="en-I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itle 109">
            <a:extLst>
              <a:ext uri="{FF2B5EF4-FFF2-40B4-BE49-F238E27FC236}">
                <a16:creationId xmlns:a16="http://schemas.microsoft.com/office/drawing/2014/main" id="{9FD1FE82-8046-D25A-3C92-9BB536A5A209}"/>
              </a:ext>
            </a:extLst>
          </p:cNvPr>
          <p:cNvSpPr txBox="1">
            <a:spLocks/>
          </p:cNvSpPr>
          <p:nvPr/>
        </p:nvSpPr>
        <p:spPr>
          <a:xfrm>
            <a:off x="2017441" y="2139639"/>
            <a:ext cx="3547408" cy="70012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he-IL" sz="24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ענפים שיצמחו</a:t>
            </a:r>
            <a:b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(מתחדשות, בינוי, פסולת)</a:t>
            </a:r>
            <a:endParaRPr lang="en-I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itle 109">
            <a:extLst>
              <a:ext uri="{FF2B5EF4-FFF2-40B4-BE49-F238E27FC236}">
                <a16:creationId xmlns:a16="http://schemas.microsoft.com/office/drawing/2014/main" id="{7DE753D9-1652-DA3D-5F0C-CB8CB0D803AE}"/>
              </a:ext>
            </a:extLst>
          </p:cNvPr>
          <p:cNvSpPr txBox="1">
            <a:spLocks/>
          </p:cNvSpPr>
          <p:nvPr/>
        </p:nvSpPr>
        <p:spPr>
          <a:xfrm>
            <a:off x="2364327" y="3193505"/>
            <a:ext cx="3200522" cy="1034193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he-IL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ענפים שיצטמצמו</a:t>
            </a:r>
            <a:b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(דלקים, מאובנים, </a:t>
            </a:r>
            <a:b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חשמל מפחם/ גז)</a:t>
            </a:r>
            <a:endParaRPr lang="en-I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2" name="מחבר ישר 21">
            <a:extLst>
              <a:ext uri="{FF2B5EF4-FFF2-40B4-BE49-F238E27FC236}">
                <a16:creationId xmlns:a16="http://schemas.microsoft.com/office/drawing/2014/main" id="{8DD0075B-875E-537A-4548-151FC8606A81}"/>
              </a:ext>
            </a:extLst>
          </p:cNvPr>
          <p:cNvCxnSpPr>
            <a:cxnSpLocks/>
          </p:cNvCxnSpPr>
          <p:nvPr/>
        </p:nvCxnSpPr>
        <p:spPr>
          <a:xfrm>
            <a:off x="2597360" y="3068211"/>
            <a:ext cx="3010619" cy="0"/>
          </a:xfrm>
          <a:prstGeom prst="line">
            <a:avLst/>
          </a:prstGeom>
          <a:ln>
            <a:solidFill>
              <a:srgbClr val="0029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חץ: למטה 31">
            <a:extLst>
              <a:ext uri="{FF2B5EF4-FFF2-40B4-BE49-F238E27FC236}">
                <a16:creationId xmlns:a16="http://schemas.microsoft.com/office/drawing/2014/main" id="{60D2BDCA-F6F4-303E-5546-8BFFDD34C6D1}"/>
              </a:ext>
            </a:extLst>
          </p:cNvPr>
          <p:cNvSpPr/>
          <p:nvPr/>
        </p:nvSpPr>
        <p:spPr>
          <a:xfrm rot="10800000">
            <a:off x="5555179" y="2188167"/>
            <a:ext cx="480795" cy="603072"/>
          </a:xfrm>
          <a:prstGeom prst="down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חץ: למטה 32">
            <a:extLst>
              <a:ext uri="{FF2B5EF4-FFF2-40B4-BE49-F238E27FC236}">
                <a16:creationId xmlns:a16="http://schemas.microsoft.com/office/drawing/2014/main" id="{5E07CAA7-8B2C-CE3F-7FD9-24D60ECCEE36}"/>
              </a:ext>
            </a:extLst>
          </p:cNvPr>
          <p:cNvSpPr/>
          <p:nvPr/>
        </p:nvSpPr>
        <p:spPr>
          <a:xfrm>
            <a:off x="2852237" y="3675848"/>
            <a:ext cx="480795" cy="60307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69140E77-3AB0-07D7-D997-8ABD20152AEE}"/>
              </a:ext>
            </a:extLst>
          </p:cNvPr>
          <p:cNvSpPr txBox="1"/>
          <p:nvPr/>
        </p:nvSpPr>
        <p:spPr>
          <a:xfrm>
            <a:off x="2364327" y="4754827"/>
            <a:ext cx="74425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ההשפעה החיובית </a:t>
            </a: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b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מותנית במדיניות להכשרת עובדים למיומנויות חדשות, הסבה מקצועית, מתן מענה לעובדים שיפלטו ועידוד השקעה בתחומים הירוקים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9" name="מחבר ישר 38">
            <a:extLst>
              <a:ext uri="{FF2B5EF4-FFF2-40B4-BE49-F238E27FC236}">
                <a16:creationId xmlns:a16="http://schemas.microsoft.com/office/drawing/2014/main" id="{663189BD-E825-B9D0-8042-3D39897EE12A}"/>
              </a:ext>
            </a:extLst>
          </p:cNvPr>
          <p:cNvCxnSpPr/>
          <p:nvPr/>
        </p:nvCxnSpPr>
        <p:spPr>
          <a:xfrm>
            <a:off x="6650966" y="1941610"/>
            <a:ext cx="0" cy="2245024"/>
          </a:xfrm>
          <a:prstGeom prst="line">
            <a:avLst/>
          </a:prstGeom>
          <a:ln>
            <a:solidFill>
              <a:srgbClr val="0029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מלבן: פינות מעוגלות 40">
            <a:extLst>
              <a:ext uri="{FF2B5EF4-FFF2-40B4-BE49-F238E27FC236}">
                <a16:creationId xmlns:a16="http://schemas.microsoft.com/office/drawing/2014/main" id="{A9A615DE-533F-4F3C-6E22-05211632A30B}"/>
              </a:ext>
            </a:extLst>
          </p:cNvPr>
          <p:cNvSpPr/>
          <p:nvPr/>
        </p:nvSpPr>
        <p:spPr>
          <a:xfrm>
            <a:off x="2293901" y="4627155"/>
            <a:ext cx="7694305" cy="125615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תמונה 22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DC17F251-3917-48BB-92FA-5CB7173CF5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52" y="6264095"/>
            <a:ext cx="927809" cy="261836"/>
          </a:xfrm>
          <a:prstGeom prst="rect">
            <a:avLst/>
          </a:prstGeom>
        </p:spPr>
      </p:pic>
      <p:pic>
        <p:nvPicPr>
          <p:cNvPr id="29" name="גרפיקה 23">
            <a:extLst>
              <a:ext uri="{FF2B5EF4-FFF2-40B4-BE49-F238E27FC236}">
                <a16:creationId xmlns:a16="http://schemas.microsoft.com/office/drawing/2014/main" id="{033BF970-CE99-467C-91B9-2545C3856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3730" y="6255296"/>
            <a:ext cx="927812" cy="193939"/>
          </a:xfrm>
          <a:prstGeom prst="rect">
            <a:avLst/>
          </a:prstGeom>
        </p:spPr>
      </p:pic>
      <p:pic>
        <p:nvPicPr>
          <p:cNvPr id="30" name="גרפיקה 24">
            <a:extLst>
              <a:ext uri="{FF2B5EF4-FFF2-40B4-BE49-F238E27FC236}">
                <a16:creationId xmlns:a16="http://schemas.microsoft.com/office/drawing/2014/main" id="{FD9916AD-9AF0-4724-BC44-B5CBB5118D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16538" y="6258568"/>
            <a:ext cx="730156" cy="19066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E7CCE83-525B-4572-B1A5-2A18539C3E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8" y="6115388"/>
            <a:ext cx="673457" cy="501677"/>
          </a:xfrm>
          <a:prstGeom prst="rect">
            <a:avLst/>
          </a:prstGeom>
        </p:spPr>
      </p:pic>
      <p:grpSp>
        <p:nvGrpSpPr>
          <p:cNvPr id="34" name="קבוצה 27">
            <a:extLst>
              <a:ext uri="{FF2B5EF4-FFF2-40B4-BE49-F238E27FC236}">
                <a16:creationId xmlns:a16="http://schemas.microsoft.com/office/drawing/2014/main" id="{7067F3D2-FF2A-4CE6-8BA1-1FE7C1F4B77D}"/>
              </a:ext>
            </a:extLst>
          </p:cNvPr>
          <p:cNvGrpSpPr/>
          <p:nvPr/>
        </p:nvGrpSpPr>
        <p:grpSpPr>
          <a:xfrm>
            <a:off x="4575365" y="6362735"/>
            <a:ext cx="7215115" cy="79063"/>
            <a:chOff x="3982215" y="4746219"/>
            <a:chExt cx="8292990" cy="45719"/>
          </a:xfrm>
        </p:grpSpPr>
        <p:cxnSp>
          <p:nvCxnSpPr>
            <p:cNvPr id="35" name="מחבר ישר 28">
              <a:extLst>
                <a:ext uri="{FF2B5EF4-FFF2-40B4-BE49-F238E27FC236}">
                  <a16:creationId xmlns:a16="http://schemas.microsoft.com/office/drawing/2014/main" id="{C80C7537-17E1-4D57-88A6-B94C7711E1E4}"/>
                </a:ext>
              </a:extLst>
            </p:cNvPr>
            <p:cNvCxnSpPr>
              <a:cxnSpLocks/>
            </p:cNvCxnSpPr>
            <p:nvPr/>
          </p:nvCxnSpPr>
          <p:spPr>
            <a:xfrm>
              <a:off x="3999295" y="4769079"/>
              <a:ext cx="827591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אליפסה 29">
              <a:extLst>
                <a:ext uri="{FF2B5EF4-FFF2-40B4-BE49-F238E27FC236}">
                  <a16:creationId xmlns:a16="http://schemas.microsoft.com/office/drawing/2014/main" id="{7E6F153B-AD50-48D7-81AF-017C1FB101E1}"/>
                </a:ext>
              </a:extLst>
            </p:cNvPr>
            <p:cNvSpPr/>
            <p:nvPr/>
          </p:nvSpPr>
          <p:spPr>
            <a:xfrm>
              <a:off x="3982215" y="4746219"/>
              <a:ext cx="4571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86951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גרפיקה 1">
            <a:extLst>
              <a:ext uri="{FF2B5EF4-FFF2-40B4-BE49-F238E27FC236}">
                <a16:creationId xmlns:a16="http://schemas.microsoft.com/office/drawing/2014/main" id="{10F5A3C4-1C2B-1253-B483-6816429EE621}"/>
              </a:ext>
            </a:extLst>
          </p:cNvPr>
          <p:cNvGrpSpPr/>
          <p:nvPr/>
        </p:nvGrpSpPr>
        <p:grpSpPr>
          <a:xfrm>
            <a:off x="9017476" y="301829"/>
            <a:ext cx="2773005" cy="2411506"/>
            <a:chOff x="6806278" y="268750"/>
            <a:chExt cx="2056578" cy="1788475"/>
          </a:xfrm>
        </p:grpSpPr>
        <p:sp>
          <p:nvSpPr>
            <p:cNvPr id="5" name="צורה חופשית: צורה 4">
              <a:extLst>
                <a:ext uri="{FF2B5EF4-FFF2-40B4-BE49-F238E27FC236}">
                  <a16:creationId xmlns:a16="http://schemas.microsoft.com/office/drawing/2014/main" id="{6BE51533-7C0D-1B8E-5F8C-F913DE61BB91}"/>
                </a:ext>
              </a:extLst>
            </p:cNvPr>
            <p:cNvSpPr/>
            <p:nvPr/>
          </p:nvSpPr>
          <p:spPr>
            <a:xfrm>
              <a:off x="6806278" y="299183"/>
              <a:ext cx="2056578" cy="742405"/>
            </a:xfrm>
            <a:custGeom>
              <a:avLst/>
              <a:gdLst>
                <a:gd name="connsiteX0" fmla="*/ 0 w 2056578"/>
                <a:gd name="connsiteY0" fmla="*/ 0 h 742405"/>
                <a:gd name="connsiteX1" fmla="*/ 1314172 w 2056578"/>
                <a:gd name="connsiteY1" fmla="*/ 0 h 742405"/>
                <a:gd name="connsiteX2" fmla="*/ 2056579 w 2056578"/>
                <a:gd name="connsiteY2" fmla="*/ 742406 h 7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6578" h="742405">
                  <a:moveTo>
                    <a:pt x="0" y="0"/>
                  </a:moveTo>
                  <a:lnTo>
                    <a:pt x="1314172" y="0"/>
                  </a:lnTo>
                  <a:cubicBezTo>
                    <a:pt x="1724161" y="0"/>
                    <a:pt x="2056579" y="332370"/>
                    <a:pt x="2056579" y="742406"/>
                  </a:cubicBezTo>
                </a:path>
              </a:pathLst>
            </a:custGeom>
            <a:noFill/>
            <a:ln w="9467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צורה חופשית: צורה 5">
              <a:extLst>
                <a:ext uri="{FF2B5EF4-FFF2-40B4-BE49-F238E27FC236}">
                  <a16:creationId xmlns:a16="http://schemas.microsoft.com/office/drawing/2014/main" id="{6FD35B5B-746E-658A-80DA-84A3E77A2B21}"/>
                </a:ext>
              </a:extLst>
            </p:cNvPr>
            <p:cNvSpPr/>
            <p:nvPr/>
          </p:nvSpPr>
          <p:spPr>
            <a:xfrm>
              <a:off x="7035951" y="268750"/>
              <a:ext cx="58732" cy="58732"/>
            </a:xfrm>
            <a:custGeom>
              <a:avLst/>
              <a:gdLst>
                <a:gd name="connsiteX0" fmla="*/ 28632 w 58732"/>
                <a:gd name="connsiteY0" fmla="*/ 10 h 58732"/>
                <a:gd name="connsiteX1" fmla="*/ 10 w 58732"/>
                <a:gd name="connsiteY1" fmla="*/ 30101 h 58732"/>
                <a:gd name="connsiteX2" fmla="*/ 30101 w 58732"/>
                <a:gd name="connsiteY2" fmla="*/ 58722 h 58732"/>
                <a:gd name="connsiteX3" fmla="*/ 58722 w 58732"/>
                <a:gd name="connsiteY3" fmla="*/ 28632 h 58732"/>
                <a:gd name="connsiteX4" fmla="*/ 28632 w 58732"/>
                <a:gd name="connsiteY4" fmla="*/ 10 h 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32" h="58732">
                  <a:moveTo>
                    <a:pt x="28632" y="10"/>
                  </a:moveTo>
                  <a:cubicBezTo>
                    <a:pt x="12426" y="437"/>
                    <a:pt x="-416" y="13895"/>
                    <a:pt x="10" y="30101"/>
                  </a:cubicBezTo>
                  <a:cubicBezTo>
                    <a:pt x="437" y="46307"/>
                    <a:pt x="13895" y="59149"/>
                    <a:pt x="30101" y="58722"/>
                  </a:cubicBezTo>
                  <a:cubicBezTo>
                    <a:pt x="46307" y="58296"/>
                    <a:pt x="59149" y="44838"/>
                    <a:pt x="58722" y="28632"/>
                  </a:cubicBezTo>
                  <a:cubicBezTo>
                    <a:pt x="58296" y="12426"/>
                    <a:pt x="44838" y="-416"/>
                    <a:pt x="28632" y="10"/>
                  </a:cubicBezTo>
                  <a:close/>
                </a:path>
              </a:pathLst>
            </a:custGeom>
            <a:solidFill>
              <a:srgbClr val="999999"/>
            </a:solidFill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גרפיקה 1">
              <a:extLst>
                <a:ext uri="{FF2B5EF4-FFF2-40B4-BE49-F238E27FC236}">
                  <a16:creationId xmlns:a16="http://schemas.microsoft.com/office/drawing/2014/main" id="{0E0E1DC9-C734-4BB6-32B1-FA9149CCB596}"/>
                </a:ext>
              </a:extLst>
            </p:cNvPr>
            <p:cNvGrpSpPr/>
            <p:nvPr/>
          </p:nvGrpSpPr>
          <p:grpSpPr>
            <a:xfrm>
              <a:off x="8862857" y="1041589"/>
              <a:ext cx="4738" cy="1015637"/>
              <a:chOff x="8862857" y="1041589"/>
              <a:chExt cx="4738" cy="1015637"/>
            </a:xfrm>
          </p:grpSpPr>
          <p:sp>
            <p:nvSpPr>
              <p:cNvPr id="8" name="צורה חופשית: צורה 7">
                <a:extLst>
                  <a:ext uri="{FF2B5EF4-FFF2-40B4-BE49-F238E27FC236}">
                    <a16:creationId xmlns:a16="http://schemas.microsoft.com/office/drawing/2014/main" id="{56B2386B-3790-F6A2-D2D8-BE8DE7E0B8C6}"/>
                  </a:ext>
                </a:extLst>
              </p:cNvPr>
              <p:cNvSpPr/>
              <p:nvPr/>
            </p:nvSpPr>
            <p:spPr>
              <a:xfrm>
                <a:off x="8862857" y="1041589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צורה חופשית: צורה 8">
                <a:extLst>
                  <a:ext uri="{FF2B5EF4-FFF2-40B4-BE49-F238E27FC236}">
                    <a16:creationId xmlns:a16="http://schemas.microsoft.com/office/drawing/2014/main" id="{15221195-04C1-230C-71D3-E3AF9F71BF96}"/>
                  </a:ext>
                </a:extLst>
              </p:cNvPr>
              <p:cNvSpPr/>
              <p:nvPr/>
            </p:nvSpPr>
            <p:spPr>
              <a:xfrm>
                <a:off x="8862857" y="1092055"/>
                <a:ext cx="4738" cy="118561"/>
              </a:xfrm>
              <a:custGeom>
                <a:avLst/>
                <a:gdLst>
                  <a:gd name="connsiteX0" fmla="*/ 0 w 4738"/>
                  <a:gd name="connsiteY0" fmla="*/ 0 h 118561"/>
                  <a:gd name="connsiteX1" fmla="*/ 0 w 4738"/>
                  <a:gd name="connsiteY1" fmla="*/ 118561 h 11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18561">
                    <a:moveTo>
                      <a:pt x="0" y="0"/>
                    </a:moveTo>
                    <a:lnTo>
                      <a:pt x="0" y="118561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צורה חופשית: צורה 9">
                <a:extLst>
                  <a:ext uri="{FF2B5EF4-FFF2-40B4-BE49-F238E27FC236}">
                    <a16:creationId xmlns:a16="http://schemas.microsoft.com/office/drawing/2014/main" id="{BF843553-06F5-7D82-E8DD-B5A6CF68A763}"/>
                  </a:ext>
                </a:extLst>
              </p:cNvPr>
              <p:cNvSpPr/>
              <p:nvPr/>
            </p:nvSpPr>
            <p:spPr>
              <a:xfrm>
                <a:off x="8862857" y="1227534"/>
                <a:ext cx="4738" cy="796189"/>
              </a:xfrm>
              <a:custGeom>
                <a:avLst/>
                <a:gdLst>
                  <a:gd name="connsiteX0" fmla="*/ 0 w 4738"/>
                  <a:gd name="connsiteY0" fmla="*/ 0 h 796189"/>
                  <a:gd name="connsiteX1" fmla="*/ 0 w 4738"/>
                  <a:gd name="connsiteY1" fmla="*/ 796190 h 79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796189">
                    <a:moveTo>
                      <a:pt x="0" y="0"/>
                    </a:moveTo>
                    <a:lnTo>
                      <a:pt x="0" y="796190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צורה חופשית: צורה 10">
                <a:extLst>
                  <a:ext uri="{FF2B5EF4-FFF2-40B4-BE49-F238E27FC236}">
                    <a16:creationId xmlns:a16="http://schemas.microsoft.com/office/drawing/2014/main" id="{6495565F-3AA7-0020-6E46-C601B7D60218}"/>
                  </a:ext>
                </a:extLst>
              </p:cNvPr>
              <p:cNvSpPr/>
              <p:nvPr/>
            </p:nvSpPr>
            <p:spPr>
              <a:xfrm>
                <a:off x="8862857" y="2040640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5" name="מלבן 14">
            <a:extLst>
              <a:ext uri="{FF2B5EF4-FFF2-40B4-BE49-F238E27FC236}">
                <a16:creationId xmlns:a16="http://schemas.microsoft.com/office/drawing/2014/main" id="{26416CDB-AA0D-CE0F-BEF3-962CBABEB32B}"/>
              </a:ext>
            </a:extLst>
          </p:cNvPr>
          <p:cNvSpPr/>
          <p:nvPr/>
        </p:nvSpPr>
        <p:spPr>
          <a:xfrm>
            <a:off x="2520112" y="733905"/>
            <a:ext cx="7151776" cy="651022"/>
          </a:xfrm>
          <a:prstGeom prst="rect">
            <a:avLst/>
          </a:prstGeom>
          <a:solidFill>
            <a:srgbClr val="002D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83CEEA9C-67C7-B108-0F60-0D095E1CA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414" y="745333"/>
            <a:ext cx="6801173" cy="651023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יעדי מעבר צודק לכלכלת דלת פחמן</a:t>
            </a:r>
          </a:p>
        </p:txBody>
      </p:sp>
      <p:pic>
        <p:nvPicPr>
          <p:cNvPr id="17" name="גרפיקה 16">
            <a:extLst>
              <a:ext uri="{FF2B5EF4-FFF2-40B4-BE49-F238E27FC236}">
                <a16:creationId xmlns:a16="http://schemas.microsoft.com/office/drawing/2014/main" id="{99C2EA4A-0F81-A2AF-5FB5-2A9B89987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6706" y="1828525"/>
            <a:ext cx="2660904" cy="2660904"/>
          </a:xfrm>
          <a:prstGeom prst="rect">
            <a:avLst/>
          </a:prstGeom>
        </p:spPr>
      </p:pic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34BA59D8-4425-ACD3-722B-878DEF4AE5B5}"/>
              </a:ext>
            </a:extLst>
          </p:cNvPr>
          <p:cNvSpPr txBox="1"/>
          <p:nvPr/>
        </p:nvSpPr>
        <p:spPr>
          <a:xfrm>
            <a:off x="8128883" y="4709580"/>
            <a:ext cx="2448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>
              <a:lnSpc>
                <a:spcPct val="100000"/>
              </a:lnSpc>
            </a:pPr>
            <a:r>
              <a:rPr lang="he-IL" sz="1800" u="none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לגיטימציה ציבורית ורתימה חברתית</a:t>
            </a:r>
          </a:p>
        </p:txBody>
      </p:sp>
      <p:pic>
        <p:nvPicPr>
          <p:cNvPr id="19" name="גרפיקה 18">
            <a:extLst>
              <a:ext uri="{FF2B5EF4-FFF2-40B4-BE49-F238E27FC236}">
                <a16:creationId xmlns:a16="http://schemas.microsoft.com/office/drawing/2014/main" id="{AFCED7BD-9C6C-C06E-3BE0-4CB2ABC51B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31344" y="1828525"/>
            <a:ext cx="2660904" cy="2660904"/>
          </a:xfrm>
          <a:prstGeom prst="rect">
            <a:avLst/>
          </a:prstGeom>
        </p:spPr>
      </p:pic>
      <p:pic>
        <p:nvPicPr>
          <p:cNvPr id="20" name="גרפיקה 19">
            <a:extLst>
              <a:ext uri="{FF2B5EF4-FFF2-40B4-BE49-F238E27FC236}">
                <a16:creationId xmlns:a16="http://schemas.microsoft.com/office/drawing/2014/main" id="{F9D09DB1-AE29-053C-9B96-EF31B4606D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65982" y="1857439"/>
            <a:ext cx="2660904" cy="2660904"/>
          </a:xfrm>
          <a:prstGeom prst="rect">
            <a:avLst/>
          </a:prstGeom>
        </p:spPr>
      </p:pic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0555466F-A601-FB96-5079-EE0B77D5736F}"/>
              </a:ext>
            </a:extLst>
          </p:cNvPr>
          <p:cNvSpPr txBox="1"/>
          <p:nvPr/>
        </p:nvSpPr>
        <p:spPr>
          <a:xfrm>
            <a:off x="4863521" y="4709580"/>
            <a:ext cx="2448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>
              <a:lnSpc>
                <a:spcPct val="100000"/>
              </a:lnSpc>
            </a:pPr>
            <a:r>
              <a:rPr lang="he-IL" sz="1800" u="none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ניצול ההזדמנויות הגלומות במעבר</a:t>
            </a: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5C4B2058-26C6-7ED9-92FA-CF94736751D4}"/>
              </a:ext>
            </a:extLst>
          </p:cNvPr>
          <p:cNvSpPr txBox="1"/>
          <p:nvPr/>
        </p:nvSpPr>
        <p:spPr>
          <a:xfrm>
            <a:off x="1598159" y="4709580"/>
            <a:ext cx="2448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>
              <a:lnSpc>
                <a:spcPct val="100000"/>
              </a:lnSpc>
            </a:pPr>
            <a:r>
              <a:rPr lang="he-IL" sz="1800" u="none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ריכוך ההשפעות השליליות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B90910D-B3E9-4FE4-E118-2AADEDF9732E}"/>
              </a:ext>
            </a:extLst>
          </p:cNvPr>
          <p:cNvSpPr txBox="1"/>
          <p:nvPr/>
        </p:nvSpPr>
        <p:spPr>
          <a:xfrm>
            <a:off x="8248430" y="2666061"/>
            <a:ext cx="21506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/>
            <a:r>
              <a:rPr lang="he-IL" sz="160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צמצום התנגדויות, הסרת חסמים ורתימת דעת הקהל ובעלי העניין הרלוונטיים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13A91943-C7A9-45C7-4546-34DA5C4B6D64}"/>
              </a:ext>
            </a:extLst>
          </p:cNvPr>
          <p:cNvSpPr txBox="1"/>
          <p:nvPr/>
        </p:nvSpPr>
        <p:spPr>
          <a:xfrm>
            <a:off x="4965509" y="2666061"/>
            <a:ext cx="22276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/>
            <a:r>
              <a:rPr lang="he-IL" sz="160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פיתוח כלכלי (תעשיות ירוקות), סביבתי וחברתי, תוך תמיכה באזורי תעשיה מזהמת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0B1D5220-7F7C-9B0E-4496-955C0EA40B88}"/>
              </a:ext>
            </a:extLst>
          </p:cNvPr>
          <p:cNvSpPr txBox="1"/>
          <p:nvPr/>
        </p:nvSpPr>
        <p:spPr>
          <a:xfrm>
            <a:off x="1682589" y="2666061"/>
            <a:ext cx="22276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/>
            <a:r>
              <a:rPr lang="he-IL" sz="160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תמיכה בעובדים, במעסיקים ובקהילות שנפגעים מצמצום תעשיות מזהמות</a:t>
            </a:r>
          </a:p>
        </p:txBody>
      </p:sp>
      <p:grpSp>
        <p:nvGrpSpPr>
          <p:cNvPr id="28" name="קבוצה 27">
            <a:extLst>
              <a:ext uri="{FF2B5EF4-FFF2-40B4-BE49-F238E27FC236}">
                <a16:creationId xmlns:a16="http://schemas.microsoft.com/office/drawing/2014/main" id="{61E89AE0-722C-85C1-818C-69C828960EBE}"/>
              </a:ext>
            </a:extLst>
          </p:cNvPr>
          <p:cNvGrpSpPr/>
          <p:nvPr/>
        </p:nvGrpSpPr>
        <p:grpSpPr>
          <a:xfrm>
            <a:off x="4575365" y="6362735"/>
            <a:ext cx="7215115" cy="79063"/>
            <a:chOff x="3982215" y="4746219"/>
            <a:chExt cx="8292990" cy="45719"/>
          </a:xfrm>
        </p:grpSpPr>
        <p:cxnSp>
          <p:nvCxnSpPr>
            <p:cNvPr id="29" name="מחבר ישר 28">
              <a:extLst>
                <a:ext uri="{FF2B5EF4-FFF2-40B4-BE49-F238E27FC236}">
                  <a16:creationId xmlns:a16="http://schemas.microsoft.com/office/drawing/2014/main" id="{2CE7097E-A2E0-FA80-427F-A756C420DA42}"/>
                </a:ext>
              </a:extLst>
            </p:cNvPr>
            <p:cNvCxnSpPr>
              <a:cxnSpLocks/>
            </p:cNvCxnSpPr>
            <p:nvPr/>
          </p:nvCxnSpPr>
          <p:spPr>
            <a:xfrm>
              <a:off x="3999295" y="4769079"/>
              <a:ext cx="827591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אליפסה 29">
              <a:extLst>
                <a:ext uri="{FF2B5EF4-FFF2-40B4-BE49-F238E27FC236}">
                  <a16:creationId xmlns:a16="http://schemas.microsoft.com/office/drawing/2014/main" id="{EA8FBC26-523D-61EF-457F-B6D9B6D4630F}"/>
                </a:ext>
              </a:extLst>
            </p:cNvPr>
            <p:cNvSpPr/>
            <p:nvPr/>
          </p:nvSpPr>
          <p:spPr>
            <a:xfrm>
              <a:off x="3982215" y="4746219"/>
              <a:ext cx="4571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1" name="תמונה 22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63111FC5-FB1B-48F2-97C5-77FD69C3CB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52" y="6264095"/>
            <a:ext cx="927809" cy="261836"/>
          </a:xfrm>
          <a:prstGeom prst="rect">
            <a:avLst/>
          </a:prstGeom>
        </p:spPr>
      </p:pic>
      <p:pic>
        <p:nvPicPr>
          <p:cNvPr id="32" name="גרפיקה 23">
            <a:extLst>
              <a:ext uri="{FF2B5EF4-FFF2-40B4-BE49-F238E27FC236}">
                <a16:creationId xmlns:a16="http://schemas.microsoft.com/office/drawing/2014/main" id="{558B9C4A-AACD-41CE-A934-46A7785173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03730" y="6255296"/>
            <a:ext cx="927812" cy="193939"/>
          </a:xfrm>
          <a:prstGeom prst="rect">
            <a:avLst/>
          </a:prstGeom>
        </p:spPr>
      </p:pic>
      <p:pic>
        <p:nvPicPr>
          <p:cNvPr id="33" name="גרפיקה 24">
            <a:extLst>
              <a:ext uri="{FF2B5EF4-FFF2-40B4-BE49-F238E27FC236}">
                <a16:creationId xmlns:a16="http://schemas.microsoft.com/office/drawing/2014/main" id="{92301539-016D-43F2-9DD2-97E434A702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16538" y="6258568"/>
            <a:ext cx="730156" cy="19066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65987A8-88A9-4CA6-AB83-A85C23B5502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8" y="6115388"/>
            <a:ext cx="673457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76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גרפיקה 1">
            <a:extLst>
              <a:ext uri="{FF2B5EF4-FFF2-40B4-BE49-F238E27FC236}">
                <a16:creationId xmlns:a16="http://schemas.microsoft.com/office/drawing/2014/main" id="{10F5A3C4-1C2B-1253-B483-6816429EE621}"/>
              </a:ext>
            </a:extLst>
          </p:cNvPr>
          <p:cNvGrpSpPr/>
          <p:nvPr/>
        </p:nvGrpSpPr>
        <p:grpSpPr>
          <a:xfrm>
            <a:off x="9017476" y="301829"/>
            <a:ext cx="2773005" cy="2411506"/>
            <a:chOff x="6806278" y="268750"/>
            <a:chExt cx="2056578" cy="1788475"/>
          </a:xfrm>
        </p:grpSpPr>
        <p:sp>
          <p:nvSpPr>
            <p:cNvPr id="5" name="צורה חופשית: צורה 4">
              <a:extLst>
                <a:ext uri="{FF2B5EF4-FFF2-40B4-BE49-F238E27FC236}">
                  <a16:creationId xmlns:a16="http://schemas.microsoft.com/office/drawing/2014/main" id="{6BE51533-7C0D-1B8E-5F8C-F913DE61BB91}"/>
                </a:ext>
              </a:extLst>
            </p:cNvPr>
            <p:cNvSpPr/>
            <p:nvPr/>
          </p:nvSpPr>
          <p:spPr>
            <a:xfrm>
              <a:off x="6806278" y="299183"/>
              <a:ext cx="2056578" cy="742405"/>
            </a:xfrm>
            <a:custGeom>
              <a:avLst/>
              <a:gdLst>
                <a:gd name="connsiteX0" fmla="*/ 0 w 2056578"/>
                <a:gd name="connsiteY0" fmla="*/ 0 h 742405"/>
                <a:gd name="connsiteX1" fmla="*/ 1314172 w 2056578"/>
                <a:gd name="connsiteY1" fmla="*/ 0 h 742405"/>
                <a:gd name="connsiteX2" fmla="*/ 2056579 w 2056578"/>
                <a:gd name="connsiteY2" fmla="*/ 742406 h 7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6578" h="742405">
                  <a:moveTo>
                    <a:pt x="0" y="0"/>
                  </a:moveTo>
                  <a:lnTo>
                    <a:pt x="1314172" y="0"/>
                  </a:lnTo>
                  <a:cubicBezTo>
                    <a:pt x="1724161" y="0"/>
                    <a:pt x="2056579" y="332370"/>
                    <a:pt x="2056579" y="742406"/>
                  </a:cubicBezTo>
                </a:path>
              </a:pathLst>
            </a:custGeom>
            <a:noFill/>
            <a:ln w="9467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צורה חופשית: צורה 5">
              <a:extLst>
                <a:ext uri="{FF2B5EF4-FFF2-40B4-BE49-F238E27FC236}">
                  <a16:creationId xmlns:a16="http://schemas.microsoft.com/office/drawing/2014/main" id="{6FD35B5B-746E-658A-80DA-84A3E77A2B21}"/>
                </a:ext>
              </a:extLst>
            </p:cNvPr>
            <p:cNvSpPr/>
            <p:nvPr/>
          </p:nvSpPr>
          <p:spPr>
            <a:xfrm>
              <a:off x="7035951" y="268750"/>
              <a:ext cx="58732" cy="58732"/>
            </a:xfrm>
            <a:custGeom>
              <a:avLst/>
              <a:gdLst>
                <a:gd name="connsiteX0" fmla="*/ 28632 w 58732"/>
                <a:gd name="connsiteY0" fmla="*/ 10 h 58732"/>
                <a:gd name="connsiteX1" fmla="*/ 10 w 58732"/>
                <a:gd name="connsiteY1" fmla="*/ 30101 h 58732"/>
                <a:gd name="connsiteX2" fmla="*/ 30101 w 58732"/>
                <a:gd name="connsiteY2" fmla="*/ 58722 h 58732"/>
                <a:gd name="connsiteX3" fmla="*/ 58722 w 58732"/>
                <a:gd name="connsiteY3" fmla="*/ 28632 h 58732"/>
                <a:gd name="connsiteX4" fmla="*/ 28632 w 58732"/>
                <a:gd name="connsiteY4" fmla="*/ 10 h 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32" h="58732">
                  <a:moveTo>
                    <a:pt x="28632" y="10"/>
                  </a:moveTo>
                  <a:cubicBezTo>
                    <a:pt x="12426" y="437"/>
                    <a:pt x="-416" y="13895"/>
                    <a:pt x="10" y="30101"/>
                  </a:cubicBezTo>
                  <a:cubicBezTo>
                    <a:pt x="437" y="46307"/>
                    <a:pt x="13895" y="59149"/>
                    <a:pt x="30101" y="58722"/>
                  </a:cubicBezTo>
                  <a:cubicBezTo>
                    <a:pt x="46307" y="58296"/>
                    <a:pt x="59149" y="44838"/>
                    <a:pt x="58722" y="28632"/>
                  </a:cubicBezTo>
                  <a:cubicBezTo>
                    <a:pt x="58296" y="12426"/>
                    <a:pt x="44838" y="-416"/>
                    <a:pt x="28632" y="10"/>
                  </a:cubicBezTo>
                  <a:close/>
                </a:path>
              </a:pathLst>
            </a:custGeom>
            <a:solidFill>
              <a:srgbClr val="999999"/>
            </a:solidFill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גרפיקה 1">
              <a:extLst>
                <a:ext uri="{FF2B5EF4-FFF2-40B4-BE49-F238E27FC236}">
                  <a16:creationId xmlns:a16="http://schemas.microsoft.com/office/drawing/2014/main" id="{0E0E1DC9-C734-4BB6-32B1-FA9149CCB596}"/>
                </a:ext>
              </a:extLst>
            </p:cNvPr>
            <p:cNvGrpSpPr/>
            <p:nvPr/>
          </p:nvGrpSpPr>
          <p:grpSpPr>
            <a:xfrm>
              <a:off x="8862857" y="1041589"/>
              <a:ext cx="4738" cy="1015637"/>
              <a:chOff x="8862857" y="1041589"/>
              <a:chExt cx="4738" cy="1015637"/>
            </a:xfrm>
          </p:grpSpPr>
          <p:sp>
            <p:nvSpPr>
              <p:cNvPr id="8" name="צורה חופשית: צורה 7">
                <a:extLst>
                  <a:ext uri="{FF2B5EF4-FFF2-40B4-BE49-F238E27FC236}">
                    <a16:creationId xmlns:a16="http://schemas.microsoft.com/office/drawing/2014/main" id="{56B2386B-3790-F6A2-D2D8-BE8DE7E0B8C6}"/>
                  </a:ext>
                </a:extLst>
              </p:cNvPr>
              <p:cNvSpPr/>
              <p:nvPr/>
            </p:nvSpPr>
            <p:spPr>
              <a:xfrm>
                <a:off x="8862857" y="1041589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צורה חופשית: צורה 8">
                <a:extLst>
                  <a:ext uri="{FF2B5EF4-FFF2-40B4-BE49-F238E27FC236}">
                    <a16:creationId xmlns:a16="http://schemas.microsoft.com/office/drawing/2014/main" id="{15221195-04C1-230C-71D3-E3AF9F71BF96}"/>
                  </a:ext>
                </a:extLst>
              </p:cNvPr>
              <p:cNvSpPr/>
              <p:nvPr/>
            </p:nvSpPr>
            <p:spPr>
              <a:xfrm>
                <a:off x="8862857" y="1092055"/>
                <a:ext cx="4738" cy="118561"/>
              </a:xfrm>
              <a:custGeom>
                <a:avLst/>
                <a:gdLst>
                  <a:gd name="connsiteX0" fmla="*/ 0 w 4738"/>
                  <a:gd name="connsiteY0" fmla="*/ 0 h 118561"/>
                  <a:gd name="connsiteX1" fmla="*/ 0 w 4738"/>
                  <a:gd name="connsiteY1" fmla="*/ 118561 h 11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18561">
                    <a:moveTo>
                      <a:pt x="0" y="0"/>
                    </a:moveTo>
                    <a:lnTo>
                      <a:pt x="0" y="118561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צורה חופשית: צורה 9">
                <a:extLst>
                  <a:ext uri="{FF2B5EF4-FFF2-40B4-BE49-F238E27FC236}">
                    <a16:creationId xmlns:a16="http://schemas.microsoft.com/office/drawing/2014/main" id="{BF843553-06F5-7D82-E8DD-B5A6CF68A763}"/>
                  </a:ext>
                </a:extLst>
              </p:cNvPr>
              <p:cNvSpPr/>
              <p:nvPr/>
            </p:nvSpPr>
            <p:spPr>
              <a:xfrm>
                <a:off x="8862857" y="1227534"/>
                <a:ext cx="4738" cy="796189"/>
              </a:xfrm>
              <a:custGeom>
                <a:avLst/>
                <a:gdLst>
                  <a:gd name="connsiteX0" fmla="*/ 0 w 4738"/>
                  <a:gd name="connsiteY0" fmla="*/ 0 h 796189"/>
                  <a:gd name="connsiteX1" fmla="*/ 0 w 4738"/>
                  <a:gd name="connsiteY1" fmla="*/ 796190 h 79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796189">
                    <a:moveTo>
                      <a:pt x="0" y="0"/>
                    </a:moveTo>
                    <a:lnTo>
                      <a:pt x="0" y="796190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צורה חופשית: צורה 10">
                <a:extLst>
                  <a:ext uri="{FF2B5EF4-FFF2-40B4-BE49-F238E27FC236}">
                    <a16:creationId xmlns:a16="http://schemas.microsoft.com/office/drawing/2014/main" id="{6495565F-3AA7-0020-6E46-C601B7D60218}"/>
                  </a:ext>
                </a:extLst>
              </p:cNvPr>
              <p:cNvSpPr/>
              <p:nvPr/>
            </p:nvSpPr>
            <p:spPr>
              <a:xfrm>
                <a:off x="8862857" y="2040640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8" name="Title 109">
            <a:extLst>
              <a:ext uri="{FF2B5EF4-FFF2-40B4-BE49-F238E27FC236}">
                <a16:creationId xmlns:a16="http://schemas.microsoft.com/office/drawing/2014/main" id="{355FCB4C-B824-3509-1AC6-D7425FEB6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992" y="505734"/>
            <a:ext cx="9172250" cy="673049"/>
          </a:xfrm>
        </p:spPr>
        <p:txBody>
          <a:bodyPr anchor="b">
            <a:noAutofit/>
          </a:bodyPr>
          <a:lstStyle/>
          <a:p>
            <a:pPr algn="ctr"/>
            <a:r>
              <a:rPr lang="he-IL" sz="3200" b="1" dirty="0">
                <a:solidFill>
                  <a:srgbClr val="0029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תהליך "מעבר צודק" – תשתית נדרשת</a:t>
            </a:r>
            <a:endParaRPr lang="he-IL" sz="7200" b="1" dirty="0">
              <a:solidFill>
                <a:srgbClr val="0029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0" name="מציין מיקום תוכן 39">
                <a:extLst>
                  <a:ext uri="{FF2B5EF4-FFF2-40B4-BE49-F238E27FC236}">
                    <a16:creationId xmlns:a16="http://schemas.microsoft.com/office/drawing/2014/main" id="{FBFFE11A-28A4-98A1-8D95-D9CD9DD9A4C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87620661"/>
                  </p:ext>
                </p:extLst>
              </p:nvPr>
            </p:nvGraphicFramePr>
            <p:xfrm>
              <a:off x="832538" y="1451504"/>
              <a:ext cx="10515600" cy="435133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0" name="מציין מיקום תוכן 39">
                <a:extLst>
                  <a:ext uri="{FF2B5EF4-FFF2-40B4-BE49-F238E27FC236}">
                    <a16:creationId xmlns:a16="http://schemas.microsoft.com/office/drawing/2014/main" id="{FBFFE11A-28A4-98A1-8D95-D9CD9DD9A4C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2538" y="1451504"/>
                <a:ext cx="10515600" cy="4351338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אליפסה 28">
            <a:extLst>
              <a:ext uri="{FF2B5EF4-FFF2-40B4-BE49-F238E27FC236}">
                <a16:creationId xmlns:a16="http://schemas.microsoft.com/office/drawing/2014/main" id="{CAD9A7CE-1F02-FBBF-625C-BDB4A13083C6}"/>
              </a:ext>
            </a:extLst>
          </p:cNvPr>
          <p:cNvSpPr/>
          <p:nvPr/>
        </p:nvSpPr>
        <p:spPr>
          <a:xfrm>
            <a:off x="5201787" y="2716531"/>
            <a:ext cx="1797336" cy="1797336"/>
          </a:xfrm>
          <a:prstGeom prst="ellipse">
            <a:avLst/>
          </a:prstGeom>
          <a:solidFill>
            <a:srgbClr val="002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6A0CDE50-12FA-E1DD-8715-9E9B50A70F9B}"/>
              </a:ext>
            </a:extLst>
          </p:cNvPr>
          <p:cNvSpPr txBox="1"/>
          <p:nvPr/>
        </p:nvSpPr>
        <p:spPr>
          <a:xfrm>
            <a:off x="5243417" y="3304008"/>
            <a:ext cx="167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מעבר </a:t>
            </a:r>
            <a:b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צודק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תמונה 22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A33E3DD4-C144-4992-86EF-BC49457986C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52" y="6264095"/>
            <a:ext cx="927809" cy="261836"/>
          </a:xfrm>
          <a:prstGeom prst="rect">
            <a:avLst/>
          </a:prstGeom>
        </p:spPr>
      </p:pic>
      <p:pic>
        <p:nvPicPr>
          <p:cNvPr id="21" name="גרפיקה 23">
            <a:extLst>
              <a:ext uri="{FF2B5EF4-FFF2-40B4-BE49-F238E27FC236}">
                <a16:creationId xmlns:a16="http://schemas.microsoft.com/office/drawing/2014/main" id="{4C710DE8-C0C0-43EA-AFB0-A6881D79D8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03730" y="6255296"/>
            <a:ext cx="927812" cy="193939"/>
          </a:xfrm>
          <a:prstGeom prst="rect">
            <a:avLst/>
          </a:prstGeom>
        </p:spPr>
      </p:pic>
      <p:pic>
        <p:nvPicPr>
          <p:cNvPr id="22" name="גרפיקה 24">
            <a:extLst>
              <a:ext uri="{FF2B5EF4-FFF2-40B4-BE49-F238E27FC236}">
                <a16:creationId xmlns:a16="http://schemas.microsoft.com/office/drawing/2014/main" id="{D1E8713B-332A-4B6E-A9AC-DA6BEADB29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16538" y="6258568"/>
            <a:ext cx="730156" cy="19066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AFE6D0F-DCA2-4DCD-AFBD-5CCC21BD3E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8" y="6115388"/>
            <a:ext cx="673457" cy="501677"/>
          </a:xfrm>
          <a:prstGeom prst="rect">
            <a:avLst/>
          </a:prstGeom>
        </p:spPr>
      </p:pic>
      <p:grpSp>
        <p:nvGrpSpPr>
          <p:cNvPr id="27" name="קבוצה 27">
            <a:extLst>
              <a:ext uri="{FF2B5EF4-FFF2-40B4-BE49-F238E27FC236}">
                <a16:creationId xmlns:a16="http://schemas.microsoft.com/office/drawing/2014/main" id="{87C1130F-4F39-4B1E-828B-7B2C418A16CC}"/>
              </a:ext>
            </a:extLst>
          </p:cNvPr>
          <p:cNvGrpSpPr/>
          <p:nvPr/>
        </p:nvGrpSpPr>
        <p:grpSpPr>
          <a:xfrm>
            <a:off x="4575365" y="6362735"/>
            <a:ext cx="7215115" cy="79063"/>
            <a:chOff x="3982215" y="4746219"/>
            <a:chExt cx="8292990" cy="45719"/>
          </a:xfrm>
        </p:grpSpPr>
        <p:cxnSp>
          <p:nvCxnSpPr>
            <p:cNvPr id="31" name="מחבר ישר 28">
              <a:extLst>
                <a:ext uri="{FF2B5EF4-FFF2-40B4-BE49-F238E27FC236}">
                  <a16:creationId xmlns:a16="http://schemas.microsoft.com/office/drawing/2014/main" id="{09C7CB44-7480-4347-9FE5-494F56652865}"/>
                </a:ext>
              </a:extLst>
            </p:cNvPr>
            <p:cNvCxnSpPr>
              <a:cxnSpLocks/>
            </p:cNvCxnSpPr>
            <p:nvPr/>
          </p:nvCxnSpPr>
          <p:spPr>
            <a:xfrm>
              <a:off x="3999295" y="4769079"/>
              <a:ext cx="827591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אליפסה 29">
              <a:extLst>
                <a:ext uri="{FF2B5EF4-FFF2-40B4-BE49-F238E27FC236}">
                  <a16:creationId xmlns:a16="http://schemas.microsoft.com/office/drawing/2014/main" id="{C28C218C-E32D-467D-8F55-38CE1D243923}"/>
                </a:ext>
              </a:extLst>
            </p:cNvPr>
            <p:cNvSpPr/>
            <p:nvPr/>
          </p:nvSpPr>
          <p:spPr>
            <a:xfrm>
              <a:off x="3982215" y="4746219"/>
              <a:ext cx="4571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81251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גרפיקה 1">
            <a:extLst>
              <a:ext uri="{FF2B5EF4-FFF2-40B4-BE49-F238E27FC236}">
                <a16:creationId xmlns:a16="http://schemas.microsoft.com/office/drawing/2014/main" id="{10F5A3C4-1C2B-1253-B483-6816429EE621}"/>
              </a:ext>
            </a:extLst>
          </p:cNvPr>
          <p:cNvGrpSpPr/>
          <p:nvPr/>
        </p:nvGrpSpPr>
        <p:grpSpPr>
          <a:xfrm>
            <a:off x="9017476" y="301829"/>
            <a:ext cx="2773005" cy="2411506"/>
            <a:chOff x="6806278" y="268750"/>
            <a:chExt cx="2056578" cy="1788475"/>
          </a:xfrm>
        </p:grpSpPr>
        <p:sp>
          <p:nvSpPr>
            <p:cNvPr id="5" name="צורה חופשית: צורה 4">
              <a:extLst>
                <a:ext uri="{FF2B5EF4-FFF2-40B4-BE49-F238E27FC236}">
                  <a16:creationId xmlns:a16="http://schemas.microsoft.com/office/drawing/2014/main" id="{6BE51533-7C0D-1B8E-5F8C-F913DE61BB91}"/>
                </a:ext>
              </a:extLst>
            </p:cNvPr>
            <p:cNvSpPr/>
            <p:nvPr/>
          </p:nvSpPr>
          <p:spPr>
            <a:xfrm>
              <a:off x="6806278" y="299183"/>
              <a:ext cx="2056578" cy="742405"/>
            </a:xfrm>
            <a:custGeom>
              <a:avLst/>
              <a:gdLst>
                <a:gd name="connsiteX0" fmla="*/ 0 w 2056578"/>
                <a:gd name="connsiteY0" fmla="*/ 0 h 742405"/>
                <a:gd name="connsiteX1" fmla="*/ 1314172 w 2056578"/>
                <a:gd name="connsiteY1" fmla="*/ 0 h 742405"/>
                <a:gd name="connsiteX2" fmla="*/ 2056579 w 2056578"/>
                <a:gd name="connsiteY2" fmla="*/ 742406 h 7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6578" h="742405">
                  <a:moveTo>
                    <a:pt x="0" y="0"/>
                  </a:moveTo>
                  <a:lnTo>
                    <a:pt x="1314172" y="0"/>
                  </a:lnTo>
                  <a:cubicBezTo>
                    <a:pt x="1724161" y="0"/>
                    <a:pt x="2056579" y="332370"/>
                    <a:pt x="2056579" y="742406"/>
                  </a:cubicBezTo>
                </a:path>
              </a:pathLst>
            </a:custGeom>
            <a:noFill/>
            <a:ln w="9467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צורה חופשית: צורה 5">
              <a:extLst>
                <a:ext uri="{FF2B5EF4-FFF2-40B4-BE49-F238E27FC236}">
                  <a16:creationId xmlns:a16="http://schemas.microsoft.com/office/drawing/2014/main" id="{6FD35B5B-746E-658A-80DA-84A3E77A2B21}"/>
                </a:ext>
              </a:extLst>
            </p:cNvPr>
            <p:cNvSpPr/>
            <p:nvPr/>
          </p:nvSpPr>
          <p:spPr>
            <a:xfrm>
              <a:off x="7035951" y="268750"/>
              <a:ext cx="58732" cy="58732"/>
            </a:xfrm>
            <a:custGeom>
              <a:avLst/>
              <a:gdLst>
                <a:gd name="connsiteX0" fmla="*/ 28632 w 58732"/>
                <a:gd name="connsiteY0" fmla="*/ 10 h 58732"/>
                <a:gd name="connsiteX1" fmla="*/ 10 w 58732"/>
                <a:gd name="connsiteY1" fmla="*/ 30101 h 58732"/>
                <a:gd name="connsiteX2" fmla="*/ 30101 w 58732"/>
                <a:gd name="connsiteY2" fmla="*/ 58722 h 58732"/>
                <a:gd name="connsiteX3" fmla="*/ 58722 w 58732"/>
                <a:gd name="connsiteY3" fmla="*/ 28632 h 58732"/>
                <a:gd name="connsiteX4" fmla="*/ 28632 w 58732"/>
                <a:gd name="connsiteY4" fmla="*/ 10 h 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32" h="58732">
                  <a:moveTo>
                    <a:pt x="28632" y="10"/>
                  </a:moveTo>
                  <a:cubicBezTo>
                    <a:pt x="12426" y="437"/>
                    <a:pt x="-416" y="13895"/>
                    <a:pt x="10" y="30101"/>
                  </a:cubicBezTo>
                  <a:cubicBezTo>
                    <a:pt x="437" y="46307"/>
                    <a:pt x="13895" y="59149"/>
                    <a:pt x="30101" y="58722"/>
                  </a:cubicBezTo>
                  <a:cubicBezTo>
                    <a:pt x="46307" y="58296"/>
                    <a:pt x="59149" y="44838"/>
                    <a:pt x="58722" y="28632"/>
                  </a:cubicBezTo>
                  <a:cubicBezTo>
                    <a:pt x="58296" y="12426"/>
                    <a:pt x="44838" y="-416"/>
                    <a:pt x="28632" y="10"/>
                  </a:cubicBezTo>
                  <a:close/>
                </a:path>
              </a:pathLst>
            </a:custGeom>
            <a:solidFill>
              <a:srgbClr val="999999"/>
            </a:solidFill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גרפיקה 1">
              <a:extLst>
                <a:ext uri="{FF2B5EF4-FFF2-40B4-BE49-F238E27FC236}">
                  <a16:creationId xmlns:a16="http://schemas.microsoft.com/office/drawing/2014/main" id="{0E0E1DC9-C734-4BB6-32B1-FA9149CCB596}"/>
                </a:ext>
              </a:extLst>
            </p:cNvPr>
            <p:cNvGrpSpPr/>
            <p:nvPr/>
          </p:nvGrpSpPr>
          <p:grpSpPr>
            <a:xfrm>
              <a:off x="8862857" y="1041589"/>
              <a:ext cx="4738" cy="1015637"/>
              <a:chOff x="8862857" y="1041589"/>
              <a:chExt cx="4738" cy="1015637"/>
            </a:xfrm>
          </p:grpSpPr>
          <p:sp>
            <p:nvSpPr>
              <p:cNvPr id="8" name="צורה חופשית: צורה 7">
                <a:extLst>
                  <a:ext uri="{FF2B5EF4-FFF2-40B4-BE49-F238E27FC236}">
                    <a16:creationId xmlns:a16="http://schemas.microsoft.com/office/drawing/2014/main" id="{56B2386B-3790-F6A2-D2D8-BE8DE7E0B8C6}"/>
                  </a:ext>
                </a:extLst>
              </p:cNvPr>
              <p:cNvSpPr/>
              <p:nvPr/>
            </p:nvSpPr>
            <p:spPr>
              <a:xfrm>
                <a:off x="8862857" y="1041589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צורה חופשית: צורה 8">
                <a:extLst>
                  <a:ext uri="{FF2B5EF4-FFF2-40B4-BE49-F238E27FC236}">
                    <a16:creationId xmlns:a16="http://schemas.microsoft.com/office/drawing/2014/main" id="{15221195-04C1-230C-71D3-E3AF9F71BF96}"/>
                  </a:ext>
                </a:extLst>
              </p:cNvPr>
              <p:cNvSpPr/>
              <p:nvPr/>
            </p:nvSpPr>
            <p:spPr>
              <a:xfrm>
                <a:off x="8862857" y="1092055"/>
                <a:ext cx="4738" cy="118561"/>
              </a:xfrm>
              <a:custGeom>
                <a:avLst/>
                <a:gdLst>
                  <a:gd name="connsiteX0" fmla="*/ 0 w 4738"/>
                  <a:gd name="connsiteY0" fmla="*/ 0 h 118561"/>
                  <a:gd name="connsiteX1" fmla="*/ 0 w 4738"/>
                  <a:gd name="connsiteY1" fmla="*/ 118561 h 11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18561">
                    <a:moveTo>
                      <a:pt x="0" y="0"/>
                    </a:moveTo>
                    <a:lnTo>
                      <a:pt x="0" y="118561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צורה חופשית: צורה 9">
                <a:extLst>
                  <a:ext uri="{FF2B5EF4-FFF2-40B4-BE49-F238E27FC236}">
                    <a16:creationId xmlns:a16="http://schemas.microsoft.com/office/drawing/2014/main" id="{BF843553-06F5-7D82-E8DD-B5A6CF68A763}"/>
                  </a:ext>
                </a:extLst>
              </p:cNvPr>
              <p:cNvSpPr/>
              <p:nvPr/>
            </p:nvSpPr>
            <p:spPr>
              <a:xfrm>
                <a:off x="8862857" y="1227534"/>
                <a:ext cx="4738" cy="796189"/>
              </a:xfrm>
              <a:custGeom>
                <a:avLst/>
                <a:gdLst>
                  <a:gd name="connsiteX0" fmla="*/ 0 w 4738"/>
                  <a:gd name="connsiteY0" fmla="*/ 0 h 796189"/>
                  <a:gd name="connsiteX1" fmla="*/ 0 w 4738"/>
                  <a:gd name="connsiteY1" fmla="*/ 796190 h 79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796189">
                    <a:moveTo>
                      <a:pt x="0" y="0"/>
                    </a:moveTo>
                    <a:lnTo>
                      <a:pt x="0" y="796190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צורה חופשית: צורה 10">
                <a:extLst>
                  <a:ext uri="{FF2B5EF4-FFF2-40B4-BE49-F238E27FC236}">
                    <a16:creationId xmlns:a16="http://schemas.microsoft.com/office/drawing/2014/main" id="{6495565F-3AA7-0020-6E46-C601B7D60218}"/>
                  </a:ext>
                </a:extLst>
              </p:cNvPr>
              <p:cNvSpPr/>
              <p:nvPr/>
            </p:nvSpPr>
            <p:spPr>
              <a:xfrm>
                <a:off x="8862857" y="2040640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8" name="Title 109">
            <a:extLst>
              <a:ext uri="{FF2B5EF4-FFF2-40B4-BE49-F238E27FC236}">
                <a16:creationId xmlns:a16="http://schemas.microsoft.com/office/drawing/2014/main" id="{355FCB4C-B824-3509-1AC6-D7425FEB6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468" y="673163"/>
            <a:ext cx="5761065" cy="911365"/>
          </a:xfrm>
        </p:spPr>
        <p:txBody>
          <a:bodyPr anchor="b">
            <a:noAutofit/>
          </a:bodyPr>
          <a:lstStyle/>
          <a:p>
            <a:pPr algn="ctr"/>
            <a:r>
              <a:rPr lang="he-IL" sz="3200" b="1" dirty="0">
                <a:solidFill>
                  <a:srgbClr val="0029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מהלכים לקידום מעבר צודק</a:t>
            </a:r>
            <a:br>
              <a:rPr lang="he-IL" sz="3200" b="1" dirty="0">
                <a:solidFill>
                  <a:srgbClr val="0029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3200" b="1" dirty="0">
                <a:solidFill>
                  <a:srgbClr val="0029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הניסיון הבינלאומי </a:t>
            </a:r>
            <a:endParaRPr lang="he-IL" sz="8800" b="1" dirty="0">
              <a:solidFill>
                <a:srgbClr val="0029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itle 109">
            <a:extLst>
              <a:ext uri="{FF2B5EF4-FFF2-40B4-BE49-F238E27FC236}">
                <a16:creationId xmlns:a16="http://schemas.microsoft.com/office/drawing/2014/main" id="{7C530D22-D5E7-3D05-A343-0142EF860EA4}"/>
              </a:ext>
            </a:extLst>
          </p:cNvPr>
          <p:cNvSpPr txBox="1">
            <a:spLocks/>
          </p:cNvSpPr>
          <p:nvPr/>
        </p:nvSpPr>
        <p:spPr>
          <a:xfrm>
            <a:off x="7058987" y="2159347"/>
            <a:ext cx="2929219" cy="452532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מוסד </a:t>
            </a:r>
            <a:r>
              <a:rPr lang="he-IL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מתכלל</a:t>
            </a:r>
            <a:endParaRPr lang="en-I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9" name="מחבר ישר 38">
            <a:extLst>
              <a:ext uri="{FF2B5EF4-FFF2-40B4-BE49-F238E27FC236}">
                <a16:creationId xmlns:a16="http://schemas.microsoft.com/office/drawing/2014/main" id="{663189BD-E825-B9D0-8042-3D39897EE12A}"/>
              </a:ext>
            </a:extLst>
          </p:cNvPr>
          <p:cNvCxnSpPr>
            <a:cxnSpLocks/>
          </p:cNvCxnSpPr>
          <p:nvPr/>
        </p:nvCxnSpPr>
        <p:spPr>
          <a:xfrm>
            <a:off x="5707812" y="2306488"/>
            <a:ext cx="0" cy="3184602"/>
          </a:xfrm>
          <a:prstGeom prst="line">
            <a:avLst/>
          </a:prstGeom>
          <a:ln w="57150">
            <a:solidFill>
              <a:srgbClr val="0029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09">
            <a:extLst>
              <a:ext uri="{FF2B5EF4-FFF2-40B4-BE49-F238E27FC236}">
                <a16:creationId xmlns:a16="http://schemas.microsoft.com/office/drawing/2014/main" id="{4D8D7958-3B03-5217-A05B-6F53CD479B47}"/>
              </a:ext>
            </a:extLst>
          </p:cNvPr>
          <p:cNvSpPr txBox="1">
            <a:spLocks/>
          </p:cNvSpPr>
          <p:nvPr/>
        </p:nvSpPr>
        <p:spPr>
          <a:xfrm>
            <a:off x="2091148" y="2159347"/>
            <a:ext cx="3325453" cy="452532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מוסדות שיתוף ציבור</a:t>
            </a:r>
            <a:endParaRPr lang="en-I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itle 109">
            <a:extLst>
              <a:ext uri="{FF2B5EF4-FFF2-40B4-BE49-F238E27FC236}">
                <a16:creationId xmlns:a16="http://schemas.microsoft.com/office/drawing/2014/main" id="{B7098DFB-0DE3-2B81-1D61-B5221EA11323}"/>
              </a:ext>
            </a:extLst>
          </p:cNvPr>
          <p:cNvSpPr txBox="1">
            <a:spLocks/>
          </p:cNvSpPr>
          <p:nvPr/>
        </p:nvSpPr>
        <p:spPr>
          <a:xfrm>
            <a:off x="6775400" y="2709628"/>
            <a:ext cx="3212806" cy="1823989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הגברת התיאום בתוך הממשלה ומול בעלי העניין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הנגשת מידע וכלי המדיניות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הגברת ניצול של ערוצי מימון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קשב מלא לתהליך</a:t>
            </a:r>
          </a:p>
        </p:txBody>
      </p:sp>
      <p:sp>
        <p:nvSpPr>
          <p:cNvPr id="19" name="Title 109">
            <a:extLst>
              <a:ext uri="{FF2B5EF4-FFF2-40B4-BE49-F238E27FC236}">
                <a16:creationId xmlns:a16="http://schemas.microsoft.com/office/drawing/2014/main" id="{EC0E8124-7C67-2441-5EDA-AC8FBFBF9671}"/>
              </a:ext>
            </a:extLst>
          </p:cNvPr>
          <p:cNvSpPr txBox="1">
            <a:spLocks/>
          </p:cNvSpPr>
          <p:nvPr/>
        </p:nvSpPr>
        <p:spPr>
          <a:xfrm>
            <a:off x="1220892" y="2709628"/>
            <a:ext cx="4195709" cy="1462047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16668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רתימה ויצירת תמיכה חברתית </a:t>
            </a:r>
          </a:p>
          <a:p>
            <a:pPr indent="-16668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הגברת תיאום ו"מעגלי תגובה" קצרים</a:t>
            </a:r>
          </a:p>
          <a:p>
            <a:pPr indent="-16668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מיפוי חסמים והזדמנויות</a:t>
            </a:r>
          </a:p>
          <a:p>
            <a:pPr indent="-16668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זיהוי וטיפול באוכלוסיות נפגעות</a:t>
            </a:r>
          </a:p>
        </p:txBody>
      </p:sp>
      <p:graphicFrame>
        <p:nvGraphicFramePr>
          <p:cNvPr id="20" name="טבלה 19">
            <a:extLst>
              <a:ext uri="{FF2B5EF4-FFF2-40B4-BE49-F238E27FC236}">
                <a16:creationId xmlns:a16="http://schemas.microsoft.com/office/drawing/2014/main" id="{CE3A0CA7-822D-5E7B-F9AC-FB029E14B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604442"/>
              </p:ext>
            </p:extLst>
          </p:nvPr>
        </p:nvGraphicFramePr>
        <p:xfrm>
          <a:off x="5590936" y="4790050"/>
          <a:ext cx="3415908" cy="701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415908">
                  <a:extLst>
                    <a:ext uri="{9D8B030D-6E8A-4147-A177-3AD203B41FA5}">
                      <a16:colId xmlns:a16="http://schemas.microsoft.com/office/drawing/2014/main" val="3246360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lvl="2" indent="0" algn="r">
                        <a:spcBef>
                          <a:spcPts val="600"/>
                        </a:spcBef>
                        <a:buNone/>
                        <a:tabLst>
                          <a:tab pos="179388" algn="l"/>
                        </a:tabLst>
                      </a:pPr>
                      <a:r>
                        <a:rPr lang="he-I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ספרד</a:t>
                      </a:r>
                      <a:br>
                        <a:rPr lang="en-US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Just Transition Institute</a:t>
                      </a:r>
                      <a:endParaRPr lang="he-IL" sz="2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8349727"/>
                  </a:ext>
                </a:extLst>
              </a:tr>
            </a:tbl>
          </a:graphicData>
        </a:graphic>
      </p:graphicFrame>
      <p:pic>
        <p:nvPicPr>
          <p:cNvPr id="27" name="תמונה 26">
            <a:extLst>
              <a:ext uri="{FF2B5EF4-FFF2-40B4-BE49-F238E27FC236}">
                <a16:creationId xmlns:a16="http://schemas.microsoft.com/office/drawing/2014/main" id="{78159A51-EF86-9B5F-CE43-AE9E71222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9017476" y="4889828"/>
            <a:ext cx="824980" cy="551087"/>
          </a:xfrm>
          <a:prstGeom prst="rect">
            <a:avLst/>
          </a:prstGeom>
        </p:spPr>
      </p:pic>
      <p:graphicFrame>
        <p:nvGraphicFramePr>
          <p:cNvPr id="29" name="טבלה 28">
            <a:extLst>
              <a:ext uri="{FF2B5EF4-FFF2-40B4-BE49-F238E27FC236}">
                <a16:creationId xmlns:a16="http://schemas.microsoft.com/office/drawing/2014/main" id="{6E40693C-F625-ECE9-15F4-1E3707202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142617"/>
              </p:ext>
            </p:extLst>
          </p:nvPr>
        </p:nvGraphicFramePr>
        <p:xfrm>
          <a:off x="1103151" y="4790050"/>
          <a:ext cx="3150012" cy="701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50012">
                  <a:extLst>
                    <a:ext uri="{9D8B030D-6E8A-4147-A177-3AD203B41FA5}">
                      <a16:colId xmlns:a16="http://schemas.microsoft.com/office/drawing/2014/main" val="3246360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lvl="2" indent="0" algn="r" defTabSz="685800" rtl="1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  <a:tabLst>
                          <a:tab pos="179388" algn="l"/>
                        </a:tabLst>
                      </a:pPr>
                      <a:r>
                        <a:rPr lang="he-IL" sz="20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קנדה</a:t>
                      </a:r>
                      <a:br>
                        <a:rPr lang="en-US" sz="20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he-IL" sz="20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צוות משימה קהילות פחם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8349727"/>
                  </a:ext>
                </a:extLst>
              </a:tr>
            </a:tbl>
          </a:graphicData>
        </a:graphic>
      </p:graphicFrame>
      <p:pic>
        <p:nvPicPr>
          <p:cNvPr id="31" name="תמונה 30">
            <a:extLst>
              <a:ext uri="{FF2B5EF4-FFF2-40B4-BE49-F238E27FC236}">
                <a16:creationId xmlns:a16="http://schemas.microsoft.com/office/drawing/2014/main" id="{974DA6E6-5C76-7D05-A422-860446E39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324" y="4938592"/>
            <a:ext cx="971290" cy="485645"/>
          </a:xfrm>
          <a:prstGeom prst="rect">
            <a:avLst/>
          </a:prstGeom>
        </p:spPr>
      </p:pic>
      <p:cxnSp>
        <p:nvCxnSpPr>
          <p:cNvPr id="35" name="מחבר ישר 34">
            <a:extLst>
              <a:ext uri="{FF2B5EF4-FFF2-40B4-BE49-F238E27FC236}">
                <a16:creationId xmlns:a16="http://schemas.microsoft.com/office/drawing/2014/main" id="{AB7BB431-BC97-A92E-693E-F902AA9DD738}"/>
              </a:ext>
            </a:extLst>
          </p:cNvPr>
          <p:cNvCxnSpPr>
            <a:cxnSpLocks/>
          </p:cNvCxnSpPr>
          <p:nvPr/>
        </p:nvCxnSpPr>
        <p:spPr>
          <a:xfrm>
            <a:off x="10202174" y="2306488"/>
            <a:ext cx="0" cy="3184602"/>
          </a:xfrm>
          <a:prstGeom prst="line">
            <a:avLst/>
          </a:prstGeom>
          <a:ln w="57150">
            <a:solidFill>
              <a:srgbClr val="0029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תמונה 22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2DD74063-143E-482E-8AB0-8637E2EFA7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52" y="6264095"/>
            <a:ext cx="927809" cy="261836"/>
          </a:xfrm>
          <a:prstGeom prst="rect">
            <a:avLst/>
          </a:prstGeom>
        </p:spPr>
      </p:pic>
      <p:pic>
        <p:nvPicPr>
          <p:cNvPr id="32" name="גרפיקה 23">
            <a:extLst>
              <a:ext uri="{FF2B5EF4-FFF2-40B4-BE49-F238E27FC236}">
                <a16:creationId xmlns:a16="http://schemas.microsoft.com/office/drawing/2014/main" id="{4C678C50-F405-4E19-BC0A-12F9EBB859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03730" y="6255296"/>
            <a:ext cx="927812" cy="193939"/>
          </a:xfrm>
          <a:prstGeom prst="rect">
            <a:avLst/>
          </a:prstGeom>
        </p:spPr>
      </p:pic>
      <p:pic>
        <p:nvPicPr>
          <p:cNvPr id="33" name="גרפיקה 24">
            <a:extLst>
              <a:ext uri="{FF2B5EF4-FFF2-40B4-BE49-F238E27FC236}">
                <a16:creationId xmlns:a16="http://schemas.microsoft.com/office/drawing/2014/main" id="{A9F63774-5EC7-4E1A-BEF8-D9FCF02186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16538" y="6258568"/>
            <a:ext cx="730156" cy="19066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E5A64D3-49A0-4258-BB40-58E13FDEC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8" y="6115388"/>
            <a:ext cx="673457" cy="501677"/>
          </a:xfrm>
          <a:prstGeom prst="rect">
            <a:avLst/>
          </a:prstGeom>
        </p:spPr>
      </p:pic>
      <p:grpSp>
        <p:nvGrpSpPr>
          <p:cNvPr id="36" name="קבוצה 27">
            <a:extLst>
              <a:ext uri="{FF2B5EF4-FFF2-40B4-BE49-F238E27FC236}">
                <a16:creationId xmlns:a16="http://schemas.microsoft.com/office/drawing/2014/main" id="{952C0E6B-9167-4F05-8301-90964248A1E3}"/>
              </a:ext>
            </a:extLst>
          </p:cNvPr>
          <p:cNvGrpSpPr/>
          <p:nvPr/>
        </p:nvGrpSpPr>
        <p:grpSpPr>
          <a:xfrm>
            <a:off x="4575365" y="6362735"/>
            <a:ext cx="7215115" cy="79063"/>
            <a:chOff x="3982215" y="4746219"/>
            <a:chExt cx="8292990" cy="45719"/>
          </a:xfrm>
        </p:grpSpPr>
        <p:cxnSp>
          <p:nvCxnSpPr>
            <p:cNvPr id="37" name="מחבר ישר 28">
              <a:extLst>
                <a:ext uri="{FF2B5EF4-FFF2-40B4-BE49-F238E27FC236}">
                  <a16:creationId xmlns:a16="http://schemas.microsoft.com/office/drawing/2014/main" id="{1B8B3279-ECD6-47BF-9BE8-3BAFD7019E4F}"/>
                </a:ext>
              </a:extLst>
            </p:cNvPr>
            <p:cNvCxnSpPr>
              <a:cxnSpLocks/>
            </p:cNvCxnSpPr>
            <p:nvPr/>
          </p:nvCxnSpPr>
          <p:spPr>
            <a:xfrm>
              <a:off x="3999295" y="4769079"/>
              <a:ext cx="827591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אליפסה 29">
              <a:extLst>
                <a:ext uri="{FF2B5EF4-FFF2-40B4-BE49-F238E27FC236}">
                  <a16:creationId xmlns:a16="http://schemas.microsoft.com/office/drawing/2014/main" id="{03A9E937-7A8E-44EF-AD3E-941CD694CC18}"/>
                </a:ext>
              </a:extLst>
            </p:cNvPr>
            <p:cNvSpPr/>
            <p:nvPr/>
          </p:nvSpPr>
          <p:spPr>
            <a:xfrm>
              <a:off x="3982215" y="4746219"/>
              <a:ext cx="4571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79881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עיגול, צילום מסך, קל, מערבולת&#10;&#10;התיאור נוצר באופן אוטומטי">
            <a:extLst>
              <a:ext uri="{FF2B5EF4-FFF2-40B4-BE49-F238E27FC236}">
                <a16:creationId xmlns:a16="http://schemas.microsoft.com/office/drawing/2014/main" id="{01C54D65-D861-76DB-7CEB-A481163EBB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7" t="7284" r="29103" b="-6874"/>
          <a:stretch/>
        </p:blipFill>
        <p:spPr>
          <a:xfrm>
            <a:off x="7441295" y="0"/>
            <a:ext cx="4750705" cy="7392838"/>
          </a:xfrm>
          <a:prstGeom prst="rect">
            <a:avLst/>
          </a:prstGeom>
        </p:spPr>
      </p:pic>
      <p:sp>
        <p:nvSpPr>
          <p:cNvPr id="5" name="כותרת 4">
            <a:extLst>
              <a:ext uri="{FF2B5EF4-FFF2-40B4-BE49-F238E27FC236}">
                <a16:creationId xmlns:a16="http://schemas.microsoft.com/office/drawing/2014/main" id="{F714DAE0-255F-3488-538C-EA9A9869E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2970" y="2763769"/>
            <a:ext cx="2036087" cy="1456941"/>
          </a:xfrm>
        </p:spPr>
        <p:txBody>
          <a:bodyPr anchor="b">
            <a:noAutofit/>
          </a:bodyPr>
          <a:lstStyle/>
          <a:p>
            <a:r>
              <a:rPr lang="he-IL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ארגז כלי מדיניות תומך</a:t>
            </a:r>
            <a:endParaRPr lang="en-IL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8" name="גרפיקה 17">
            <a:extLst>
              <a:ext uri="{FF2B5EF4-FFF2-40B4-BE49-F238E27FC236}">
                <a16:creationId xmlns:a16="http://schemas.microsoft.com/office/drawing/2014/main" id="{516526C9-3136-B3A6-F9D6-308DC40EA780}"/>
              </a:ext>
            </a:extLst>
          </p:cNvPr>
          <p:cNvGrpSpPr/>
          <p:nvPr/>
        </p:nvGrpSpPr>
        <p:grpSpPr>
          <a:xfrm>
            <a:off x="261562" y="332069"/>
            <a:ext cx="1646361" cy="2381267"/>
            <a:chOff x="261562" y="332069"/>
            <a:chExt cx="1646361" cy="2381267"/>
          </a:xfrm>
        </p:grpSpPr>
        <p:sp>
          <p:nvSpPr>
            <p:cNvPr id="29" name="צורה חופשית: צורה 28">
              <a:extLst>
                <a:ext uri="{FF2B5EF4-FFF2-40B4-BE49-F238E27FC236}">
                  <a16:creationId xmlns:a16="http://schemas.microsoft.com/office/drawing/2014/main" id="{A5F481BE-55E1-4675-BE06-FA35F0A3EB95}"/>
                </a:ext>
              </a:extLst>
            </p:cNvPr>
            <p:cNvSpPr/>
            <p:nvPr/>
          </p:nvSpPr>
          <p:spPr>
            <a:xfrm>
              <a:off x="299188" y="332069"/>
              <a:ext cx="1608735" cy="1005587"/>
            </a:xfrm>
            <a:custGeom>
              <a:avLst/>
              <a:gdLst>
                <a:gd name="connsiteX0" fmla="*/ 1608735 w 1608735"/>
                <a:gd name="connsiteY0" fmla="*/ 0 h 1005587"/>
                <a:gd name="connsiteX1" fmla="*/ 1005588 w 1608735"/>
                <a:gd name="connsiteY1" fmla="*/ 0 h 1005587"/>
                <a:gd name="connsiteX2" fmla="*/ 0 w 1608735"/>
                <a:gd name="connsiteY2" fmla="*/ 1005588 h 100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735" h="1005587">
                  <a:moveTo>
                    <a:pt x="1608735" y="0"/>
                  </a:moveTo>
                  <a:lnTo>
                    <a:pt x="1005588" y="0"/>
                  </a:lnTo>
                  <a:cubicBezTo>
                    <a:pt x="450258" y="0"/>
                    <a:pt x="0" y="450194"/>
                    <a:pt x="0" y="1005588"/>
                  </a:cubicBezTo>
                </a:path>
              </a:pathLst>
            </a:custGeom>
            <a:noFill/>
            <a:ln w="12836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צורה חופשית: צורה 29">
              <a:extLst>
                <a:ext uri="{FF2B5EF4-FFF2-40B4-BE49-F238E27FC236}">
                  <a16:creationId xmlns:a16="http://schemas.microsoft.com/office/drawing/2014/main" id="{9FA3B57F-E5AC-BBDA-3D37-597DB6D76346}"/>
                </a:ext>
              </a:extLst>
            </p:cNvPr>
            <p:cNvSpPr/>
            <p:nvPr/>
          </p:nvSpPr>
          <p:spPr>
            <a:xfrm>
              <a:off x="261562" y="2081612"/>
              <a:ext cx="79553" cy="79553"/>
            </a:xfrm>
            <a:custGeom>
              <a:avLst/>
              <a:gdLst>
                <a:gd name="connsiteX0" fmla="*/ 40772 w 79553"/>
                <a:gd name="connsiteY0" fmla="*/ 14 h 79553"/>
                <a:gd name="connsiteX1" fmla="*/ 79539 w 79553"/>
                <a:gd name="connsiteY1" fmla="*/ 40772 h 79553"/>
                <a:gd name="connsiteX2" fmla="*/ 38782 w 79553"/>
                <a:gd name="connsiteY2" fmla="*/ 79539 h 79553"/>
                <a:gd name="connsiteX3" fmla="*/ 14 w 79553"/>
                <a:gd name="connsiteY3" fmla="*/ 38782 h 79553"/>
                <a:gd name="connsiteX4" fmla="*/ 40772 w 79553"/>
                <a:gd name="connsiteY4" fmla="*/ 14 h 7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53" h="79553">
                  <a:moveTo>
                    <a:pt x="40772" y="14"/>
                  </a:moveTo>
                  <a:cubicBezTo>
                    <a:pt x="62723" y="592"/>
                    <a:pt x="80117" y="18820"/>
                    <a:pt x="79539" y="40772"/>
                  </a:cubicBezTo>
                  <a:cubicBezTo>
                    <a:pt x="78962" y="62723"/>
                    <a:pt x="60733" y="80117"/>
                    <a:pt x="38782" y="79539"/>
                  </a:cubicBezTo>
                  <a:cubicBezTo>
                    <a:pt x="16830" y="78962"/>
                    <a:pt x="-564" y="60733"/>
                    <a:pt x="14" y="38782"/>
                  </a:cubicBezTo>
                  <a:cubicBezTo>
                    <a:pt x="592" y="16831"/>
                    <a:pt x="18820" y="-564"/>
                    <a:pt x="40772" y="14"/>
                  </a:cubicBezTo>
                  <a:close/>
                </a:path>
              </a:pathLst>
            </a:custGeom>
            <a:solidFill>
              <a:srgbClr val="999999"/>
            </a:solidFill>
            <a:ln w="64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גרפיקה 17">
              <a:extLst>
                <a:ext uri="{FF2B5EF4-FFF2-40B4-BE49-F238E27FC236}">
                  <a16:creationId xmlns:a16="http://schemas.microsoft.com/office/drawing/2014/main" id="{909851BC-FEEE-95F8-C5F5-661D8B8047FA}"/>
                </a:ext>
              </a:extLst>
            </p:cNvPr>
            <p:cNvGrpSpPr/>
            <p:nvPr/>
          </p:nvGrpSpPr>
          <p:grpSpPr>
            <a:xfrm>
              <a:off x="299188" y="1337657"/>
              <a:ext cx="6418" cy="1375679"/>
              <a:chOff x="299188" y="1337657"/>
              <a:chExt cx="6418" cy="1375679"/>
            </a:xfrm>
          </p:grpSpPr>
          <p:sp>
            <p:nvSpPr>
              <p:cNvPr id="32" name="צורה חופשית: צורה 31">
                <a:extLst>
                  <a:ext uri="{FF2B5EF4-FFF2-40B4-BE49-F238E27FC236}">
                    <a16:creationId xmlns:a16="http://schemas.microsoft.com/office/drawing/2014/main" id="{AF2E5F60-0099-188A-BBED-8751035EA26F}"/>
                  </a:ext>
                </a:extLst>
              </p:cNvPr>
              <p:cNvSpPr/>
              <p:nvPr/>
            </p:nvSpPr>
            <p:spPr>
              <a:xfrm>
                <a:off x="299188" y="1337657"/>
                <a:ext cx="6418" cy="22464"/>
              </a:xfrm>
              <a:custGeom>
                <a:avLst/>
                <a:gdLst>
                  <a:gd name="connsiteX0" fmla="*/ 0 w 6418"/>
                  <a:gd name="connsiteY0" fmla="*/ 0 h 22464"/>
                  <a:gd name="connsiteX1" fmla="*/ 0 w 6418"/>
                  <a:gd name="connsiteY1" fmla="*/ 22465 h 2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22464">
                    <a:moveTo>
                      <a:pt x="0" y="0"/>
                    </a:moveTo>
                    <a:lnTo>
                      <a:pt x="0" y="22465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צורה חופשית: צורה 32">
                <a:extLst>
                  <a:ext uri="{FF2B5EF4-FFF2-40B4-BE49-F238E27FC236}">
                    <a16:creationId xmlns:a16="http://schemas.microsoft.com/office/drawing/2014/main" id="{888F6C8D-37E0-C4D4-DD7F-0A2B83898431}"/>
                  </a:ext>
                </a:extLst>
              </p:cNvPr>
              <p:cNvSpPr/>
              <p:nvPr/>
            </p:nvSpPr>
            <p:spPr>
              <a:xfrm>
                <a:off x="299188" y="1406014"/>
                <a:ext cx="6418" cy="160591"/>
              </a:xfrm>
              <a:custGeom>
                <a:avLst/>
                <a:gdLst>
                  <a:gd name="connsiteX0" fmla="*/ 0 w 6418"/>
                  <a:gd name="connsiteY0" fmla="*/ 0 h 160591"/>
                  <a:gd name="connsiteX1" fmla="*/ 0 w 6418"/>
                  <a:gd name="connsiteY1" fmla="*/ 160591 h 160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160591">
                    <a:moveTo>
                      <a:pt x="0" y="0"/>
                    </a:moveTo>
                    <a:lnTo>
                      <a:pt x="0" y="160591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צורה חופשית: צורה 33">
                <a:extLst>
                  <a:ext uri="{FF2B5EF4-FFF2-40B4-BE49-F238E27FC236}">
                    <a16:creationId xmlns:a16="http://schemas.microsoft.com/office/drawing/2014/main" id="{0E8CD92E-8EC3-B759-8A31-2E39F99D25BB}"/>
                  </a:ext>
                </a:extLst>
              </p:cNvPr>
              <p:cNvSpPr/>
              <p:nvPr/>
            </p:nvSpPr>
            <p:spPr>
              <a:xfrm>
                <a:off x="299188" y="1589519"/>
                <a:ext cx="6418" cy="1078438"/>
              </a:xfrm>
              <a:custGeom>
                <a:avLst/>
                <a:gdLst>
                  <a:gd name="connsiteX0" fmla="*/ 0 w 6418"/>
                  <a:gd name="connsiteY0" fmla="*/ 0 h 1078438"/>
                  <a:gd name="connsiteX1" fmla="*/ 0 w 6418"/>
                  <a:gd name="connsiteY1" fmla="*/ 1078438 h 1078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1078438">
                    <a:moveTo>
                      <a:pt x="0" y="0"/>
                    </a:moveTo>
                    <a:lnTo>
                      <a:pt x="0" y="1078438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צורה חופשית: צורה 34">
                <a:extLst>
                  <a:ext uri="{FF2B5EF4-FFF2-40B4-BE49-F238E27FC236}">
                    <a16:creationId xmlns:a16="http://schemas.microsoft.com/office/drawing/2014/main" id="{AD3221EC-EB5D-8DBD-2067-3534B9A36481}"/>
                  </a:ext>
                </a:extLst>
              </p:cNvPr>
              <p:cNvSpPr/>
              <p:nvPr/>
            </p:nvSpPr>
            <p:spPr>
              <a:xfrm>
                <a:off x="299188" y="2690871"/>
                <a:ext cx="6418" cy="22464"/>
              </a:xfrm>
              <a:custGeom>
                <a:avLst/>
                <a:gdLst>
                  <a:gd name="connsiteX0" fmla="*/ 0 w 6418"/>
                  <a:gd name="connsiteY0" fmla="*/ 0 h 22464"/>
                  <a:gd name="connsiteX1" fmla="*/ 0 w 6418"/>
                  <a:gd name="connsiteY1" fmla="*/ 22465 h 2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22464">
                    <a:moveTo>
                      <a:pt x="0" y="0"/>
                    </a:moveTo>
                    <a:lnTo>
                      <a:pt x="0" y="22465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C585A263-3737-BB80-75B6-5B9BEC0A66DE}"/>
              </a:ext>
            </a:extLst>
          </p:cNvPr>
          <p:cNvSpPr txBox="1"/>
          <p:nvPr/>
        </p:nvSpPr>
        <p:spPr>
          <a:xfrm>
            <a:off x="1360992" y="1068829"/>
            <a:ext cx="4072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>
              <a:spcAft>
                <a:spcPts val="0"/>
              </a:spcAft>
            </a:pPr>
            <a:r>
              <a:rPr lang="he-IL" sz="1800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פיתוח הון אנושי </a:t>
            </a:r>
            <a:br>
              <a:rPr lang="en-US" sz="1800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עידוד משרות ירוקות, הסבה מקצועית והכשרות לעובדים קיימים וחדשים 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48E7469A-9521-2DEA-B43E-E084F4217FE9}"/>
              </a:ext>
            </a:extLst>
          </p:cNvPr>
          <p:cNvSpPr txBox="1"/>
          <p:nvPr/>
        </p:nvSpPr>
        <p:spPr>
          <a:xfrm>
            <a:off x="1360992" y="2356396"/>
            <a:ext cx="4072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>
              <a:spcAft>
                <a:spcPts val="0"/>
              </a:spcAft>
            </a:pPr>
            <a:r>
              <a:rPr lang="he-IL" sz="1800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פיתוח אזורי: </a:t>
            </a: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ניצול יתרונות יחסיים לפיתוח תעשיות ירוקות, שיקום אזורים בהם ייסגרו תעשיות מזהמות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937A63C1-921E-3487-1E68-B73D8673FE80}"/>
              </a:ext>
            </a:extLst>
          </p:cNvPr>
          <p:cNvSpPr txBox="1"/>
          <p:nvPr/>
        </p:nvSpPr>
        <p:spPr>
          <a:xfrm>
            <a:off x="1360992" y="3494632"/>
            <a:ext cx="4072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>
              <a:spcAft>
                <a:spcPts val="0"/>
              </a:spcAft>
            </a:pPr>
            <a:r>
              <a:rPr lang="he-IL" sz="1800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רשתות בטחון סוציאלי: </a:t>
            </a:r>
            <a:r>
              <a:rPr lang="he-IL" sz="1800" b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מענקים, פנסיית גישור,</a:t>
            </a:r>
            <a:r>
              <a:rPr lang="he-IL" sz="1800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ליווי תעסוקתי לעובדים הנפגעים מהמעבר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8BF51F47-5959-58E1-4FA4-D8A4FABE64D3}"/>
              </a:ext>
            </a:extLst>
          </p:cNvPr>
          <p:cNvSpPr/>
          <p:nvPr/>
        </p:nvSpPr>
        <p:spPr>
          <a:xfrm>
            <a:off x="5759966" y="1113524"/>
            <a:ext cx="753520" cy="753520"/>
          </a:xfrm>
          <a:prstGeom prst="rect">
            <a:avLst/>
          </a:prstGeom>
          <a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E8D4B46F-404D-B7E6-EF12-CF93AD073EF5}"/>
              </a:ext>
            </a:extLst>
          </p:cNvPr>
          <p:cNvSpPr/>
          <p:nvPr/>
        </p:nvSpPr>
        <p:spPr>
          <a:xfrm>
            <a:off x="5751670" y="2386268"/>
            <a:ext cx="814775" cy="814775"/>
          </a:xfrm>
          <a:prstGeom prst="rect">
            <a:avLst/>
          </a:prstGeom>
          <a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3B349A6D-C258-C75F-C5D1-D1EACF4017CE}"/>
              </a:ext>
            </a:extLst>
          </p:cNvPr>
          <p:cNvSpPr/>
          <p:nvPr/>
        </p:nvSpPr>
        <p:spPr>
          <a:xfrm>
            <a:off x="5698711" y="3620589"/>
            <a:ext cx="790342" cy="790342"/>
          </a:xfrm>
          <a:prstGeom prst="rect">
            <a:avLst/>
          </a:prstGeom>
          <a:blipFill rotWithShape="1"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57056F7B-E97E-AB2F-7D6A-EC18AD5BF75C}"/>
              </a:ext>
            </a:extLst>
          </p:cNvPr>
          <p:cNvSpPr/>
          <p:nvPr/>
        </p:nvSpPr>
        <p:spPr>
          <a:xfrm>
            <a:off x="5688612" y="4830477"/>
            <a:ext cx="814775" cy="814775"/>
          </a:xfrm>
          <a:prstGeom prst="rect">
            <a:avLst/>
          </a:prstGeom>
          <a:blipFill rotWithShape="1"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E8497B23-08D1-422F-1EEF-63FD49775824}"/>
              </a:ext>
            </a:extLst>
          </p:cNvPr>
          <p:cNvSpPr txBox="1"/>
          <p:nvPr/>
        </p:nvSpPr>
        <p:spPr>
          <a:xfrm>
            <a:off x="992038" y="4694961"/>
            <a:ext cx="4441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>
              <a:spcAft>
                <a:spcPts val="0"/>
              </a:spcAft>
            </a:pPr>
            <a:r>
              <a:rPr lang="he-IL" sz="1800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פיתוח כלכלי ועידוד חדשנות ומחקר: </a:t>
            </a: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תמריצים כלכליים למעבר לטכנולוגיות ירוקות בתעשיות מסורתיות ותמיכה במו"פ</a:t>
            </a:r>
          </a:p>
        </p:txBody>
      </p:sp>
      <p:pic>
        <p:nvPicPr>
          <p:cNvPr id="23" name="תמונה 22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F3A6E2DA-E2FC-497D-B226-764827A6E6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52" y="6264095"/>
            <a:ext cx="927809" cy="261836"/>
          </a:xfrm>
          <a:prstGeom prst="rect">
            <a:avLst/>
          </a:prstGeom>
        </p:spPr>
      </p:pic>
      <p:pic>
        <p:nvPicPr>
          <p:cNvPr id="24" name="גרפיקה 23">
            <a:extLst>
              <a:ext uri="{FF2B5EF4-FFF2-40B4-BE49-F238E27FC236}">
                <a16:creationId xmlns:a16="http://schemas.microsoft.com/office/drawing/2014/main" id="{2AC08FFD-1ABC-413D-A24A-7CFFE42B6C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03730" y="6255296"/>
            <a:ext cx="927812" cy="193939"/>
          </a:xfrm>
          <a:prstGeom prst="rect">
            <a:avLst/>
          </a:prstGeom>
        </p:spPr>
      </p:pic>
      <p:pic>
        <p:nvPicPr>
          <p:cNvPr id="25" name="גרפיקה 24">
            <a:extLst>
              <a:ext uri="{FF2B5EF4-FFF2-40B4-BE49-F238E27FC236}">
                <a16:creationId xmlns:a16="http://schemas.microsoft.com/office/drawing/2014/main" id="{47A879A0-BCAB-4B49-8873-F02A57E0BE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16538" y="6258568"/>
            <a:ext cx="730156" cy="19066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FBF30A0-155A-44E0-A1D2-00B30F3979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8" y="6115388"/>
            <a:ext cx="673457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1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גרפיקה 1">
            <a:extLst>
              <a:ext uri="{FF2B5EF4-FFF2-40B4-BE49-F238E27FC236}">
                <a16:creationId xmlns:a16="http://schemas.microsoft.com/office/drawing/2014/main" id="{10F5A3C4-1C2B-1253-B483-6816429EE621}"/>
              </a:ext>
            </a:extLst>
          </p:cNvPr>
          <p:cNvGrpSpPr/>
          <p:nvPr/>
        </p:nvGrpSpPr>
        <p:grpSpPr>
          <a:xfrm>
            <a:off x="9017476" y="301829"/>
            <a:ext cx="2773005" cy="2411506"/>
            <a:chOff x="6806278" y="268750"/>
            <a:chExt cx="2056578" cy="1788475"/>
          </a:xfrm>
        </p:grpSpPr>
        <p:sp>
          <p:nvSpPr>
            <p:cNvPr id="5" name="צורה חופשית: צורה 4">
              <a:extLst>
                <a:ext uri="{FF2B5EF4-FFF2-40B4-BE49-F238E27FC236}">
                  <a16:creationId xmlns:a16="http://schemas.microsoft.com/office/drawing/2014/main" id="{6BE51533-7C0D-1B8E-5F8C-F913DE61BB91}"/>
                </a:ext>
              </a:extLst>
            </p:cNvPr>
            <p:cNvSpPr/>
            <p:nvPr/>
          </p:nvSpPr>
          <p:spPr>
            <a:xfrm>
              <a:off x="6806278" y="299183"/>
              <a:ext cx="2056578" cy="742405"/>
            </a:xfrm>
            <a:custGeom>
              <a:avLst/>
              <a:gdLst>
                <a:gd name="connsiteX0" fmla="*/ 0 w 2056578"/>
                <a:gd name="connsiteY0" fmla="*/ 0 h 742405"/>
                <a:gd name="connsiteX1" fmla="*/ 1314172 w 2056578"/>
                <a:gd name="connsiteY1" fmla="*/ 0 h 742405"/>
                <a:gd name="connsiteX2" fmla="*/ 2056579 w 2056578"/>
                <a:gd name="connsiteY2" fmla="*/ 742406 h 7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6578" h="742405">
                  <a:moveTo>
                    <a:pt x="0" y="0"/>
                  </a:moveTo>
                  <a:lnTo>
                    <a:pt x="1314172" y="0"/>
                  </a:lnTo>
                  <a:cubicBezTo>
                    <a:pt x="1724161" y="0"/>
                    <a:pt x="2056579" y="332370"/>
                    <a:pt x="2056579" y="742406"/>
                  </a:cubicBezTo>
                </a:path>
              </a:pathLst>
            </a:custGeom>
            <a:noFill/>
            <a:ln w="9467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צורה חופשית: צורה 5">
              <a:extLst>
                <a:ext uri="{FF2B5EF4-FFF2-40B4-BE49-F238E27FC236}">
                  <a16:creationId xmlns:a16="http://schemas.microsoft.com/office/drawing/2014/main" id="{6FD35B5B-746E-658A-80DA-84A3E77A2B21}"/>
                </a:ext>
              </a:extLst>
            </p:cNvPr>
            <p:cNvSpPr/>
            <p:nvPr/>
          </p:nvSpPr>
          <p:spPr>
            <a:xfrm>
              <a:off x="7035951" y="268750"/>
              <a:ext cx="58732" cy="58732"/>
            </a:xfrm>
            <a:custGeom>
              <a:avLst/>
              <a:gdLst>
                <a:gd name="connsiteX0" fmla="*/ 28632 w 58732"/>
                <a:gd name="connsiteY0" fmla="*/ 10 h 58732"/>
                <a:gd name="connsiteX1" fmla="*/ 10 w 58732"/>
                <a:gd name="connsiteY1" fmla="*/ 30101 h 58732"/>
                <a:gd name="connsiteX2" fmla="*/ 30101 w 58732"/>
                <a:gd name="connsiteY2" fmla="*/ 58722 h 58732"/>
                <a:gd name="connsiteX3" fmla="*/ 58722 w 58732"/>
                <a:gd name="connsiteY3" fmla="*/ 28632 h 58732"/>
                <a:gd name="connsiteX4" fmla="*/ 28632 w 58732"/>
                <a:gd name="connsiteY4" fmla="*/ 10 h 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32" h="58732">
                  <a:moveTo>
                    <a:pt x="28632" y="10"/>
                  </a:moveTo>
                  <a:cubicBezTo>
                    <a:pt x="12426" y="437"/>
                    <a:pt x="-416" y="13895"/>
                    <a:pt x="10" y="30101"/>
                  </a:cubicBezTo>
                  <a:cubicBezTo>
                    <a:pt x="437" y="46307"/>
                    <a:pt x="13895" y="59149"/>
                    <a:pt x="30101" y="58722"/>
                  </a:cubicBezTo>
                  <a:cubicBezTo>
                    <a:pt x="46307" y="58296"/>
                    <a:pt x="59149" y="44838"/>
                    <a:pt x="58722" y="28632"/>
                  </a:cubicBezTo>
                  <a:cubicBezTo>
                    <a:pt x="58296" y="12426"/>
                    <a:pt x="44838" y="-416"/>
                    <a:pt x="28632" y="10"/>
                  </a:cubicBezTo>
                  <a:close/>
                </a:path>
              </a:pathLst>
            </a:custGeom>
            <a:solidFill>
              <a:srgbClr val="999999"/>
            </a:solidFill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גרפיקה 1">
              <a:extLst>
                <a:ext uri="{FF2B5EF4-FFF2-40B4-BE49-F238E27FC236}">
                  <a16:creationId xmlns:a16="http://schemas.microsoft.com/office/drawing/2014/main" id="{0E0E1DC9-C734-4BB6-32B1-FA9149CCB596}"/>
                </a:ext>
              </a:extLst>
            </p:cNvPr>
            <p:cNvGrpSpPr/>
            <p:nvPr/>
          </p:nvGrpSpPr>
          <p:grpSpPr>
            <a:xfrm>
              <a:off x="8862857" y="1041589"/>
              <a:ext cx="4738" cy="1015637"/>
              <a:chOff x="8862857" y="1041589"/>
              <a:chExt cx="4738" cy="1015637"/>
            </a:xfrm>
          </p:grpSpPr>
          <p:sp>
            <p:nvSpPr>
              <p:cNvPr id="8" name="צורה חופשית: צורה 7">
                <a:extLst>
                  <a:ext uri="{FF2B5EF4-FFF2-40B4-BE49-F238E27FC236}">
                    <a16:creationId xmlns:a16="http://schemas.microsoft.com/office/drawing/2014/main" id="{56B2386B-3790-F6A2-D2D8-BE8DE7E0B8C6}"/>
                  </a:ext>
                </a:extLst>
              </p:cNvPr>
              <p:cNvSpPr/>
              <p:nvPr/>
            </p:nvSpPr>
            <p:spPr>
              <a:xfrm>
                <a:off x="8862857" y="1041589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צורה חופשית: צורה 8">
                <a:extLst>
                  <a:ext uri="{FF2B5EF4-FFF2-40B4-BE49-F238E27FC236}">
                    <a16:creationId xmlns:a16="http://schemas.microsoft.com/office/drawing/2014/main" id="{15221195-04C1-230C-71D3-E3AF9F71BF96}"/>
                  </a:ext>
                </a:extLst>
              </p:cNvPr>
              <p:cNvSpPr/>
              <p:nvPr/>
            </p:nvSpPr>
            <p:spPr>
              <a:xfrm>
                <a:off x="8862857" y="1092055"/>
                <a:ext cx="4738" cy="118561"/>
              </a:xfrm>
              <a:custGeom>
                <a:avLst/>
                <a:gdLst>
                  <a:gd name="connsiteX0" fmla="*/ 0 w 4738"/>
                  <a:gd name="connsiteY0" fmla="*/ 0 h 118561"/>
                  <a:gd name="connsiteX1" fmla="*/ 0 w 4738"/>
                  <a:gd name="connsiteY1" fmla="*/ 118561 h 11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18561">
                    <a:moveTo>
                      <a:pt x="0" y="0"/>
                    </a:moveTo>
                    <a:lnTo>
                      <a:pt x="0" y="118561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צורה חופשית: צורה 9">
                <a:extLst>
                  <a:ext uri="{FF2B5EF4-FFF2-40B4-BE49-F238E27FC236}">
                    <a16:creationId xmlns:a16="http://schemas.microsoft.com/office/drawing/2014/main" id="{BF843553-06F5-7D82-E8DD-B5A6CF68A763}"/>
                  </a:ext>
                </a:extLst>
              </p:cNvPr>
              <p:cNvSpPr/>
              <p:nvPr/>
            </p:nvSpPr>
            <p:spPr>
              <a:xfrm>
                <a:off x="8862857" y="1227534"/>
                <a:ext cx="4738" cy="796189"/>
              </a:xfrm>
              <a:custGeom>
                <a:avLst/>
                <a:gdLst>
                  <a:gd name="connsiteX0" fmla="*/ 0 w 4738"/>
                  <a:gd name="connsiteY0" fmla="*/ 0 h 796189"/>
                  <a:gd name="connsiteX1" fmla="*/ 0 w 4738"/>
                  <a:gd name="connsiteY1" fmla="*/ 796190 h 79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796189">
                    <a:moveTo>
                      <a:pt x="0" y="0"/>
                    </a:moveTo>
                    <a:lnTo>
                      <a:pt x="0" y="796190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צורה חופשית: צורה 10">
                <a:extLst>
                  <a:ext uri="{FF2B5EF4-FFF2-40B4-BE49-F238E27FC236}">
                    <a16:creationId xmlns:a16="http://schemas.microsoft.com/office/drawing/2014/main" id="{6495565F-3AA7-0020-6E46-C601B7D60218}"/>
                  </a:ext>
                </a:extLst>
              </p:cNvPr>
              <p:cNvSpPr/>
              <p:nvPr/>
            </p:nvSpPr>
            <p:spPr>
              <a:xfrm>
                <a:off x="8862857" y="2040640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8" name="Title 109">
            <a:extLst>
              <a:ext uri="{FF2B5EF4-FFF2-40B4-BE49-F238E27FC236}">
                <a16:creationId xmlns:a16="http://schemas.microsoft.com/office/drawing/2014/main" id="{355FCB4C-B824-3509-1AC6-D7425FEB6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487" y="500574"/>
            <a:ext cx="9172250" cy="673049"/>
          </a:xfrm>
        </p:spPr>
        <p:txBody>
          <a:bodyPr anchor="b">
            <a:noAutofit/>
          </a:bodyPr>
          <a:lstStyle/>
          <a:p>
            <a:pPr algn="ctr"/>
            <a:r>
              <a:rPr lang="he-IL" sz="3200" b="1" dirty="0">
                <a:solidFill>
                  <a:srgbClr val="0029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מקורות המימון לצעדי המדינה</a:t>
            </a:r>
            <a:endParaRPr lang="he-IL" sz="7200" b="1" dirty="0">
              <a:solidFill>
                <a:srgbClr val="0029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9" name="קבוצה 38">
            <a:extLst>
              <a:ext uri="{FF2B5EF4-FFF2-40B4-BE49-F238E27FC236}">
                <a16:creationId xmlns:a16="http://schemas.microsoft.com/office/drawing/2014/main" id="{F7E22AD1-61D9-18BF-B5E4-AD1B20932E87}"/>
              </a:ext>
            </a:extLst>
          </p:cNvPr>
          <p:cNvGrpSpPr/>
          <p:nvPr/>
        </p:nvGrpSpPr>
        <p:grpSpPr>
          <a:xfrm>
            <a:off x="9340841" y="2040287"/>
            <a:ext cx="673048" cy="673048"/>
            <a:chOff x="8824824" y="2040287"/>
            <a:chExt cx="673048" cy="673048"/>
          </a:xfrm>
        </p:grpSpPr>
        <p:sp>
          <p:nvSpPr>
            <p:cNvPr id="16" name="תיבת טקסט 15">
              <a:extLst>
                <a:ext uri="{FF2B5EF4-FFF2-40B4-BE49-F238E27FC236}">
                  <a16:creationId xmlns:a16="http://schemas.microsoft.com/office/drawing/2014/main" id="{5BB63AAD-59E8-DEBA-87E6-4E4DE094DD6B}"/>
                </a:ext>
              </a:extLst>
            </p:cNvPr>
            <p:cNvSpPr txBox="1"/>
            <p:nvPr/>
          </p:nvSpPr>
          <p:spPr>
            <a:xfrm>
              <a:off x="8914757" y="2131617"/>
              <a:ext cx="51391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e-IL" sz="2800" dirty="0">
                  <a:solidFill>
                    <a:srgbClr val="0029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he-IL" sz="2400" dirty="0">
                <a:solidFill>
                  <a:srgbClr val="0029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" name="אליפסה 2">
              <a:extLst>
                <a:ext uri="{FF2B5EF4-FFF2-40B4-BE49-F238E27FC236}">
                  <a16:creationId xmlns:a16="http://schemas.microsoft.com/office/drawing/2014/main" id="{C050627B-8067-E9BA-6A19-9D84C19AEF95}"/>
                </a:ext>
              </a:extLst>
            </p:cNvPr>
            <p:cNvSpPr/>
            <p:nvPr/>
          </p:nvSpPr>
          <p:spPr>
            <a:xfrm>
              <a:off x="8824824" y="2040287"/>
              <a:ext cx="673048" cy="6730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952"/>
                </a:solidFill>
              </a:endParaRPr>
            </a:p>
          </p:txBody>
        </p:sp>
      </p:grpSp>
      <p:grpSp>
        <p:nvGrpSpPr>
          <p:cNvPr id="40" name="קבוצה 39">
            <a:extLst>
              <a:ext uri="{FF2B5EF4-FFF2-40B4-BE49-F238E27FC236}">
                <a16:creationId xmlns:a16="http://schemas.microsoft.com/office/drawing/2014/main" id="{D3BDE5BD-B00A-8673-79D6-AE6F8C900898}"/>
              </a:ext>
            </a:extLst>
          </p:cNvPr>
          <p:cNvGrpSpPr/>
          <p:nvPr/>
        </p:nvGrpSpPr>
        <p:grpSpPr>
          <a:xfrm>
            <a:off x="6936693" y="2040287"/>
            <a:ext cx="673048" cy="673048"/>
            <a:chOff x="6495692" y="2040287"/>
            <a:chExt cx="673048" cy="673048"/>
          </a:xfrm>
        </p:grpSpPr>
        <p:sp>
          <p:nvSpPr>
            <p:cNvPr id="15" name="תיבת טקסט 14">
              <a:extLst>
                <a:ext uri="{FF2B5EF4-FFF2-40B4-BE49-F238E27FC236}">
                  <a16:creationId xmlns:a16="http://schemas.microsoft.com/office/drawing/2014/main" id="{81E9C8D8-C839-9E14-7C9C-BF839DEE331F}"/>
                </a:ext>
              </a:extLst>
            </p:cNvPr>
            <p:cNvSpPr txBox="1"/>
            <p:nvPr/>
          </p:nvSpPr>
          <p:spPr>
            <a:xfrm>
              <a:off x="6585625" y="2131617"/>
              <a:ext cx="51391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e-IL" sz="2800" dirty="0">
                  <a:solidFill>
                    <a:srgbClr val="0029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he-IL" sz="2400" dirty="0">
                <a:solidFill>
                  <a:srgbClr val="0029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אליפסה 16">
              <a:extLst>
                <a:ext uri="{FF2B5EF4-FFF2-40B4-BE49-F238E27FC236}">
                  <a16:creationId xmlns:a16="http://schemas.microsoft.com/office/drawing/2014/main" id="{7364692B-2FD3-0F68-2B2A-0D49FA3D8076}"/>
                </a:ext>
              </a:extLst>
            </p:cNvPr>
            <p:cNvSpPr/>
            <p:nvPr/>
          </p:nvSpPr>
          <p:spPr>
            <a:xfrm>
              <a:off x="6495692" y="2040287"/>
              <a:ext cx="673048" cy="6730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952"/>
                </a:solidFill>
              </a:endParaRPr>
            </a:p>
          </p:txBody>
        </p:sp>
      </p:grpSp>
      <p:grpSp>
        <p:nvGrpSpPr>
          <p:cNvPr id="41" name="קבוצה 40">
            <a:extLst>
              <a:ext uri="{FF2B5EF4-FFF2-40B4-BE49-F238E27FC236}">
                <a16:creationId xmlns:a16="http://schemas.microsoft.com/office/drawing/2014/main" id="{9D3FC9BB-1CBE-A4D2-BDAA-723F9B1A3780}"/>
              </a:ext>
            </a:extLst>
          </p:cNvPr>
          <p:cNvGrpSpPr/>
          <p:nvPr/>
        </p:nvGrpSpPr>
        <p:grpSpPr>
          <a:xfrm>
            <a:off x="4615259" y="2040287"/>
            <a:ext cx="673048" cy="673048"/>
            <a:chOff x="4503084" y="2040287"/>
            <a:chExt cx="673048" cy="673048"/>
          </a:xfrm>
        </p:grpSpPr>
        <p:sp>
          <p:nvSpPr>
            <p:cNvPr id="18" name="תיבת טקסט 17">
              <a:extLst>
                <a:ext uri="{FF2B5EF4-FFF2-40B4-BE49-F238E27FC236}">
                  <a16:creationId xmlns:a16="http://schemas.microsoft.com/office/drawing/2014/main" id="{801CDF6F-36B9-D0DC-9943-CE46C03C6928}"/>
                </a:ext>
              </a:extLst>
            </p:cNvPr>
            <p:cNvSpPr txBox="1"/>
            <p:nvPr/>
          </p:nvSpPr>
          <p:spPr>
            <a:xfrm>
              <a:off x="4593017" y="2131617"/>
              <a:ext cx="51391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e-IL" sz="2800" dirty="0">
                  <a:solidFill>
                    <a:srgbClr val="0029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he-IL" sz="2400" dirty="0">
                <a:solidFill>
                  <a:srgbClr val="0029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אליפסה 21">
              <a:extLst>
                <a:ext uri="{FF2B5EF4-FFF2-40B4-BE49-F238E27FC236}">
                  <a16:creationId xmlns:a16="http://schemas.microsoft.com/office/drawing/2014/main" id="{3F786BEA-D636-35F7-626F-5EB703BAE2AC}"/>
                </a:ext>
              </a:extLst>
            </p:cNvPr>
            <p:cNvSpPr/>
            <p:nvPr/>
          </p:nvSpPr>
          <p:spPr>
            <a:xfrm>
              <a:off x="4503084" y="2040287"/>
              <a:ext cx="673048" cy="6730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952"/>
                </a:solidFill>
              </a:endParaRPr>
            </a:p>
          </p:txBody>
        </p:sp>
      </p:grpSp>
      <p:grpSp>
        <p:nvGrpSpPr>
          <p:cNvPr id="42" name="קבוצה 41">
            <a:extLst>
              <a:ext uri="{FF2B5EF4-FFF2-40B4-BE49-F238E27FC236}">
                <a16:creationId xmlns:a16="http://schemas.microsoft.com/office/drawing/2014/main" id="{89579A85-A4CD-DB49-3497-76C222085E25}"/>
              </a:ext>
            </a:extLst>
          </p:cNvPr>
          <p:cNvGrpSpPr/>
          <p:nvPr/>
        </p:nvGrpSpPr>
        <p:grpSpPr>
          <a:xfrm>
            <a:off x="2404117" y="2040287"/>
            <a:ext cx="673048" cy="673048"/>
            <a:chOff x="2510476" y="2040287"/>
            <a:chExt cx="673048" cy="673048"/>
          </a:xfrm>
        </p:grpSpPr>
        <p:sp>
          <p:nvSpPr>
            <p:cNvPr id="29" name="תיבת טקסט 28">
              <a:extLst>
                <a:ext uri="{FF2B5EF4-FFF2-40B4-BE49-F238E27FC236}">
                  <a16:creationId xmlns:a16="http://schemas.microsoft.com/office/drawing/2014/main" id="{C0FE3C98-DCC4-7FFD-6BDB-43C200EF30D5}"/>
                </a:ext>
              </a:extLst>
            </p:cNvPr>
            <p:cNvSpPr txBox="1"/>
            <p:nvPr/>
          </p:nvSpPr>
          <p:spPr>
            <a:xfrm>
              <a:off x="2600409" y="2131617"/>
              <a:ext cx="51391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e-IL" sz="2800" dirty="0">
                  <a:solidFill>
                    <a:srgbClr val="0029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he-IL" sz="2400" dirty="0">
                <a:solidFill>
                  <a:srgbClr val="0029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אליפסה 29">
              <a:extLst>
                <a:ext uri="{FF2B5EF4-FFF2-40B4-BE49-F238E27FC236}">
                  <a16:creationId xmlns:a16="http://schemas.microsoft.com/office/drawing/2014/main" id="{A34BEC83-DBD3-F832-EDAB-9F1A9440EF42}"/>
                </a:ext>
              </a:extLst>
            </p:cNvPr>
            <p:cNvSpPr/>
            <p:nvPr/>
          </p:nvSpPr>
          <p:spPr>
            <a:xfrm>
              <a:off x="2510476" y="2040287"/>
              <a:ext cx="673048" cy="6730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952"/>
                </a:solidFill>
              </a:endParaRPr>
            </a:p>
          </p:txBody>
        </p:sp>
      </p:grpSp>
      <p:sp>
        <p:nvSpPr>
          <p:cNvPr id="31" name="Title 109">
            <a:extLst>
              <a:ext uri="{FF2B5EF4-FFF2-40B4-BE49-F238E27FC236}">
                <a16:creationId xmlns:a16="http://schemas.microsoft.com/office/drawing/2014/main" id="{A1F33F74-7D36-CB04-9672-903BBDAC219D}"/>
              </a:ext>
            </a:extLst>
          </p:cNvPr>
          <p:cNvSpPr txBox="1">
            <a:spLocks/>
          </p:cNvSpPr>
          <p:nvPr/>
        </p:nvSpPr>
        <p:spPr>
          <a:xfrm>
            <a:off x="8741991" y="2971521"/>
            <a:ext cx="1870748" cy="452532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he-IL" sz="2400" b="1" dirty="0">
                <a:solidFill>
                  <a:srgbClr val="0029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מיסוי פחמן</a:t>
            </a:r>
            <a:endParaRPr lang="en-IL" sz="2400" b="1" dirty="0">
              <a:solidFill>
                <a:srgbClr val="0029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itle 109">
            <a:extLst>
              <a:ext uri="{FF2B5EF4-FFF2-40B4-BE49-F238E27FC236}">
                <a16:creationId xmlns:a16="http://schemas.microsoft.com/office/drawing/2014/main" id="{53005267-199C-5E94-71B4-C63906ACD5F6}"/>
              </a:ext>
            </a:extLst>
          </p:cNvPr>
          <p:cNvSpPr txBox="1">
            <a:spLocks/>
          </p:cNvSpPr>
          <p:nvPr/>
        </p:nvSpPr>
        <p:spPr>
          <a:xfrm>
            <a:off x="8564462" y="3424053"/>
            <a:ext cx="2048277" cy="594106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1">
              <a:spcBef>
                <a:spcPts val="0"/>
              </a:spcBef>
              <a:spcAft>
                <a:spcPct val="35000"/>
              </a:spcAft>
            </a:pPr>
            <a:r>
              <a:rPr lang="he-IL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תמריץ למעבר ומקור מימון</a:t>
            </a:r>
            <a:endParaRPr lang="he-IL" sz="18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itle 109">
            <a:extLst>
              <a:ext uri="{FF2B5EF4-FFF2-40B4-BE49-F238E27FC236}">
                <a16:creationId xmlns:a16="http://schemas.microsoft.com/office/drawing/2014/main" id="{DCAC14E7-1BEB-4068-D987-852ECF826B1F}"/>
              </a:ext>
            </a:extLst>
          </p:cNvPr>
          <p:cNvSpPr txBox="1">
            <a:spLocks/>
          </p:cNvSpPr>
          <p:nvPr/>
        </p:nvSpPr>
        <p:spPr>
          <a:xfrm>
            <a:off x="6027933" y="2971521"/>
            <a:ext cx="1870748" cy="1021825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1"/>
            <a:r>
              <a:rPr lang="he-IL" sz="2400" b="1" dirty="0">
                <a:solidFill>
                  <a:srgbClr val="0029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מימון מתקציב המדינה</a:t>
            </a:r>
          </a:p>
        </p:txBody>
      </p:sp>
      <p:sp>
        <p:nvSpPr>
          <p:cNvPr id="34" name="Title 109">
            <a:extLst>
              <a:ext uri="{FF2B5EF4-FFF2-40B4-BE49-F238E27FC236}">
                <a16:creationId xmlns:a16="http://schemas.microsoft.com/office/drawing/2014/main" id="{A7FAA324-547F-7FB7-E94B-282E1099620C}"/>
              </a:ext>
            </a:extLst>
          </p:cNvPr>
          <p:cNvSpPr txBox="1">
            <a:spLocks/>
          </p:cNvSpPr>
          <p:nvPr/>
        </p:nvSpPr>
        <p:spPr>
          <a:xfrm>
            <a:off x="5918074" y="4176904"/>
            <a:ext cx="1996519" cy="875712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1"/>
            <a:r>
              <a:rPr lang="he-IL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מתוך תפיסה שמדובר בהשקעה משתלמת </a:t>
            </a:r>
            <a:endParaRPr lang="he-IL" sz="18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itle 109">
            <a:extLst>
              <a:ext uri="{FF2B5EF4-FFF2-40B4-BE49-F238E27FC236}">
                <a16:creationId xmlns:a16="http://schemas.microsoft.com/office/drawing/2014/main" id="{463046E5-8B8F-B214-04FC-9BD503BC708C}"/>
              </a:ext>
            </a:extLst>
          </p:cNvPr>
          <p:cNvSpPr txBox="1">
            <a:spLocks/>
          </p:cNvSpPr>
          <p:nvPr/>
        </p:nvSpPr>
        <p:spPr>
          <a:xfrm>
            <a:off x="3617175" y="2971521"/>
            <a:ext cx="1870748" cy="1021825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1"/>
            <a:r>
              <a:rPr lang="he-IL" sz="2400" b="1" dirty="0">
                <a:solidFill>
                  <a:srgbClr val="0029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מינוף השקעה פרטית</a:t>
            </a:r>
          </a:p>
        </p:txBody>
      </p:sp>
      <p:sp>
        <p:nvSpPr>
          <p:cNvPr id="36" name="Title 109">
            <a:extLst>
              <a:ext uri="{FF2B5EF4-FFF2-40B4-BE49-F238E27FC236}">
                <a16:creationId xmlns:a16="http://schemas.microsoft.com/office/drawing/2014/main" id="{AA5F0D93-4B12-0C4B-75FB-E3CFB298F3B5}"/>
              </a:ext>
            </a:extLst>
          </p:cNvPr>
          <p:cNvSpPr txBox="1">
            <a:spLocks/>
          </p:cNvSpPr>
          <p:nvPr/>
        </p:nvSpPr>
        <p:spPr>
          <a:xfrm>
            <a:off x="3504423" y="4038885"/>
            <a:ext cx="1996519" cy="1021825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1"/>
            <a:r>
              <a:rPr lang="he-IL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חלוקת הנטל בין הממשלה לגורמים פרטיים בעלי אינטרס</a:t>
            </a:r>
            <a:endParaRPr lang="he-IL" sz="18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itle 109">
            <a:extLst>
              <a:ext uri="{FF2B5EF4-FFF2-40B4-BE49-F238E27FC236}">
                <a16:creationId xmlns:a16="http://schemas.microsoft.com/office/drawing/2014/main" id="{F8695191-81E6-6DAF-791E-EBB80E95E362}"/>
              </a:ext>
            </a:extLst>
          </p:cNvPr>
          <p:cNvSpPr txBox="1">
            <a:spLocks/>
          </p:cNvSpPr>
          <p:nvPr/>
        </p:nvSpPr>
        <p:spPr>
          <a:xfrm>
            <a:off x="1206417" y="2971521"/>
            <a:ext cx="1870748" cy="673049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1"/>
            <a:r>
              <a:rPr lang="he-IL" sz="2400" b="1" dirty="0">
                <a:solidFill>
                  <a:srgbClr val="0029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ודאות ושקיפות</a:t>
            </a:r>
          </a:p>
        </p:txBody>
      </p:sp>
      <p:sp>
        <p:nvSpPr>
          <p:cNvPr id="38" name="Title 109">
            <a:extLst>
              <a:ext uri="{FF2B5EF4-FFF2-40B4-BE49-F238E27FC236}">
                <a16:creationId xmlns:a16="http://schemas.microsoft.com/office/drawing/2014/main" id="{877368E7-DFEB-FA3D-D2B6-25E2B958C3F1}"/>
              </a:ext>
            </a:extLst>
          </p:cNvPr>
          <p:cNvSpPr txBox="1">
            <a:spLocks/>
          </p:cNvSpPr>
          <p:nvPr/>
        </p:nvSpPr>
        <p:spPr>
          <a:xfrm>
            <a:off x="1090772" y="3620005"/>
            <a:ext cx="1996519" cy="111379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1"/>
            <a:r>
              <a:rPr lang="he-IL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סיוע ב"תכנון מסלול מחדש" מצמצם </a:t>
            </a:r>
            <a:r>
              <a:rPr lang="he-IL" sz="18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צורך בתמיכה</a:t>
            </a:r>
          </a:p>
        </p:txBody>
      </p:sp>
      <p:cxnSp>
        <p:nvCxnSpPr>
          <p:cNvPr id="44" name="מחבר ישר 43">
            <a:extLst>
              <a:ext uri="{FF2B5EF4-FFF2-40B4-BE49-F238E27FC236}">
                <a16:creationId xmlns:a16="http://schemas.microsoft.com/office/drawing/2014/main" id="{5DF0A125-2D7D-108B-695B-FFA9D7D540EF}"/>
              </a:ext>
            </a:extLst>
          </p:cNvPr>
          <p:cNvCxnSpPr>
            <a:cxnSpLocks/>
          </p:cNvCxnSpPr>
          <p:nvPr/>
        </p:nvCxnSpPr>
        <p:spPr>
          <a:xfrm>
            <a:off x="8419381" y="2984929"/>
            <a:ext cx="0" cy="2081095"/>
          </a:xfrm>
          <a:prstGeom prst="line">
            <a:avLst/>
          </a:prstGeom>
          <a:ln>
            <a:solidFill>
              <a:srgbClr val="0029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ישר 44">
            <a:extLst>
              <a:ext uri="{FF2B5EF4-FFF2-40B4-BE49-F238E27FC236}">
                <a16:creationId xmlns:a16="http://schemas.microsoft.com/office/drawing/2014/main" id="{8E338353-D239-C422-87CC-17FB527C860B}"/>
              </a:ext>
            </a:extLst>
          </p:cNvPr>
          <p:cNvCxnSpPr>
            <a:cxnSpLocks/>
          </p:cNvCxnSpPr>
          <p:nvPr/>
        </p:nvCxnSpPr>
        <p:spPr>
          <a:xfrm>
            <a:off x="6027933" y="2984929"/>
            <a:ext cx="0" cy="2081095"/>
          </a:xfrm>
          <a:prstGeom prst="line">
            <a:avLst/>
          </a:prstGeom>
          <a:ln>
            <a:solidFill>
              <a:srgbClr val="0029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8BBD5560-A5F9-1F9E-5A16-09D0ED3F7AC5}"/>
              </a:ext>
            </a:extLst>
          </p:cNvPr>
          <p:cNvCxnSpPr>
            <a:cxnSpLocks/>
          </p:cNvCxnSpPr>
          <p:nvPr/>
        </p:nvCxnSpPr>
        <p:spPr>
          <a:xfrm>
            <a:off x="3333032" y="2984929"/>
            <a:ext cx="0" cy="2081095"/>
          </a:xfrm>
          <a:prstGeom prst="line">
            <a:avLst/>
          </a:prstGeom>
          <a:ln>
            <a:solidFill>
              <a:srgbClr val="0029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תמונה 22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A1D69F20-3FC8-472E-92E0-EC8E937227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52" y="6264095"/>
            <a:ext cx="927809" cy="261836"/>
          </a:xfrm>
          <a:prstGeom prst="rect">
            <a:avLst/>
          </a:prstGeom>
        </p:spPr>
      </p:pic>
      <p:pic>
        <p:nvPicPr>
          <p:cNvPr id="47" name="גרפיקה 23">
            <a:extLst>
              <a:ext uri="{FF2B5EF4-FFF2-40B4-BE49-F238E27FC236}">
                <a16:creationId xmlns:a16="http://schemas.microsoft.com/office/drawing/2014/main" id="{62CA72A7-1166-44E1-9947-C9BD280EA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3730" y="6255296"/>
            <a:ext cx="927812" cy="193939"/>
          </a:xfrm>
          <a:prstGeom prst="rect">
            <a:avLst/>
          </a:prstGeom>
        </p:spPr>
      </p:pic>
      <p:pic>
        <p:nvPicPr>
          <p:cNvPr id="48" name="גרפיקה 24">
            <a:extLst>
              <a:ext uri="{FF2B5EF4-FFF2-40B4-BE49-F238E27FC236}">
                <a16:creationId xmlns:a16="http://schemas.microsoft.com/office/drawing/2014/main" id="{2218B089-E9FB-4CD4-B8F4-A3C7657406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16538" y="6258568"/>
            <a:ext cx="730156" cy="19066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5432528-A88E-4DD5-92EE-6D8B382A98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8" y="6115388"/>
            <a:ext cx="673457" cy="501677"/>
          </a:xfrm>
          <a:prstGeom prst="rect">
            <a:avLst/>
          </a:prstGeom>
        </p:spPr>
      </p:pic>
      <p:grpSp>
        <p:nvGrpSpPr>
          <p:cNvPr id="50" name="קבוצה 27">
            <a:extLst>
              <a:ext uri="{FF2B5EF4-FFF2-40B4-BE49-F238E27FC236}">
                <a16:creationId xmlns:a16="http://schemas.microsoft.com/office/drawing/2014/main" id="{06F868F1-6B30-49C5-B756-03A2FEDA99F8}"/>
              </a:ext>
            </a:extLst>
          </p:cNvPr>
          <p:cNvGrpSpPr/>
          <p:nvPr/>
        </p:nvGrpSpPr>
        <p:grpSpPr>
          <a:xfrm>
            <a:off x="4575365" y="6362735"/>
            <a:ext cx="7215115" cy="79063"/>
            <a:chOff x="3982215" y="4746219"/>
            <a:chExt cx="8292990" cy="45719"/>
          </a:xfrm>
        </p:grpSpPr>
        <p:cxnSp>
          <p:nvCxnSpPr>
            <p:cNvPr id="51" name="מחבר ישר 28">
              <a:extLst>
                <a:ext uri="{FF2B5EF4-FFF2-40B4-BE49-F238E27FC236}">
                  <a16:creationId xmlns:a16="http://schemas.microsoft.com/office/drawing/2014/main" id="{E71607E8-2F75-4B1D-840B-71BD8C2F524B}"/>
                </a:ext>
              </a:extLst>
            </p:cNvPr>
            <p:cNvCxnSpPr>
              <a:cxnSpLocks/>
            </p:cNvCxnSpPr>
            <p:nvPr/>
          </p:nvCxnSpPr>
          <p:spPr>
            <a:xfrm>
              <a:off x="3999295" y="4769079"/>
              <a:ext cx="827591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אליפסה 29">
              <a:extLst>
                <a:ext uri="{FF2B5EF4-FFF2-40B4-BE49-F238E27FC236}">
                  <a16:creationId xmlns:a16="http://schemas.microsoft.com/office/drawing/2014/main" id="{13C18018-8EAE-4CB6-A04E-A72D1C5256E5}"/>
                </a:ext>
              </a:extLst>
            </p:cNvPr>
            <p:cNvSpPr/>
            <p:nvPr/>
          </p:nvSpPr>
          <p:spPr>
            <a:xfrm>
              <a:off x="3982215" y="4746219"/>
              <a:ext cx="4571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03480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עיגול, צילום מסך, קל, מערבולת&#10;&#10;התיאור נוצר באופן אוטומטי">
            <a:extLst>
              <a:ext uri="{FF2B5EF4-FFF2-40B4-BE49-F238E27FC236}">
                <a16:creationId xmlns:a16="http://schemas.microsoft.com/office/drawing/2014/main" id="{01C54D65-D861-76DB-7CEB-A481163EBB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7" t="7284" r="29103" b="-6874"/>
          <a:stretch/>
        </p:blipFill>
        <p:spPr>
          <a:xfrm>
            <a:off x="7441295" y="0"/>
            <a:ext cx="4750705" cy="7392838"/>
          </a:xfrm>
          <a:prstGeom prst="rect">
            <a:avLst/>
          </a:prstGeom>
        </p:spPr>
      </p:pic>
      <p:sp>
        <p:nvSpPr>
          <p:cNvPr id="5" name="כותרת 4">
            <a:extLst>
              <a:ext uri="{FF2B5EF4-FFF2-40B4-BE49-F238E27FC236}">
                <a16:creationId xmlns:a16="http://schemas.microsoft.com/office/drawing/2014/main" id="{F714DAE0-255F-3488-538C-EA9A9869E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133" y="2496843"/>
            <a:ext cx="2393027" cy="1864314"/>
          </a:xfrm>
        </p:spPr>
        <p:txBody>
          <a:bodyPr anchor="b">
            <a:noAutofit/>
          </a:bodyPr>
          <a:lstStyle/>
          <a:p>
            <a:r>
              <a:rPr lang="he-IL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מסקנות מרכזיות מהניסיון הבינלאומי</a:t>
            </a:r>
            <a:endParaRPr lang="en-IL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8" name="גרפיקה 17">
            <a:extLst>
              <a:ext uri="{FF2B5EF4-FFF2-40B4-BE49-F238E27FC236}">
                <a16:creationId xmlns:a16="http://schemas.microsoft.com/office/drawing/2014/main" id="{516526C9-3136-B3A6-F9D6-308DC40EA780}"/>
              </a:ext>
            </a:extLst>
          </p:cNvPr>
          <p:cNvGrpSpPr/>
          <p:nvPr/>
        </p:nvGrpSpPr>
        <p:grpSpPr>
          <a:xfrm>
            <a:off x="261562" y="332069"/>
            <a:ext cx="1646361" cy="2381267"/>
            <a:chOff x="261562" y="332069"/>
            <a:chExt cx="1646361" cy="2381267"/>
          </a:xfrm>
        </p:grpSpPr>
        <p:sp>
          <p:nvSpPr>
            <p:cNvPr id="29" name="צורה חופשית: צורה 28">
              <a:extLst>
                <a:ext uri="{FF2B5EF4-FFF2-40B4-BE49-F238E27FC236}">
                  <a16:creationId xmlns:a16="http://schemas.microsoft.com/office/drawing/2014/main" id="{A5F481BE-55E1-4675-BE06-FA35F0A3EB95}"/>
                </a:ext>
              </a:extLst>
            </p:cNvPr>
            <p:cNvSpPr/>
            <p:nvPr/>
          </p:nvSpPr>
          <p:spPr>
            <a:xfrm>
              <a:off x="299188" y="332069"/>
              <a:ext cx="1608735" cy="1005587"/>
            </a:xfrm>
            <a:custGeom>
              <a:avLst/>
              <a:gdLst>
                <a:gd name="connsiteX0" fmla="*/ 1608735 w 1608735"/>
                <a:gd name="connsiteY0" fmla="*/ 0 h 1005587"/>
                <a:gd name="connsiteX1" fmla="*/ 1005588 w 1608735"/>
                <a:gd name="connsiteY1" fmla="*/ 0 h 1005587"/>
                <a:gd name="connsiteX2" fmla="*/ 0 w 1608735"/>
                <a:gd name="connsiteY2" fmla="*/ 1005588 h 100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735" h="1005587">
                  <a:moveTo>
                    <a:pt x="1608735" y="0"/>
                  </a:moveTo>
                  <a:lnTo>
                    <a:pt x="1005588" y="0"/>
                  </a:lnTo>
                  <a:cubicBezTo>
                    <a:pt x="450258" y="0"/>
                    <a:pt x="0" y="450194"/>
                    <a:pt x="0" y="1005588"/>
                  </a:cubicBezTo>
                </a:path>
              </a:pathLst>
            </a:custGeom>
            <a:noFill/>
            <a:ln w="12836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צורה חופשית: צורה 29">
              <a:extLst>
                <a:ext uri="{FF2B5EF4-FFF2-40B4-BE49-F238E27FC236}">
                  <a16:creationId xmlns:a16="http://schemas.microsoft.com/office/drawing/2014/main" id="{9FA3B57F-E5AC-BBDA-3D37-597DB6D76346}"/>
                </a:ext>
              </a:extLst>
            </p:cNvPr>
            <p:cNvSpPr/>
            <p:nvPr/>
          </p:nvSpPr>
          <p:spPr>
            <a:xfrm>
              <a:off x="261562" y="2081612"/>
              <a:ext cx="79553" cy="79553"/>
            </a:xfrm>
            <a:custGeom>
              <a:avLst/>
              <a:gdLst>
                <a:gd name="connsiteX0" fmla="*/ 40772 w 79553"/>
                <a:gd name="connsiteY0" fmla="*/ 14 h 79553"/>
                <a:gd name="connsiteX1" fmla="*/ 79539 w 79553"/>
                <a:gd name="connsiteY1" fmla="*/ 40772 h 79553"/>
                <a:gd name="connsiteX2" fmla="*/ 38782 w 79553"/>
                <a:gd name="connsiteY2" fmla="*/ 79539 h 79553"/>
                <a:gd name="connsiteX3" fmla="*/ 14 w 79553"/>
                <a:gd name="connsiteY3" fmla="*/ 38782 h 79553"/>
                <a:gd name="connsiteX4" fmla="*/ 40772 w 79553"/>
                <a:gd name="connsiteY4" fmla="*/ 14 h 7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53" h="79553">
                  <a:moveTo>
                    <a:pt x="40772" y="14"/>
                  </a:moveTo>
                  <a:cubicBezTo>
                    <a:pt x="62723" y="592"/>
                    <a:pt x="80117" y="18820"/>
                    <a:pt x="79539" y="40772"/>
                  </a:cubicBezTo>
                  <a:cubicBezTo>
                    <a:pt x="78962" y="62723"/>
                    <a:pt x="60733" y="80117"/>
                    <a:pt x="38782" y="79539"/>
                  </a:cubicBezTo>
                  <a:cubicBezTo>
                    <a:pt x="16830" y="78962"/>
                    <a:pt x="-564" y="60733"/>
                    <a:pt x="14" y="38782"/>
                  </a:cubicBezTo>
                  <a:cubicBezTo>
                    <a:pt x="592" y="16831"/>
                    <a:pt x="18820" y="-564"/>
                    <a:pt x="40772" y="14"/>
                  </a:cubicBezTo>
                  <a:close/>
                </a:path>
              </a:pathLst>
            </a:custGeom>
            <a:solidFill>
              <a:srgbClr val="999999"/>
            </a:solidFill>
            <a:ln w="64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גרפיקה 17">
              <a:extLst>
                <a:ext uri="{FF2B5EF4-FFF2-40B4-BE49-F238E27FC236}">
                  <a16:creationId xmlns:a16="http://schemas.microsoft.com/office/drawing/2014/main" id="{909851BC-FEEE-95F8-C5F5-661D8B8047FA}"/>
                </a:ext>
              </a:extLst>
            </p:cNvPr>
            <p:cNvGrpSpPr/>
            <p:nvPr/>
          </p:nvGrpSpPr>
          <p:grpSpPr>
            <a:xfrm>
              <a:off x="299188" y="1337657"/>
              <a:ext cx="6418" cy="1375679"/>
              <a:chOff x="299188" y="1337657"/>
              <a:chExt cx="6418" cy="1375679"/>
            </a:xfrm>
          </p:grpSpPr>
          <p:sp>
            <p:nvSpPr>
              <p:cNvPr id="32" name="צורה חופשית: צורה 31">
                <a:extLst>
                  <a:ext uri="{FF2B5EF4-FFF2-40B4-BE49-F238E27FC236}">
                    <a16:creationId xmlns:a16="http://schemas.microsoft.com/office/drawing/2014/main" id="{AF2E5F60-0099-188A-BBED-8751035EA26F}"/>
                  </a:ext>
                </a:extLst>
              </p:cNvPr>
              <p:cNvSpPr/>
              <p:nvPr/>
            </p:nvSpPr>
            <p:spPr>
              <a:xfrm>
                <a:off x="299188" y="1337657"/>
                <a:ext cx="6418" cy="22464"/>
              </a:xfrm>
              <a:custGeom>
                <a:avLst/>
                <a:gdLst>
                  <a:gd name="connsiteX0" fmla="*/ 0 w 6418"/>
                  <a:gd name="connsiteY0" fmla="*/ 0 h 22464"/>
                  <a:gd name="connsiteX1" fmla="*/ 0 w 6418"/>
                  <a:gd name="connsiteY1" fmla="*/ 22465 h 2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22464">
                    <a:moveTo>
                      <a:pt x="0" y="0"/>
                    </a:moveTo>
                    <a:lnTo>
                      <a:pt x="0" y="22465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צורה חופשית: צורה 32">
                <a:extLst>
                  <a:ext uri="{FF2B5EF4-FFF2-40B4-BE49-F238E27FC236}">
                    <a16:creationId xmlns:a16="http://schemas.microsoft.com/office/drawing/2014/main" id="{888F6C8D-37E0-C4D4-DD7F-0A2B83898431}"/>
                  </a:ext>
                </a:extLst>
              </p:cNvPr>
              <p:cNvSpPr/>
              <p:nvPr/>
            </p:nvSpPr>
            <p:spPr>
              <a:xfrm>
                <a:off x="299188" y="1406014"/>
                <a:ext cx="6418" cy="160591"/>
              </a:xfrm>
              <a:custGeom>
                <a:avLst/>
                <a:gdLst>
                  <a:gd name="connsiteX0" fmla="*/ 0 w 6418"/>
                  <a:gd name="connsiteY0" fmla="*/ 0 h 160591"/>
                  <a:gd name="connsiteX1" fmla="*/ 0 w 6418"/>
                  <a:gd name="connsiteY1" fmla="*/ 160591 h 160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160591">
                    <a:moveTo>
                      <a:pt x="0" y="0"/>
                    </a:moveTo>
                    <a:lnTo>
                      <a:pt x="0" y="160591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צורה חופשית: צורה 33">
                <a:extLst>
                  <a:ext uri="{FF2B5EF4-FFF2-40B4-BE49-F238E27FC236}">
                    <a16:creationId xmlns:a16="http://schemas.microsoft.com/office/drawing/2014/main" id="{0E8CD92E-8EC3-B759-8A31-2E39F99D25BB}"/>
                  </a:ext>
                </a:extLst>
              </p:cNvPr>
              <p:cNvSpPr/>
              <p:nvPr/>
            </p:nvSpPr>
            <p:spPr>
              <a:xfrm>
                <a:off x="299188" y="1589519"/>
                <a:ext cx="6418" cy="1078438"/>
              </a:xfrm>
              <a:custGeom>
                <a:avLst/>
                <a:gdLst>
                  <a:gd name="connsiteX0" fmla="*/ 0 w 6418"/>
                  <a:gd name="connsiteY0" fmla="*/ 0 h 1078438"/>
                  <a:gd name="connsiteX1" fmla="*/ 0 w 6418"/>
                  <a:gd name="connsiteY1" fmla="*/ 1078438 h 1078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1078438">
                    <a:moveTo>
                      <a:pt x="0" y="0"/>
                    </a:moveTo>
                    <a:lnTo>
                      <a:pt x="0" y="1078438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צורה חופשית: צורה 34">
                <a:extLst>
                  <a:ext uri="{FF2B5EF4-FFF2-40B4-BE49-F238E27FC236}">
                    <a16:creationId xmlns:a16="http://schemas.microsoft.com/office/drawing/2014/main" id="{AD3221EC-EB5D-8DBD-2067-3534B9A36481}"/>
                  </a:ext>
                </a:extLst>
              </p:cNvPr>
              <p:cNvSpPr/>
              <p:nvPr/>
            </p:nvSpPr>
            <p:spPr>
              <a:xfrm>
                <a:off x="299188" y="2690871"/>
                <a:ext cx="6418" cy="22464"/>
              </a:xfrm>
              <a:custGeom>
                <a:avLst/>
                <a:gdLst>
                  <a:gd name="connsiteX0" fmla="*/ 0 w 6418"/>
                  <a:gd name="connsiteY0" fmla="*/ 0 h 22464"/>
                  <a:gd name="connsiteX1" fmla="*/ 0 w 6418"/>
                  <a:gd name="connsiteY1" fmla="*/ 22465 h 2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22464">
                    <a:moveTo>
                      <a:pt x="0" y="0"/>
                    </a:moveTo>
                    <a:lnTo>
                      <a:pt x="0" y="22465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C585A263-3737-BB80-75B6-5B9BEC0A66DE}"/>
              </a:ext>
            </a:extLst>
          </p:cNvPr>
          <p:cNvSpPr txBox="1"/>
          <p:nvPr/>
        </p:nvSpPr>
        <p:spPr>
          <a:xfrm>
            <a:off x="1640426" y="4821916"/>
            <a:ext cx="50723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e-I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מקורות מימון: </a:t>
            </a: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השקעה ציבורית והכנסות ממס פחמן, לצד השקעה פרטית </a:t>
            </a:r>
            <a:b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(בתנאי ודאות גבוהה)</a:t>
            </a:r>
            <a:endParaRPr lang="he-IL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B285A2CA-9936-97DA-18DC-3FC6D77E2593}"/>
              </a:ext>
            </a:extLst>
          </p:cNvPr>
          <p:cNvSpPr txBox="1"/>
          <p:nvPr/>
        </p:nvSpPr>
        <p:spPr>
          <a:xfrm>
            <a:off x="1259087" y="1148614"/>
            <a:ext cx="54537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e-I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השפעה הטרוגנית:</a:t>
            </a: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ברמת המקרו צפי לשיפור כלכלי וגידול מתון במספר המשרות, במיקרו – יהיו ענפים, אזורים וקהילות אשר ייפגעו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7D473525-0227-FD2C-16FF-9C080B915CF7}"/>
              </a:ext>
            </a:extLst>
          </p:cNvPr>
          <p:cNvSpPr txBox="1"/>
          <p:nvPr/>
        </p:nvSpPr>
        <p:spPr>
          <a:xfrm>
            <a:off x="1265505" y="2465381"/>
            <a:ext cx="54472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e-I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חשיבות המוסדות: </a:t>
            </a: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לקידום תיאום ושקיפות בתהליך המורכב ומרובה הגורמים, להסרת חסמים והקטנת התנגדויות</a:t>
            </a: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2EE2FA3B-C4AB-1443-B662-242DB9BA3A22}"/>
              </a:ext>
            </a:extLst>
          </p:cNvPr>
          <p:cNvSpPr txBox="1"/>
          <p:nvPr/>
        </p:nvSpPr>
        <p:spPr>
          <a:xfrm>
            <a:off x="1578633" y="3782148"/>
            <a:ext cx="51341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e-I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כלי מדיניות תומכים: </a:t>
            </a: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מדינות מפעילות מגוון כלים להשגת מעבר צודק</a:t>
            </a:r>
          </a:p>
        </p:txBody>
      </p:sp>
      <p:pic>
        <p:nvPicPr>
          <p:cNvPr id="19" name="תמונה 22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82186CC6-62E1-4620-AA18-045EB6D287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52" y="6264095"/>
            <a:ext cx="927809" cy="261836"/>
          </a:xfrm>
          <a:prstGeom prst="rect">
            <a:avLst/>
          </a:prstGeom>
        </p:spPr>
      </p:pic>
      <p:pic>
        <p:nvPicPr>
          <p:cNvPr id="20" name="גרפיקה 23">
            <a:extLst>
              <a:ext uri="{FF2B5EF4-FFF2-40B4-BE49-F238E27FC236}">
                <a16:creationId xmlns:a16="http://schemas.microsoft.com/office/drawing/2014/main" id="{A7DC07C2-E66A-4155-9FE7-FD6DA35EF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03730" y="6255296"/>
            <a:ext cx="927812" cy="193939"/>
          </a:xfrm>
          <a:prstGeom prst="rect">
            <a:avLst/>
          </a:prstGeom>
        </p:spPr>
      </p:pic>
      <p:pic>
        <p:nvPicPr>
          <p:cNvPr id="22" name="גרפיקה 24">
            <a:extLst>
              <a:ext uri="{FF2B5EF4-FFF2-40B4-BE49-F238E27FC236}">
                <a16:creationId xmlns:a16="http://schemas.microsoft.com/office/drawing/2014/main" id="{F05978A5-9926-486F-84A3-E391F8407F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16538" y="6258568"/>
            <a:ext cx="730156" cy="1906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6EE68-D221-4B97-8258-06B88D07C8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8" y="6115388"/>
            <a:ext cx="673457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02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עיגול, צילום מסך, קל, מערבולת&#10;&#10;התיאור נוצר באופן אוטומטי">
            <a:extLst>
              <a:ext uri="{FF2B5EF4-FFF2-40B4-BE49-F238E27FC236}">
                <a16:creationId xmlns:a16="http://schemas.microsoft.com/office/drawing/2014/main" id="{44F1DF38-8770-1569-1489-476BC66760C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57" y="-60385"/>
            <a:ext cx="12243114" cy="7356229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1E94CAFF-D8B1-05FC-6C07-33C944D4A81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576" y="325651"/>
            <a:ext cx="11668849" cy="6206699"/>
          </a:xfrm>
          <a:prstGeom prst="rect">
            <a:avLst/>
          </a:prstGeom>
        </p:spPr>
      </p:pic>
      <p:sp>
        <p:nvSpPr>
          <p:cNvPr id="10" name="כותרת 3">
            <a:extLst>
              <a:ext uri="{FF2B5EF4-FFF2-40B4-BE49-F238E27FC236}">
                <a16:creationId xmlns:a16="http://schemas.microsoft.com/office/drawing/2014/main" id="{1F5E13CD-5B7E-D571-C6C7-9350A16ED44C}"/>
              </a:ext>
            </a:extLst>
          </p:cNvPr>
          <p:cNvSpPr txBox="1">
            <a:spLocks/>
          </p:cNvSpPr>
          <p:nvPr/>
        </p:nvSpPr>
        <p:spPr>
          <a:xfrm>
            <a:off x="1690724" y="3115108"/>
            <a:ext cx="3708605" cy="627784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תודה</a:t>
            </a:r>
          </a:p>
        </p:txBody>
      </p:sp>
      <p:pic>
        <p:nvPicPr>
          <p:cNvPr id="2" name="גרפיקה 1">
            <a:extLst>
              <a:ext uri="{FF2B5EF4-FFF2-40B4-BE49-F238E27FC236}">
                <a16:creationId xmlns:a16="http://schemas.microsoft.com/office/drawing/2014/main" id="{91BC5D45-347F-A6F0-5DEC-6CA9524B3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27089" y="6204192"/>
            <a:ext cx="1018032" cy="212799"/>
          </a:xfrm>
          <a:prstGeom prst="rect">
            <a:avLst/>
          </a:prstGeom>
        </p:spPr>
      </p:pic>
      <p:pic>
        <p:nvPicPr>
          <p:cNvPr id="3" name="גרפיקה 2">
            <a:extLst>
              <a:ext uri="{FF2B5EF4-FFF2-40B4-BE49-F238E27FC236}">
                <a16:creationId xmlns:a16="http://schemas.microsoft.com/office/drawing/2014/main" id="{ECB810A0-84E4-864A-C713-41E8115278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00587" y="6193619"/>
            <a:ext cx="801157" cy="209209"/>
          </a:xfrm>
          <a:prstGeom prst="rect">
            <a:avLst/>
          </a:prstGeom>
        </p:spPr>
      </p:pic>
      <p:pic>
        <p:nvPicPr>
          <p:cNvPr id="16" name="תמונה 15" descr="תמונה שמכילה גופן, טקסט, גרפיקה, סמל&#10;&#10;התיאור נוצר באופן אוטומטי">
            <a:extLst>
              <a:ext uri="{FF2B5EF4-FFF2-40B4-BE49-F238E27FC236}">
                <a16:creationId xmlns:a16="http://schemas.microsoft.com/office/drawing/2014/main" id="{37B4685A-5870-9CF8-03E6-19D271160F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19" y="6189794"/>
            <a:ext cx="948284" cy="2676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BAE3A7-EA4C-4255-92D8-4FF0F1BD8AAE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0" y="6072762"/>
            <a:ext cx="673457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20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עיגול, צילום מסך, קל, מערבולת&#10;&#10;התיאור נוצר באופן אוטומטי">
            <a:extLst>
              <a:ext uri="{FF2B5EF4-FFF2-40B4-BE49-F238E27FC236}">
                <a16:creationId xmlns:a16="http://schemas.microsoft.com/office/drawing/2014/main" id="{01C54D65-D861-76DB-7CEB-A481163EBB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7" t="7284" r="29103" b="-6874"/>
          <a:stretch/>
        </p:blipFill>
        <p:spPr>
          <a:xfrm>
            <a:off x="7441295" y="0"/>
            <a:ext cx="4750705" cy="7392838"/>
          </a:xfrm>
          <a:prstGeom prst="rect">
            <a:avLst/>
          </a:prstGeom>
        </p:spPr>
      </p:pic>
      <p:sp>
        <p:nvSpPr>
          <p:cNvPr id="5" name="כותרת 4">
            <a:extLst>
              <a:ext uri="{FF2B5EF4-FFF2-40B4-BE49-F238E27FC236}">
                <a16:creationId xmlns:a16="http://schemas.microsoft.com/office/drawing/2014/main" id="{F714DAE0-255F-3488-538C-EA9A9869E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9431" y="3004497"/>
            <a:ext cx="2335530" cy="1168506"/>
          </a:xfrm>
        </p:spPr>
        <p:txBody>
          <a:bodyPr anchor="b">
            <a:noAutofit/>
          </a:bodyPr>
          <a:lstStyle/>
          <a:p>
            <a:r>
              <a:rPr lang="he-IL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שני </a:t>
            </a:r>
            <a:r>
              <a:rPr lang="he-IL" sz="3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מימדים</a:t>
            </a:r>
            <a:r>
              <a:rPr lang="he-IL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למדיניות האקלים</a:t>
            </a:r>
          </a:p>
        </p:txBody>
      </p:sp>
      <p:grpSp>
        <p:nvGrpSpPr>
          <p:cNvPr id="28" name="גרפיקה 17">
            <a:extLst>
              <a:ext uri="{FF2B5EF4-FFF2-40B4-BE49-F238E27FC236}">
                <a16:creationId xmlns:a16="http://schemas.microsoft.com/office/drawing/2014/main" id="{516526C9-3136-B3A6-F9D6-308DC40EA780}"/>
              </a:ext>
            </a:extLst>
          </p:cNvPr>
          <p:cNvGrpSpPr/>
          <p:nvPr/>
        </p:nvGrpSpPr>
        <p:grpSpPr>
          <a:xfrm>
            <a:off x="261562" y="332069"/>
            <a:ext cx="1646361" cy="2381267"/>
            <a:chOff x="261562" y="332069"/>
            <a:chExt cx="1646361" cy="2381267"/>
          </a:xfrm>
        </p:grpSpPr>
        <p:sp>
          <p:nvSpPr>
            <p:cNvPr id="29" name="צורה חופשית: צורה 28">
              <a:extLst>
                <a:ext uri="{FF2B5EF4-FFF2-40B4-BE49-F238E27FC236}">
                  <a16:creationId xmlns:a16="http://schemas.microsoft.com/office/drawing/2014/main" id="{A5F481BE-55E1-4675-BE06-FA35F0A3EB95}"/>
                </a:ext>
              </a:extLst>
            </p:cNvPr>
            <p:cNvSpPr/>
            <p:nvPr/>
          </p:nvSpPr>
          <p:spPr>
            <a:xfrm>
              <a:off x="299188" y="332069"/>
              <a:ext cx="1608735" cy="1005587"/>
            </a:xfrm>
            <a:custGeom>
              <a:avLst/>
              <a:gdLst>
                <a:gd name="connsiteX0" fmla="*/ 1608735 w 1608735"/>
                <a:gd name="connsiteY0" fmla="*/ 0 h 1005587"/>
                <a:gd name="connsiteX1" fmla="*/ 1005588 w 1608735"/>
                <a:gd name="connsiteY1" fmla="*/ 0 h 1005587"/>
                <a:gd name="connsiteX2" fmla="*/ 0 w 1608735"/>
                <a:gd name="connsiteY2" fmla="*/ 1005588 h 100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735" h="1005587">
                  <a:moveTo>
                    <a:pt x="1608735" y="0"/>
                  </a:moveTo>
                  <a:lnTo>
                    <a:pt x="1005588" y="0"/>
                  </a:lnTo>
                  <a:cubicBezTo>
                    <a:pt x="450258" y="0"/>
                    <a:pt x="0" y="450194"/>
                    <a:pt x="0" y="1005588"/>
                  </a:cubicBezTo>
                </a:path>
              </a:pathLst>
            </a:custGeom>
            <a:noFill/>
            <a:ln w="12836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צורה חופשית: צורה 29">
              <a:extLst>
                <a:ext uri="{FF2B5EF4-FFF2-40B4-BE49-F238E27FC236}">
                  <a16:creationId xmlns:a16="http://schemas.microsoft.com/office/drawing/2014/main" id="{9FA3B57F-E5AC-BBDA-3D37-597DB6D76346}"/>
                </a:ext>
              </a:extLst>
            </p:cNvPr>
            <p:cNvSpPr/>
            <p:nvPr/>
          </p:nvSpPr>
          <p:spPr>
            <a:xfrm>
              <a:off x="261562" y="2081612"/>
              <a:ext cx="79553" cy="79553"/>
            </a:xfrm>
            <a:custGeom>
              <a:avLst/>
              <a:gdLst>
                <a:gd name="connsiteX0" fmla="*/ 40772 w 79553"/>
                <a:gd name="connsiteY0" fmla="*/ 14 h 79553"/>
                <a:gd name="connsiteX1" fmla="*/ 79539 w 79553"/>
                <a:gd name="connsiteY1" fmla="*/ 40772 h 79553"/>
                <a:gd name="connsiteX2" fmla="*/ 38782 w 79553"/>
                <a:gd name="connsiteY2" fmla="*/ 79539 h 79553"/>
                <a:gd name="connsiteX3" fmla="*/ 14 w 79553"/>
                <a:gd name="connsiteY3" fmla="*/ 38782 h 79553"/>
                <a:gd name="connsiteX4" fmla="*/ 40772 w 79553"/>
                <a:gd name="connsiteY4" fmla="*/ 14 h 7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53" h="79553">
                  <a:moveTo>
                    <a:pt x="40772" y="14"/>
                  </a:moveTo>
                  <a:cubicBezTo>
                    <a:pt x="62723" y="592"/>
                    <a:pt x="80117" y="18820"/>
                    <a:pt x="79539" y="40772"/>
                  </a:cubicBezTo>
                  <a:cubicBezTo>
                    <a:pt x="78962" y="62723"/>
                    <a:pt x="60733" y="80117"/>
                    <a:pt x="38782" y="79539"/>
                  </a:cubicBezTo>
                  <a:cubicBezTo>
                    <a:pt x="16830" y="78962"/>
                    <a:pt x="-564" y="60733"/>
                    <a:pt x="14" y="38782"/>
                  </a:cubicBezTo>
                  <a:cubicBezTo>
                    <a:pt x="592" y="16831"/>
                    <a:pt x="18820" y="-564"/>
                    <a:pt x="40772" y="14"/>
                  </a:cubicBezTo>
                  <a:close/>
                </a:path>
              </a:pathLst>
            </a:custGeom>
            <a:solidFill>
              <a:srgbClr val="999999"/>
            </a:solidFill>
            <a:ln w="64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גרפיקה 17">
              <a:extLst>
                <a:ext uri="{FF2B5EF4-FFF2-40B4-BE49-F238E27FC236}">
                  <a16:creationId xmlns:a16="http://schemas.microsoft.com/office/drawing/2014/main" id="{909851BC-FEEE-95F8-C5F5-661D8B8047FA}"/>
                </a:ext>
              </a:extLst>
            </p:cNvPr>
            <p:cNvGrpSpPr/>
            <p:nvPr/>
          </p:nvGrpSpPr>
          <p:grpSpPr>
            <a:xfrm>
              <a:off x="299188" y="1337657"/>
              <a:ext cx="6418" cy="1375679"/>
              <a:chOff x="299188" y="1337657"/>
              <a:chExt cx="6418" cy="1375679"/>
            </a:xfrm>
          </p:grpSpPr>
          <p:sp>
            <p:nvSpPr>
              <p:cNvPr id="32" name="צורה חופשית: צורה 31">
                <a:extLst>
                  <a:ext uri="{FF2B5EF4-FFF2-40B4-BE49-F238E27FC236}">
                    <a16:creationId xmlns:a16="http://schemas.microsoft.com/office/drawing/2014/main" id="{AF2E5F60-0099-188A-BBED-8751035EA26F}"/>
                  </a:ext>
                </a:extLst>
              </p:cNvPr>
              <p:cNvSpPr/>
              <p:nvPr/>
            </p:nvSpPr>
            <p:spPr>
              <a:xfrm>
                <a:off x="299188" y="1337657"/>
                <a:ext cx="6418" cy="22464"/>
              </a:xfrm>
              <a:custGeom>
                <a:avLst/>
                <a:gdLst>
                  <a:gd name="connsiteX0" fmla="*/ 0 w 6418"/>
                  <a:gd name="connsiteY0" fmla="*/ 0 h 22464"/>
                  <a:gd name="connsiteX1" fmla="*/ 0 w 6418"/>
                  <a:gd name="connsiteY1" fmla="*/ 22465 h 2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22464">
                    <a:moveTo>
                      <a:pt x="0" y="0"/>
                    </a:moveTo>
                    <a:lnTo>
                      <a:pt x="0" y="22465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צורה חופשית: צורה 32">
                <a:extLst>
                  <a:ext uri="{FF2B5EF4-FFF2-40B4-BE49-F238E27FC236}">
                    <a16:creationId xmlns:a16="http://schemas.microsoft.com/office/drawing/2014/main" id="{888F6C8D-37E0-C4D4-DD7F-0A2B83898431}"/>
                  </a:ext>
                </a:extLst>
              </p:cNvPr>
              <p:cNvSpPr/>
              <p:nvPr/>
            </p:nvSpPr>
            <p:spPr>
              <a:xfrm>
                <a:off x="299188" y="1406014"/>
                <a:ext cx="6418" cy="160591"/>
              </a:xfrm>
              <a:custGeom>
                <a:avLst/>
                <a:gdLst>
                  <a:gd name="connsiteX0" fmla="*/ 0 w 6418"/>
                  <a:gd name="connsiteY0" fmla="*/ 0 h 160591"/>
                  <a:gd name="connsiteX1" fmla="*/ 0 w 6418"/>
                  <a:gd name="connsiteY1" fmla="*/ 160591 h 160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160591">
                    <a:moveTo>
                      <a:pt x="0" y="0"/>
                    </a:moveTo>
                    <a:lnTo>
                      <a:pt x="0" y="160591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צורה חופשית: צורה 33">
                <a:extLst>
                  <a:ext uri="{FF2B5EF4-FFF2-40B4-BE49-F238E27FC236}">
                    <a16:creationId xmlns:a16="http://schemas.microsoft.com/office/drawing/2014/main" id="{0E8CD92E-8EC3-B759-8A31-2E39F99D25BB}"/>
                  </a:ext>
                </a:extLst>
              </p:cNvPr>
              <p:cNvSpPr/>
              <p:nvPr/>
            </p:nvSpPr>
            <p:spPr>
              <a:xfrm>
                <a:off x="299188" y="1589519"/>
                <a:ext cx="6418" cy="1078438"/>
              </a:xfrm>
              <a:custGeom>
                <a:avLst/>
                <a:gdLst>
                  <a:gd name="connsiteX0" fmla="*/ 0 w 6418"/>
                  <a:gd name="connsiteY0" fmla="*/ 0 h 1078438"/>
                  <a:gd name="connsiteX1" fmla="*/ 0 w 6418"/>
                  <a:gd name="connsiteY1" fmla="*/ 1078438 h 1078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1078438">
                    <a:moveTo>
                      <a:pt x="0" y="0"/>
                    </a:moveTo>
                    <a:lnTo>
                      <a:pt x="0" y="1078438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צורה חופשית: צורה 34">
                <a:extLst>
                  <a:ext uri="{FF2B5EF4-FFF2-40B4-BE49-F238E27FC236}">
                    <a16:creationId xmlns:a16="http://schemas.microsoft.com/office/drawing/2014/main" id="{AD3221EC-EB5D-8DBD-2067-3534B9A36481}"/>
                  </a:ext>
                </a:extLst>
              </p:cNvPr>
              <p:cNvSpPr/>
              <p:nvPr/>
            </p:nvSpPr>
            <p:spPr>
              <a:xfrm>
                <a:off x="299188" y="2690871"/>
                <a:ext cx="6418" cy="22464"/>
              </a:xfrm>
              <a:custGeom>
                <a:avLst/>
                <a:gdLst>
                  <a:gd name="connsiteX0" fmla="*/ 0 w 6418"/>
                  <a:gd name="connsiteY0" fmla="*/ 0 h 22464"/>
                  <a:gd name="connsiteX1" fmla="*/ 0 w 6418"/>
                  <a:gd name="connsiteY1" fmla="*/ 22465 h 2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22464">
                    <a:moveTo>
                      <a:pt x="0" y="0"/>
                    </a:moveTo>
                    <a:lnTo>
                      <a:pt x="0" y="22465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" name="Title 109">
            <a:extLst>
              <a:ext uri="{FF2B5EF4-FFF2-40B4-BE49-F238E27FC236}">
                <a16:creationId xmlns:a16="http://schemas.microsoft.com/office/drawing/2014/main" id="{09E0C470-FD2A-18B9-3C4F-01690666C630}"/>
              </a:ext>
            </a:extLst>
          </p:cNvPr>
          <p:cNvSpPr txBox="1">
            <a:spLocks/>
          </p:cNvSpPr>
          <p:nvPr/>
        </p:nvSpPr>
        <p:spPr>
          <a:xfrm>
            <a:off x="4426341" y="3707161"/>
            <a:ext cx="2156318" cy="844486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1"/>
            <a:r>
              <a:rPr lang="he-IL" sz="2400" b="1" dirty="0">
                <a:solidFill>
                  <a:srgbClr val="0029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מדיניות </a:t>
            </a:r>
            <a:br>
              <a:rPr lang="en-US" sz="2400" b="1" dirty="0">
                <a:solidFill>
                  <a:srgbClr val="0029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400" b="1" dirty="0">
                <a:solidFill>
                  <a:srgbClr val="0029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אדפטציה </a:t>
            </a:r>
            <a:endParaRPr lang="en-IL" sz="2400" dirty="0">
              <a:solidFill>
                <a:srgbClr val="0029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35103CAF-FE71-025C-415C-954D84B80B69}"/>
              </a:ext>
            </a:extLst>
          </p:cNvPr>
          <p:cNvSpPr/>
          <p:nvPr/>
        </p:nvSpPr>
        <p:spPr>
          <a:xfrm>
            <a:off x="4725507" y="3588750"/>
            <a:ext cx="2156318" cy="1202588"/>
          </a:xfrm>
          <a:prstGeom prst="roundRect">
            <a:avLst/>
          </a:prstGeom>
          <a:noFill/>
          <a:ln>
            <a:solidFill>
              <a:srgbClr val="002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B9054E04-9378-7045-1827-839BE104CC05}"/>
              </a:ext>
            </a:extLst>
          </p:cNvPr>
          <p:cNvSpPr txBox="1"/>
          <p:nvPr/>
        </p:nvSpPr>
        <p:spPr>
          <a:xfrm>
            <a:off x="411144" y="3746623"/>
            <a:ext cx="4164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היערכות לסיכוני אקלים</a:t>
            </a:r>
            <a:b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he-IL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הפחתת איי חום, מניעה וצמצום שיטפונות והצפות, היערכות לבצורות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endParaRPr lang="he-IL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tle 109">
            <a:extLst>
              <a:ext uri="{FF2B5EF4-FFF2-40B4-BE49-F238E27FC236}">
                <a16:creationId xmlns:a16="http://schemas.microsoft.com/office/drawing/2014/main" id="{02BB0A2D-2927-5325-7E74-50FA5B32D208}"/>
              </a:ext>
            </a:extLst>
          </p:cNvPr>
          <p:cNvSpPr txBox="1">
            <a:spLocks/>
          </p:cNvSpPr>
          <p:nvPr/>
        </p:nvSpPr>
        <p:spPr>
          <a:xfrm>
            <a:off x="4451540" y="2281265"/>
            <a:ext cx="2156318" cy="844486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1"/>
            <a:r>
              <a:rPr lang="he-IL" sz="2400" b="1" dirty="0">
                <a:solidFill>
                  <a:srgbClr val="0029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מדיניות </a:t>
            </a:r>
            <a:br>
              <a:rPr lang="en-US" sz="2400" b="1" dirty="0">
                <a:solidFill>
                  <a:srgbClr val="0029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400" b="1" dirty="0" err="1">
                <a:solidFill>
                  <a:srgbClr val="0029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מיטיגציה</a:t>
            </a:r>
            <a:r>
              <a:rPr lang="he-IL" sz="2400" b="1" dirty="0">
                <a:solidFill>
                  <a:srgbClr val="0029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IL" sz="2400" dirty="0">
              <a:solidFill>
                <a:srgbClr val="0029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79175EAF-02CD-F72E-7DFF-CC762976FACE}"/>
              </a:ext>
            </a:extLst>
          </p:cNvPr>
          <p:cNvSpPr/>
          <p:nvPr/>
        </p:nvSpPr>
        <p:spPr>
          <a:xfrm>
            <a:off x="4750706" y="2162854"/>
            <a:ext cx="2156318" cy="1202588"/>
          </a:xfrm>
          <a:prstGeom prst="roundRect">
            <a:avLst/>
          </a:prstGeom>
          <a:noFill/>
          <a:ln>
            <a:solidFill>
              <a:srgbClr val="002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F44F0B7D-EB4F-5B02-60F3-81F7FE111B28}"/>
              </a:ext>
            </a:extLst>
          </p:cNvPr>
          <p:cNvSpPr txBox="1"/>
          <p:nvPr/>
        </p:nvSpPr>
        <p:spPr>
          <a:xfrm>
            <a:off x="286761" y="2323735"/>
            <a:ext cx="4164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הפחתת פליטות גזי חממה</a:t>
            </a:r>
            <a:b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he-IL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מס</a:t>
            </a: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פחמן, עידוד אנרגיות מתחדשות, התייעלות אנרגטית וכלכלה מעגלית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endParaRPr lang="he-IL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תמונה 22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39B6839C-9278-41EF-ABE3-34C78B4EAA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52" y="6264095"/>
            <a:ext cx="927809" cy="261836"/>
          </a:xfrm>
          <a:prstGeom prst="rect">
            <a:avLst/>
          </a:prstGeom>
        </p:spPr>
      </p:pic>
      <p:pic>
        <p:nvPicPr>
          <p:cNvPr id="22" name="גרפיקה 23">
            <a:extLst>
              <a:ext uri="{FF2B5EF4-FFF2-40B4-BE49-F238E27FC236}">
                <a16:creationId xmlns:a16="http://schemas.microsoft.com/office/drawing/2014/main" id="{318F2F5A-5DF1-411C-BC3F-ED4567BADB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03730" y="6255296"/>
            <a:ext cx="927812" cy="193939"/>
          </a:xfrm>
          <a:prstGeom prst="rect">
            <a:avLst/>
          </a:prstGeom>
        </p:spPr>
      </p:pic>
      <p:pic>
        <p:nvPicPr>
          <p:cNvPr id="23" name="גרפיקה 24">
            <a:extLst>
              <a:ext uri="{FF2B5EF4-FFF2-40B4-BE49-F238E27FC236}">
                <a16:creationId xmlns:a16="http://schemas.microsoft.com/office/drawing/2014/main" id="{1B6A1537-A74F-480A-A128-838A2A6602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16538" y="6258568"/>
            <a:ext cx="730156" cy="1906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BB61A64-31B5-4A59-9E39-E78239D972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8" y="6115388"/>
            <a:ext cx="673457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50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גרפיקה 1">
            <a:extLst>
              <a:ext uri="{FF2B5EF4-FFF2-40B4-BE49-F238E27FC236}">
                <a16:creationId xmlns:a16="http://schemas.microsoft.com/office/drawing/2014/main" id="{10F5A3C4-1C2B-1253-B483-6816429EE621}"/>
              </a:ext>
            </a:extLst>
          </p:cNvPr>
          <p:cNvGrpSpPr/>
          <p:nvPr/>
        </p:nvGrpSpPr>
        <p:grpSpPr>
          <a:xfrm>
            <a:off x="9017476" y="301829"/>
            <a:ext cx="2773005" cy="2411506"/>
            <a:chOff x="6806278" y="268750"/>
            <a:chExt cx="2056578" cy="1788475"/>
          </a:xfrm>
        </p:grpSpPr>
        <p:sp>
          <p:nvSpPr>
            <p:cNvPr id="5" name="צורה חופשית: צורה 4">
              <a:extLst>
                <a:ext uri="{FF2B5EF4-FFF2-40B4-BE49-F238E27FC236}">
                  <a16:creationId xmlns:a16="http://schemas.microsoft.com/office/drawing/2014/main" id="{6BE51533-7C0D-1B8E-5F8C-F913DE61BB91}"/>
                </a:ext>
              </a:extLst>
            </p:cNvPr>
            <p:cNvSpPr/>
            <p:nvPr/>
          </p:nvSpPr>
          <p:spPr>
            <a:xfrm>
              <a:off x="6806278" y="299183"/>
              <a:ext cx="2056578" cy="742405"/>
            </a:xfrm>
            <a:custGeom>
              <a:avLst/>
              <a:gdLst>
                <a:gd name="connsiteX0" fmla="*/ 0 w 2056578"/>
                <a:gd name="connsiteY0" fmla="*/ 0 h 742405"/>
                <a:gd name="connsiteX1" fmla="*/ 1314172 w 2056578"/>
                <a:gd name="connsiteY1" fmla="*/ 0 h 742405"/>
                <a:gd name="connsiteX2" fmla="*/ 2056579 w 2056578"/>
                <a:gd name="connsiteY2" fmla="*/ 742406 h 7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6578" h="742405">
                  <a:moveTo>
                    <a:pt x="0" y="0"/>
                  </a:moveTo>
                  <a:lnTo>
                    <a:pt x="1314172" y="0"/>
                  </a:lnTo>
                  <a:cubicBezTo>
                    <a:pt x="1724161" y="0"/>
                    <a:pt x="2056579" y="332370"/>
                    <a:pt x="2056579" y="742406"/>
                  </a:cubicBezTo>
                </a:path>
              </a:pathLst>
            </a:custGeom>
            <a:noFill/>
            <a:ln w="9467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צורה חופשית: צורה 5">
              <a:extLst>
                <a:ext uri="{FF2B5EF4-FFF2-40B4-BE49-F238E27FC236}">
                  <a16:creationId xmlns:a16="http://schemas.microsoft.com/office/drawing/2014/main" id="{6FD35B5B-746E-658A-80DA-84A3E77A2B21}"/>
                </a:ext>
              </a:extLst>
            </p:cNvPr>
            <p:cNvSpPr/>
            <p:nvPr/>
          </p:nvSpPr>
          <p:spPr>
            <a:xfrm>
              <a:off x="7035951" y="268750"/>
              <a:ext cx="58732" cy="58732"/>
            </a:xfrm>
            <a:custGeom>
              <a:avLst/>
              <a:gdLst>
                <a:gd name="connsiteX0" fmla="*/ 28632 w 58732"/>
                <a:gd name="connsiteY0" fmla="*/ 10 h 58732"/>
                <a:gd name="connsiteX1" fmla="*/ 10 w 58732"/>
                <a:gd name="connsiteY1" fmla="*/ 30101 h 58732"/>
                <a:gd name="connsiteX2" fmla="*/ 30101 w 58732"/>
                <a:gd name="connsiteY2" fmla="*/ 58722 h 58732"/>
                <a:gd name="connsiteX3" fmla="*/ 58722 w 58732"/>
                <a:gd name="connsiteY3" fmla="*/ 28632 h 58732"/>
                <a:gd name="connsiteX4" fmla="*/ 28632 w 58732"/>
                <a:gd name="connsiteY4" fmla="*/ 10 h 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32" h="58732">
                  <a:moveTo>
                    <a:pt x="28632" y="10"/>
                  </a:moveTo>
                  <a:cubicBezTo>
                    <a:pt x="12426" y="437"/>
                    <a:pt x="-416" y="13895"/>
                    <a:pt x="10" y="30101"/>
                  </a:cubicBezTo>
                  <a:cubicBezTo>
                    <a:pt x="437" y="46307"/>
                    <a:pt x="13895" y="59149"/>
                    <a:pt x="30101" y="58722"/>
                  </a:cubicBezTo>
                  <a:cubicBezTo>
                    <a:pt x="46307" y="58296"/>
                    <a:pt x="59149" y="44838"/>
                    <a:pt x="58722" y="28632"/>
                  </a:cubicBezTo>
                  <a:cubicBezTo>
                    <a:pt x="58296" y="12426"/>
                    <a:pt x="44838" y="-416"/>
                    <a:pt x="28632" y="10"/>
                  </a:cubicBezTo>
                  <a:close/>
                </a:path>
              </a:pathLst>
            </a:custGeom>
            <a:solidFill>
              <a:srgbClr val="999999"/>
            </a:solidFill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גרפיקה 1">
              <a:extLst>
                <a:ext uri="{FF2B5EF4-FFF2-40B4-BE49-F238E27FC236}">
                  <a16:creationId xmlns:a16="http://schemas.microsoft.com/office/drawing/2014/main" id="{0E0E1DC9-C734-4BB6-32B1-FA9149CCB596}"/>
                </a:ext>
              </a:extLst>
            </p:cNvPr>
            <p:cNvGrpSpPr/>
            <p:nvPr/>
          </p:nvGrpSpPr>
          <p:grpSpPr>
            <a:xfrm>
              <a:off x="8862857" y="1041589"/>
              <a:ext cx="4738" cy="1015637"/>
              <a:chOff x="8862857" y="1041589"/>
              <a:chExt cx="4738" cy="1015637"/>
            </a:xfrm>
          </p:grpSpPr>
          <p:sp>
            <p:nvSpPr>
              <p:cNvPr id="8" name="צורה חופשית: צורה 7">
                <a:extLst>
                  <a:ext uri="{FF2B5EF4-FFF2-40B4-BE49-F238E27FC236}">
                    <a16:creationId xmlns:a16="http://schemas.microsoft.com/office/drawing/2014/main" id="{56B2386B-3790-F6A2-D2D8-BE8DE7E0B8C6}"/>
                  </a:ext>
                </a:extLst>
              </p:cNvPr>
              <p:cNvSpPr/>
              <p:nvPr/>
            </p:nvSpPr>
            <p:spPr>
              <a:xfrm>
                <a:off x="8862857" y="1041589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צורה חופשית: צורה 8">
                <a:extLst>
                  <a:ext uri="{FF2B5EF4-FFF2-40B4-BE49-F238E27FC236}">
                    <a16:creationId xmlns:a16="http://schemas.microsoft.com/office/drawing/2014/main" id="{15221195-04C1-230C-71D3-E3AF9F71BF96}"/>
                  </a:ext>
                </a:extLst>
              </p:cNvPr>
              <p:cNvSpPr/>
              <p:nvPr/>
            </p:nvSpPr>
            <p:spPr>
              <a:xfrm>
                <a:off x="8862857" y="1092055"/>
                <a:ext cx="4738" cy="118561"/>
              </a:xfrm>
              <a:custGeom>
                <a:avLst/>
                <a:gdLst>
                  <a:gd name="connsiteX0" fmla="*/ 0 w 4738"/>
                  <a:gd name="connsiteY0" fmla="*/ 0 h 118561"/>
                  <a:gd name="connsiteX1" fmla="*/ 0 w 4738"/>
                  <a:gd name="connsiteY1" fmla="*/ 118561 h 11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18561">
                    <a:moveTo>
                      <a:pt x="0" y="0"/>
                    </a:moveTo>
                    <a:lnTo>
                      <a:pt x="0" y="118561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צורה חופשית: צורה 9">
                <a:extLst>
                  <a:ext uri="{FF2B5EF4-FFF2-40B4-BE49-F238E27FC236}">
                    <a16:creationId xmlns:a16="http://schemas.microsoft.com/office/drawing/2014/main" id="{BF843553-06F5-7D82-E8DD-B5A6CF68A763}"/>
                  </a:ext>
                </a:extLst>
              </p:cNvPr>
              <p:cNvSpPr/>
              <p:nvPr/>
            </p:nvSpPr>
            <p:spPr>
              <a:xfrm>
                <a:off x="8862857" y="1227534"/>
                <a:ext cx="4738" cy="796189"/>
              </a:xfrm>
              <a:custGeom>
                <a:avLst/>
                <a:gdLst>
                  <a:gd name="connsiteX0" fmla="*/ 0 w 4738"/>
                  <a:gd name="connsiteY0" fmla="*/ 0 h 796189"/>
                  <a:gd name="connsiteX1" fmla="*/ 0 w 4738"/>
                  <a:gd name="connsiteY1" fmla="*/ 796190 h 79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796189">
                    <a:moveTo>
                      <a:pt x="0" y="0"/>
                    </a:moveTo>
                    <a:lnTo>
                      <a:pt x="0" y="796190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צורה חופשית: צורה 10">
                <a:extLst>
                  <a:ext uri="{FF2B5EF4-FFF2-40B4-BE49-F238E27FC236}">
                    <a16:creationId xmlns:a16="http://schemas.microsoft.com/office/drawing/2014/main" id="{6495565F-3AA7-0020-6E46-C601B7D60218}"/>
                  </a:ext>
                </a:extLst>
              </p:cNvPr>
              <p:cNvSpPr/>
              <p:nvPr/>
            </p:nvSpPr>
            <p:spPr>
              <a:xfrm>
                <a:off x="8862857" y="2040640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5" name="מלבן 14">
            <a:extLst>
              <a:ext uri="{FF2B5EF4-FFF2-40B4-BE49-F238E27FC236}">
                <a16:creationId xmlns:a16="http://schemas.microsoft.com/office/drawing/2014/main" id="{26416CDB-AA0D-CE0F-BEF3-962CBABEB32B}"/>
              </a:ext>
            </a:extLst>
          </p:cNvPr>
          <p:cNvSpPr/>
          <p:nvPr/>
        </p:nvSpPr>
        <p:spPr>
          <a:xfrm>
            <a:off x="2932397" y="733905"/>
            <a:ext cx="6473953" cy="651022"/>
          </a:xfrm>
          <a:prstGeom prst="rect">
            <a:avLst/>
          </a:prstGeom>
          <a:solidFill>
            <a:srgbClr val="002D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83CEEA9C-67C7-B108-0F60-0D095E1CA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397" y="745333"/>
            <a:ext cx="6473953" cy="651023"/>
          </a:xfrm>
        </p:spPr>
        <p:txBody>
          <a:bodyPr>
            <a:normAutofit/>
          </a:bodyPr>
          <a:lstStyle/>
          <a:p>
            <a:pPr algn="ctr"/>
            <a:r>
              <a:rPr lang="he-IL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מיסוי פחמן בישראל</a:t>
            </a:r>
          </a:p>
        </p:txBody>
      </p:sp>
      <p:pic>
        <p:nvPicPr>
          <p:cNvPr id="17" name="גרפיקה 16">
            <a:extLst>
              <a:ext uri="{FF2B5EF4-FFF2-40B4-BE49-F238E27FC236}">
                <a16:creationId xmlns:a16="http://schemas.microsoft.com/office/drawing/2014/main" id="{99C2EA4A-0F81-A2AF-5FB5-2A9B89987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0660" y="1742472"/>
            <a:ext cx="4146030" cy="4146030"/>
          </a:xfrm>
          <a:prstGeom prst="rect">
            <a:avLst/>
          </a:prstGeom>
        </p:spPr>
      </p:pic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34BA59D8-4425-ACD3-722B-878DEF4AE5B5}"/>
              </a:ext>
            </a:extLst>
          </p:cNvPr>
          <p:cNvSpPr txBox="1"/>
          <p:nvPr/>
        </p:nvSpPr>
        <p:spPr>
          <a:xfrm>
            <a:off x="6715821" y="3753948"/>
            <a:ext cx="24483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הנוצר כאשר הגורם המזהם לא משלם על הנזק שנגרם כתוצאה מפליטות גזי חממה</a:t>
            </a:r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גרפיקה 19">
            <a:extLst>
              <a:ext uri="{FF2B5EF4-FFF2-40B4-BE49-F238E27FC236}">
                <a16:creationId xmlns:a16="http://schemas.microsoft.com/office/drawing/2014/main" id="{F9D09DB1-AE29-053C-9B96-EF31B4606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03080" y="1742472"/>
            <a:ext cx="4141928" cy="4141928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AFFE2AE7-2827-E54A-4F12-71601F65C96E}"/>
              </a:ext>
            </a:extLst>
          </p:cNvPr>
          <p:cNvSpPr txBox="1"/>
          <p:nvPr/>
        </p:nvSpPr>
        <p:spPr>
          <a:xfrm>
            <a:off x="6282665" y="2770427"/>
            <a:ext cx="28814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800" b="1" dirty="0">
                <a:solidFill>
                  <a:srgbClr val="0029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נועד לפתור </a:t>
            </a:r>
            <a:br>
              <a:rPr lang="en-US" sz="2800" b="1" dirty="0">
                <a:solidFill>
                  <a:srgbClr val="0029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800" b="1" dirty="0">
                <a:solidFill>
                  <a:srgbClr val="0029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כשל שוק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FA37EDA2-4B9B-C60C-ED5D-74B1188B87DD}"/>
              </a:ext>
            </a:extLst>
          </p:cNvPr>
          <p:cNvSpPr txBox="1"/>
          <p:nvPr/>
        </p:nvSpPr>
        <p:spPr>
          <a:xfrm>
            <a:off x="2569009" y="2770427"/>
            <a:ext cx="27076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800" b="1" dirty="0">
                <a:solidFill>
                  <a:srgbClr val="0029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קונצנזוס </a:t>
            </a:r>
            <a:br>
              <a:rPr lang="en-US" sz="2800" b="1" dirty="0">
                <a:solidFill>
                  <a:srgbClr val="0029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800" b="1" dirty="0">
                <a:solidFill>
                  <a:srgbClr val="0029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בינלאומי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AA90DDAF-17AC-C76D-AAA0-CC1CB0AE024A}"/>
              </a:ext>
            </a:extLst>
          </p:cNvPr>
          <p:cNvSpPr txBox="1"/>
          <p:nvPr/>
        </p:nvSpPr>
        <p:spPr>
          <a:xfrm>
            <a:off x="2828307" y="3753948"/>
            <a:ext cx="24483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הכלי היעיל </a:t>
            </a:r>
            <a:b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והאפקטיבי ביותר לצמצום פליטות </a:t>
            </a:r>
            <a:b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גזי חממה</a:t>
            </a:r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תמונה 22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B0870CC3-C9C6-46AB-9BD4-32A6CA76B2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52" y="6264095"/>
            <a:ext cx="927809" cy="261836"/>
          </a:xfrm>
          <a:prstGeom prst="rect">
            <a:avLst/>
          </a:prstGeom>
        </p:spPr>
      </p:pic>
      <p:pic>
        <p:nvPicPr>
          <p:cNvPr id="28" name="גרפיקה 23">
            <a:extLst>
              <a:ext uri="{FF2B5EF4-FFF2-40B4-BE49-F238E27FC236}">
                <a16:creationId xmlns:a16="http://schemas.microsoft.com/office/drawing/2014/main" id="{722B40A7-BEBC-4090-9A5D-705CAF0AC4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03730" y="6255296"/>
            <a:ext cx="927812" cy="193939"/>
          </a:xfrm>
          <a:prstGeom prst="rect">
            <a:avLst/>
          </a:prstGeom>
        </p:spPr>
      </p:pic>
      <p:pic>
        <p:nvPicPr>
          <p:cNvPr id="29" name="גרפיקה 24">
            <a:extLst>
              <a:ext uri="{FF2B5EF4-FFF2-40B4-BE49-F238E27FC236}">
                <a16:creationId xmlns:a16="http://schemas.microsoft.com/office/drawing/2014/main" id="{8A7F03FC-A0A3-4377-A830-AAE0D18DB9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16538" y="6258568"/>
            <a:ext cx="730156" cy="19066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0A2C1BA-E624-48B1-8A53-E08E382385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8" y="6115388"/>
            <a:ext cx="673457" cy="501677"/>
          </a:xfrm>
          <a:prstGeom prst="rect">
            <a:avLst/>
          </a:prstGeom>
        </p:spPr>
      </p:pic>
      <p:grpSp>
        <p:nvGrpSpPr>
          <p:cNvPr id="31" name="קבוצה 27">
            <a:extLst>
              <a:ext uri="{FF2B5EF4-FFF2-40B4-BE49-F238E27FC236}">
                <a16:creationId xmlns:a16="http://schemas.microsoft.com/office/drawing/2014/main" id="{90BD4A54-CAED-45DC-8A92-BDB74822C069}"/>
              </a:ext>
            </a:extLst>
          </p:cNvPr>
          <p:cNvGrpSpPr/>
          <p:nvPr/>
        </p:nvGrpSpPr>
        <p:grpSpPr>
          <a:xfrm>
            <a:off x="4575365" y="6362735"/>
            <a:ext cx="7215115" cy="79063"/>
            <a:chOff x="3982215" y="4746219"/>
            <a:chExt cx="8292990" cy="45719"/>
          </a:xfrm>
        </p:grpSpPr>
        <p:cxnSp>
          <p:nvCxnSpPr>
            <p:cNvPr id="32" name="מחבר ישר 28">
              <a:extLst>
                <a:ext uri="{FF2B5EF4-FFF2-40B4-BE49-F238E27FC236}">
                  <a16:creationId xmlns:a16="http://schemas.microsoft.com/office/drawing/2014/main" id="{B9BE5195-AC5B-4FFE-B86F-061E7DC1F17F}"/>
                </a:ext>
              </a:extLst>
            </p:cNvPr>
            <p:cNvCxnSpPr>
              <a:cxnSpLocks/>
            </p:cNvCxnSpPr>
            <p:nvPr/>
          </p:nvCxnSpPr>
          <p:spPr>
            <a:xfrm>
              <a:off x="3999295" y="4769079"/>
              <a:ext cx="827591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אליפסה 29">
              <a:extLst>
                <a:ext uri="{FF2B5EF4-FFF2-40B4-BE49-F238E27FC236}">
                  <a16:creationId xmlns:a16="http://schemas.microsoft.com/office/drawing/2014/main" id="{D915AC03-3325-4FDA-A0E8-14F8ED2EEF5F}"/>
                </a:ext>
              </a:extLst>
            </p:cNvPr>
            <p:cNvSpPr/>
            <p:nvPr/>
          </p:nvSpPr>
          <p:spPr>
            <a:xfrm>
              <a:off x="3982215" y="4746219"/>
              <a:ext cx="4571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25596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עיגול, צילום מסך, קל, מערבולת&#10;&#10;התיאור נוצר באופן אוטומטי">
            <a:extLst>
              <a:ext uri="{FF2B5EF4-FFF2-40B4-BE49-F238E27FC236}">
                <a16:creationId xmlns:a16="http://schemas.microsoft.com/office/drawing/2014/main" id="{01C54D65-D861-76DB-7CEB-A481163EBB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7" t="7284" r="29103" b="-6874"/>
          <a:stretch/>
        </p:blipFill>
        <p:spPr>
          <a:xfrm>
            <a:off x="7441295" y="0"/>
            <a:ext cx="4750705" cy="7392838"/>
          </a:xfrm>
          <a:prstGeom prst="rect">
            <a:avLst/>
          </a:prstGeom>
        </p:spPr>
      </p:pic>
      <p:sp>
        <p:nvSpPr>
          <p:cNvPr id="5" name="כותרת 4">
            <a:extLst>
              <a:ext uri="{FF2B5EF4-FFF2-40B4-BE49-F238E27FC236}">
                <a16:creationId xmlns:a16="http://schemas.microsoft.com/office/drawing/2014/main" id="{F714DAE0-255F-3488-538C-EA9A9869E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1638" y="1898117"/>
            <a:ext cx="2024979" cy="1168506"/>
          </a:xfrm>
        </p:spPr>
        <p:txBody>
          <a:bodyPr anchor="b">
            <a:noAutofit/>
          </a:bodyPr>
          <a:lstStyle/>
          <a:p>
            <a:r>
              <a:rPr lang="he-IL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מיסוי פחמן בישראל</a:t>
            </a:r>
          </a:p>
        </p:txBody>
      </p:sp>
      <p:grpSp>
        <p:nvGrpSpPr>
          <p:cNvPr id="28" name="גרפיקה 17">
            <a:extLst>
              <a:ext uri="{FF2B5EF4-FFF2-40B4-BE49-F238E27FC236}">
                <a16:creationId xmlns:a16="http://schemas.microsoft.com/office/drawing/2014/main" id="{516526C9-3136-B3A6-F9D6-308DC40EA780}"/>
              </a:ext>
            </a:extLst>
          </p:cNvPr>
          <p:cNvGrpSpPr/>
          <p:nvPr/>
        </p:nvGrpSpPr>
        <p:grpSpPr>
          <a:xfrm>
            <a:off x="261562" y="332069"/>
            <a:ext cx="1646361" cy="2381267"/>
            <a:chOff x="261562" y="332069"/>
            <a:chExt cx="1646361" cy="2381267"/>
          </a:xfrm>
        </p:grpSpPr>
        <p:sp>
          <p:nvSpPr>
            <p:cNvPr id="29" name="צורה חופשית: צורה 28">
              <a:extLst>
                <a:ext uri="{FF2B5EF4-FFF2-40B4-BE49-F238E27FC236}">
                  <a16:creationId xmlns:a16="http://schemas.microsoft.com/office/drawing/2014/main" id="{A5F481BE-55E1-4675-BE06-FA35F0A3EB95}"/>
                </a:ext>
              </a:extLst>
            </p:cNvPr>
            <p:cNvSpPr/>
            <p:nvPr/>
          </p:nvSpPr>
          <p:spPr>
            <a:xfrm>
              <a:off x="299188" y="332069"/>
              <a:ext cx="1608735" cy="1005587"/>
            </a:xfrm>
            <a:custGeom>
              <a:avLst/>
              <a:gdLst>
                <a:gd name="connsiteX0" fmla="*/ 1608735 w 1608735"/>
                <a:gd name="connsiteY0" fmla="*/ 0 h 1005587"/>
                <a:gd name="connsiteX1" fmla="*/ 1005588 w 1608735"/>
                <a:gd name="connsiteY1" fmla="*/ 0 h 1005587"/>
                <a:gd name="connsiteX2" fmla="*/ 0 w 1608735"/>
                <a:gd name="connsiteY2" fmla="*/ 1005588 h 100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735" h="1005587">
                  <a:moveTo>
                    <a:pt x="1608735" y="0"/>
                  </a:moveTo>
                  <a:lnTo>
                    <a:pt x="1005588" y="0"/>
                  </a:lnTo>
                  <a:cubicBezTo>
                    <a:pt x="450258" y="0"/>
                    <a:pt x="0" y="450194"/>
                    <a:pt x="0" y="1005588"/>
                  </a:cubicBezTo>
                </a:path>
              </a:pathLst>
            </a:custGeom>
            <a:noFill/>
            <a:ln w="12836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צורה חופשית: צורה 29">
              <a:extLst>
                <a:ext uri="{FF2B5EF4-FFF2-40B4-BE49-F238E27FC236}">
                  <a16:creationId xmlns:a16="http://schemas.microsoft.com/office/drawing/2014/main" id="{9FA3B57F-E5AC-BBDA-3D37-597DB6D76346}"/>
                </a:ext>
              </a:extLst>
            </p:cNvPr>
            <p:cNvSpPr/>
            <p:nvPr/>
          </p:nvSpPr>
          <p:spPr>
            <a:xfrm>
              <a:off x="261562" y="2081612"/>
              <a:ext cx="79553" cy="79553"/>
            </a:xfrm>
            <a:custGeom>
              <a:avLst/>
              <a:gdLst>
                <a:gd name="connsiteX0" fmla="*/ 40772 w 79553"/>
                <a:gd name="connsiteY0" fmla="*/ 14 h 79553"/>
                <a:gd name="connsiteX1" fmla="*/ 79539 w 79553"/>
                <a:gd name="connsiteY1" fmla="*/ 40772 h 79553"/>
                <a:gd name="connsiteX2" fmla="*/ 38782 w 79553"/>
                <a:gd name="connsiteY2" fmla="*/ 79539 h 79553"/>
                <a:gd name="connsiteX3" fmla="*/ 14 w 79553"/>
                <a:gd name="connsiteY3" fmla="*/ 38782 h 79553"/>
                <a:gd name="connsiteX4" fmla="*/ 40772 w 79553"/>
                <a:gd name="connsiteY4" fmla="*/ 14 h 7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53" h="79553">
                  <a:moveTo>
                    <a:pt x="40772" y="14"/>
                  </a:moveTo>
                  <a:cubicBezTo>
                    <a:pt x="62723" y="592"/>
                    <a:pt x="80117" y="18820"/>
                    <a:pt x="79539" y="40772"/>
                  </a:cubicBezTo>
                  <a:cubicBezTo>
                    <a:pt x="78962" y="62723"/>
                    <a:pt x="60733" y="80117"/>
                    <a:pt x="38782" y="79539"/>
                  </a:cubicBezTo>
                  <a:cubicBezTo>
                    <a:pt x="16830" y="78962"/>
                    <a:pt x="-564" y="60733"/>
                    <a:pt x="14" y="38782"/>
                  </a:cubicBezTo>
                  <a:cubicBezTo>
                    <a:pt x="592" y="16831"/>
                    <a:pt x="18820" y="-564"/>
                    <a:pt x="40772" y="14"/>
                  </a:cubicBezTo>
                  <a:close/>
                </a:path>
              </a:pathLst>
            </a:custGeom>
            <a:solidFill>
              <a:srgbClr val="999999"/>
            </a:solidFill>
            <a:ln w="64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גרפיקה 17">
              <a:extLst>
                <a:ext uri="{FF2B5EF4-FFF2-40B4-BE49-F238E27FC236}">
                  <a16:creationId xmlns:a16="http://schemas.microsoft.com/office/drawing/2014/main" id="{909851BC-FEEE-95F8-C5F5-661D8B8047FA}"/>
                </a:ext>
              </a:extLst>
            </p:cNvPr>
            <p:cNvGrpSpPr/>
            <p:nvPr/>
          </p:nvGrpSpPr>
          <p:grpSpPr>
            <a:xfrm>
              <a:off x="299188" y="1337657"/>
              <a:ext cx="6418" cy="1375679"/>
              <a:chOff x="299188" y="1337657"/>
              <a:chExt cx="6418" cy="1375679"/>
            </a:xfrm>
          </p:grpSpPr>
          <p:sp>
            <p:nvSpPr>
              <p:cNvPr id="32" name="צורה חופשית: צורה 31">
                <a:extLst>
                  <a:ext uri="{FF2B5EF4-FFF2-40B4-BE49-F238E27FC236}">
                    <a16:creationId xmlns:a16="http://schemas.microsoft.com/office/drawing/2014/main" id="{AF2E5F60-0099-188A-BBED-8751035EA26F}"/>
                  </a:ext>
                </a:extLst>
              </p:cNvPr>
              <p:cNvSpPr/>
              <p:nvPr/>
            </p:nvSpPr>
            <p:spPr>
              <a:xfrm>
                <a:off x="299188" y="1337657"/>
                <a:ext cx="6418" cy="22464"/>
              </a:xfrm>
              <a:custGeom>
                <a:avLst/>
                <a:gdLst>
                  <a:gd name="connsiteX0" fmla="*/ 0 w 6418"/>
                  <a:gd name="connsiteY0" fmla="*/ 0 h 22464"/>
                  <a:gd name="connsiteX1" fmla="*/ 0 w 6418"/>
                  <a:gd name="connsiteY1" fmla="*/ 22465 h 2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22464">
                    <a:moveTo>
                      <a:pt x="0" y="0"/>
                    </a:moveTo>
                    <a:lnTo>
                      <a:pt x="0" y="22465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צורה חופשית: צורה 32">
                <a:extLst>
                  <a:ext uri="{FF2B5EF4-FFF2-40B4-BE49-F238E27FC236}">
                    <a16:creationId xmlns:a16="http://schemas.microsoft.com/office/drawing/2014/main" id="{888F6C8D-37E0-C4D4-DD7F-0A2B83898431}"/>
                  </a:ext>
                </a:extLst>
              </p:cNvPr>
              <p:cNvSpPr/>
              <p:nvPr/>
            </p:nvSpPr>
            <p:spPr>
              <a:xfrm>
                <a:off x="299188" y="1406014"/>
                <a:ext cx="6418" cy="160591"/>
              </a:xfrm>
              <a:custGeom>
                <a:avLst/>
                <a:gdLst>
                  <a:gd name="connsiteX0" fmla="*/ 0 w 6418"/>
                  <a:gd name="connsiteY0" fmla="*/ 0 h 160591"/>
                  <a:gd name="connsiteX1" fmla="*/ 0 w 6418"/>
                  <a:gd name="connsiteY1" fmla="*/ 160591 h 160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160591">
                    <a:moveTo>
                      <a:pt x="0" y="0"/>
                    </a:moveTo>
                    <a:lnTo>
                      <a:pt x="0" y="160591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צורה חופשית: צורה 33">
                <a:extLst>
                  <a:ext uri="{FF2B5EF4-FFF2-40B4-BE49-F238E27FC236}">
                    <a16:creationId xmlns:a16="http://schemas.microsoft.com/office/drawing/2014/main" id="{0E8CD92E-8EC3-B759-8A31-2E39F99D25BB}"/>
                  </a:ext>
                </a:extLst>
              </p:cNvPr>
              <p:cNvSpPr/>
              <p:nvPr/>
            </p:nvSpPr>
            <p:spPr>
              <a:xfrm>
                <a:off x="299188" y="1589519"/>
                <a:ext cx="6418" cy="1078438"/>
              </a:xfrm>
              <a:custGeom>
                <a:avLst/>
                <a:gdLst>
                  <a:gd name="connsiteX0" fmla="*/ 0 w 6418"/>
                  <a:gd name="connsiteY0" fmla="*/ 0 h 1078438"/>
                  <a:gd name="connsiteX1" fmla="*/ 0 w 6418"/>
                  <a:gd name="connsiteY1" fmla="*/ 1078438 h 1078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1078438">
                    <a:moveTo>
                      <a:pt x="0" y="0"/>
                    </a:moveTo>
                    <a:lnTo>
                      <a:pt x="0" y="1078438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צורה חופשית: צורה 34">
                <a:extLst>
                  <a:ext uri="{FF2B5EF4-FFF2-40B4-BE49-F238E27FC236}">
                    <a16:creationId xmlns:a16="http://schemas.microsoft.com/office/drawing/2014/main" id="{AD3221EC-EB5D-8DBD-2067-3534B9A36481}"/>
                  </a:ext>
                </a:extLst>
              </p:cNvPr>
              <p:cNvSpPr/>
              <p:nvPr/>
            </p:nvSpPr>
            <p:spPr>
              <a:xfrm>
                <a:off x="299188" y="2690871"/>
                <a:ext cx="6418" cy="22464"/>
              </a:xfrm>
              <a:custGeom>
                <a:avLst/>
                <a:gdLst>
                  <a:gd name="connsiteX0" fmla="*/ 0 w 6418"/>
                  <a:gd name="connsiteY0" fmla="*/ 0 h 22464"/>
                  <a:gd name="connsiteX1" fmla="*/ 0 w 6418"/>
                  <a:gd name="connsiteY1" fmla="*/ 22465 h 2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22464">
                    <a:moveTo>
                      <a:pt x="0" y="0"/>
                    </a:moveTo>
                    <a:lnTo>
                      <a:pt x="0" y="22465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cxnSp>
        <p:nvCxnSpPr>
          <p:cNvPr id="2" name="מחבר ישר 1">
            <a:extLst>
              <a:ext uri="{FF2B5EF4-FFF2-40B4-BE49-F238E27FC236}">
                <a16:creationId xmlns:a16="http://schemas.microsoft.com/office/drawing/2014/main" id="{8EC36A60-4EDE-63FE-5482-34D5912C3339}"/>
              </a:ext>
            </a:extLst>
          </p:cNvPr>
          <p:cNvCxnSpPr>
            <a:cxnSpLocks/>
          </p:cNvCxnSpPr>
          <p:nvPr/>
        </p:nvCxnSpPr>
        <p:spPr>
          <a:xfrm flipH="1">
            <a:off x="8307238" y="3211032"/>
            <a:ext cx="29223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3">
            <a:extLst>
              <a:ext uri="{FF2B5EF4-FFF2-40B4-BE49-F238E27FC236}">
                <a16:creationId xmlns:a16="http://schemas.microsoft.com/office/drawing/2014/main" id="{56B2C1ED-7A32-CD53-CBD8-BE04AA22559E}"/>
              </a:ext>
            </a:extLst>
          </p:cNvPr>
          <p:cNvSpPr txBox="1">
            <a:spLocks/>
          </p:cNvSpPr>
          <p:nvPr/>
        </p:nvSpPr>
        <p:spPr>
          <a:xfrm>
            <a:off x="8160589" y="3305890"/>
            <a:ext cx="3155039" cy="246284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e-IL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הפחתה של </a:t>
            </a:r>
            <a:b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כ-70%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בפליטות עד 2050, </a:t>
            </a:r>
            <a:b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תוך השפעה זניחה על התוצר</a:t>
            </a: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7B3E5B43-021D-65A1-ED6E-EBFB5C413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11" y="1653118"/>
            <a:ext cx="6303361" cy="4057037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8" name="תמונה 22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F7EDE007-25C2-4A08-BA13-EA775C837B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52" y="6264095"/>
            <a:ext cx="927809" cy="261836"/>
          </a:xfrm>
          <a:prstGeom prst="rect">
            <a:avLst/>
          </a:prstGeom>
        </p:spPr>
      </p:pic>
      <p:pic>
        <p:nvPicPr>
          <p:cNvPr id="19" name="גרפיקה 23">
            <a:extLst>
              <a:ext uri="{FF2B5EF4-FFF2-40B4-BE49-F238E27FC236}">
                <a16:creationId xmlns:a16="http://schemas.microsoft.com/office/drawing/2014/main" id="{ECE452AC-FE26-41F8-9E79-0FFF861431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03730" y="6255296"/>
            <a:ext cx="927812" cy="193939"/>
          </a:xfrm>
          <a:prstGeom prst="rect">
            <a:avLst/>
          </a:prstGeom>
        </p:spPr>
      </p:pic>
      <p:pic>
        <p:nvPicPr>
          <p:cNvPr id="20" name="גרפיקה 24">
            <a:extLst>
              <a:ext uri="{FF2B5EF4-FFF2-40B4-BE49-F238E27FC236}">
                <a16:creationId xmlns:a16="http://schemas.microsoft.com/office/drawing/2014/main" id="{BC02F083-4D83-485D-8C24-6EC2EAF031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16538" y="6258568"/>
            <a:ext cx="730156" cy="1906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1195131-088A-43D9-BECC-59B404D385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8" y="6115388"/>
            <a:ext cx="673457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79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גרפיקה 1">
            <a:extLst>
              <a:ext uri="{FF2B5EF4-FFF2-40B4-BE49-F238E27FC236}">
                <a16:creationId xmlns:a16="http://schemas.microsoft.com/office/drawing/2014/main" id="{10F5A3C4-1C2B-1253-B483-6816429EE621}"/>
              </a:ext>
            </a:extLst>
          </p:cNvPr>
          <p:cNvGrpSpPr/>
          <p:nvPr/>
        </p:nvGrpSpPr>
        <p:grpSpPr>
          <a:xfrm>
            <a:off x="9017476" y="301829"/>
            <a:ext cx="2773005" cy="2411506"/>
            <a:chOff x="6806278" y="268750"/>
            <a:chExt cx="2056578" cy="1788475"/>
          </a:xfrm>
        </p:grpSpPr>
        <p:sp>
          <p:nvSpPr>
            <p:cNvPr id="5" name="צורה חופשית: צורה 4">
              <a:extLst>
                <a:ext uri="{FF2B5EF4-FFF2-40B4-BE49-F238E27FC236}">
                  <a16:creationId xmlns:a16="http://schemas.microsoft.com/office/drawing/2014/main" id="{6BE51533-7C0D-1B8E-5F8C-F913DE61BB91}"/>
                </a:ext>
              </a:extLst>
            </p:cNvPr>
            <p:cNvSpPr/>
            <p:nvPr/>
          </p:nvSpPr>
          <p:spPr>
            <a:xfrm>
              <a:off x="6806278" y="299183"/>
              <a:ext cx="2056578" cy="742405"/>
            </a:xfrm>
            <a:custGeom>
              <a:avLst/>
              <a:gdLst>
                <a:gd name="connsiteX0" fmla="*/ 0 w 2056578"/>
                <a:gd name="connsiteY0" fmla="*/ 0 h 742405"/>
                <a:gd name="connsiteX1" fmla="*/ 1314172 w 2056578"/>
                <a:gd name="connsiteY1" fmla="*/ 0 h 742405"/>
                <a:gd name="connsiteX2" fmla="*/ 2056579 w 2056578"/>
                <a:gd name="connsiteY2" fmla="*/ 742406 h 7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6578" h="742405">
                  <a:moveTo>
                    <a:pt x="0" y="0"/>
                  </a:moveTo>
                  <a:lnTo>
                    <a:pt x="1314172" y="0"/>
                  </a:lnTo>
                  <a:cubicBezTo>
                    <a:pt x="1724161" y="0"/>
                    <a:pt x="2056579" y="332370"/>
                    <a:pt x="2056579" y="742406"/>
                  </a:cubicBezTo>
                </a:path>
              </a:pathLst>
            </a:custGeom>
            <a:noFill/>
            <a:ln w="9467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צורה חופשית: צורה 5">
              <a:extLst>
                <a:ext uri="{FF2B5EF4-FFF2-40B4-BE49-F238E27FC236}">
                  <a16:creationId xmlns:a16="http://schemas.microsoft.com/office/drawing/2014/main" id="{6FD35B5B-746E-658A-80DA-84A3E77A2B21}"/>
                </a:ext>
              </a:extLst>
            </p:cNvPr>
            <p:cNvSpPr/>
            <p:nvPr/>
          </p:nvSpPr>
          <p:spPr>
            <a:xfrm>
              <a:off x="7035951" y="268750"/>
              <a:ext cx="58732" cy="58732"/>
            </a:xfrm>
            <a:custGeom>
              <a:avLst/>
              <a:gdLst>
                <a:gd name="connsiteX0" fmla="*/ 28632 w 58732"/>
                <a:gd name="connsiteY0" fmla="*/ 10 h 58732"/>
                <a:gd name="connsiteX1" fmla="*/ 10 w 58732"/>
                <a:gd name="connsiteY1" fmla="*/ 30101 h 58732"/>
                <a:gd name="connsiteX2" fmla="*/ 30101 w 58732"/>
                <a:gd name="connsiteY2" fmla="*/ 58722 h 58732"/>
                <a:gd name="connsiteX3" fmla="*/ 58722 w 58732"/>
                <a:gd name="connsiteY3" fmla="*/ 28632 h 58732"/>
                <a:gd name="connsiteX4" fmla="*/ 28632 w 58732"/>
                <a:gd name="connsiteY4" fmla="*/ 10 h 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32" h="58732">
                  <a:moveTo>
                    <a:pt x="28632" y="10"/>
                  </a:moveTo>
                  <a:cubicBezTo>
                    <a:pt x="12426" y="437"/>
                    <a:pt x="-416" y="13895"/>
                    <a:pt x="10" y="30101"/>
                  </a:cubicBezTo>
                  <a:cubicBezTo>
                    <a:pt x="437" y="46307"/>
                    <a:pt x="13895" y="59149"/>
                    <a:pt x="30101" y="58722"/>
                  </a:cubicBezTo>
                  <a:cubicBezTo>
                    <a:pt x="46307" y="58296"/>
                    <a:pt x="59149" y="44838"/>
                    <a:pt x="58722" y="28632"/>
                  </a:cubicBezTo>
                  <a:cubicBezTo>
                    <a:pt x="58296" y="12426"/>
                    <a:pt x="44838" y="-416"/>
                    <a:pt x="28632" y="10"/>
                  </a:cubicBezTo>
                  <a:close/>
                </a:path>
              </a:pathLst>
            </a:custGeom>
            <a:solidFill>
              <a:srgbClr val="999999"/>
            </a:solidFill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גרפיקה 1">
              <a:extLst>
                <a:ext uri="{FF2B5EF4-FFF2-40B4-BE49-F238E27FC236}">
                  <a16:creationId xmlns:a16="http://schemas.microsoft.com/office/drawing/2014/main" id="{0E0E1DC9-C734-4BB6-32B1-FA9149CCB596}"/>
                </a:ext>
              </a:extLst>
            </p:cNvPr>
            <p:cNvGrpSpPr/>
            <p:nvPr/>
          </p:nvGrpSpPr>
          <p:grpSpPr>
            <a:xfrm>
              <a:off x="8862857" y="1041589"/>
              <a:ext cx="4738" cy="1015637"/>
              <a:chOff x="8862857" y="1041589"/>
              <a:chExt cx="4738" cy="1015637"/>
            </a:xfrm>
          </p:grpSpPr>
          <p:sp>
            <p:nvSpPr>
              <p:cNvPr id="8" name="צורה חופשית: צורה 7">
                <a:extLst>
                  <a:ext uri="{FF2B5EF4-FFF2-40B4-BE49-F238E27FC236}">
                    <a16:creationId xmlns:a16="http://schemas.microsoft.com/office/drawing/2014/main" id="{56B2386B-3790-F6A2-D2D8-BE8DE7E0B8C6}"/>
                  </a:ext>
                </a:extLst>
              </p:cNvPr>
              <p:cNvSpPr/>
              <p:nvPr/>
            </p:nvSpPr>
            <p:spPr>
              <a:xfrm>
                <a:off x="8862857" y="1041589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צורה חופשית: צורה 8">
                <a:extLst>
                  <a:ext uri="{FF2B5EF4-FFF2-40B4-BE49-F238E27FC236}">
                    <a16:creationId xmlns:a16="http://schemas.microsoft.com/office/drawing/2014/main" id="{15221195-04C1-230C-71D3-E3AF9F71BF96}"/>
                  </a:ext>
                </a:extLst>
              </p:cNvPr>
              <p:cNvSpPr/>
              <p:nvPr/>
            </p:nvSpPr>
            <p:spPr>
              <a:xfrm>
                <a:off x="8862857" y="1092055"/>
                <a:ext cx="4738" cy="118561"/>
              </a:xfrm>
              <a:custGeom>
                <a:avLst/>
                <a:gdLst>
                  <a:gd name="connsiteX0" fmla="*/ 0 w 4738"/>
                  <a:gd name="connsiteY0" fmla="*/ 0 h 118561"/>
                  <a:gd name="connsiteX1" fmla="*/ 0 w 4738"/>
                  <a:gd name="connsiteY1" fmla="*/ 118561 h 11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18561">
                    <a:moveTo>
                      <a:pt x="0" y="0"/>
                    </a:moveTo>
                    <a:lnTo>
                      <a:pt x="0" y="118561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צורה חופשית: צורה 9">
                <a:extLst>
                  <a:ext uri="{FF2B5EF4-FFF2-40B4-BE49-F238E27FC236}">
                    <a16:creationId xmlns:a16="http://schemas.microsoft.com/office/drawing/2014/main" id="{BF843553-06F5-7D82-E8DD-B5A6CF68A763}"/>
                  </a:ext>
                </a:extLst>
              </p:cNvPr>
              <p:cNvSpPr/>
              <p:nvPr/>
            </p:nvSpPr>
            <p:spPr>
              <a:xfrm>
                <a:off x="8862857" y="1227534"/>
                <a:ext cx="4738" cy="796189"/>
              </a:xfrm>
              <a:custGeom>
                <a:avLst/>
                <a:gdLst>
                  <a:gd name="connsiteX0" fmla="*/ 0 w 4738"/>
                  <a:gd name="connsiteY0" fmla="*/ 0 h 796189"/>
                  <a:gd name="connsiteX1" fmla="*/ 0 w 4738"/>
                  <a:gd name="connsiteY1" fmla="*/ 796190 h 79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796189">
                    <a:moveTo>
                      <a:pt x="0" y="0"/>
                    </a:moveTo>
                    <a:lnTo>
                      <a:pt x="0" y="796190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צורה חופשית: צורה 10">
                <a:extLst>
                  <a:ext uri="{FF2B5EF4-FFF2-40B4-BE49-F238E27FC236}">
                    <a16:creationId xmlns:a16="http://schemas.microsoft.com/office/drawing/2014/main" id="{6495565F-3AA7-0020-6E46-C601B7D60218}"/>
                  </a:ext>
                </a:extLst>
              </p:cNvPr>
              <p:cNvSpPr/>
              <p:nvPr/>
            </p:nvSpPr>
            <p:spPr>
              <a:xfrm>
                <a:off x="8862857" y="2040640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8" name="Title 109">
            <a:extLst>
              <a:ext uri="{FF2B5EF4-FFF2-40B4-BE49-F238E27FC236}">
                <a16:creationId xmlns:a16="http://schemas.microsoft.com/office/drawing/2014/main" id="{355FCB4C-B824-3509-1AC6-D7425FEB6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093" y="748189"/>
            <a:ext cx="6941814" cy="582231"/>
          </a:xfrm>
        </p:spPr>
        <p:txBody>
          <a:bodyPr anchor="b">
            <a:noAutofit/>
          </a:bodyPr>
          <a:lstStyle/>
          <a:p>
            <a:pPr algn="ctr"/>
            <a:r>
              <a:rPr lang="he-IL" sz="3200" b="1" dirty="0">
                <a:solidFill>
                  <a:srgbClr val="0029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מיסוי פחמן בישראל</a:t>
            </a:r>
            <a:endParaRPr lang="he-IL" sz="4000" b="1" dirty="0">
              <a:solidFill>
                <a:srgbClr val="0029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13DECCC0-BD41-03BD-C375-378503232CD3}"/>
              </a:ext>
            </a:extLst>
          </p:cNvPr>
          <p:cNvSpPr txBox="1"/>
          <p:nvPr/>
        </p:nvSpPr>
        <p:spPr>
          <a:xfrm>
            <a:off x="5910994" y="2080353"/>
            <a:ext cx="3250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b="1" kern="1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החלטת ממשלה 286 </a:t>
            </a:r>
            <a:r>
              <a:rPr lang="he-IL" sz="2000" kern="1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(08/2021)</a:t>
            </a:r>
            <a:endParaRPr lang="en-IL" sz="2000" kern="12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851C1AE5-81AF-60C4-9A74-926A1CAFED6C}"/>
              </a:ext>
            </a:extLst>
          </p:cNvPr>
          <p:cNvSpPr txBox="1"/>
          <p:nvPr/>
        </p:nvSpPr>
        <p:spPr>
          <a:xfrm>
            <a:off x="2434170" y="2080353"/>
            <a:ext cx="3610074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800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הטילה על שר האוצר לתקן את צו הבלו </a:t>
            </a:r>
            <a:r>
              <a:rPr lang="he-IL" sz="18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לצורך הפנמת העלויות החיצוניות</a:t>
            </a:r>
            <a:endParaRPr lang="en-IL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B9EF20B1-EE4E-6FD6-7F3E-701AFD3A261E}"/>
              </a:ext>
            </a:extLst>
          </p:cNvPr>
          <p:cNvSpPr txBox="1"/>
          <p:nvPr/>
        </p:nvSpPr>
        <p:spPr>
          <a:xfrm>
            <a:off x="6297284" y="3349152"/>
            <a:ext cx="2864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דיונים בוועדת הכספים</a:t>
            </a:r>
            <a:endParaRPr lang="en-IL" sz="2000" kern="12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B29A0348-2035-E38D-D3AF-ADFA6B20EB7F}"/>
              </a:ext>
            </a:extLst>
          </p:cNvPr>
          <p:cNvSpPr txBox="1"/>
          <p:nvPr/>
        </p:nvSpPr>
        <p:spPr>
          <a:xfrm>
            <a:off x="2434170" y="3380799"/>
            <a:ext cx="3610074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8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בחודשים העוקבים לקראת </a:t>
            </a:r>
            <a:br>
              <a:rPr lang="en-US" sz="18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8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החלת הצו ב-2023 </a:t>
            </a:r>
            <a:endParaRPr lang="en-IL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44CAD365-963E-6033-04F0-DB015B1F6BC9}"/>
              </a:ext>
            </a:extLst>
          </p:cNvPr>
          <p:cNvSpPr txBox="1"/>
          <p:nvPr/>
        </p:nvSpPr>
        <p:spPr>
          <a:xfrm>
            <a:off x="6297284" y="4575155"/>
            <a:ext cx="2864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לבסוף הצו </a:t>
            </a:r>
            <a:br>
              <a:rPr lang="en-US" sz="20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0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לא נכנס לתוקף</a:t>
            </a:r>
            <a:endParaRPr lang="en-IL" sz="2000" kern="12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232066E9-29E3-9B68-0739-2E20352465B4}"/>
              </a:ext>
            </a:extLst>
          </p:cNvPr>
          <p:cNvSpPr txBox="1"/>
          <p:nvPr/>
        </p:nvSpPr>
        <p:spPr>
          <a:xfrm>
            <a:off x="2434170" y="4497239"/>
            <a:ext cx="3610074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8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בין היתר בשל </a:t>
            </a:r>
            <a:br>
              <a:rPr lang="en-US" sz="18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800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היעדר הסכמה על נוסחת פיצויים והקלות לתעשייה</a:t>
            </a:r>
            <a:endParaRPr lang="en-IL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4" name="מחבר ישר 43">
            <a:extLst>
              <a:ext uri="{FF2B5EF4-FFF2-40B4-BE49-F238E27FC236}">
                <a16:creationId xmlns:a16="http://schemas.microsoft.com/office/drawing/2014/main" id="{1E4F4A0D-A80D-39B3-4B5A-956252B31A1A}"/>
              </a:ext>
            </a:extLst>
          </p:cNvPr>
          <p:cNvCxnSpPr>
            <a:cxnSpLocks/>
          </p:cNvCxnSpPr>
          <p:nvPr/>
        </p:nvCxnSpPr>
        <p:spPr>
          <a:xfrm>
            <a:off x="6240025" y="4575155"/>
            <a:ext cx="0" cy="762314"/>
          </a:xfrm>
          <a:prstGeom prst="line">
            <a:avLst/>
          </a:prstGeom>
          <a:ln w="92075">
            <a:solidFill>
              <a:srgbClr val="0029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חץ: למטה 44">
            <a:extLst>
              <a:ext uri="{FF2B5EF4-FFF2-40B4-BE49-F238E27FC236}">
                <a16:creationId xmlns:a16="http://schemas.microsoft.com/office/drawing/2014/main" id="{FF8256CC-0BE8-4EF2-653F-B27395D2D484}"/>
              </a:ext>
            </a:extLst>
          </p:cNvPr>
          <p:cNvSpPr/>
          <p:nvPr/>
        </p:nvSpPr>
        <p:spPr>
          <a:xfrm>
            <a:off x="6147758" y="2105825"/>
            <a:ext cx="184534" cy="789285"/>
          </a:xfrm>
          <a:prstGeom prst="downArrow">
            <a:avLst/>
          </a:prstGeom>
          <a:solidFill>
            <a:srgbClr val="002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חץ: למטה 45">
            <a:extLst>
              <a:ext uri="{FF2B5EF4-FFF2-40B4-BE49-F238E27FC236}">
                <a16:creationId xmlns:a16="http://schemas.microsoft.com/office/drawing/2014/main" id="{2EF43735-98ED-F107-5315-BF198EB13D6E}"/>
              </a:ext>
            </a:extLst>
          </p:cNvPr>
          <p:cNvSpPr/>
          <p:nvPr/>
        </p:nvSpPr>
        <p:spPr>
          <a:xfrm>
            <a:off x="6147758" y="3362546"/>
            <a:ext cx="184534" cy="789285"/>
          </a:xfrm>
          <a:prstGeom prst="downArrow">
            <a:avLst/>
          </a:prstGeom>
          <a:solidFill>
            <a:srgbClr val="002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תמונה 22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BDB8C649-84DC-4A3B-80B1-648BEF6014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52" y="6264095"/>
            <a:ext cx="927809" cy="261836"/>
          </a:xfrm>
          <a:prstGeom prst="rect">
            <a:avLst/>
          </a:prstGeom>
        </p:spPr>
      </p:pic>
      <p:pic>
        <p:nvPicPr>
          <p:cNvPr id="27" name="גרפיקה 23">
            <a:extLst>
              <a:ext uri="{FF2B5EF4-FFF2-40B4-BE49-F238E27FC236}">
                <a16:creationId xmlns:a16="http://schemas.microsoft.com/office/drawing/2014/main" id="{E67FB2BC-A457-4AD3-9E9F-E92562B5D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3730" y="6255296"/>
            <a:ext cx="927812" cy="193939"/>
          </a:xfrm>
          <a:prstGeom prst="rect">
            <a:avLst/>
          </a:prstGeom>
        </p:spPr>
      </p:pic>
      <p:pic>
        <p:nvPicPr>
          <p:cNvPr id="31" name="גרפיקה 24">
            <a:extLst>
              <a:ext uri="{FF2B5EF4-FFF2-40B4-BE49-F238E27FC236}">
                <a16:creationId xmlns:a16="http://schemas.microsoft.com/office/drawing/2014/main" id="{AF6E01C1-2651-411D-8837-646E6F627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16538" y="6258568"/>
            <a:ext cx="730156" cy="19066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7C3B94F-6168-4FAC-AD43-EF6C1AB49B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8" y="6115388"/>
            <a:ext cx="673457" cy="501677"/>
          </a:xfrm>
          <a:prstGeom prst="rect">
            <a:avLst/>
          </a:prstGeom>
        </p:spPr>
      </p:pic>
      <p:grpSp>
        <p:nvGrpSpPr>
          <p:cNvPr id="35" name="קבוצה 27">
            <a:extLst>
              <a:ext uri="{FF2B5EF4-FFF2-40B4-BE49-F238E27FC236}">
                <a16:creationId xmlns:a16="http://schemas.microsoft.com/office/drawing/2014/main" id="{2C92CB71-8017-4F17-84C5-B7F55EBEADEF}"/>
              </a:ext>
            </a:extLst>
          </p:cNvPr>
          <p:cNvGrpSpPr/>
          <p:nvPr/>
        </p:nvGrpSpPr>
        <p:grpSpPr>
          <a:xfrm>
            <a:off x="4575365" y="6362735"/>
            <a:ext cx="7215115" cy="79063"/>
            <a:chOff x="3982215" y="4746219"/>
            <a:chExt cx="8292990" cy="45719"/>
          </a:xfrm>
        </p:grpSpPr>
        <p:cxnSp>
          <p:nvCxnSpPr>
            <p:cNvPr id="36" name="מחבר ישר 28">
              <a:extLst>
                <a:ext uri="{FF2B5EF4-FFF2-40B4-BE49-F238E27FC236}">
                  <a16:creationId xmlns:a16="http://schemas.microsoft.com/office/drawing/2014/main" id="{243FFC62-198E-4F6E-8C4E-633AA193D646}"/>
                </a:ext>
              </a:extLst>
            </p:cNvPr>
            <p:cNvCxnSpPr>
              <a:cxnSpLocks/>
            </p:cNvCxnSpPr>
            <p:nvPr/>
          </p:nvCxnSpPr>
          <p:spPr>
            <a:xfrm>
              <a:off x="3999295" y="4769079"/>
              <a:ext cx="827591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אליפסה 29">
              <a:extLst>
                <a:ext uri="{FF2B5EF4-FFF2-40B4-BE49-F238E27FC236}">
                  <a16:creationId xmlns:a16="http://schemas.microsoft.com/office/drawing/2014/main" id="{43CFF1CC-2A02-463B-87F0-0741BA58B553}"/>
                </a:ext>
              </a:extLst>
            </p:cNvPr>
            <p:cNvSpPr/>
            <p:nvPr/>
          </p:nvSpPr>
          <p:spPr>
            <a:xfrm>
              <a:off x="3982215" y="4746219"/>
              <a:ext cx="4571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20916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עיגול, צילום מסך, קל, מערבולת&#10;&#10;התיאור נוצר באופן אוטומטי">
            <a:extLst>
              <a:ext uri="{FF2B5EF4-FFF2-40B4-BE49-F238E27FC236}">
                <a16:creationId xmlns:a16="http://schemas.microsoft.com/office/drawing/2014/main" id="{01C54D65-D861-76DB-7CEB-A481163EBB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7" t="7284" r="29103" b="-6874"/>
          <a:stretch/>
        </p:blipFill>
        <p:spPr>
          <a:xfrm>
            <a:off x="7441295" y="0"/>
            <a:ext cx="4750705" cy="7392838"/>
          </a:xfrm>
          <a:prstGeom prst="rect">
            <a:avLst/>
          </a:prstGeom>
        </p:spPr>
      </p:pic>
      <p:sp>
        <p:nvSpPr>
          <p:cNvPr id="5" name="כותרת 4">
            <a:extLst>
              <a:ext uri="{FF2B5EF4-FFF2-40B4-BE49-F238E27FC236}">
                <a16:creationId xmlns:a16="http://schemas.microsoft.com/office/drawing/2014/main" id="{F714DAE0-255F-3488-538C-EA9A9869E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5916" y="1834009"/>
            <a:ext cx="2692958" cy="2583484"/>
          </a:xfrm>
        </p:spPr>
        <p:txBody>
          <a:bodyPr anchor="b">
            <a:noAutofit/>
          </a:bodyPr>
          <a:lstStyle/>
          <a:p>
            <a:r>
              <a:rPr lang="he-IL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מס הגבולות של האיחוד האירופי (</a:t>
            </a:r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CBAM</a:t>
            </a:r>
            <a:r>
              <a:rPr lang="he-IL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grpSp>
        <p:nvGrpSpPr>
          <p:cNvPr id="28" name="גרפיקה 17">
            <a:extLst>
              <a:ext uri="{FF2B5EF4-FFF2-40B4-BE49-F238E27FC236}">
                <a16:creationId xmlns:a16="http://schemas.microsoft.com/office/drawing/2014/main" id="{516526C9-3136-B3A6-F9D6-308DC40EA780}"/>
              </a:ext>
            </a:extLst>
          </p:cNvPr>
          <p:cNvGrpSpPr/>
          <p:nvPr/>
        </p:nvGrpSpPr>
        <p:grpSpPr>
          <a:xfrm>
            <a:off x="261562" y="332069"/>
            <a:ext cx="1646361" cy="2381267"/>
            <a:chOff x="261562" y="332069"/>
            <a:chExt cx="1646361" cy="2381267"/>
          </a:xfrm>
        </p:grpSpPr>
        <p:sp>
          <p:nvSpPr>
            <p:cNvPr id="29" name="צורה חופשית: צורה 28">
              <a:extLst>
                <a:ext uri="{FF2B5EF4-FFF2-40B4-BE49-F238E27FC236}">
                  <a16:creationId xmlns:a16="http://schemas.microsoft.com/office/drawing/2014/main" id="{A5F481BE-55E1-4675-BE06-FA35F0A3EB95}"/>
                </a:ext>
              </a:extLst>
            </p:cNvPr>
            <p:cNvSpPr/>
            <p:nvPr/>
          </p:nvSpPr>
          <p:spPr>
            <a:xfrm>
              <a:off x="299188" y="332069"/>
              <a:ext cx="1608735" cy="1005587"/>
            </a:xfrm>
            <a:custGeom>
              <a:avLst/>
              <a:gdLst>
                <a:gd name="connsiteX0" fmla="*/ 1608735 w 1608735"/>
                <a:gd name="connsiteY0" fmla="*/ 0 h 1005587"/>
                <a:gd name="connsiteX1" fmla="*/ 1005588 w 1608735"/>
                <a:gd name="connsiteY1" fmla="*/ 0 h 1005587"/>
                <a:gd name="connsiteX2" fmla="*/ 0 w 1608735"/>
                <a:gd name="connsiteY2" fmla="*/ 1005588 h 100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735" h="1005587">
                  <a:moveTo>
                    <a:pt x="1608735" y="0"/>
                  </a:moveTo>
                  <a:lnTo>
                    <a:pt x="1005588" y="0"/>
                  </a:lnTo>
                  <a:cubicBezTo>
                    <a:pt x="450258" y="0"/>
                    <a:pt x="0" y="450194"/>
                    <a:pt x="0" y="1005588"/>
                  </a:cubicBezTo>
                </a:path>
              </a:pathLst>
            </a:custGeom>
            <a:noFill/>
            <a:ln w="12836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צורה חופשית: צורה 29">
              <a:extLst>
                <a:ext uri="{FF2B5EF4-FFF2-40B4-BE49-F238E27FC236}">
                  <a16:creationId xmlns:a16="http://schemas.microsoft.com/office/drawing/2014/main" id="{9FA3B57F-E5AC-BBDA-3D37-597DB6D76346}"/>
                </a:ext>
              </a:extLst>
            </p:cNvPr>
            <p:cNvSpPr/>
            <p:nvPr/>
          </p:nvSpPr>
          <p:spPr>
            <a:xfrm>
              <a:off x="261562" y="2081612"/>
              <a:ext cx="79553" cy="79553"/>
            </a:xfrm>
            <a:custGeom>
              <a:avLst/>
              <a:gdLst>
                <a:gd name="connsiteX0" fmla="*/ 40772 w 79553"/>
                <a:gd name="connsiteY0" fmla="*/ 14 h 79553"/>
                <a:gd name="connsiteX1" fmla="*/ 79539 w 79553"/>
                <a:gd name="connsiteY1" fmla="*/ 40772 h 79553"/>
                <a:gd name="connsiteX2" fmla="*/ 38782 w 79553"/>
                <a:gd name="connsiteY2" fmla="*/ 79539 h 79553"/>
                <a:gd name="connsiteX3" fmla="*/ 14 w 79553"/>
                <a:gd name="connsiteY3" fmla="*/ 38782 h 79553"/>
                <a:gd name="connsiteX4" fmla="*/ 40772 w 79553"/>
                <a:gd name="connsiteY4" fmla="*/ 14 h 7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53" h="79553">
                  <a:moveTo>
                    <a:pt x="40772" y="14"/>
                  </a:moveTo>
                  <a:cubicBezTo>
                    <a:pt x="62723" y="592"/>
                    <a:pt x="80117" y="18820"/>
                    <a:pt x="79539" y="40772"/>
                  </a:cubicBezTo>
                  <a:cubicBezTo>
                    <a:pt x="78962" y="62723"/>
                    <a:pt x="60733" y="80117"/>
                    <a:pt x="38782" y="79539"/>
                  </a:cubicBezTo>
                  <a:cubicBezTo>
                    <a:pt x="16830" y="78962"/>
                    <a:pt x="-564" y="60733"/>
                    <a:pt x="14" y="38782"/>
                  </a:cubicBezTo>
                  <a:cubicBezTo>
                    <a:pt x="592" y="16831"/>
                    <a:pt x="18820" y="-564"/>
                    <a:pt x="40772" y="14"/>
                  </a:cubicBezTo>
                  <a:close/>
                </a:path>
              </a:pathLst>
            </a:custGeom>
            <a:solidFill>
              <a:srgbClr val="999999"/>
            </a:solidFill>
            <a:ln w="64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גרפיקה 17">
              <a:extLst>
                <a:ext uri="{FF2B5EF4-FFF2-40B4-BE49-F238E27FC236}">
                  <a16:creationId xmlns:a16="http://schemas.microsoft.com/office/drawing/2014/main" id="{909851BC-FEEE-95F8-C5F5-661D8B8047FA}"/>
                </a:ext>
              </a:extLst>
            </p:cNvPr>
            <p:cNvGrpSpPr/>
            <p:nvPr/>
          </p:nvGrpSpPr>
          <p:grpSpPr>
            <a:xfrm>
              <a:off x="299188" y="1337657"/>
              <a:ext cx="6418" cy="1375679"/>
              <a:chOff x="299188" y="1337657"/>
              <a:chExt cx="6418" cy="1375679"/>
            </a:xfrm>
          </p:grpSpPr>
          <p:sp>
            <p:nvSpPr>
              <p:cNvPr id="32" name="צורה חופשית: צורה 31">
                <a:extLst>
                  <a:ext uri="{FF2B5EF4-FFF2-40B4-BE49-F238E27FC236}">
                    <a16:creationId xmlns:a16="http://schemas.microsoft.com/office/drawing/2014/main" id="{AF2E5F60-0099-188A-BBED-8751035EA26F}"/>
                  </a:ext>
                </a:extLst>
              </p:cNvPr>
              <p:cNvSpPr/>
              <p:nvPr/>
            </p:nvSpPr>
            <p:spPr>
              <a:xfrm>
                <a:off x="299188" y="1337657"/>
                <a:ext cx="6418" cy="22464"/>
              </a:xfrm>
              <a:custGeom>
                <a:avLst/>
                <a:gdLst>
                  <a:gd name="connsiteX0" fmla="*/ 0 w 6418"/>
                  <a:gd name="connsiteY0" fmla="*/ 0 h 22464"/>
                  <a:gd name="connsiteX1" fmla="*/ 0 w 6418"/>
                  <a:gd name="connsiteY1" fmla="*/ 22465 h 2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22464">
                    <a:moveTo>
                      <a:pt x="0" y="0"/>
                    </a:moveTo>
                    <a:lnTo>
                      <a:pt x="0" y="22465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צורה חופשית: צורה 32">
                <a:extLst>
                  <a:ext uri="{FF2B5EF4-FFF2-40B4-BE49-F238E27FC236}">
                    <a16:creationId xmlns:a16="http://schemas.microsoft.com/office/drawing/2014/main" id="{888F6C8D-37E0-C4D4-DD7F-0A2B83898431}"/>
                  </a:ext>
                </a:extLst>
              </p:cNvPr>
              <p:cNvSpPr/>
              <p:nvPr/>
            </p:nvSpPr>
            <p:spPr>
              <a:xfrm>
                <a:off x="299188" y="1406014"/>
                <a:ext cx="6418" cy="160591"/>
              </a:xfrm>
              <a:custGeom>
                <a:avLst/>
                <a:gdLst>
                  <a:gd name="connsiteX0" fmla="*/ 0 w 6418"/>
                  <a:gd name="connsiteY0" fmla="*/ 0 h 160591"/>
                  <a:gd name="connsiteX1" fmla="*/ 0 w 6418"/>
                  <a:gd name="connsiteY1" fmla="*/ 160591 h 160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160591">
                    <a:moveTo>
                      <a:pt x="0" y="0"/>
                    </a:moveTo>
                    <a:lnTo>
                      <a:pt x="0" y="160591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צורה חופשית: צורה 33">
                <a:extLst>
                  <a:ext uri="{FF2B5EF4-FFF2-40B4-BE49-F238E27FC236}">
                    <a16:creationId xmlns:a16="http://schemas.microsoft.com/office/drawing/2014/main" id="{0E8CD92E-8EC3-B759-8A31-2E39F99D25BB}"/>
                  </a:ext>
                </a:extLst>
              </p:cNvPr>
              <p:cNvSpPr/>
              <p:nvPr/>
            </p:nvSpPr>
            <p:spPr>
              <a:xfrm>
                <a:off x="299188" y="1589519"/>
                <a:ext cx="6418" cy="1078438"/>
              </a:xfrm>
              <a:custGeom>
                <a:avLst/>
                <a:gdLst>
                  <a:gd name="connsiteX0" fmla="*/ 0 w 6418"/>
                  <a:gd name="connsiteY0" fmla="*/ 0 h 1078438"/>
                  <a:gd name="connsiteX1" fmla="*/ 0 w 6418"/>
                  <a:gd name="connsiteY1" fmla="*/ 1078438 h 1078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1078438">
                    <a:moveTo>
                      <a:pt x="0" y="0"/>
                    </a:moveTo>
                    <a:lnTo>
                      <a:pt x="0" y="1078438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צורה חופשית: צורה 34">
                <a:extLst>
                  <a:ext uri="{FF2B5EF4-FFF2-40B4-BE49-F238E27FC236}">
                    <a16:creationId xmlns:a16="http://schemas.microsoft.com/office/drawing/2014/main" id="{AD3221EC-EB5D-8DBD-2067-3534B9A36481}"/>
                  </a:ext>
                </a:extLst>
              </p:cNvPr>
              <p:cNvSpPr/>
              <p:nvPr/>
            </p:nvSpPr>
            <p:spPr>
              <a:xfrm>
                <a:off x="299188" y="2690871"/>
                <a:ext cx="6418" cy="22464"/>
              </a:xfrm>
              <a:custGeom>
                <a:avLst/>
                <a:gdLst>
                  <a:gd name="connsiteX0" fmla="*/ 0 w 6418"/>
                  <a:gd name="connsiteY0" fmla="*/ 0 h 22464"/>
                  <a:gd name="connsiteX1" fmla="*/ 0 w 6418"/>
                  <a:gd name="connsiteY1" fmla="*/ 22465 h 2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22464">
                    <a:moveTo>
                      <a:pt x="0" y="0"/>
                    </a:moveTo>
                    <a:lnTo>
                      <a:pt x="0" y="22465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" name="Title 109">
            <a:extLst>
              <a:ext uri="{FF2B5EF4-FFF2-40B4-BE49-F238E27FC236}">
                <a16:creationId xmlns:a16="http://schemas.microsoft.com/office/drawing/2014/main" id="{09E0C470-FD2A-18B9-3C4F-01690666C630}"/>
              </a:ext>
            </a:extLst>
          </p:cNvPr>
          <p:cNvSpPr txBox="1">
            <a:spLocks/>
          </p:cNvSpPr>
          <p:nvPr/>
        </p:nvSpPr>
        <p:spPr>
          <a:xfrm>
            <a:off x="4426341" y="4106241"/>
            <a:ext cx="2156318" cy="1762405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1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2026-10/2023</a:t>
            </a:r>
            <a:br>
              <a:rPr lang="en-US" sz="1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חובת דיווח </a:t>
            </a:r>
            <a:b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בלבד </a:t>
            </a: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על פליטות מוצרים מיובאים  </a:t>
            </a:r>
            <a:endParaRPr lang="en-IL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en-IL" sz="2400" b="1" u="sng" dirty="0"/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35103CAF-FE71-025C-415C-954D84B80B69}"/>
              </a:ext>
            </a:extLst>
          </p:cNvPr>
          <p:cNvSpPr/>
          <p:nvPr/>
        </p:nvSpPr>
        <p:spPr>
          <a:xfrm>
            <a:off x="4426341" y="4221923"/>
            <a:ext cx="2231634" cy="1539988"/>
          </a:xfrm>
          <a:prstGeom prst="roundRect">
            <a:avLst/>
          </a:prstGeom>
          <a:noFill/>
          <a:ln>
            <a:solidFill>
              <a:srgbClr val="002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F44F0B7D-EB4F-5B02-60F3-81F7FE111B28}"/>
              </a:ext>
            </a:extLst>
          </p:cNvPr>
          <p:cNvSpPr txBox="1"/>
          <p:nvPr/>
        </p:nvSpPr>
        <p:spPr>
          <a:xfrm>
            <a:off x="1881597" y="966920"/>
            <a:ext cx="40100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מכס על ייבוא </a:t>
            </a: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על מנת להשוות </a:t>
            </a:r>
            <a:b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את מחיר הפחמן של מוצרים </a:t>
            </a:r>
            <a:b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מקומיים ומיובאים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המטרה – </a:t>
            </a:r>
            <a:r>
              <a:rPr lang="he-I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למנוע זליגת פחמן ולעודד ייצור ירוק </a:t>
            </a: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מחוץ לאירופה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e-IL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יחול על מלט, ברזל, פלדה, אלומיניום, דשנים, חשמל ומימן, אך </a:t>
            </a:r>
            <a:r>
              <a:rPr lang="he-I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תתכן הרחבת המוצרים </a:t>
            </a: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עד 2030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itle 109">
            <a:extLst>
              <a:ext uri="{FF2B5EF4-FFF2-40B4-BE49-F238E27FC236}">
                <a16:creationId xmlns:a16="http://schemas.microsoft.com/office/drawing/2014/main" id="{EA7F148B-C662-30D9-DA41-3403549642B7}"/>
              </a:ext>
            </a:extLst>
          </p:cNvPr>
          <p:cNvSpPr txBox="1">
            <a:spLocks/>
          </p:cNvSpPr>
          <p:nvPr/>
        </p:nvSpPr>
        <p:spPr>
          <a:xfrm>
            <a:off x="1406770" y="4190978"/>
            <a:ext cx="2156318" cy="1762405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1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החל מ-2026 </a:t>
            </a:r>
            <a:br>
              <a:rPr lang="en-US" sz="1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חובת תשלום </a:t>
            </a:r>
            <a:b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לפי רמת הפליטות</a:t>
            </a:r>
            <a:endParaRPr lang="en-IL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IL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en-IL" sz="2400" b="1" u="sng" dirty="0"/>
          </a:p>
        </p:txBody>
      </p:sp>
      <p:sp>
        <p:nvSpPr>
          <p:cNvPr id="22" name="מלבן: פינות מעוגלות 21">
            <a:extLst>
              <a:ext uri="{FF2B5EF4-FFF2-40B4-BE49-F238E27FC236}">
                <a16:creationId xmlns:a16="http://schemas.microsoft.com/office/drawing/2014/main" id="{9F1046B7-2157-527A-C973-E75D72F43425}"/>
              </a:ext>
            </a:extLst>
          </p:cNvPr>
          <p:cNvSpPr/>
          <p:nvPr/>
        </p:nvSpPr>
        <p:spPr>
          <a:xfrm>
            <a:off x="1419520" y="4221923"/>
            <a:ext cx="2231634" cy="1539988"/>
          </a:xfrm>
          <a:prstGeom prst="roundRect">
            <a:avLst/>
          </a:prstGeom>
          <a:noFill/>
          <a:ln>
            <a:solidFill>
              <a:srgbClr val="002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שולש שווה-שוקיים 22">
            <a:extLst>
              <a:ext uri="{FF2B5EF4-FFF2-40B4-BE49-F238E27FC236}">
                <a16:creationId xmlns:a16="http://schemas.microsoft.com/office/drawing/2014/main" id="{8ED95B43-1822-D113-0CB9-E3E2D3A7C6EA}"/>
              </a:ext>
            </a:extLst>
          </p:cNvPr>
          <p:cNvSpPr/>
          <p:nvPr/>
        </p:nvSpPr>
        <p:spPr>
          <a:xfrm rot="1817627">
            <a:off x="3961347" y="4668341"/>
            <a:ext cx="253312" cy="364861"/>
          </a:xfrm>
          <a:custGeom>
            <a:avLst/>
            <a:gdLst>
              <a:gd name="connsiteX0" fmla="*/ 0 w 409575"/>
              <a:gd name="connsiteY0" fmla="*/ 364861 h 364861"/>
              <a:gd name="connsiteX1" fmla="*/ 204788 w 409575"/>
              <a:gd name="connsiteY1" fmla="*/ 0 h 364861"/>
              <a:gd name="connsiteX2" fmla="*/ 409575 w 409575"/>
              <a:gd name="connsiteY2" fmla="*/ 364861 h 364861"/>
              <a:gd name="connsiteX3" fmla="*/ 0 w 409575"/>
              <a:gd name="connsiteY3" fmla="*/ 364861 h 364861"/>
              <a:gd name="connsiteX0" fmla="*/ 0 w 253312"/>
              <a:gd name="connsiteY0" fmla="*/ 273570 h 364861"/>
              <a:gd name="connsiteX1" fmla="*/ 48525 w 253312"/>
              <a:gd name="connsiteY1" fmla="*/ 0 h 364861"/>
              <a:gd name="connsiteX2" fmla="*/ 253312 w 253312"/>
              <a:gd name="connsiteY2" fmla="*/ 364861 h 364861"/>
              <a:gd name="connsiteX3" fmla="*/ 0 w 253312"/>
              <a:gd name="connsiteY3" fmla="*/ 273570 h 36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312" h="364861">
                <a:moveTo>
                  <a:pt x="0" y="273570"/>
                </a:moveTo>
                <a:lnTo>
                  <a:pt x="48525" y="0"/>
                </a:lnTo>
                <a:lnTo>
                  <a:pt x="253312" y="364861"/>
                </a:lnTo>
                <a:lnTo>
                  <a:pt x="0" y="27357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5AF59660-9340-86D0-00DD-3AE4A6BB0275}"/>
              </a:ext>
            </a:extLst>
          </p:cNvPr>
          <p:cNvCxnSpPr>
            <a:cxnSpLocks/>
          </p:cNvCxnSpPr>
          <p:nvPr/>
        </p:nvCxnSpPr>
        <p:spPr>
          <a:xfrm>
            <a:off x="6016023" y="1066384"/>
            <a:ext cx="0" cy="762314"/>
          </a:xfrm>
          <a:prstGeom prst="line">
            <a:avLst/>
          </a:prstGeom>
          <a:ln w="92075">
            <a:solidFill>
              <a:srgbClr val="0029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F7B2C5D4-8683-6B5D-11D8-11E73C3D8B2D}"/>
              </a:ext>
            </a:extLst>
          </p:cNvPr>
          <p:cNvCxnSpPr>
            <a:cxnSpLocks/>
          </p:cNvCxnSpPr>
          <p:nvPr/>
        </p:nvCxnSpPr>
        <p:spPr>
          <a:xfrm>
            <a:off x="6016023" y="2161165"/>
            <a:ext cx="0" cy="506792"/>
          </a:xfrm>
          <a:prstGeom prst="line">
            <a:avLst/>
          </a:prstGeom>
          <a:ln w="92075">
            <a:solidFill>
              <a:srgbClr val="0029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>
            <a:extLst>
              <a:ext uri="{FF2B5EF4-FFF2-40B4-BE49-F238E27FC236}">
                <a16:creationId xmlns:a16="http://schemas.microsoft.com/office/drawing/2014/main" id="{D0412187-E49B-D338-48AB-03CB4418968B}"/>
              </a:ext>
            </a:extLst>
          </p:cNvPr>
          <p:cNvCxnSpPr>
            <a:cxnSpLocks/>
          </p:cNvCxnSpPr>
          <p:nvPr/>
        </p:nvCxnSpPr>
        <p:spPr>
          <a:xfrm>
            <a:off x="6016023" y="3008890"/>
            <a:ext cx="0" cy="715385"/>
          </a:xfrm>
          <a:prstGeom prst="line">
            <a:avLst/>
          </a:prstGeom>
          <a:ln w="92075">
            <a:solidFill>
              <a:srgbClr val="0029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תמונה 22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FDDC90D8-41B2-485F-95A3-545FA9D75D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52" y="6264095"/>
            <a:ext cx="927809" cy="261836"/>
          </a:xfrm>
          <a:prstGeom prst="rect">
            <a:avLst/>
          </a:prstGeom>
        </p:spPr>
      </p:pic>
      <p:pic>
        <p:nvPicPr>
          <p:cNvPr id="27" name="גרפיקה 23">
            <a:extLst>
              <a:ext uri="{FF2B5EF4-FFF2-40B4-BE49-F238E27FC236}">
                <a16:creationId xmlns:a16="http://schemas.microsoft.com/office/drawing/2014/main" id="{0D66D174-8215-42CE-B3E0-77BB89C0C3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03730" y="6255296"/>
            <a:ext cx="927812" cy="193939"/>
          </a:xfrm>
          <a:prstGeom prst="rect">
            <a:avLst/>
          </a:prstGeom>
        </p:spPr>
      </p:pic>
      <p:pic>
        <p:nvPicPr>
          <p:cNvPr id="37" name="גרפיקה 24">
            <a:extLst>
              <a:ext uri="{FF2B5EF4-FFF2-40B4-BE49-F238E27FC236}">
                <a16:creationId xmlns:a16="http://schemas.microsoft.com/office/drawing/2014/main" id="{4AE2CA05-5151-41F1-B16F-CF830BBC41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16538" y="6258568"/>
            <a:ext cx="730156" cy="19066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8FD1A94-5FCB-4C92-90FE-F9CECDCAA4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8" y="6115388"/>
            <a:ext cx="673457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2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גרפיקה 16">
            <a:extLst>
              <a:ext uri="{FF2B5EF4-FFF2-40B4-BE49-F238E27FC236}">
                <a16:creationId xmlns:a16="http://schemas.microsoft.com/office/drawing/2014/main" id="{F16207ED-8D17-E59E-D75B-9870E9C09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1323" y="2405755"/>
            <a:ext cx="2195413" cy="2195413"/>
          </a:xfrm>
          <a:prstGeom prst="rect">
            <a:avLst/>
          </a:prstGeom>
        </p:spPr>
      </p:pic>
      <p:grpSp>
        <p:nvGrpSpPr>
          <p:cNvPr id="4" name="גרפיקה 1">
            <a:extLst>
              <a:ext uri="{FF2B5EF4-FFF2-40B4-BE49-F238E27FC236}">
                <a16:creationId xmlns:a16="http://schemas.microsoft.com/office/drawing/2014/main" id="{10F5A3C4-1C2B-1253-B483-6816429EE621}"/>
              </a:ext>
            </a:extLst>
          </p:cNvPr>
          <p:cNvGrpSpPr/>
          <p:nvPr/>
        </p:nvGrpSpPr>
        <p:grpSpPr>
          <a:xfrm>
            <a:off x="9017476" y="301829"/>
            <a:ext cx="2773005" cy="2411506"/>
            <a:chOff x="6806278" y="268750"/>
            <a:chExt cx="2056578" cy="1788475"/>
          </a:xfrm>
        </p:grpSpPr>
        <p:sp>
          <p:nvSpPr>
            <p:cNvPr id="5" name="צורה חופשית: צורה 4">
              <a:extLst>
                <a:ext uri="{FF2B5EF4-FFF2-40B4-BE49-F238E27FC236}">
                  <a16:creationId xmlns:a16="http://schemas.microsoft.com/office/drawing/2014/main" id="{6BE51533-7C0D-1B8E-5F8C-F913DE61BB91}"/>
                </a:ext>
              </a:extLst>
            </p:cNvPr>
            <p:cNvSpPr/>
            <p:nvPr/>
          </p:nvSpPr>
          <p:spPr>
            <a:xfrm>
              <a:off x="6806278" y="299183"/>
              <a:ext cx="2056578" cy="742405"/>
            </a:xfrm>
            <a:custGeom>
              <a:avLst/>
              <a:gdLst>
                <a:gd name="connsiteX0" fmla="*/ 0 w 2056578"/>
                <a:gd name="connsiteY0" fmla="*/ 0 h 742405"/>
                <a:gd name="connsiteX1" fmla="*/ 1314172 w 2056578"/>
                <a:gd name="connsiteY1" fmla="*/ 0 h 742405"/>
                <a:gd name="connsiteX2" fmla="*/ 2056579 w 2056578"/>
                <a:gd name="connsiteY2" fmla="*/ 742406 h 7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6578" h="742405">
                  <a:moveTo>
                    <a:pt x="0" y="0"/>
                  </a:moveTo>
                  <a:lnTo>
                    <a:pt x="1314172" y="0"/>
                  </a:lnTo>
                  <a:cubicBezTo>
                    <a:pt x="1724161" y="0"/>
                    <a:pt x="2056579" y="332370"/>
                    <a:pt x="2056579" y="742406"/>
                  </a:cubicBezTo>
                </a:path>
              </a:pathLst>
            </a:custGeom>
            <a:noFill/>
            <a:ln w="9467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צורה חופשית: צורה 5">
              <a:extLst>
                <a:ext uri="{FF2B5EF4-FFF2-40B4-BE49-F238E27FC236}">
                  <a16:creationId xmlns:a16="http://schemas.microsoft.com/office/drawing/2014/main" id="{6FD35B5B-746E-658A-80DA-84A3E77A2B21}"/>
                </a:ext>
              </a:extLst>
            </p:cNvPr>
            <p:cNvSpPr/>
            <p:nvPr/>
          </p:nvSpPr>
          <p:spPr>
            <a:xfrm>
              <a:off x="7035951" y="268750"/>
              <a:ext cx="58732" cy="58732"/>
            </a:xfrm>
            <a:custGeom>
              <a:avLst/>
              <a:gdLst>
                <a:gd name="connsiteX0" fmla="*/ 28632 w 58732"/>
                <a:gd name="connsiteY0" fmla="*/ 10 h 58732"/>
                <a:gd name="connsiteX1" fmla="*/ 10 w 58732"/>
                <a:gd name="connsiteY1" fmla="*/ 30101 h 58732"/>
                <a:gd name="connsiteX2" fmla="*/ 30101 w 58732"/>
                <a:gd name="connsiteY2" fmla="*/ 58722 h 58732"/>
                <a:gd name="connsiteX3" fmla="*/ 58722 w 58732"/>
                <a:gd name="connsiteY3" fmla="*/ 28632 h 58732"/>
                <a:gd name="connsiteX4" fmla="*/ 28632 w 58732"/>
                <a:gd name="connsiteY4" fmla="*/ 10 h 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32" h="58732">
                  <a:moveTo>
                    <a:pt x="28632" y="10"/>
                  </a:moveTo>
                  <a:cubicBezTo>
                    <a:pt x="12426" y="437"/>
                    <a:pt x="-416" y="13895"/>
                    <a:pt x="10" y="30101"/>
                  </a:cubicBezTo>
                  <a:cubicBezTo>
                    <a:pt x="437" y="46307"/>
                    <a:pt x="13895" y="59149"/>
                    <a:pt x="30101" y="58722"/>
                  </a:cubicBezTo>
                  <a:cubicBezTo>
                    <a:pt x="46307" y="58296"/>
                    <a:pt x="59149" y="44838"/>
                    <a:pt x="58722" y="28632"/>
                  </a:cubicBezTo>
                  <a:cubicBezTo>
                    <a:pt x="58296" y="12426"/>
                    <a:pt x="44838" y="-416"/>
                    <a:pt x="28632" y="10"/>
                  </a:cubicBezTo>
                  <a:close/>
                </a:path>
              </a:pathLst>
            </a:custGeom>
            <a:solidFill>
              <a:srgbClr val="999999"/>
            </a:solidFill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גרפיקה 1">
              <a:extLst>
                <a:ext uri="{FF2B5EF4-FFF2-40B4-BE49-F238E27FC236}">
                  <a16:creationId xmlns:a16="http://schemas.microsoft.com/office/drawing/2014/main" id="{0E0E1DC9-C734-4BB6-32B1-FA9149CCB596}"/>
                </a:ext>
              </a:extLst>
            </p:cNvPr>
            <p:cNvGrpSpPr/>
            <p:nvPr/>
          </p:nvGrpSpPr>
          <p:grpSpPr>
            <a:xfrm>
              <a:off x="8862857" y="1041589"/>
              <a:ext cx="4738" cy="1015637"/>
              <a:chOff x="8862857" y="1041589"/>
              <a:chExt cx="4738" cy="1015637"/>
            </a:xfrm>
          </p:grpSpPr>
          <p:sp>
            <p:nvSpPr>
              <p:cNvPr id="8" name="צורה חופשית: צורה 7">
                <a:extLst>
                  <a:ext uri="{FF2B5EF4-FFF2-40B4-BE49-F238E27FC236}">
                    <a16:creationId xmlns:a16="http://schemas.microsoft.com/office/drawing/2014/main" id="{56B2386B-3790-F6A2-D2D8-BE8DE7E0B8C6}"/>
                  </a:ext>
                </a:extLst>
              </p:cNvPr>
              <p:cNvSpPr/>
              <p:nvPr/>
            </p:nvSpPr>
            <p:spPr>
              <a:xfrm>
                <a:off x="8862857" y="1041589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צורה חופשית: צורה 8">
                <a:extLst>
                  <a:ext uri="{FF2B5EF4-FFF2-40B4-BE49-F238E27FC236}">
                    <a16:creationId xmlns:a16="http://schemas.microsoft.com/office/drawing/2014/main" id="{15221195-04C1-230C-71D3-E3AF9F71BF96}"/>
                  </a:ext>
                </a:extLst>
              </p:cNvPr>
              <p:cNvSpPr/>
              <p:nvPr/>
            </p:nvSpPr>
            <p:spPr>
              <a:xfrm>
                <a:off x="8862857" y="1092055"/>
                <a:ext cx="4738" cy="118561"/>
              </a:xfrm>
              <a:custGeom>
                <a:avLst/>
                <a:gdLst>
                  <a:gd name="connsiteX0" fmla="*/ 0 w 4738"/>
                  <a:gd name="connsiteY0" fmla="*/ 0 h 118561"/>
                  <a:gd name="connsiteX1" fmla="*/ 0 w 4738"/>
                  <a:gd name="connsiteY1" fmla="*/ 118561 h 11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18561">
                    <a:moveTo>
                      <a:pt x="0" y="0"/>
                    </a:moveTo>
                    <a:lnTo>
                      <a:pt x="0" y="118561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צורה חופשית: צורה 9">
                <a:extLst>
                  <a:ext uri="{FF2B5EF4-FFF2-40B4-BE49-F238E27FC236}">
                    <a16:creationId xmlns:a16="http://schemas.microsoft.com/office/drawing/2014/main" id="{BF843553-06F5-7D82-E8DD-B5A6CF68A763}"/>
                  </a:ext>
                </a:extLst>
              </p:cNvPr>
              <p:cNvSpPr/>
              <p:nvPr/>
            </p:nvSpPr>
            <p:spPr>
              <a:xfrm>
                <a:off x="8862857" y="1227534"/>
                <a:ext cx="4738" cy="796189"/>
              </a:xfrm>
              <a:custGeom>
                <a:avLst/>
                <a:gdLst>
                  <a:gd name="connsiteX0" fmla="*/ 0 w 4738"/>
                  <a:gd name="connsiteY0" fmla="*/ 0 h 796189"/>
                  <a:gd name="connsiteX1" fmla="*/ 0 w 4738"/>
                  <a:gd name="connsiteY1" fmla="*/ 796190 h 79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796189">
                    <a:moveTo>
                      <a:pt x="0" y="0"/>
                    </a:moveTo>
                    <a:lnTo>
                      <a:pt x="0" y="796190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צורה חופשית: צורה 10">
                <a:extLst>
                  <a:ext uri="{FF2B5EF4-FFF2-40B4-BE49-F238E27FC236}">
                    <a16:creationId xmlns:a16="http://schemas.microsoft.com/office/drawing/2014/main" id="{6495565F-3AA7-0020-6E46-C601B7D60218}"/>
                  </a:ext>
                </a:extLst>
              </p:cNvPr>
              <p:cNvSpPr/>
              <p:nvPr/>
            </p:nvSpPr>
            <p:spPr>
              <a:xfrm>
                <a:off x="8862857" y="2040640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8" name="Title 109">
            <a:extLst>
              <a:ext uri="{FF2B5EF4-FFF2-40B4-BE49-F238E27FC236}">
                <a16:creationId xmlns:a16="http://schemas.microsoft.com/office/drawing/2014/main" id="{355FCB4C-B824-3509-1AC6-D7425FEB6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093" y="748189"/>
            <a:ext cx="6941814" cy="582231"/>
          </a:xfrm>
        </p:spPr>
        <p:txBody>
          <a:bodyPr anchor="b">
            <a:noAutofit/>
          </a:bodyPr>
          <a:lstStyle/>
          <a:p>
            <a:pPr algn="ctr"/>
            <a:r>
              <a:rPr lang="he-IL" sz="3200" b="1" dirty="0">
                <a:solidFill>
                  <a:srgbClr val="0029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מס פחמן ושוק העבודה</a:t>
            </a:r>
            <a:endParaRPr lang="he-IL" sz="4000" b="1" dirty="0">
              <a:solidFill>
                <a:srgbClr val="0029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09">
            <a:extLst>
              <a:ext uri="{FF2B5EF4-FFF2-40B4-BE49-F238E27FC236}">
                <a16:creationId xmlns:a16="http://schemas.microsoft.com/office/drawing/2014/main" id="{C16C14C1-81CC-8815-0086-DF3198DB7519}"/>
              </a:ext>
            </a:extLst>
          </p:cNvPr>
          <p:cNvSpPr txBox="1">
            <a:spLocks/>
          </p:cNvSpPr>
          <p:nvPr/>
        </p:nvSpPr>
        <p:spPr>
          <a:xfrm>
            <a:off x="9049191" y="3099184"/>
            <a:ext cx="2156318" cy="1140074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he-I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תמחור </a:t>
            </a:r>
            <a:b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פליטות </a:t>
            </a: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פחמן באמצעות </a:t>
            </a:r>
            <a:r>
              <a:rPr lang="he-IL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מיסוי</a:t>
            </a:r>
            <a:endParaRPr lang="en-IL" sz="1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en-IL" sz="2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משולש שווה-שוקיים 22">
            <a:extLst>
              <a:ext uri="{FF2B5EF4-FFF2-40B4-BE49-F238E27FC236}">
                <a16:creationId xmlns:a16="http://schemas.microsoft.com/office/drawing/2014/main" id="{D0130A9A-08AD-C4B7-FC67-AC1A96C58BE5}"/>
              </a:ext>
            </a:extLst>
          </p:cNvPr>
          <p:cNvSpPr/>
          <p:nvPr/>
        </p:nvSpPr>
        <p:spPr>
          <a:xfrm rot="1817627">
            <a:off x="8727073" y="3347269"/>
            <a:ext cx="253312" cy="364861"/>
          </a:xfrm>
          <a:custGeom>
            <a:avLst/>
            <a:gdLst>
              <a:gd name="connsiteX0" fmla="*/ 0 w 409575"/>
              <a:gd name="connsiteY0" fmla="*/ 364861 h 364861"/>
              <a:gd name="connsiteX1" fmla="*/ 204788 w 409575"/>
              <a:gd name="connsiteY1" fmla="*/ 0 h 364861"/>
              <a:gd name="connsiteX2" fmla="*/ 409575 w 409575"/>
              <a:gd name="connsiteY2" fmla="*/ 364861 h 364861"/>
              <a:gd name="connsiteX3" fmla="*/ 0 w 409575"/>
              <a:gd name="connsiteY3" fmla="*/ 364861 h 364861"/>
              <a:gd name="connsiteX0" fmla="*/ 0 w 253312"/>
              <a:gd name="connsiteY0" fmla="*/ 273570 h 364861"/>
              <a:gd name="connsiteX1" fmla="*/ 48525 w 253312"/>
              <a:gd name="connsiteY1" fmla="*/ 0 h 364861"/>
              <a:gd name="connsiteX2" fmla="*/ 253312 w 253312"/>
              <a:gd name="connsiteY2" fmla="*/ 364861 h 364861"/>
              <a:gd name="connsiteX3" fmla="*/ 0 w 253312"/>
              <a:gd name="connsiteY3" fmla="*/ 273570 h 36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312" h="364861">
                <a:moveTo>
                  <a:pt x="0" y="273570"/>
                </a:moveTo>
                <a:lnTo>
                  <a:pt x="48525" y="0"/>
                </a:lnTo>
                <a:lnTo>
                  <a:pt x="253312" y="364861"/>
                </a:lnTo>
                <a:lnTo>
                  <a:pt x="0" y="27357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גרפיקה 17">
            <a:extLst>
              <a:ext uri="{FF2B5EF4-FFF2-40B4-BE49-F238E27FC236}">
                <a16:creationId xmlns:a16="http://schemas.microsoft.com/office/drawing/2014/main" id="{69ACE404-D49D-6441-E87E-B2183ED30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8553" y="2405755"/>
            <a:ext cx="2195413" cy="2195413"/>
          </a:xfrm>
          <a:prstGeom prst="rect">
            <a:avLst/>
          </a:prstGeom>
        </p:spPr>
      </p:pic>
      <p:sp>
        <p:nvSpPr>
          <p:cNvPr id="19" name="Title 109">
            <a:extLst>
              <a:ext uri="{FF2B5EF4-FFF2-40B4-BE49-F238E27FC236}">
                <a16:creationId xmlns:a16="http://schemas.microsoft.com/office/drawing/2014/main" id="{3F062E17-4A02-6E30-DF58-CFA5AE734CFC}"/>
              </a:ext>
            </a:extLst>
          </p:cNvPr>
          <p:cNvSpPr txBox="1">
            <a:spLocks/>
          </p:cNvSpPr>
          <p:nvPr/>
        </p:nvSpPr>
        <p:spPr>
          <a:xfrm>
            <a:off x="6368100" y="3264092"/>
            <a:ext cx="2156318" cy="81025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he-I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מייקר מוצרים </a:t>
            </a: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עתירי אנרגיה מזהמת 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משולש שווה-שוקיים 22">
            <a:extLst>
              <a:ext uri="{FF2B5EF4-FFF2-40B4-BE49-F238E27FC236}">
                <a16:creationId xmlns:a16="http://schemas.microsoft.com/office/drawing/2014/main" id="{3FB19BC0-2EE0-2E77-FBD7-0E7333DCFFCE}"/>
              </a:ext>
            </a:extLst>
          </p:cNvPr>
          <p:cNvSpPr/>
          <p:nvPr/>
        </p:nvSpPr>
        <p:spPr>
          <a:xfrm rot="1817627">
            <a:off x="6014304" y="3347269"/>
            <a:ext cx="253312" cy="364861"/>
          </a:xfrm>
          <a:custGeom>
            <a:avLst/>
            <a:gdLst>
              <a:gd name="connsiteX0" fmla="*/ 0 w 409575"/>
              <a:gd name="connsiteY0" fmla="*/ 364861 h 364861"/>
              <a:gd name="connsiteX1" fmla="*/ 204788 w 409575"/>
              <a:gd name="connsiteY1" fmla="*/ 0 h 364861"/>
              <a:gd name="connsiteX2" fmla="*/ 409575 w 409575"/>
              <a:gd name="connsiteY2" fmla="*/ 364861 h 364861"/>
              <a:gd name="connsiteX3" fmla="*/ 0 w 409575"/>
              <a:gd name="connsiteY3" fmla="*/ 364861 h 364861"/>
              <a:gd name="connsiteX0" fmla="*/ 0 w 253312"/>
              <a:gd name="connsiteY0" fmla="*/ 273570 h 364861"/>
              <a:gd name="connsiteX1" fmla="*/ 48525 w 253312"/>
              <a:gd name="connsiteY1" fmla="*/ 0 h 364861"/>
              <a:gd name="connsiteX2" fmla="*/ 253312 w 253312"/>
              <a:gd name="connsiteY2" fmla="*/ 364861 h 364861"/>
              <a:gd name="connsiteX3" fmla="*/ 0 w 253312"/>
              <a:gd name="connsiteY3" fmla="*/ 273570 h 36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312" h="364861">
                <a:moveTo>
                  <a:pt x="0" y="273570"/>
                </a:moveTo>
                <a:lnTo>
                  <a:pt x="48525" y="0"/>
                </a:lnTo>
                <a:lnTo>
                  <a:pt x="253312" y="364861"/>
                </a:lnTo>
                <a:lnTo>
                  <a:pt x="0" y="27357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גרפיקה 21">
            <a:extLst>
              <a:ext uri="{FF2B5EF4-FFF2-40B4-BE49-F238E27FC236}">
                <a16:creationId xmlns:a16="http://schemas.microsoft.com/office/drawing/2014/main" id="{CC869D75-D662-F96B-B931-9EE9FD2B5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5784" y="2405755"/>
            <a:ext cx="2195413" cy="2195413"/>
          </a:xfrm>
          <a:prstGeom prst="rect">
            <a:avLst/>
          </a:prstGeom>
        </p:spPr>
      </p:pic>
      <p:sp>
        <p:nvSpPr>
          <p:cNvPr id="27" name="Title 109">
            <a:extLst>
              <a:ext uri="{FF2B5EF4-FFF2-40B4-BE49-F238E27FC236}">
                <a16:creationId xmlns:a16="http://schemas.microsoft.com/office/drawing/2014/main" id="{43C0867A-BDBC-AD29-1D8A-F3F463E6807B}"/>
              </a:ext>
            </a:extLst>
          </p:cNvPr>
          <p:cNvSpPr txBox="1">
            <a:spLocks/>
          </p:cNvSpPr>
          <p:nvPr/>
        </p:nvSpPr>
        <p:spPr>
          <a:xfrm>
            <a:off x="3866267" y="3194295"/>
            <a:ext cx="1568082" cy="630923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he-I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מקטין</a:t>
            </a: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את </a:t>
            </a:r>
            <a:r>
              <a:rPr lang="he-I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הביקוש</a:t>
            </a: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להם </a:t>
            </a:r>
            <a:endParaRPr lang="en-IL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משולש שווה-שוקיים 22">
            <a:extLst>
              <a:ext uri="{FF2B5EF4-FFF2-40B4-BE49-F238E27FC236}">
                <a16:creationId xmlns:a16="http://schemas.microsoft.com/office/drawing/2014/main" id="{10D19365-A582-90FD-8509-B8EA202AFE3A}"/>
              </a:ext>
            </a:extLst>
          </p:cNvPr>
          <p:cNvSpPr/>
          <p:nvPr/>
        </p:nvSpPr>
        <p:spPr>
          <a:xfrm rot="1817627">
            <a:off x="3311111" y="3347269"/>
            <a:ext cx="253312" cy="364861"/>
          </a:xfrm>
          <a:custGeom>
            <a:avLst/>
            <a:gdLst>
              <a:gd name="connsiteX0" fmla="*/ 0 w 409575"/>
              <a:gd name="connsiteY0" fmla="*/ 364861 h 364861"/>
              <a:gd name="connsiteX1" fmla="*/ 204788 w 409575"/>
              <a:gd name="connsiteY1" fmla="*/ 0 h 364861"/>
              <a:gd name="connsiteX2" fmla="*/ 409575 w 409575"/>
              <a:gd name="connsiteY2" fmla="*/ 364861 h 364861"/>
              <a:gd name="connsiteX3" fmla="*/ 0 w 409575"/>
              <a:gd name="connsiteY3" fmla="*/ 364861 h 364861"/>
              <a:gd name="connsiteX0" fmla="*/ 0 w 253312"/>
              <a:gd name="connsiteY0" fmla="*/ 273570 h 364861"/>
              <a:gd name="connsiteX1" fmla="*/ 48525 w 253312"/>
              <a:gd name="connsiteY1" fmla="*/ 0 h 364861"/>
              <a:gd name="connsiteX2" fmla="*/ 253312 w 253312"/>
              <a:gd name="connsiteY2" fmla="*/ 364861 h 364861"/>
              <a:gd name="connsiteX3" fmla="*/ 0 w 253312"/>
              <a:gd name="connsiteY3" fmla="*/ 273570 h 36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312" h="364861">
                <a:moveTo>
                  <a:pt x="0" y="273570"/>
                </a:moveTo>
                <a:lnTo>
                  <a:pt x="48525" y="0"/>
                </a:lnTo>
                <a:lnTo>
                  <a:pt x="253312" y="364861"/>
                </a:lnTo>
                <a:lnTo>
                  <a:pt x="0" y="27357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גרפיקה 33">
            <a:extLst>
              <a:ext uri="{FF2B5EF4-FFF2-40B4-BE49-F238E27FC236}">
                <a16:creationId xmlns:a16="http://schemas.microsoft.com/office/drawing/2014/main" id="{FFDD598A-DB73-D4DF-8E81-DF14367E6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2591" y="2405755"/>
            <a:ext cx="2195413" cy="2195413"/>
          </a:xfrm>
          <a:prstGeom prst="rect">
            <a:avLst/>
          </a:prstGeom>
        </p:spPr>
      </p:pic>
      <p:sp>
        <p:nvSpPr>
          <p:cNvPr id="37" name="Title 109">
            <a:extLst>
              <a:ext uri="{FF2B5EF4-FFF2-40B4-BE49-F238E27FC236}">
                <a16:creationId xmlns:a16="http://schemas.microsoft.com/office/drawing/2014/main" id="{AAED2CE1-1CC3-4B78-3AC4-057C696CE1E0}"/>
              </a:ext>
            </a:extLst>
          </p:cNvPr>
          <p:cNvSpPr txBox="1">
            <a:spLocks/>
          </p:cNvSpPr>
          <p:nvPr/>
        </p:nvSpPr>
        <p:spPr>
          <a:xfrm>
            <a:off x="1229803" y="2804815"/>
            <a:ext cx="1568082" cy="132966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he-I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לפגוע בתעסוקה </a:t>
            </a: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בענפים בעלי עתירות פחמן</a:t>
            </a:r>
            <a:endParaRPr lang="en-IL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" name="תמונה 22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ADE82DF8-416A-4DFD-B4C3-8128AF51C1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52" y="6264095"/>
            <a:ext cx="927809" cy="261836"/>
          </a:xfrm>
          <a:prstGeom prst="rect">
            <a:avLst/>
          </a:prstGeom>
        </p:spPr>
      </p:pic>
      <p:pic>
        <p:nvPicPr>
          <p:cNvPr id="30" name="גרפיקה 23">
            <a:extLst>
              <a:ext uri="{FF2B5EF4-FFF2-40B4-BE49-F238E27FC236}">
                <a16:creationId xmlns:a16="http://schemas.microsoft.com/office/drawing/2014/main" id="{1F1BB789-D0D9-481A-A5E8-2D537B909C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03730" y="6255296"/>
            <a:ext cx="927812" cy="193939"/>
          </a:xfrm>
          <a:prstGeom prst="rect">
            <a:avLst/>
          </a:prstGeom>
        </p:spPr>
      </p:pic>
      <p:pic>
        <p:nvPicPr>
          <p:cNvPr id="32" name="גרפיקה 24">
            <a:extLst>
              <a:ext uri="{FF2B5EF4-FFF2-40B4-BE49-F238E27FC236}">
                <a16:creationId xmlns:a16="http://schemas.microsoft.com/office/drawing/2014/main" id="{769BF3F0-90A8-443C-AC90-395240627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16538" y="6258568"/>
            <a:ext cx="730156" cy="19066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807E624-34DA-43AC-B73A-CADF3A0560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8" y="6115388"/>
            <a:ext cx="673457" cy="501677"/>
          </a:xfrm>
          <a:prstGeom prst="rect">
            <a:avLst/>
          </a:prstGeom>
        </p:spPr>
      </p:pic>
      <p:grpSp>
        <p:nvGrpSpPr>
          <p:cNvPr id="35" name="קבוצה 27">
            <a:extLst>
              <a:ext uri="{FF2B5EF4-FFF2-40B4-BE49-F238E27FC236}">
                <a16:creationId xmlns:a16="http://schemas.microsoft.com/office/drawing/2014/main" id="{A02CCF52-708D-444F-BA31-759BB8539222}"/>
              </a:ext>
            </a:extLst>
          </p:cNvPr>
          <p:cNvGrpSpPr/>
          <p:nvPr/>
        </p:nvGrpSpPr>
        <p:grpSpPr>
          <a:xfrm>
            <a:off x="4575365" y="6362735"/>
            <a:ext cx="7215115" cy="79063"/>
            <a:chOff x="3982215" y="4746219"/>
            <a:chExt cx="8292990" cy="45719"/>
          </a:xfrm>
        </p:grpSpPr>
        <p:cxnSp>
          <p:nvCxnSpPr>
            <p:cNvPr id="36" name="מחבר ישר 28">
              <a:extLst>
                <a:ext uri="{FF2B5EF4-FFF2-40B4-BE49-F238E27FC236}">
                  <a16:creationId xmlns:a16="http://schemas.microsoft.com/office/drawing/2014/main" id="{5AC3B006-4AB7-43B1-93DB-B1A483FDC3CF}"/>
                </a:ext>
              </a:extLst>
            </p:cNvPr>
            <p:cNvCxnSpPr>
              <a:cxnSpLocks/>
            </p:cNvCxnSpPr>
            <p:nvPr/>
          </p:nvCxnSpPr>
          <p:spPr>
            <a:xfrm>
              <a:off x="3999295" y="4769079"/>
              <a:ext cx="827591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אליפסה 29">
              <a:extLst>
                <a:ext uri="{FF2B5EF4-FFF2-40B4-BE49-F238E27FC236}">
                  <a16:creationId xmlns:a16="http://schemas.microsoft.com/office/drawing/2014/main" id="{D1F14F56-6AF8-4409-90E0-55F4C3320DAA}"/>
                </a:ext>
              </a:extLst>
            </p:cNvPr>
            <p:cNvSpPr/>
            <p:nvPr/>
          </p:nvSpPr>
          <p:spPr>
            <a:xfrm>
              <a:off x="3982215" y="4746219"/>
              <a:ext cx="4571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80089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גרפיקה 1">
            <a:extLst>
              <a:ext uri="{FF2B5EF4-FFF2-40B4-BE49-F238E27FC236}">
                <a16:creationId xmlns:a16="http://schemas.microsoft.com/office/drawing/2014/main" id="{10F5A3C4-1C2B-1253-B483-6816429EE621}"/>
              </a:ext>
            </a:extLst>
          </p:cNvPr>
          <p:cNvGrpSpPr/>
          <p:nvPr/>
        </p:nvGrpSpPr>
        <p:grpSpPr>
          <a:xfrm>
            <a:off x="9017476" y="301829"/>
            <a:ext cx="2773005" cy="2411506"/>
            <a:chOff x="6806278" y="268750"/>
            <a:chExt cx="2056578" cy="1788475"/>
          </a:xfrm>
        </p:grpSpPr>
        <p:sp>
          <p:nvSpPr>
            <p:cNvPr id="5" name="צורה חופשית: צורה 4">
              <a:extLst>
                <a:ext uri="{FF2B5EF4-FFF2-40B4-BE49-F238E27FC236}">
                  <a16:creationId xmlns:a16="http://schemas.microsoft.com/office/drawing/2014/main" id="{6BE51533-7C0D-1B8E-5F8C-F913DE61BB91}"/>
                </a:ext>
              </a:extLst>
            </p:cNvPr>
            <p:cNvSpPr/>
            <p:nvPr/>
          </p:nvSpPr>
          <p:spPr>
            <a:xfrm>
              <a:off x="6806278" y="299183"/>
              <a:ext cx="2056578" cy="742405"/>
            </a:xfrm>
            <a:custGeom>
              <a:avLst/>
              <a:gdLst>
                <a:gd name="connsiteX0" fmla="*/ 0 w 2056578"/>
                <a:gd name="connsiteY0" fmla="*/ 0 h 742405"/>
                <a:gd name="connsiteX1" fmla="*/ 1314172 w 2056578"/>
                <a:gd name="connsiteY1" fmla="*/ 0 h 742405"/>
                <a:gd name="connsiteX2" fmla="*/ 2056579 w 2056578"/>
                <a:gd name="connsiteY2" fmla="*/ 742406 h 7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6578" h="742405">
                  <a:moveTo>
                    <a:pt x="0" y="0"/>
                  </a:moveTo>
                  <a:lnTo>
                    <a:pt x="1314172" y="0"/>
                  </a:lnTo>
                  <a:cubicBezTo>
                    <a:pt x="1724161" y="0"/>
                    <a:pt x="2056579" y="332370"/>
                    <a:pt x="2056579" y="742406"/>
                  </a:cubicBezTo>
                </a:path>
              </a:pathLst>
            </a:custGeom>
            <a:noFill/>
            <a:ln w="9467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צורה חופשית: צורה 5">
              <a:extLst>
                <a:ext uri="{FF2B5EF4-FFF2-40B4-BE49-F238E27FC236}">
                  <a16:creationId xmlns:a16="http://schemas.microsoft.com/office/drawing/2014/main" id="{6FD35B5B-746E-658A-80DA-84A3E77A2B21}"/>
                </a:ext>
              </a:extLst>
            </p:cNvPr>
            <p:cNvSpPr/>
            <p:nvPr/>
          </p:nvSpPr>
          <p:spPr>
            <a:xfrm>
              <a:off x="7035951" y="268750"/>
              <a:ext cx="58732" cy="58732"/>
            </a:xfrm>
            <a:custGeom>
              <a:avLst/>
              <a:gdLst>
                <a:gd name="connsiteX0" fmla="*/ 28632 w 58732"/>
                <a:gd name="connsiteY0" fmla="*/ 10 h 58732"/>
                <a:gd name="connsiteX1" fmla="*/ 10 w 58732"/>
                <a:gd name="connsiteY1" fmla="*/ 30101 h 58732"/>
                <a:gd name="connsiteX2" fmla="*/ 30101 w 58732"/>
                <a:gd name="connsiteY2" fmla="*/ 58722 h 58732"/>
                <a:gd name="connsiteX3" fmla="*/ 58722 w 58732"/>
                <a:gd name="connsiteY3" fmla="*/ 28632 h 58732"/>
                <a:gd name="connsiteX4" fmla="*/ 28632 w 58732"/>
                <a:gd name="connsiteY4" fmla="*/ 10 h 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32" h="58732">
                  <a:moveTo>
                    <a:pt x="28632" y="10"/>
                  </a:moveTo>
                  <a:cubicBezTo>
                    <a:pt x="12426" y="437"/>
                    <a:pt x="-416" y="13895"/>
                    <a:pt x="10" y="30101"/>
                  </a:cubicBezTo>
                  <a:cubicBezTo>
                    <a:pt x="437" y="46307"/>
                    <a:pt x="13895" y="59149"/>
                    <a:pt x="30101" y="58722"/>
                  </a:cubicBezTo>
                  <a:cubicBezTo>
                    <a:pt x="46307" y="58296"/>
                    <a:pt x="59149" y="44838"/>
                    <a:pt x="58722" y="28632"/>
                  </a:cubicBezTo>
                  <a:cubicBezTo>
                    <a:pt x="58296" y="12426"/>
                    <a:pt x="44838" y="-416"/>
                    <a:pt x="28632" y="10"/>
                  </a:cubicBezTo>
                  <a:close/>
                </a:path>
              </a:pathLst>
            </a:custGeom>
            <a:solidFill>
              <a:srgbClr val="999999"/>
            </a:solidFill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גרפיקה 1">
              <a:extLst>
                <a:ext uri="{FF2B5EF4-FFF2-40B4-BE49-F238E27FC236}">
                  <a16:creationId xmlns:a16="http://schemas.microsoft.com/office/drawing/2014/main" id="{0E0E1DC9-C734-4BB6-32B1-FA9149CCB596}"/>
                </a:ext>
              </a:extLst>
            </p:cNvPr>
            <p:cNvGrpSpPr/>
            <p:nvPr/>
          </p:nvGrpSpPr>
          <p:grpSpPr>
            <a:xfrm>
              <a:off x="8862857" y="1041589"/>
              <a:ext cx="4738" cy="1015637"/>
              <a:chOff x="8862857" y="1041589"/>
              <a:chExt cx="4738" cy="1015637"/>
            </a:xfrm>
          </p:grpSpPr>
          <p:sp>
            <p:nvSpPr>
              <p:cNvPr id="8" name="צורה חופשית: צורה 7">
                <a:extLst>
                  <a:ext uri="{FF2B5EF4-FFF2-40B4-BE49-F238E27FC236}">
                    <a16:creationId xmlns:a16="http://schemas.microsoft.com/office/drawing/2014/main" id="{56B2386B-3790-F6A2-D2D8-BE8DE7E0B8C6}"/>
                  </a:ext>
                </a:extLst>
              </p:cNvPr>
              <p:cNvSpPr/>
              <p:nvPr/>
            </p:nvSpPr>
            <p:spPr>
              <a:xfrm>
                <a:off x="8862857" y="1041589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צורה חופשית: צורה 8">
                <a:extLst>
                  <a:ext uri="{FF2B5EF4-FFF2-40B4-BE49-F238E27FC236}">
                    <a16:creationId xmlns:a16="http://schemas.microsoft.com/office/drawing/2014/main" id="{15221195-04C1-230C-71D3-E3AF9F71BF96}"/>
                  </a:ext>
                </a:extLst>
              </p:cNvPr>
              <p:cNvSpPr/>
              <p:nvPr/>
            </p:nvSpPr>
            <p:spPr>
              <a:xfrm>
                <a:off x="8862857" y="1092055"/>
                <a:ext cx="4738" cy="118561"/>
              </a:xfrm>
              <a:custGeom>
                <a:avLst/>
                <a:gdLst>
                  <a:gd name="connsiteX0" fmla="*/ 0 w 4738"/>
                  <a:gd name="connsiteY0" fmla="*/ 0 h 118561"/>
                  <a:gd name="connsiteX1" fmla="*/ 0 w 4738"/>
                  <a:gd name="connsiteY1" fmla="*/ 118561 h 11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18561">
                    <a:moveTo>
                      <a:pt x="0" y="0"/>
                    </a:moveTo>
                    <a:lnTo>
                      <a:pt x="0" y="118561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צורה חופשית: צורה 9">
                <a:extLst>
                  <a:ext uri="{FF2B5EF4-FFF2-40B4-BE49-F238E27FC236}">
                    <a16:creationId xmlns:a16="http://schemas.microsoft.com/office/drawing/2014/main" id="{BF843553-06F5-7D82-E8DD-B5A6CF68A763}"/>
                  </a:ext>
                </a:extLst>
              </p:cNvPr>
              <p:cNvSpPr/>
              <p:nvPr/>
            </p:nvSpPr>
            <p:spPr>
              <a:xfrm>
                <a:off x="8862857" y="1227534"/>
                <a:ext cx="4738" cy="796189"/>
              </a:xfrm>
              <a:custGeom>
                <a:avLst/>
                <a:gdLst>
                  <a:gd name="connsiteX0" fmla="*/ 0 w 4738"/>
                  <a:gd name="connsiteY0" fmla="*/ 0 h 796189"/>
                  <a:gd name="connsiteX1" fmla="*/ 0 w 4738"/>
                  <a:gd name="connsiteY1" fmla="*/ 796190 h 79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796189">
                    <a:moveTo>
                      <a:pt x="0" y="0"/>
                    </a:moveTo>
                    <a:lnTo>
                      <a:pt x="0" y="796190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צורה חופשית: צורה 10">
                <a:extLst>
                  <a:ext uri="{FF2B5EF4-FFF2-40B4-BE49-F238E27FC236}">
                    <a16:creationId xmlns:a16="http://schemas.microsoft.com/office/drawing/2014/main" id="{6495565F-3AA7-0020-6E46-C601B7D60218}"/>
                  </a:ext>
                </a:extLst>
              </p:cNvPr>
              <p:cNvSpPr/>
              <p:nvPr/>
            </p:nvSpPr>
            <p:spPr>
              <a:xfrm>
                <a:off x="8862857" y="2040640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8" name="Title 109">
            <a:extLst>
              <a:ext uri="{FF2B5EF4-FFF2-40B4-BE49-F238E27FC236}">
                <a16:creationId xmlns:a16="http://schemas.microsoft.com/office/drawing/2014/main" id="{355FCB4C-B824-3509-1AC6-D7425FEB6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744" y="748189"/>
            <a:ext cx="7168513" cy="582231"/>
          </a:xfrm>
        </p:spPr>
        <p:txBody>
          <a:bodyPr anchor="b">
            <a:noAutofit/>
          </a:bodyPr>
          <a:lstStyle/>
          <a:p>
            <a:pPr algn="ctr"/>
            <a:r>
              <a:rPr lang="he-IL" sz="3200" b="1" dirty="0">
                <a:solidFill>
                  <a:srgbClr val="0029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ערוצי השפעה בינ״ל על התעסוקה</a:t>
            </a:r>
            <a:endParaRPr lang="he-IL" sz="4800" b="1" dirty="0">
              <a:solidFill>
                <a:srgbClr val="0029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le 109">
            <a:extLst>
              <a:ext uri="{FF2B5EF4-FFF2-40B4-BE49-F238E27FC236}">
                <a16:creationId xmlns:a16="http://schemas.microsoft.com/office/drawing/2014/main" id="{0E11B862-F5B9-025A-88ED-F90DC7DE9A74}"/>
              </a:ext>
            </a:extLst>
          </p:cNvPr>
          <p:cNvSpPr txBox="1">
            <a:spLocks/>
          </p:cNvSpPr>
          <p:nvPr/>
        </p:nvSpPr>
        <p:spPr>
          <a:xfrm>
            <a:off x="2511743" y="1995239"/>
            <a:ext cx="7168513" cy="582231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400" b="1" dirty="0">
                <a:solidFill>
                  <a:srgbClr val="0029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גם אם לא יוטל מס פחמן בארץ</a:t>
            </a:r>
            <a:endParaRPr lang="he-IL" sz="4000" b="1" dirty="0">
              <a:solidFill>
                <a:srgbClr val="0029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28FA494C-0522-FDF0-A34A-09F824A771BE}"/>
              </a:ext>
            </a:extLst>
          </p:cNvPr>
          <p:cNvSpPr txBox="1"/>
          <p:nvPr/>
        </p:nvSpPr>
        <p:spPr>
          <a:xfrm>
            <a:off x="7327860" y="3735089"/>
            <a:ext cx="2495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הייצוא הישראלי ייחשף למיסוי פחמן דרך </a:t>
            </a:r>
            <a:r>
              <a:rPr lang="he-IL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מכסי פחמן</a:t>
            </a:r>
            <a:r>
              <a:rPr lang="he-IL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IL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B8CEF0E1-1FBA-2DB4-7802-158578E47257}"/>
              </a:ext>
            </a:extLst>
          </p:cNvPr>
          <p:cNvSpPr txBox="1"/>
          <p:nvPr/>
        </p:nvSpPr>
        <p:spPr>
          <a:xfrm>
            <a:off x="2091148" y="3756981"/>
            <a:ext cx="3267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he-IL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תעשיות עתירות פחמן ייחשפו להתייקרות הוצאות מימון - </a:t>
            </a:r>
            <a:endParaRPr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rtl="1"/>
            <a:r>
              <a:rPr lang="he-IL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בגלל </a:t>
            </a:r>
            <a:r>
              <a:rPr lang="he-IL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הסטת תיקי השקעות ואשראי מתעשיות מזהמות </a:t>
            </a:r>
            <a:r>
              <a:rPr lang="he-IL" sz="18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</a:t>
            </a:r>
            <a:r>
              <a:rPr lang="he-IL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ירוקות (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ESG</a:t>
            </a:r>
            <a:r>
              <a:rPr lang="he-IL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IL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מלבן: פינות מעוגלות 28">
            <a:extLst>
              <a:ext uri="{FF2B5EF4-FFF2-40B4-BE49-F238E27FC236}">
                <a16:creationId xmlns:a16="http://schemas.microsoft.com/office/drawing/2014/main" id="{5508295B-C8D9-1E72-829A-0D4088071027}"/>
              </a:ext>
            </a:extLst>
          </p:cNvPr>
          <p:cNvSpPr/>
          <p:nvPr/>
        </p:nvSpPr>
        <p:spPr>
          <a:xfrm>
            <a:off x="3642512" y="1995239"/>
            <a:ext cx="4933124" cy="718096"/>
          </a:xfrm>
          <a:prstGeom prst="roundRect">
            <a:avLst/>
          </a:prstGeom>
          <a:noFill/>
          <a:ln>
            <a:solidFill>
              <a:srgbClr val="002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מחבר: מרפקי 31">
            <a:extLst>
              <a:ext uri="{FF2B5EF4-FFF2-40B4-BE49-F238E27FC236}">
                <a16:creationId xmlns:a16="http://schemas.microsoft.com/office/drawing/2014/main" id="{FF65BC1E-65C1-7C2D-21E9-D2A19A56EA81}"/>
              </a:ext>
            </a:extLst>
          </p:cNvPr>
          <p:cNvCxnSpPr/>
          <p:nvPr/>
        </p:nvCxnSpPr>
        <p:spPr>
          <a:xfrm rot="16200000" flipH="1">
            <a:off x="7843838" y="2938462"/>
            <a:ext cx="847725" cy="571500"/>
          </a:xfrm>
          <a:prstGeom prst="bentConnector3">
            <a:avLst/>
          </a:prstGeom>
          <a:ln>
            <a:solidFill>
              <a:srgbClr val="0029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: מרפקי 34">
            <a:extLst>
              <a:ext uri="{FF2B5EF4-FFF2-40B4-BE49-F238E27FC236}">
                <a16:creationId xmlns:a16="http://schemas.microsoft.com/office/drawing/2014/main" id="{2C6FB74F-B7F9-4145-7CCF-ADAE0BCD6316}"/>
              </a:ext>
            </a:extLst>
          </p:cNvPr>
          <p:cNvCxnSpPr/>
          <p:nvPr/>
        </p:nvCxnSpPr>
        <p:spPr>
          <a:xfrm rot="5400000">
            <a:off x="3661994" y="2853105"/>
            <a:ext cx="847726" cy="742214"/>
          </a:xfrm>
          <a:prstGeom prst="bentConnector3">
            <a:avLst/>
          </a:prstGeom>
          <a:ln>
            <a:solidFill>
              <a:srgbClr val="0029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תמונה 22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25D69092-CB54-4AD7-A724-2E90EAE238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52" y="6264095"/>
            <a:ext cx="927809" cy="261836"/>
          </a:xfrm>
          <a:prstGeom prst="rect">
            <a:avLst/>
          </a:prstGeom>
        </p:spPr>
      </p:pic>
      <p:pic>
        <p:nvPicPr>
          <p:cNvPr id="27" name="גרפיקה 23">
            <a:extLst>
              <a:ext uri="{FF2B5EF4-FFF2-40B4-BE49-F238E27FC236}">
                <a16:creationId xmlns:a16="http://schemas.microsoft.com/office/drawing/2014/main" id="{9B8211F8-CACC-45E6-9F02-B981D8BF7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3730" y="6255296"/>
            <a:ext cx="927812" cy="193939"/>
          </a:xfrm>
          <a:prstGeom prst="rect">
            <a:avLst/>
          </a:prstGeom>
        </p:spPr>
      </p:pic>
      <p:pic>
        <p:nvPicPr>
          <p:cNvPr id="30" name="גרפיקה 24">
            <a:extLst>
              <a:ext uri="{FF2B5EF4-FFF2-40B4-BE49-F238E27FC236}">
                <a16:creationId xmlns:a16="http://schemas.microsoft.com/office/drawing/2014/main" id="{49272FA1-6CF0-47F4-88FD-232B2A59F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16538" y="6258568"/>
            <a:ext cx="730156" cy="19066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B39C549-AE19-4408-AD7D-EF29EC253E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8" y="6115388"/>
            <a:ext cx="673457" cy="501677"/>
          </a:xfrm>
          <a:prstGeom prst="rect">
            <a:avLst/>
          </a:prstGeom>
        </p:spPr>
      </p:pic>
      <p:grpSp>
        <p:nvGrpSpPr>
          <p:cNvPr id="33" name="קבוצה 27">
            <a:extLst>
              <a:ext uri="{FF2B5EF4-FFF2-40B4-BE49-F238E27FC236}">
                <a16:creationId xmlns:a16="http://schemas.microsoft.com/office/drawing/2014/main" id="{4E3BF0DF-997D-4C66-B01A-2C08C8FF472E}"/>
              </a:ext>
            </a:extLst>
          </p:cNvPr>
          <p:cNvGrpSpPr/>
          <p:nvPr/>
        </p:nvGrpSpPr>
        <p:grpSpPr>
          <a:xfrm>
            <a:off x="4575365" y="6362735"/>
            <a:ext cx="7215115" cy="79063"/>
            <a:chOff x="3982215" y="4746219"/>
            <a:chExt cx="8292990" cy="45719"/>
          </a:xfrm>
        </p:grpSpPr>
        <p:cxnSp>
          <p:nvCxnSpPr>
            <p:cNvPr id="34" name="מחבר ישר 28">
              <a:extLst>
                <a:ext uri="{FF2B5EF4-FFF2-40B4-BE49-F238E27FC236}">
                  <a16:creationId xmlns:a16="http://schemas.microsoft.com/office/drawing/2014/main" id="{D735FF6D-4254-4876-8790-71273CE638EA}"/>
                </a:ext>
              </a:extLst>
            </p:cNvPr>
            <p:cNvCxnSpPr>
              <a:cxnSpLocks/>
            </p:cNvCxnSpPr>
            <p:nvPr/>
          </p:nvCxnSpPr>
          <p:spPr>
            <a:xfrm>
              <a:off x="3999295" y="4769079"/>
              <a:ext cx="827591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אליפסה 29">
              <a:extLst>
                <a:ext uri="{FF2B5EF4-FFF2-40B4-BE49-F238E27FC236}">
                  <a16:creationId xmlns:a16="http://schemas.microsoft.com/office/drawing/2014/main" id="{72BD8D46-5EAB-4A3C-8DD6-C6E9264923B0}"/>
                </a:ext>
              </a:extLst>
            </p:cNvPr>
            <p:cNvSpPr/>
            <p:nvPr/>
          </p:nvSpPr>
          <p:spPr>
            <a:xfrm>
              <a:off x="3982215" y="4746219"/>
              <a:ext cx="4571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22080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גרפיקה 1">
            <a:extLst>
              <a:ext uri="{FF2B5EF4-FFF2-40B4-BE49-F238E27FC236}">
                <a16:creationId xmlns:a16="http://schemas.microsoft.com/office/drawing/2014/main" id="{10F5A3C4-1C2B-1253-B483-6816429EE621}"/>
              </a:ext>
            </a:extLst>
          </p:cNvPr>
          <p:cNvGrpSpPr/>
          <p:nvPr/>
        </p:nvGrpSpPr>
        <p:grpSpPr>
          <a:xfrm>
            <a:off x="9017476" y="301829"/>
            <a:ext cx="2773005" cy="2411506"/>
            <a:chOff x="6806278" y="268750"/>
            <a:chExt cx="2056578" cy="1788475"/>
          </a:xfrm>
        </p:grpSpPr>
        <p:sp>
          <p:nvSpPr>
            <p:cNvPr id="5" name="צורה חופשית: צורה 4">
              <a:extLst>
                <a:ext uri="{FF2B5EF4-FFF2-40B4-BE49-F238E27FC236}">
                  <a16:creationId xmlns:a16="http://schemas.microsoft.com/office/drawing/2014/main" id="{6BE51533-7C0D-1B8E-5F8C-F913DE61BB91}"/>
                </a:ext>
              </a:extLst>
            </p:cNvPr>
            <p:cNvSpPr/>
            <p:nvPr/>
          </p:nvSpPr>
          <p:spPr>
            <a:xfrm>
              <a:off x="6806278" y="299183"/>
              <a:ext cx="2056578" cy="742405"/>
            </a:xfrm>
            <a:custGeom>
              <a:avLst/>
              <a:gdLst>
                <a:gd name="connsiteX0" fmla="*/ 0 w 2056578"/>
                <a:gd name="connsiteY0" fmla="*/ 0 h 742405"/>
                <a:gd name="connsiteX1" fmla="*/ 1314172 w 2056578"/>
                <a:gd name="connsiteY1" fmla="*/ 0 h 742405"/>
                <a:gd name="connsiteX2" fmla="*/ 2056579 w 2056578"/>
                <a:gd name="connsiteY2" fmla="*/ 742406 h 7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6578" h="742405">
                  <a:moveTo>
                    <a:pt x="0" y="0"/>
                  </a:moveTo>
                  <a:lnTo>
                    <a:pt x="1314172" y="0"/>
                  </a:lnTo>
                  <a:cubicBezTo>
                    <a:pt x="1724161" y="0"/>
                    <a:pt x="2056579" y="332370"/>
                    <a:pt x="2056579" y="742406"/>
                  </a:cubicBezTo>
                </a:path>
              </a:pathLst>
            </a:custGeom>
            <a:noFill/>
            <a:ln w="9467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צורה חופשית: צורה 5">
              <a:extLst>
                <a:ext uri="{FF2B5EF4-FFF2-40B4-BE49-F238E27FC236}">
                  <a16:creationId xmlns:a16="http://schemas.microsoft.com/office/drawing/2014/main" id="{6FD35B5B-746E-658A-80DA-84A3E77A2B21}"/>
                </a:ext>
              </a:extLst>
            </p:cNvPr>
            <p:cNvSpPr/>
            <p:nvPr/>
          </p:nvSpPr>
          <p:spPr>
            <a:xfrm>
              <a:off x="7035951" y="268750"/>
              <a:ext cx="58732" cy="58732"/>
            </a:xfrm>
            <a:custGeom>
              <a:avLst/>
              <a:gdLst>
                <a:gd name="connsiteX0" fmla="*/ 28632 w 58732"/>
                <a:gd name="connsiteY0" fmla="*/ 10 h 58732"/>
                <a:gd name="connsiteX1" fmla="*/ 10 w 58732"/>
                <a:gd name="connsiteY1" fmla="*/ 30101 h 58732"/>
                <a:gd name="connsiteX2" fmla="*/ 30101 w 58732"/>
                <a:gd name="connsiteY2" fmla="*/ 58722 h 58732"/>
                <a:gd name="connsiteX3" fmla="*/ 58722 w 58732"/>
                <a:gd name="connsiteY3" fmla="*/ 28632 h 58732"/>
                <a:gd name="connsiteX4" fmla="*/ 28632 w 58732"/>
                <a:gd name="connsiteY4" fmla="*/ 10 h 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32" h="58732">
                  <a:moveTo>
                    <a:pt x="28632" y="10"/>
                  </a:moveTo>
                  <a:cubicBezTo>
                    <a:pt x="12426" y="437"/>
                    <a:pt x="-416" y="13895"/>
                    <a:pt x="10" y="30101"/>
                  </a:cubicBezTo>
                  <a:cubicBezTo>
                    <a:pt x="437" y="46307"/>
                    <a:pt x="13895" y="59149"/>
                    <a:pt x="30101" y="58722"/>
                  </a:cubicBezTo>
                  <a:cubicBezTo>
                    <a:pt x="46307" y="58296"/>
                    <a:pt x="59149" y="44838"/>
                    <a:pt x="58722" y="28632"/>
                  </a:cubicBezTo>
                  <a:cubicBezTo>
                    <a:pt x="58296" y="12426"/>
                    <a:pt x="44838" y="-416"/>
                    <a:pt x="28632" y="10"/>
                  </a:cubicBezTo>
                  <a:close/>
                </a:path>
              </a:pathLst>
            </a:custGeom>
            <a:solidFill>
              <a:srgbClr val="999999"/>
            </a:solidFill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גרפיקה 1">
              <a:extLst>
                <a:ext uri="{FF2B5EF4-FFF2-40B4-BE49-F238E27FC236}">
                  <a16:creationId xmlns:a16="http://schemas.microsoft.com/office/drawing/2014/main" id="{0E0E1DC9-C734-4BB6-32B1-FA9149CCB596}"/>
                </a:ext>
              </a:extLst>
            </p:cNvPr>
            <p:cNvGrpSpPr/>
            <p:nvPr/>
          </p:nvGrpSpPr>
          <p:grpSpPr>
            <a:xfrm>
              <a:off x="8862857" y="1041589"/>
              <a:ext cx="4738" cy="1015637"/>
              <a:chOff x="8862857" y="1041589"/>
              <a:chExt cx="4738" cy="1015637"/>
            </a:xfrm>
          </p:grpSpPr>
          <p:sp>
            <p:nvSpPr>
              <p:cNvPr id="8" name="צורה חופשית: צורה 7">
                <a:extLst>
                  <a:ext uri="{FF2B5EF4-FFF2-40B4-BE49-F238E27FC236}">
                    <a16:creationId xmlns:a16="http://schemas.microsoft.com/office/drawing/2014/main" id="{56B2386B-3790-F6A2-D2D8-BE8DE7E0B8C6}"/>
                  </a:ext>
                </a:extLst>
              </p:cNvPr>
              <p:cNvSpPr/>
              <p:nvPr/>
            </p:nvSpPr>
            <p:spPr>
              <a:xfrm>
                <a:off x="8862857" y="1041589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צורה חופשית: צורה 8">
                <a:extLst>
                  <a:ext uri="{FF2B5EF4-FFF2-40B4-BE49-F238E27FC236}">
                    <a16:creationId xmlns:a16="http://schemas.microsoft.com/office/drawing/2014/main" id="{15221195-04C1-230C-71D3-E3AF9F71BF96}"/>
                  </a:ext>
                </a:extLst>
              </p:cNvPr>
              <p:cNvSpPr/>
              <p:nvPr/>
            </p:nvSpPr>
            <p:spPr>
              <a:xfrm>
                <a:off x="8862857" y="1092055"/>
                <a:ext cx="4738" cy="118561"/>
              </a:xfrm>
              <a:custGeom>
                <a:avLst/>
                <a:gdLst>
                  <a:gd name="connsiteX0" fmla="*/ 0 w 4738"/>
                  <a:gd name="connsiteY0" fmla="*/ 0 h 118561"/>
                  <a:gd name="connsiteX1" fmla="*/ 0 w 4738"/>
                  <a:gd name="connsiteY1" fmla="*/ 118561 h 11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18561">
                    <a:moveTo>
                      <a:pt x="0" y="0"/>
                    </a:moveTo>
                    <a:lnTo>
                      <a:pt x="0" y="118561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צורה חופשית: צורה 9">
                <a:extLst>
                  <a:ext uri="{FF2B5EF4-FFF2-40B4-BE49-F238E27FC236}">
                    <a16:creationId xmlns:a16="http://schemas.microsoft.com/office/drawing/2014/main" id="{BF843553-06F5-7D82-E8DD-B5A6CF68A763}"/>
                  </a:ext>
                </a:extLst>
              </p:cNvPr>
              <p:cNvSpPr/>
              <p:nvPr/>
            </p:nvSpPr>
            <p:spPr>
              <a:xfrm>
                <a:off x="8862857" y="1227534"/>
                <a:ext cx="4738" cy="796189"/>
              </a:xfrm>
              <a:custGeom>
                <a:avLst/>
                <a:gdLst>
                  <a:gd name="connsiteX0" fmla="*/ 0 w 4738"/>
                  <a:gd name="connsiteY0" fmla="*/ 0 h 796189"/>
                  <a:gd name="connsiteX1" fmla="*/ 0 w 4738"/>
                  <a:gd name="connsiteY1" fmla="*/ 796190 h 79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796189">
                    <a:moveTo>
                      <a:pt x="0" y="0"/>
                    </a:moveTo>
                    <a:lnTo>
                      <a:pt x="0" y="796190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צורה חופשית: צורה 10">
                <a:extLst>
                  <a:ext uri="{FF2B5EF4-FFF2-40B4-BE49-F238E27FC236}">
                    <a16:creationId xmlns:a16="http://schemas.microsoft.com/office/drawing/2014/main" id="{6495565F-3AA7-0020-6E46-C601B7D60218}"/>
                  </a:ext>
                </a:extLst>
              </p:cNvPr>
              <p:cNvSpPr/>
              <p:nvPr/>
            </p:nvSpPr>
            <p:spPr>
              <a:xfrm>
                <a:off x="8862857" y="2040640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8" name="Title 109">
            <a:extLst>
              <a:ext uri="{FF2B5EF4-FFF2-40B4-BE49-F238E27FC236}">
                <a16:creationId xmlns:a16="http://schemas.microsoft.com/office/drawing/2014/main" id="{355FCB4C-B824-3509-1AC6-D7425FEB6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758" y="536543"/>
            <a:ext cx="8874484" cy="610073"/>
          </a:xfrm>
        </p:spPr>
        <p:txBody>
          <a:bodyPr anchor="b">
            <a:noAutofit/>
          </a:bodyPr>
          <a:lstStyle/>
          <a:p>
            <a:pPr algn="ctr"/>
            <a:r>
              <a:rPr lang="he-IL" sz="3200" b="1" dirty="0">
                <a:solidFill>
                  <a:srgbClr val="0029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מדיניות לעידוד כלכלה ירוקה ושוק העבודה</a:t>
            </a:r>
            <a:endParaRPr lang="he-IL" sz="6000" b="1" dirty="0">
              <a:solidFill>
                <a:srgbClr val="0029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09">
            <a:extLst>
              <a:ext uri="{FF2B5EF4-FFF2-40B4-BE49-F238E27FC236}">
                <a16:creationId xmlns:a16="http://schemas.microsoft.com/office/drawing/2014/main" id="{EAA4EA52-CD76-2660-C745-8A8C8A87E832}"/>
              </a:ext>
            </a:extLst>
          </p:cNvPr>
          <p:cNvSpPr txBox="1">
            <a:spLocks/>
          </p:cNvSpPr>
          <p:nvPr/>
        </p:nvSpPr>
        <p:spPr>
          <a:xfrm>
            <a:off x="6588278" y="1719976"/>
            <a:ext cx="4050353" cy="1684846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None/>
            </a:pPr>
            <a:r>
              <a:rPr lang="he-IL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עידוד כלכלה ירוקה </a:t>
            </a:r>
            <a:br>
              <a:rPr lang="en-US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מייצר </a:t>
            </a:r>
            <a:r>
              <a:rPr lang="he-IL" sz="18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תמריצים לענפים</a:t>
            </a:r>
            <a:br>
              <a:rPr lang="en-US" sz="18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buNone/>
            </a:pPr>
            <a:r>
              <a:rPr lang="he-IL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בעלי עתירות </a:t>
            </a:r>
            <a:r>
              <a:rPr lang="he-IL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אנרגי</a:t>
            </a:r>
            <a:r>
              <a:rPr lang="he-I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</a:t>
            </a:r>
            <a:r>
              <a:rPr lang="he-IL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נמוכה</a:t>
            </a:r>
          </a:p>
          <a:p>
            <a:pPr lvl="0" algn="ctr">
              <a:buNone/>
            </a:pPr>
            <a:r>
              <a:rPr lang="he-IL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משתמשים ב</a:t>
            </a:r>
            <a:r>
              <a:rPr lang="he-IL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אנרגיות מתחדשות</a:t>
            </a:r>
            <a:endParaRPr lang="en-IL" sz="1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en-IL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382CFC2B-1ABE-BE82-1291-95C696D49B1F}"/>
              </a:ext>
            </a:extLst>
          </p:cNvPr>
          <p:cNvSpPr/>
          <p:nvPr/>
        </p:nvSpPr>
        <p:spPr>
          <a:xfrm>
            <a:off x="6601056" y="1594614"/>
            <a:ext cx="3932186" cy="1805803"/>
          </a:xfrm>
          <a:prstGeom prst="roundRect">
            <a:avLst/>
          </a:prstGeom>
          <a:noFill/>
          <a:ln>
            <a:solidFill>
              <a:srgbClr val="002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שולש שווה-שוקיים 22">
            <a:extLst>
              <a:ext uri="{FF2B5EF4-FFF2-40B4-BE49-F238E27FC236}">
                <a16:creationId xmlns:a16="http://schemas.microsoft.com/office/drawing/2014/main" id="{5BFDBDC5-6C34-A7BD-EF26-3F2BAA542D74}"/>
              </a:ext>
            </a:extLst>
          </p:cNvPr>
          <p:cNvSpPr/>
          <p:nvPr/>
        </p:nvSpPr>
        <p:spPr>
          <a:xfrm rot="17974690">
            <a:off x="8486798" y="3429883"/>
            <a:ext cx="253312" cy="364861"/>
          </a:xfrm>
          <a:custGeom>
            <a:avLst/>
            <a:gdLst>
              <a:gd name="connsiteX0" fmla="*/ 0 w 409575"/>
              <a:gd name="connsiteY0" fmla="*/ 364861 h 364861"/>
              <a:gd name="connsiteX1" fmla="*/ 204788 w 409575"/>
              <a:gd name="connsiteY1" fmla="*/ 0 h 364861"/>
              <a:gd name="connsiteX2" fmla="*/ 409575 w 409575"/>
              <a:gd name="connsiteY2" fmla="*/ 364861 h 364861"/>
              <a:gd name="connsiteX3" fmla="*/ 0 w 409575"/>
              <a:gd name="connsiteY3" fmla="*/ 364861 h 364861"/>
              <a:gd name="connsiteX0" fmla="*/ 0 w 253312"/>
              <a:gd name="connsiteY0" fmla="*/ 273570 h 364861"/>
              <a:gd name="connsiteX1" fmla="*/ 48525 w 253312"/>
              <a:gd name="connsiteY1" fmla="*/ 0 h 364861"/>
              <a:gd name="connsiteX2" fmla="*/ 253312 w 253312"/>
              <a:gd name="connsiteY2" fmla="*/ 364861 h 364861"/>
              <a:gd name="connsiteX3" fmla="*/ 0 w 253312"/>
              <a:gd name="connsiteY3" fmla="*/ 273570 h 36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312" h="364861">
                <a:moveTo>
                  <a:pt x="0" y="273570"/>
                </a:moveTo>
                <a:lnTo>
                  <a:pt x="48525" y="0"/>
                </a:lnTo>
                <a:lnTo>
                  <a:pt x="253312" y="364861"/>
                </a:lnTo>
                <a:lnTo>
                  <a:pt x="0" y="27357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09">
            <a:extLst>
              <a:ext uri="{FF2B5EF4-FFF2-40B4-BE49-F238E27FC236}">
                <a16:creationId xmlns:a16="http://schemas.microsoft.com/office/drawing/2014/main" id="{472FAF2E-975C-B260-7E0E-3683D6B9A70D}"/>
              </a:ext>
            </a:extLst>
          </p:cNvPr>
          <p:cNvSpPr txBox="1">
            <a:spLocks/>
          </p:cNvSpPr>
          <p:nvPr/>
        </p:nvSpPr>
        <p:spPr>
          <a:xfrm>
            <a:off x="6933264" y="4479956"/>
            <a:ext cx="3255237" cy="730632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he-IL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תמריצים עשויים לייצר </a:t>
            </a:r>
            <a:r>
              <a:rPr lang="he-IL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מקומות עבודה חדשים</a:t>
            </a:r>
            <a:endParaRPr lang="en-IL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מלבן: פינות מעוגלות 26">
            <a:extLst>
              <a:ext uri="{FF2B5EF4-FFF2-40B4-BE49-F238E27FC236}">
                <a16:creationId xmlns:a16="http://schemas.microsoft.com/office/drawing/2014/main" id="{42281882-7219-61AF-9FB7-7472C4818E7A}"/>
              </a:ext>
            </a:extLst>
          </p:cNvPr>
          <p:cNvSpPr/>
          <p:nvPr/>
        </p:nvSpPr>
        <p:spPr>
          <a:xfrm>
            <a:off x="6601056" y="3905298"/>
            <a:ext cx="3932186" cy="1805803"/>
          </a:xfrm>
          <a:prstGeom prst="roundRect">
            <a:avLst/>
          </a:prstGeom>
          <a:noFill/>
          <a:ln>
            <a:solidFill>
              <a:srgbClr val="002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09">
            <a:extLst>
              <a:ext uri="{FF2B5EF4-FFF2-40B4-BE49-F238E27FC236}">
                <a16:creationId xmlns:a16="http://schemas.microsoft.com/office/drawing/2014/main" id="{EC8969E5-CCA6-CD75-E20E-E91D32649676}"/>
              </a:ext>
            </a:extLst>
          </p:cNvPr>
          <p:cNvSpPr txBox="1">
            <a:spLocks/>
          </p:cNvSpPr>
          <p:nvPr/>
        </p:nvSpPr>
        <p:spPr>
          <a:xfrm>
            <a:off x="2348018" y="1882932"/>
            <a:ext cx="3313136" cy="3318200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400" b="1" dirty="0">
                <a:solidFill>
                  <a:srgbClr val="0029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תרחיש המדיניות המקובל הוא</a:t>
            </a:r>
            <a:b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שילוב תמחור פחמן יחד </a:t>
            </a:r>
            <a:b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עם </a:t>
            </a:r>
            <a:r>
              <a:rPr lang="he-IL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תימרוץ</a:t>
            </a: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מעבר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לכלכלה ירוקה</a:t>
            </a:r>
            <a:b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he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מיחזור הכנסות המס לשכבות החלשות</a:t>
            </a: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ותמריצים למעבר לשימוש באנרגיות מתחדשות</a:t>
            </a:r>
            <a:endParaRPr lang="he-IL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מלבן: פינות מעוגלות 33">
            <a:extLst>
              <a:ext uri="{FF2B5EF4-FFF2-40B4-BE49-F238E27FC236}">
                <a16:creationId xmlns:a16="http://schemas.microsoft.com/office/drawing/2014/main" id="{0F3CB09B-49C0-E705-641F-C4C574B3D595}"/>
              </a:ext>
            </a:extLst>
          </p:cNvPr>
          <p:cNvSpPr/>
          <p:nvPr/>
        </p:nvSpPr>
        <p:spPr>
          <a:xfrm>
            <a:off x="2163814" y="1594614"/>
            <a:ext cx="3886467" cy="4114667"/>
          </a:xfrm>
          <a:prstGeom prst="roundRect">
            <a:avLst/>
          </a:prstGeom>
          <a:noFill/>
          <a:ln>
            <a:solidFill>
              <a:srgbClr val="002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תמונה 22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DB2B8818-AF25-4A01-8432-6849D009AF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52" y="6264095"/>
            <a:ext cx="927809" cy="261836"/>
          </a:xfrm>
          <a:prstGeom prst="rect">
            <a:avLst/>
          </a:prstGeom>
        </p:spPr>
      </p:pic>
      <p:pic>
        <p:nvPicPr>
          <p:cNvPr id="29" name="גרפיקה 23">
            <a:extLst>
              <a:ext uri="{FF2B5EF4-FFF2-40B4-BE49-F238E27FC236}">
                <a16:creationId xmlns:a16="http://schemas.microsoft.com/office/drawing/2014/main" id="{936CC063-D157-4833-9517-0A0713CD4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3730" y="6255296"/>
            <a:ext cx="927812" cy="193939"/>
          </a:xfrm>
          <a:prstGeom prst="rect">
            <a:avLst/>
          </a:prstGeom>
        </p:spPr>
      </p:pic>
      <p:pic>
        <p:nvPicPr>
          <p:cNvPr id="31" name="גרפיקה 24">
            <a:extLst>
              <a:ext uri="{FF2B5EF4-FFF2-40B4-BE49-F238E27FC236}">
                <a16:creationId xmlns:a16="http://schemas.microsoft.com/office/drawing/2014/main" id="{A5883292-3703-4837-AAD6-DA3D2D11DE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16538" y="6258568"/>
            <a:ext cx="730156" cy="19066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B854581-7685-4337-89AB-3A78CE0EF9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8" y="6115388"/>
            <a:ext cx="673457" cy="501677"/>
          </a:xfrm>
          <a:prstGeom prst="rect">
            <a:avLst/>
          </a:prstGeom>
        </p:spPr>
      </p:pic>
      <p:grpSp>
        <p:nvGrpSpPr>
          <p:cNvPr id="33" name="קבוצה 27">
            <a:extLst>
              <a:ext uri="{FF2B5EF4-FFF2-40B4-BE49-F238E27FC236}">
                <a16:creationId xmlns:a16="http://schemas.microsoft.com/office/drawing/2014/main" id="{3A02B3B0-E6F5-42C6-B089-D2E2711D40D4}"/>
              </a:ext>
            </a:extLst>
          </p:cNvPr>
          <p:cNvGrpSpPr/>
          <p:nvPr/>
        </p:nvGrpSpPr>
        <p:grpSpPr>
          <a:xfrm>
            <a:off x="4575365" y="6362735"/>
            <a:ext cx="7215115" cy="79063"/>
            <a:chOff x="3982215" y="4746219"/>
            <a:chExt cx="8292990" cy="45719"/>
          </a:xfrm>
        </p:grpSpPr>
        <p:cxnSp>
          <p:nvCxnSpPr>
            <p:cNvPr id="35" name="מחבר ישר 28">
              <a:extLst>
                <a:ext uri="{FF2B5EF4-FFF2-40B4-BE49-F238E27FC236}">
                  <a16:creationId xmlns:a16="http://schemas.microsoft.com/office/drawing/2014/main" id="{79EE57E3-DD46-4355-AE93-5DB41008D34D}"/>
                </a:ext>
              </a:extLst>
            </p:cNvPr>
            <p:cNvCxnSpPr>
              <a:cxnSpLocks/>
            </p:cNvCxnSpPr>
            <p:nvPr/>
          </p:nvCxnSpPr>
          <p:spPr>
            <a:xfrm>
              <a:off x="3999295" y="4769079"/>
              <a:ext cx="827591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אליפסה 29">
              <a:extLst>
                <a:ext uri="{FF2B5EF4-FFF2-40B4-BE49-F238E27FC236}">
                  <a16:creationId xmlns:a16="http://schemas.microsoft.com/office/drawing/2014/main" id="{1C2B08FF-381E-479C-B48C-C1706F764485}"/>
                </a:ext>
              </a:extLst>
            </p:cNvPr>
            <p:cNvSpPr/>
            <p:nvPr/>
          </p:nvSpPr>
          <p:spPr>
            <a:xfrm>
              <a:off x="3982215" y="4746219"/>
              <a:ext cx="4571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8387234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766</Words>
  <Application>Microsoft Office PowerPoint</Application>
  <PresentationFormat>Widescreen</PresentationFormat>
  <Paragraphs>104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Arial</vt:lpstr>
      <vt:lpstr>Tahoma</vt:lpstr>
      <vt:lpstr>Calibri Light</vt:lpstr>
      <vt:lpstr>Wingdings</vt:lpstr>
      <vt:lpstr>ערכת נושא Office</vt:lpstr>
      <vt:lpstr>PowerPoint Presentation</vt:lpstr>
      <vt:lpstr>שני מימדים למדיניות האקלים</vt:lpstr>
      <vt:lpstr>מיסוי פחמן בישראל</vt:lpstr>
      <vt:lpstr>מיסוי פחמן בישראל</vt:lpstr>
      <vt:lpstr>מיסוי פחמן בישראל</vt:lpstr>
      <vt:lpstr>מס הגבולות של האיחוד האירופי (CBAM)</vt:lpstr>
      <vt:lpstr>מס פחמן ושוק העבודה</vt:lpstr>
      <vt:lpstr>ערוצי השפעה בינ״ל על התעסוקה</vt:lpstr>
      <vt:lpstr>מדיניות לעידוד כלכלה ירוקה ושוק העבודה</vt:lpstr>
      <vt:lpstr>גורמי ההשפעה על שוק העבודה</vt:lpstr>
      <vt:lpstr>ההשפעה המקרו כלכלית של מדיניות אקלים</vt:lpstr>
      <vt:lpstr>יעדי מעבר צודק לכלכלת דלת פחמן</vt:lpstr>
      <vt:lpstr>תהליך "מעבר צודק" – תשתית נדרשת</vt:lpstr>
      <vt:lpstr>מהלכים לקידום מעבר צודק הניסיון הבינלאומי </vt:lpstr>
      <vt:lpstr>ארגז כלי מדיניות תומך</vt:lpstr>
      <vt:lpstr>מקורות המימון לצעדי המדינה</vt:lpstr>
      <vt:lpstr>מסקנות מרכזיות מהניסיון הבינלאומי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אורית כהן</dc:creator>
  <cp:lastModifiedBy>משתמש</cp:lastModifiedBy>
  <cp:revision>36</cp:revision>
  <dcterms:created xsi:type="dcterms:W3CDTF">2023-05-22T12:28:01Z</dcterms:created>
  <dcterms:modified xsi:type="dcterms:W3CDTF">2023-05-29T19:13:24Z</dcterms:modified>
</cp:coreProperties>
</file>