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76" r:id="rId6"/>
    <p:sldId id="273" r:id="rId7"/>
    <p:sldId id="277" r:id="rId8"/>
    <p:sldId id="274" r:id="rId9"/>
    <p:sldId id="264" r:id="rId10"/>
    <p:sldId id="263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7"/>
    <a:srgbClr val="3A5065"/>
    <a:srgbClr val="001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FCD3FC-C9DF-4975-472F-AEE26F839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09139B0-7ABA-4D02-C3FA-E62423166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335AF8-608C-26FA-B8A1-87B21B8F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224E7E1-3B83-C396-7CCB-906D2FB8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A1747F-577A-BCA6-B889-E301970F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8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2E4D-94D4-0BB6-C111-318A6C7E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9C60D6A-8020-470D-1806-2E3A44C94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4BEC31-1260-55A1-6D5A-3BD637F5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8CFBD3-1626-BCE7-D1A8-A591FD56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42CFA1-2DEC-BB32-5EE3-475D1046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2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38AD13E-31BF-0C14-A0B0-B388B0A81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32A7D42-D3D9-EE54-313E-0536B3632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499D8C-CCE4-F192-4780-E3A70F10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6AE7DB-DBD8-7190-E892-D5BBFCE6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335996-6501-F13D-4A45-59FA391B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77665C-4E61-EE77-F4FC-E14C9F5E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3C29D84-464C-8CEE-EFD9-672823FA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6B4032-EEA1-0B41-A7C4-936AB399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771D27-55AC-5E0B-41E2-008D9E6F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3C50F5-C63B-4C37-529C-0F92D88B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7BDEF6-34BB-58F1-6466-6E639AA4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7AA95C-3242-89CC-DB5C-6F056498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471BB4E-E561-7C2E-8E4D-D27F4F56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D110FC-C352-45C0-6CCC-BE7C7F69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7E0A3A-A7C9-C86D-2ACD-2F4077D9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DD8A34-F683-9F13-FEE0-F96F409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70D917F-B4C3-3BFD-8DAB-7AEDE0A66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0EB19A9-F263-0214-1AB2-32F154932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046FB89-8A49-DD9F-C916-262BD5D1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E3C4A8F-A4BD-D066-0080-519CD00F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74A87BB-96B9-C572-A192-E690827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FBFC55-FB74-DA5B-3A8D-8A5E0354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72FCB7-5C49-AA5A-2912-8618CC1E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EB29B45-B696-8CCC-0965-3C22ED46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4CA7B80-3528-8B54-C0A8-B18722BD7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5763CF5-5C86-6AB5-035F-0B6A795A1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E1C25E2-931B-1202-2F15-19759484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547BB32-8AC6-C8F4-079E-7CFB517B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DD71B7E-D738-61FA-BDB0-177AA6D9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86BEA3-DA6B-DE64-99D6-58322DF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BA05281-42AE-7364-2EBA-D8C672D0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DF61E7A-CCB0-347D-512C-3B2CB289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CE018A2-6BD3-BD59-BA04-B8A4C411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06E0CF2-F6E8-9C12-0841-22D70476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6BB608C-B649-A03F-F68A-9DF51438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CD87BAD-A155-4D7B-9C12-0912A45D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3BECBC-48FE-FC96-895C-2DBD207A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F7D456-A9BE-EDBF-978B-64E2BC6F2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20EDB0-D91A-C77A-397E-28C301376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A589511-AB2E-8C30-714B-A1EDA422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070AB7D-BB6D-01EC-6A4C-46CD2238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98F1933-74AF-5DC5-AFFA-1682EEA7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5BF450-4986-C716-9B8A-8FDADF37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1BD48BB-6E43-9A22-EAFC-01A73A2F9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ECF3EC5-685E-1488-0EEE-6B92F0E4F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30F7259-D99B-6B7D-B428-B57B7580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549B907-B2D7-1088-96F0-F1355370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638060-1A76-C845-66E6-EC90B6C8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D6D5ACD-9FF2-5F5C-65C6-71957419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07D035C-9CF0-98DC-1BFD-156368F44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0E9E160-D702-1C0E-3154-94AD212A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D09193-073D-201C-FF1D-A32F95844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9A6FD75-E879-399D-4654-506DC213B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1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1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jpeg"/><Relationship Id="rId3" Type="http://schemas.openxmlformats.org/officeDocument/2006/relationships/image" Target="../media/image10.png"/><Relationship Id="rId21" Type="http://schemas.openxmlformats.org/officeDocument/2006/relationships/image" Target="../media/image3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27.jpeg"/><Relationship Id="rId5" Type="http://schemas.openxmlformats.org/officeDocument/2006/relationships/image" Target="../media/image12.png"/><Relationship Id="rId15" Type="http://schemas.openxmlformats.org/officeDocument/2006/relationships/image" Target="../media/image30.png"/><Relationship Id="rId10" Type="http://schemas.openxmlformats.org/officeDocument/2006/relationships/image" Target="../media/image26.jpeg"/><Relationship Id="rId19" Type="http://schemas.openxmlformats.org/officeDocument/2006/relationships/image" Target="../media/image34.png"/><Relationship Id="rId4" Type="http://schemas.openxmlformats.org/officeDocument/2006/relationships/image" Target="../media/image11.svg"/><Relationship Id="rId9" Type="http://schemas.openxmlformats.org/officeDocument/2006/relationships/image" Target="../media/image25.jpe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11.svg"/><Relationship Id="rId12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3.svg"/><Relationship Id="rId5" Type="http://schemas.openxmlformats.org/officeDocument/2006/relationships/image" Target="../media/image9.png"/><Relationship Id="rId10" Type="http://schemas.openxmlformats.org/officeDocument/2006/relationships/image" Target="../media/image42.png"/><Relationship Id="rId4" Type="http://schemas.openxmlformats.org/officeDocument/2006/relationships/image" Target="../media/image41.sv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44F1DF38-8770-1569-1489-476BC66760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1E94CAFF-D8B1-05FC-6C07-33C944D4A8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8DBDE50B-ECC6-ADFB-7F96-7CC1CFAAA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2227" y="407276"/>
            <a:ext cx="1018032" cy="212799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D645F04C-0742-E143-013E-DF46683949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5725" y="396703"/>
            <a:ext cx="801157" cy="209209"/>
          </a:xfrm>
          <a:prstGeom prst="rect">
            <a:avLst/>
          </a:prstGeom>
        </p:spPr>
      </p:pic>
      <p:pic>
        <p:nvPicPr>
          <p:cNvPr id="7" name="תמונה 6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51233D9B-F285-19D8-7B85-F50379E740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57" y="392878"/>
            <a:ext cx="948284" cy="267614"/>
          </a:xfrm>
          <a:prstGeom prst="rect">
            <a:avLst/>
          </a:prstGeom>
        </p:spPr>
      </p:pic>
      <p:sp>
        <p:nvSpPr>
          <p:cNvPr id="10" name="כותרת 3">
            <a:extLst>
              <a:ext uri="{FF2B5EF4-FFF2-40B4-BE49-F238E27FC236}">
                <a16:creationId xmlns:a16="http://schemas.microsoft.com/office/drawing/2014/main" id="{1F5E13CD-5B7E-D571-C6C7-9350A16ED44C}"/>
              </a:ext>
            </a:extLst>
          </p:cNvPr>
          <p:cNvSpPr txBox="1">
            <a:spLocks/>
          </p:cNvSpPr>
          <p:nvPr/>
        </p:nvSpPr>
        <p:spPr>
          <a:xfrm>
            <a:off x="1110347" y="2392228"/>
            <a:ext cx="4508196" cy="62778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חדשנות בממשלה ובמגזר הציבורי</a:t>
            </a:r>
            <a:endParaRPr lang="he-IL" sz="36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טקסט 4">
            <a:extLst>
              <a:ext uri="{FF2B5EF4-FFF2-40B4-BE49-F238E27FC236}">
                <a16:creationId xmlns:a16="http://schemas.microsoft.com/office/drawing/2014/main" id="{84F23A68-F26C-E3D7-0D6E-9C7DF9CB4EA9}"/>
              </a:ext>
            </a:extLst>
          </p:cNvPr>
          <p:cNvSpPr txBox="1">
            <a:spLocks/>
          </p:cNvSpPr>
          <p:nvPr/>
        </p:nvSpPr>
        <p:spPr>
          <a:xfrm>
            <a:off x="2146445" y="3725518"/>
            <a:ext cx="3500438" cy="6950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מנוע צמיחה מפוספס?</a:t>
            </a:r>
          </a:p>
        </p:txBody>
      </p:sp>
      <p:sp>
        <p:nvSpPr>
          <p:cNvPr id="12" name="מציין מיקום טקסט 5">
            <a:extLst>
              <a:ext uri="{FF2B5EF4-FFF2-40B4-BE49-F238E27FC236}">
                <a16:creationId xmlns:a16="http://schemas.microsoft.com/office/drawing/2014/main" id="{48C65CF9-5C0D-4C25-2E73-BA0FB0291042}"/>
              </a:ext>
            </a:extLst>
          </p:cNvPr>
          <p:cNvSpPr txBox="1">
            <a:spLocks/>
          </p:cNvSpPr>
          <p:nvPr/>
        </p:nvSpPr>
        <p:spPr>
          <a:xfrm>
            <a:off x="773224" y="4900741"/>
            <a:ext cx="5182442" cy="55006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עו"ד ריטה </a:t>
            </a:r>
            <a:r>
              <a:rPr lang="he-IL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גולשטיין-גלפרין</a:t>
            </a:r>
            <a:r>
              <a:rPr lang="en-US" sz="1600" dirty="0">
                <a:solidFill>
                  <a:schemeClr val="bg1"/>
                </a:solidFill>
              </a:rPr>
              <a:t>| </a:t>
            </a:r>
            <a:r>
              <a:rPr lang="he-IL" sz="1600" dirty="0">
                <a:solidFill>
                  <a:schemeClr val="bg1"/>
                </a:solidFill>
              </a:rPr>
              <a:t> </a:t>
            </a:r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שחר ליבנה </a:t>
            </a:r>
            <a:r>
              <a:rPr lang="en-US" sz="1600" dirty="0">
                <a:solidFill>
                  <a:schemeClr val="bg1"/>
                </a:solidFill>
              </a:rPr>
              <a:t> |</a:t>
            </a:r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קים נח</a:t>
            </a:r>
            <a:r>
              <a:rPr lang="en-US" dirty="0"/>
              <a:t> </a:t>
            </a:r>
            <a:endParaRPr lang="he-IL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0B0E7E40-BA8B-A9E9-ABC6-D96940D9B729}"/>
              </a:ext>
            </a:extLst>
          </p:cNvPr>
          <p:cNvSpPr/>
          <p:nvPr/>
        </p:nvSpPr>
        <p:spPr>
          <a:xfrm>
            <a:off x="1397479" y="1473144"/>
            <a:ext cx="4442604" cy="1838168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42DFB048-5823-9516-E2EC-AFA67D4B03D0}"/>
              </a:ext>
            </a:extLst>
          </p:cNvPr>
          <p:cNvCxnSpPr>
            <a:cxnSpLocks/>
          </p:cNvCxnSpPr>
          <p:nvPr/>
        </p:nvCxnSpPr>
        <p:spPr>
          <a:xfrm flipH="1" flipV="1">
            <a:off x="1470991" y="4900741"/>
            <a:ext cx="4175892" cy="126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1DD6ED21-7105-F160-0F32-3482CFFFD77D}"/>
              </a:ext>
            </a:extLst>
          </p:cNvPr>
          <p:cNvCxnSpPr>
            <a:cxnSpLocks/>
          </p:cNvCxnSpPr>
          <p:nvPr/>
        </p:nvCxnSpPr>
        <p:spPr>
          <a:xfrm flipH="1">
            <a:off x="1470991" y="5384855"/>
            <a:ext cx="41758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44F1DF38-8770-1569-1489-476BC66760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1E94CAFF-D8B1-05FC-6C07-33C944D4A8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sp>
        <p:nvSpPr>
          <p:cNvPr id="10" name="כותרת 3">
            <a:extLst>
              <a:ext uri="{FF2B5EF4-FFF2-40B4-BE49-F238E27FC236}">
                <a16:creationId xmlns:a16="http://schemas.microsoft.com/office/drawing/2014/main" id="{1F5E13CD-5B7E-D571-C6C7-9350A16ED44C}"/>
              </a:ext>
            </a:extLst>
          </p:cNvPr>
          <p:cNvSpPr txBox="1">
            <a:spLocks/>
          </p:cNvSpPr>
          <p:nvPr/>
        </p:nvSpPr>
        <p:spPr>
          <a:xfrm>
            <a:off x="-1931700" y="3741273"/>
            <a:ext cx="9073354" cy="62778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אז מה הצעד הבא?</a:t>
            </a:r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91BC5D45-347F-A6F0-5DEC-6CA9524B3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4977" y="6279133"/>
            <a:ext cx="1018032" cy="212799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ECB810A0-84E4-864A-C713-41E8115278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78475" y="6268560"/>
            <a:ext cx="801157" cy="209209"/>
          </a:xfrm>
          <a:prstGeom prst="rect">
            <a:avLst/>
          </a:prstGeom>
        </p:spPr>
      </p:pic>
      <p:pic>
        <p:nvPicPr>
          <p:cNvPr id="16" name="תמונה 15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37B4685A-5870-9CF8-03E6-19D271160F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7" y="6264735"/>
            <a:ext cx="948284" cy="2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EAA9214-0455-A28C-7AC0-379A0DE8D8CC}"/>
              </a:ext>
            </a:extLst>
          </p:cNvPr>
          <p:cNvSpPr txBox="1"/>
          <p:nvPr/>
        </p:nvSpPr>
        <p:spPr>
          <a:xfrm>
            <a:off x="1812330" y="1201953"/>
            <a:ext cx="101768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kern="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"אנשים היום מדברים עם הממשל בטכנולוגיה של המאה ה-21. הממשלות מקשיבות בכלים של המאה ה-20, ומציעות פתרונות של המאה ה-19"</a:t>
            </a:r>
            <a:endParaRPr lang="en-US" sz="3600" b="1" kern="0" dirty="0">
              <a:solidFill>
                <a:srgbClr val="002D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02739862-B5C0-7CF3-5848-A4D1A33F8FDC}"/>
              </a:ext>
            </a:extLst>
          </p:cNvPr>
          <p:cNvGrpSpPr/>
          <p:nvPr/>
        </p:nvGrpSpPr>
        <p:grpSpPr>
          <a:xfrm>
            <a:off x="3642360" y="6329405"/>
            <a:ext cx="8148121" cy="45719"/>
            <a:chOff x="3167611" y="4746219"/>
            <a:chExt cx="8148121" cy="45719"/>
          </a:xfrm>
        </p:grpSpPr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A729AE62-F767-2849-1857-3D22E8FA5F92}"/>
                </a:ext>
              </a:extLst>
            </p:cNvPr>
            <p:cNvCxnSpPr>
              <a:cxnSpLocks/>
            </p:cNvCxnSpPr>
            <p:nvPr/>
          </p:nvCxnSpPr>
          <p:spPr>
            <a:xfrm>
              <a:off x="3190471" y="4769079"/>
              <a:ext cx="812526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אליפסה 20">
              <a:extLst>
                <a:ext uri="{FF2B5EF4-FFF2-40B4-BE49-F238E27FC236}">
                  <a16:creationId xmlns:a16="http://schemas.microsoft.com/office/drawing/2014/main" id="{C80270DC-37BA-E29C-0B59-E8ED76877713}"/>
                </a:ext>
              </a:extLst>
            </p:cNvPr>
            <p:cNvSpPr/>
            <p:nvPr/>
          </p:nvSpPr>
          <p:spPr>
            <a:xfrm>
              <a:off x="3167611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תמונה 21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8396A11B-75FB-A7AC-345D-19B46489D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27" name="גרפיקה 26">
            <a:extLst>
              <a:ext uri="{FF2B5EF4-FFF2-40B4-BE49-F238E27FC236}">
                <a16:creationId xmlns:a16="http://schemas.microsoft.com/office/drawing/2014/main" id="{56F110F4-697B-9FE7-3B32-B908774CA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29" name="גרפיקה 28">
            <a:extLst>
              <a:ext uri="{FF2B5EF4-FFF2-40B4-BE49-F238E27FC236}">
                <a16:creationId xmlns:a16="http://schemas.microsoft.com/office/drawing/2014/main" id="{A42DED59-4086-ED05-7BD8-70995D6DD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8599BA-CB1C-404F-B52A-43E9AE6C0533}"/>
              </a:ext>
            </a:extLst>
          </p:cNvPr>
          <p:cNvSpPr/>
          <p:nvPr/>
        </p:nvSpPr>
        <p:spPr>
          <a:xfrm>
            <a:off x="2522078" y="4377273"/>
            <a:ext cx="6114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kern="0" dirty="0">
                <a:solidFill>
                  <a:srgbClr val="8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מדליין אולברייט, מזכירת המדינה לשעבר של ארה"ב</a:t>
            </a:r>
            <a:endParaRPr lang="en-US" dirty="0"/>
          </a:p>
        </p:txBody>
      </p:sp>
      <p:pic>
        <p:nvPicPr>
          <p:cNvPr id="1026" name="Picture 2" descr="מדליין אולברייט – ויקיפדיה">
            <a:extLst>
              <a:ext uri="{FF2B5EF4-FFF2-40B4-BE49-F238E27FC236}">
                <a16:creationId xmlns:a16="http://schemas.microsoft.com/office/drawing/2014/main" id="{D9C95073-83B0-4F71-8ED2-A5147766A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9" y="3421438"/>
            <a:ext cx="1559272" cy="2147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091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7F0D9C0-1A6C-2468-8FC1-91416CC1FBCF}"/>
              </a:ext>
            </a:extLst>
          </p:cNvPr>
          <p:cNvGrpSpPr/>
          <p:nvPr/>
        </p:nvGrpSpPr>
        <p:grpSpPr>
          <a:xfrm>
            <a:off x="3802885" y="6305011"/>
            <a:ext cx="8148121" cy="45719"/>
            <a:chOff x="3167611" y="4746219"/>
            <a:chExt cx="8148121" cy="45719"/>
          </a:xfrm>
        </p:grpSpPr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D889EBDF-BFC9-1E4D-6F5B-E08353F0B2FC}"/>
                </a:ext>
              </a:extLst>
            </p:cNvPr>
            <p:cNvCxnSpPr>
              <a:cxnSpLocks/>
            </p:cNvCxnSpPr>
            <p:nvPr/>
          </p:nvCxnSpPr>
          <p:spPr>
            <a:xfrm>
              <a:off x="3190471" y="4769079"/>
              <a:ext cx="812526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F0247DB6-0F2C-32EF-BE09-2E295652D6DE}"/>
                </a:ext>
              </a:extLst>
            </p:cNvPr>
            <p:cNvSpPr/>
            <p:nvPr/>
          </p:nvSpPr>
          <p:spPr>
            <a:xfrm>
              <a:off x="3167611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034B3EB4-C4EE-DF8F-DDCD-F23FBE450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02AD289B-E7FC-2A70-9723-DC26B03CC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9E94B750-3D8A-3902-F24B-0FA703736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  <p:sp>
        <p:nvSpPr>
          <p:cNvPr id="15" name="מלבן 14">
            <a:extLst>
              <a:ext uri="{FF2B5EF4-FFF2-40B4-BE49-F238E27FC236}">
                <a16:creationId xmlns:a16="http://schemas.microsoft.com/office/drawing/2014/main" id="{26416CDB-AA0D-CE0F-BEF3-962CBABEB32B}"/>
              </a:ext>
            </a:extLst>
          </p:cNvPr>
          <p:cNvSpPr/>
          <p:nvPr/>
        </p:nvSpPr>
        <p:spPr>
          <a:xfrm>
            <a:off x="2254573" y="733904"/>
            <a:ext cx="7668042" cy="777513"/>
          </a:xfrm>
          <a:prstGeom prst="rect">
            <a:avLst/>
          </a:prstGeom>
          <a:solidFill>
            <a:srgbClr val="002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83CEEA9C-67C7-B108-0F60-0D095E1C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838" y="815029"/>
            <a:ext cx="7263513" cy="651023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דמיינו לכם... ממשלה מהעתיד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D0C668-BDD2-46C2-9434-4C8398BFD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078" y="2060659"/>
            <a:ext cx="2252451" cy="680077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84CDD8CF-5628-4F1E-AA9C-C53A89BAD943}"/>
              </a:ext>
            </a:extLst>
          </p:cNvPr>
          <p:cNvGrpSpPr/>
          <p:nvPr/>
        </p:nvGrpSpPr>
        <p:grpSpPr>
          <a:xfrm>
            <a:off x="8658200" y="4932681"/>
            <a:ext cx="3292806" cy="672958"/>
            <a:chOff x="8704503" y="5111253"/>
            <a:chExt cx="3292806" cy="67295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1F0AF78-6E32-40FB-8E84-E737C1850A9A}"/>
                </a:ext>
              </a:extLst>
            </p:cNvPr>
            <p:cNvSpPr/>
            <p:nvPr/>
          </p:nvSpPr>
          <p:spPr>
            <a:xfrm>
              <a:off x="8704503" y="5137880"/>
              <a:ext cx="26629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תכנון משתף עם הציבור</a:t>
              </a:r>
            </a:p>
            <a:p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שת"פ רוחבי אופקי ואנכי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FC977F8-F3F5-4F49-8B01-32994AA21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755" b="13303"/>
            <a:stretch/>
          </p:blipFill>
          <p:spPr>
            <a:xfrm>
              <a:off x="11340813" y="5111253"/>
              <a:ext cx="656496" cy="62019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95074B-3596-48C3-BB84-C435844AEE2F}"/>
              </a:ext>
            </a:extLst>
          </p:cNvPr>
          <p:cNvGrpSpPr/>
          <p:nvPr/>
        </p:nvGrpSpPr>
        <p:grpSpPr>
          <a:xfrm>
            <a:off x="8724246" y="2680545"/>
            <a:ext cx="3347689" cy="823084"/>
            <a:chOff x="8724246" y="2680545"/>
            <a:chExt cx="3347689" cy="82308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631DC18-0A30-4979-8A2B-9653EFF5D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48851" y="2680545"/>
              <a:ext cx="823084" cy="82308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C69DCA-512C-4399-85EA-22B0E4445949}"/>
                </a:ext>
              </a:extLst>
            </p:cNvPr>
            <p:cNvSpPr/>
            <p:nvPr/>
          </p:nvSpPr>
          <p:spPr>
            <a:xfrm>
              <a:off x="8724246" y="2809875"/>
              <a:ext cx="26276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חזון אסטרטגי משותף</a:t>
              </a:r>
            </a:p>
            <a:p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מדיניות צופה פני העתיד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3A4E40A-2034-44F4-8F95-DB1CEF591CC7}"/>
              </a:ext>
            </a:extLst>
          </p:cNvPr>
          <p:cNvGrpSpPr/>
          <p:nvPr/>
        </p:nvGrpSpPr>
        <p:grpSpPr>
          <a:xfrm>
            <a:off x="7780158" y="3888063"/>
            <a:ext cx="4147607" cy="1200329"/>
            <a:chOff x="7780158" y="3888063"/>
            <a:chExt cx="4147607" cy="120032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938963-D239-4854-B2D0-04E34C049BC0}"/>
                </a:ext>
              </a:extLst>
            </p:cNvPr>
            <p:cNvSpPr/>
            <p:nvPr/>
          </p:nvSpPr>
          <p:spPr>
            <a:xfrm>
              <a:off x="7780158" y="3888063"/>
              <a:ext cx="356065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יעילות ומועילות שירותים ציבוריים</a:t>
              </a:r>
            </a:p>
            <a:p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שירות מהיר </a:t>
              </a:r>
              <a:r>
                <a:rPr lang="he-IL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ואג'ילי</a:t>
              </a:r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endParaRPr lang="he-IL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E23975-0E43-4FB0-8582-8369ECCF4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351889" y="3949562"/>
              <a:ext cx="575876" cy="57587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9E65DAF-3DB5-4681-8090-4ED9276EA7E0}"/>
              </a:ext>
            </a:extLst>
          </p:cNvPr>
          <p:cNvGrpSpPr/>
          <p:nvPr/>
        </p:nvGrpSpPr>
        <p:grpSpPr>
          <a:xfrm>
            <a:off x="4287516" y="2788926"/>
            <a:ext cx="2836775" cy="688227"/>
            <a:chOff x="4287516" y="2788926"/>
            <a:chExt cx="2836775" cy="68822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7A171E4-26FA-4BA0-AFA0-4C72B417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2233" t="13207" r="12225" b="13406"/>
            <a:stretch/>
          </p:blipFill>
          <p:spPr>
            <a:xfrm>
              <a:off x="6415856" y="2788926"/>
              <a:ext cx="708435" cy="688227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165EE20-1CB5-488D-89A9-649F16E716AB}"/>
                </a:ext>
              </a:extLst>
            </p:cNvPr>
            <p:cNvSpPr/>
            <p:nvPr/>
          </p:nvSpPr>
          <p:spPr>
            <a:xfrm>
              <a:off x="4287516" y="2798845"/>
              <a:ext cx="211628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שיקום אמון הציבור</a:t>
              </a:r>
            </a:p>
            <a:p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מיזמים רב-מגזרים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07A463C-4182-4451-8640-09993B201A44}"/>
              </a:ext>
            </a:extLst>
          </p:cNvPr>
          <p:cNvGrpSpPr/>
          <p:nvPr/>
        </p:nvGrpSpPr>
        <p:grpSpPr>
          <a:xfrm>
            <a:off x="4289953" y="3840417"/>
            <a:ext cx="2805947" cy="646331"/>
            <a:chOff x="4289953" y="3840417"/>
            <a:chExt cx="2805947" cy="64633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CB45F1B-3418-4DEC-B816-1F6081D50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44201" y="3888063"/>
              <a:ext cx="551699" cy="551699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B8142A-2E2A-4326-8D05-14BA939B86F3}"/>
                </a:ext>
              </a:extLst>
            </p:cNvPr>
            <p:cNvSpPr/>
            <p:nvPr/>
          </p:nvSpPr>
          <p:spPr>
            <a:xfrm>
              <a:off x="4289953" y="3840417"/>
              <a:ext cx="21259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שירות ממוקדי אדם</a:t>
              </a:r>
            </a:p>
            <a:p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ממשל "חכם"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B85B9B-DA68-44CD-A89A-36738D2B4CE0}"/>
              </a:ext>
            </a:extLst>
          </p:cNvPr>
          <p:cNvGrpSpPr/>
          <p:nvPr/>
        </p:nvGrpSpPr>
        <p:grpSpPr>
          <a:xfrm>
            <a:off x="3100318" y="4904355"/>
            <a:ext cx="4171051" cy="662321"/>
            <a:chOff x="3065259" y="5085113"/>
            <a:chExt cx="4171051" cy="66232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8A8DD14-EA21-46F5-95EE-CA0EF5087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12304" t="4309" r="1705" b="23027"/>
            <a:stretch/>
          </p:blipFill>
          <p:spPr>
            <a:xfrm>
              <a:off x="6471433" y="5085113"/>
              <a:ext cx="764877" cy="646332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8497CC-7FD9-4F25-AEF3-B8992481DB2B}"/>
                </a:ext>
              </a:extLst>
            </p:cNvPr>
            <p:cNvSpPr/>
            <p:nvPr/>
          </p:nvSpPr>
          <p:spPr>
            <a:xfrm>
              <a:off x="3065259" y="5101103"/>
              <a:ext cx="33505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למידה מתמדת</a:t>
              </a:r>
            </a:p>
            <a:p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הערכת אפקטיביות של </a:t>
              </a:r>
              <a:r>
                <a:rPr lang="he-IL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תוכניות</a:t>
              </a:r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5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1C54D65-D861-76DB-7CEB-A481163EB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F714DAE0-255F-3488-538C-EA9A9869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344" y="1566605"/>
            <a:ext cx="2544791" cy="1569882"/>
          </a:xfrm>
        </p:spPr>
        <p:txBody>
          <a:bodyPr anchor="b">
            <a:no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רק שזו המציאות</a:t>
            </a:r>
            <a:endParaRPr lang="he-IL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גרפיקה 17">
            <a:extLst>
              <a:ext uri="{FF2B5EF4-FFF2-40B4-BE49-F238E27FC236}">
                <a16:creationId xmlns:a16="http://schemas.microsoft.com/office/drawing/2014/main" id="{516526C9-3136-B3A6-F9D6-308DC40EA780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A5F481BE-55E1-4675-BE06-FA35F0A3EB95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FA3B57F-E5AC-BBDA-3D37-597DB6D76346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גרפיקה 17">
              <a:extLst>
                <a:ext uri="{FF2B5EF4-FFF2-40B4-BE49-F238E27FC236}">
                  <a16:creationId xmlns:a16="http://schemas.microsoft.com/office/drawing/2014/main" id="{909851BC-FEEE-95F8-C5F5-661D8B8047FA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32" name="צורה חופשית: צורה 31">
                <a:extLst>
                  <a:ext uri="{FF2B5EF4-FFF2-40B4-BE49-F238E27FC236}">
                    <a16:creationId xmlns:a16="http://schemas.microsoft.com/office/drawing/2014/main" id="{AF2E5F60-0099-188A-BBED-8751035EA26F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צורה חופשית: צורה 32">
                <a:extLst>
                  <a:ext uri="{FF2B5EF4-FFF2-40B4-BE49-F238E27FC236}">
                    <a16:creationId xmlns:a16="http://schemas.microsoft.com/office/drawing/2014/main" id="{888F6C8D-37E0-C4D4-DD7F-0A2B83898431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צורה חופשית: צורה 33">
                <a:extLst>
                  <a:ext uri="{FF2B5EF4-FFF2-40B4-BE49-F238E27FC236}">
                    <a16:creationId xmlns:a16="http://schemas.microsoft.com/office/drawing/2014/main" id="{0E8CD92E-8EC3-B759-8A31-2E39F99D25BB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צורה חופשית: צורה 34">
                <a:extLst>
                  <a:ext uri="{FF2B5EF4-FFF2-40B4-BE49-F238E27FC236}">
                    <a16:creationId xmlns:a16="http://schemas.microsoft.com/office/drawing/2014/main" id="{AD3221EC-EB5D-8DBD-2067-3534B9A36481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69C9F6E-D813-5517-B13C-BE887C651000}"/>
              </a:ext>
            </a:extLst>
          </p:cNvPr>
          <p:cNvSpPr txBox="1"/>
          <p:nvPr/>
        </p:nvSpPr>
        <p:spPr>
          <a:xfrm>
            <a:off x="7987191" y="3610441"/>
            <a:ext cx="2904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לפחות בחלק מהמקומות</a:t>
            </a:r>
            <a:endParaRPr lang="en-US" sz="3600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6B96E853-D6E4-A1B5-BD99-617B069F064E}"/>
              </a:ext>
            </a:extLst>
          </p:cNvPr>
          <p:cNvCxnSpPr/>
          <p:nvPr/>
        </p:nvCxnSpPr>
        <p:spPr>
          <a:xfrm flipH="1">
            <a:off x="9192556" y="3429031"/>
            <a:ext cx="16198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865DCD95-7B9A-E910-B919-417ABD861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049E71BE-9091-A529-07BC-CFF9A9867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570FA5ED-09F4-FCD9-BFB2-356F86842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96E9D7-7254-4538-BA1E-39D58D5FB6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6313" t="10906" r="-1" b="19138"/>
          <a:stretch/>
        </p:blipFill>
        <p:spPr>
          <a:xfrm>
            <a:off x="1092009" y="1724303"/>
            <a:ext cx="5595317" cy="3086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6725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מלבן 14">
            <a:extLst>
              <a:ext uri="{FF2B5EF4-FFF2-40B4-BE49-F238E27FC236}">
                <a16:creationId xmlns:a16="http://schemas.microsoft.com/office/drawing/2014/main" id="{26416CDB-AA0D-CE0F-BEF3-962CBABEB32B}"/>
              </a:ext>
            </a:extLst>
          </p:cNvPr>
          <p:cNvSpPr/>
          <p:nvPr/>
        </p:nvSpPr>
        <p:spPr>
          <a:xfrm>
            <a:off x="2261979" y="733904"/>
            <a:ext cx="7668042" cy="777513"/>
          </a:xfrm>
          <a:prstGeom prst="rect">
            <a:avLst/>
          </a:prstGeom>
          <a:solidFill>
            <a:srgbClr val="002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83CEEA9C-67C7-B108-0F60-0D095E1C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43" y="815029"/>
            <a:ext cx="7263513" cy="651023"/>
          </a:xfrm>
        </p:spPr>
        <p:txBody>
          <a:bodyPr>
            <a:norm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איחוד האמירויות לא לבד</a:t>
            </a:r>
            <a:endParaRPr lang="he-IL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0C50ABF4-E0D9-6ECF-8B71-6ED24ECA4939}"/>
              </a:ext>
            </a:extLst>
          </p:cNvPr>
          <p:cNvGrpSpPr/>
          <p:nvPr/>
        </p:nvGrpSpPr>
        <p:grpSpPr>
          <a:xfrm>
            <a:off x="3453694" y="6446159"/>
            <a:ext cx="8148121" cy="45719"/>
            <a:chOff x="3167611" y="4746219"/>
            <a:chExt cx="8148121" cy="45719"/>
          </a:xfrm>
        </p:grpSpPr>
        <p:cxnSp>
          <p:nvCxnSpPr>
            <p:cNvPr id="33" name="מחבר ישר 32">
              <a:extLst>
                <a:ext uri="{FF2B5EF4-FFF2-40B4-BE49-F238E27FC236}">
                  <a16:creationId xmlns:a16="http://schemas.microsoft.com/office/drawing/2014/main" id="{F3B407D4-21C6-C692-6836-709668B1D88E}"/>
                </a:ext>
              </a:extLst>
            </p:cNvPr>
            <p:cNvCxnSpPr>
              <a:cxnSpLocks/>
            </p:cNvCxnSpPr>
            <p:nvPr/>
          </p:nvCxnSpPr>
          <p:spPr>
            <a:xfrm>
              <a:off x="3190471" y="4769079"/>
              <a:ext cx="812526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אליפסה 33">
              <a:extLst>
                <a:ext uri="{FF2B5EF4-FFF2-40B4-BE49-F238E27FC236}">
                  <a16:creationId xmlns:a16="http://schemas.microsoft.com/office/drawing/2014/main" id="{4140818D-992F-0CF5-0D4A-FABFB300795F}"/>
                </a:ext>
              </a:extLst>
            </p:cNvPr>
            <p:cNvSpPr/>
            <p:nvPr/>
          </p:nvSpPr>
          <p:spPr>
            <a:xfrm>
              <a:off x="3167611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5" name="תמונה 34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A938870D-E6DD-6EFD-3D43-236667158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380849"/>
            <a:ext cx="927809" cy="261836"/>
          </a:xfrm>
          <a:prstGeom prst="rect">
            <a:avLst/>
          </a:prstGeom>
        </p:spPr>
      </p:pic>
      <p:pic>
        <p:nvPicPr>
          <p:cNvPr id="36" name="גרפיקה 35">
            <a:extLst>
              <a:ext uri="{FF2B5EF4-FFF2-40B4-BE49-F238E27FC236}">
                <a16:creationId xmlns:a16="http://schemas.microsoft.com/office/drawing/2014/main" id="{5080A916-FF01-EE55-9F1D-D66FAC3D8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5778" y="6372050"/>
            <a:ext cx="927812" cy="193939"/>
          </a:xfrm>
          <a:prstGeom prst="rect">
            <a:avLst/>
          </a:prstGeom>
        </p:spPr>
      </p:pic>
      <p:pic>
        <p:nvPicPr>
          <p:cNvPr id="37" name="גרפיקה 36">
            <a:extLst>
              <a:ext uri="{FF2B5EF4-FFF2-40B4-BE49-F238E27FC236}">
                <a16:creationId xmlns:a16="http://schemas.microsoft.com/office/drawing/2014/main" id="{12B90CE9-208A-D7D0-67EB-DF8766DBF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8586" y="6375322"/>
            <a:ext cx="730156" cy="190667"/>
          </a:xfrm>
          <a:prstGeom prst="rect">
            <a:avLst/>
          </a:prstGeom>
        </p:spPr>
      </p:pic>
      <p:pic>
        <p:nvPicPr>
          <p:cNvPr id="24" name="Picture 2" descr="UAE Government Innovation Framework | Arab National Development Planning  Portal">
            <a:extLst>
              <a:ext uri="{FF2B5EF4-FFF2-40B4-BE49-F238E27FC236}">
                <a16:creationId xmlns:a16="http://schemas.microsoft.com/office/drawing/2014/main" id="{012134D4-7E31-43AA-81BF-0625C633B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44" y="2110133"/>
            <a:ext cx="1132141" cy="1609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EC754B-EF61-4FBE-A20B-531D1381B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8124" y="2036511"/>
            <a:ext cx="1165570" cy="16828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" name="Picture 4" descr="Understanding public sector innovation: Launching innovation briefs on OPSI's  Public Sector Innovation Facets - Observatory of Public Sector Innovation">
            <a:extLst>
              <a:ext uri="{FF2B5EF4-FFF2-40B4-BE49-F238E27FC236}">
                <a16:creationId xmlns:a16="http://schemas.microsoft.com/office/drawing/2014/main" id="{85D53ABC-1D8D-4C66-BEEF-704498383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79" y="2048000"/>
            <a:ext cx="1143315" cy="1609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New Report – The Innovation System of the Public Service of Canada -  Observatory of Public Sector Innovation">
            <a:extLst>
              <a:ext uri="{FF2B5EF4-FFF2-40B4-BE49-F238E27FC236}">
                <a16:creationId xmlns:a16="http://schemas.microsoft.com/office/drawing/2014/main" id="{AF9B1DB7-492D-4073-96E0-2EA519889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34" y="2054708"/>
            <a:ext cx="1165271" cy="1609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Untitled">
            <a:extLst>
              <a:ext uri="{FF2B5EF4-FFF2-40B4-BE49-F238E27FC236}">
                <a16:creationId xmlns:a16="http://schemas.microsoft.com/office/drawing/2014/main" id="{E9559873-D5F8-4F08-A57D-E4C79B6F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85" y="2087256"/>
            <a:ext cx="1175873" cy="1609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242BB4C-2547-4C6B-9C8D-94DD4064EA38}"/>
              </a:ext>
            </a:extLst>
          </p:cNvPr>
          <p:cNvGrpSpPr/>
          <p:nvPr/>
        </p:nvGrpSpPr>
        <p:grpSpPr>
          <a:xfrm>
            <a:off x="1629982" y="4202489"/>
            <a:ext cx="1207453" cy="1579418"/>
            <a:chOff x="1708363" y="3476009"/>
            <a:chExt cx="1368152" cy="1579418"/>
          </a:xfrm>
        </p:grpSpPr>
        <p:pic>
          <p:nvPicPr>
            <p:cNvPr id="40" name="Picture 10" descr="Improving Public Sector Performance: Through Innovation and Inter-Agency  Coordination">
              <a:extLst>
                <a:ext uri="{FF2B5EF4-FFF2-40B4-BE49-F238E27FC236}">
                  <a16:creationId xmlns:a16="http://schemas.microsoft.com/office/drawing/2014/main" id="{539474B4-8F41-47A8-904A-2BD3749C32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72" r="5016"/>
            <a:stretch/>
          </p:blipFill>
          <p:spPr bwMode="auto">
            <a:xfrm>
              <a:off x="1708363" y="3476009"/>
              <a:ext cx="1368152" cy="157941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2" descr="World Bank Group - International Development, Poverty, &amp; Sustainability">
              <a:extLst>
                <a:ext uri="{FF2B5EF4-FFF2-40B4-BE49-F238E27FC236}">
                  <a16:creationId xmlns:a16="http://schemas.microsoft.com/office/drawing/2014/main" id="{6A23632F-D43D-49A8-A338-D0F1C37AC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135" b="95706" l="10000" r="90000">
                          <a14:foregroundMark x1="68714" y1="22456" x2="72581" y2="30675"/>
                          <a14:foregroundMark x1="61613" y1="7362" x2="63945" y2="12319"/>
                          <a14:foregroundMark x1="72581" y1="30675" x2="73727" y2="36670"/>
                          <a14:foregroundMark x1="45783" y1="6954" x2="60968" y2="8589"/>
                          <a14:foregroundMark x1="68685" y1="22514" x2="73548" y2="31288"/>
                          <a14:foregroundMark x1="60968" y1="8589" x2="63520" y2="13195"/>
                          <a14:foregroundMark x1="73548" y1="31288" x2="73871" y2="35583"/>
                          <a14:foregroundMark x1="53353" y1="95092" x2="56774" y2="95706"/>
                          <a14:foregroundMark x1="50791" y1="94632" x2="53353" y2="95092"/>
                          <a14:foregroundMark x1="49080" y1="94325" x2="49139" y2="94336"/>
                          <a14:foregroundMark x1="39677" y1="92638" x2="43036" y2="93241"/>
                          <a14:foregroundMark x1="57420" y1="95092" x2="63226" y2="89571"/>
                          <a14:foregroundMark x1="56774" y1="95706" x2="57420" y2="95092"/>
                          <a14:backgroundMark x1="41935" y1="26380" x2="41935" y2="26380"/>
                          <a14:backgroundMark x1="53226" y1="30675" x2="53226" y2="30675"/>
                          <a14:backgroundMark x1="60000" y1="31288" x2="60000" y2="31288"/>
                          <a14:backgroundMark x1="59677" y1="23313" x2="59032" y2="33742"/>
                          <a14:backgroundMark x1="63871" y1="23313" x2="66774" y2="26380"/>
                          <a14:backgroundMark x1="70323" y1="38037" x2="72258" y2="55215"/>
                          <a14:backgroundMark x1="61290" y1="17791" x2="66774" y2="23313"/>
                          <a14:backgroundMark x1="38065" y1="15337" x2="44839" y2="10429"/>
                          <a14:backgroundMark x1="66129" y1="31288" x2="65806" y2="23313"/>
                          <a14:backgroundMark x1="31613" y1="25153" x2="31613" y2="25153"/>
                          <a14:backgroundMark x1="43226" y1="92638" x2="50000" y2="91411"/>
                          <a14:backgroundMark x1="49677" y1="95092" x2="49677" y2="95092"/>
                          <a14:backgroundMark x1="50000" y1="92638" x2="48710" y2="932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225" y="3533060"/>
              <a:ext cx="284919" cy="14981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1" descr="INNOVATION IN THE PUBLIC SECTOR">
            <a:extLst>
              <a:ext uri="{FF2B5EF4-FFF2-40B4-BE49-F238E27FC236}">
                <a16:creationId xmlns:a16="http://schemas.microsoft.com/office/drawing/2014/main" id="{3977A62F-7AD7-4276-ABEE-4F2FA9B82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30" y="4192979"/>
            <a:ext cx="1114577" cy="15745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Growing government innovation labs: an insider's guide | United Nations  Development Programme">
            <a:extLst>
              <a:ext uri="{FF2B5EF4-FFF2-40B4-BE49-F238E27FC236}">
                <a16:creationId xmlns:a16="http://schemas.microsoft.com/office/drawing/2014/main" id="{3FF48CFA-5E5C-4D49-BE39-CEB5F38D4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47" y="4245565"/>
            <a:ext cx="1114577" cy="15782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Public Sector Innovation Scan of Denmark - Observatory of Public Sector  Innovation">
            <a:extLst>
              <a:ext uri="{FF2B5EF4-FFF2-40B4-BE49-F238E27FC236}">
                <a16:creationId xmlns:a16="http://schemas.microsoft.com/office/drawing/2014/main" id="{25F27522-16B8-477D-BB76-54EC2DEC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55" y="4223469"/>
            <a:ext cx="1114577" cy="15831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OECD Observatory of Public Sector Innovation (@OPSIgov) / Twitter">
            <a:extLst>
              <a:ext uri="{FF2B5EF4-FFF2-40B4-BE49-F238E27FC236}">
                <a16:creationId xmlns:a16="http://schemas.microsoft.com/office/drawing/2014/main" id="{F62C6186-4C52-4466-AC34-F51D781F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106" y="2102827"/>
            <a:ext cx="1211271" cy="1609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F316DD3-B3ED-40CA-998A-06DB76FE17C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7616" y="4209831"/>
            <a:ext cx="1102761" cy="15745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CF13E1-57A3-48AA-92B4-70120AA6EEA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0186" y="2036511"/>
            <a:ext cx="1207453" cy="17195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278721-CBC5-4BC3-8423-3DA77AE294B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27158" y="4209831"/>
            <a:ext cx="1019477" cy="15577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8506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Title 109">
            <a:extLst>
              <a:ext uri="{FF2B5EF4-FFF2-40B4-BE49-F238E27FC236}">
                <a16:creationId xmlns:a16="http://schemas.microsoft.com/office/drawing/2014/main" id="{4554B267-00CB-AEC7-9C55-8AB1B50ED14A}"/>
              </a:ext>
            </a:extLst>
          </p:cNvPr>
          <p:cNvSpPr txBox="1">
            <a:spLocks/>
          </p:cNvSpPr>
          <p:nvPr/>
        </p:nvSpPr>
        <p:spPr>
          <a:xfrm>
            <a:off x="1447252" y="96510"/>
            <a:ext cx="9336144" cy="112007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kern="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הרחבת תפיסת החדשנות – מנוע צמיחה </a:t>
            </a:r>
            <a:endParaRPr lang="he-IL" sz="3600" b="1" dirty="0">
              <a:solidFill>
                <a:srgbClr val="002D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09E89809-701A-5476-7674-C0F6C9C2B1F2}"/>
              </a:ext>
            </a:extLst>
          </p:cNvPr>
          <p:cNvSpPr txBox="1"/>
          <p:nvPr/>
        </p:nvSpPr>
        <p:spPr>
          <a:xfrm>
            <a:off x="-1538387" y="5746260"/>
            <a:ext cx="137303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500" kern="0" dirty="0" err="1">
                <a:solidFill>
                  <a:srgbClr val="8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גולשטיין</a:t>
            </a:r>
            <a:r>
              <a:rPr lang="he-IL" sz="1500" kern="0" dirty="0">
                <a:solidFill>
                  <a:srgbClr val="8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he-IL" sz="1500" kern="0" dirty="0" err="1">
                <a:solidFill>
                  <a:srgbClr val="8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גלפרין</a:t>
            </a:r>
            <a:r>
              <a:rPr lang="he-IL" sz="1500" kern="0" dirty="0">
                <a:solidFill>
                  <a:srgbClr val="8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ר', בארי ג', קול א', לוי ל' (2022). לא על המו"פ לבדו — הרחבת תפיסת החדשנות של ישראל. המכון הישראלי לדמוקרטיה.</a:t>
            </a:r>
            <a:endParaRPr lang="en-US" sz="1500" dirty="0"/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AF00B4D2-CC00-0FE0-5487-DD8F7DC0BE4A}"/>
              </a:ext>
            </a:extLst>
          </p:cNvPr>
          <p:cNvGrpSpPr/>
          <p:nvPr/>
        </p:nvGrpSpPr>
        <p:grpSpPr>
          <a:xfrm>
            <a:off x="3642360" y="6329405"/>
            <a:ext cx="8148121" cy="45719"/>
            <a:chOff x="3167611" y="4746219"/>
            <a:chExt cx="8148121" cy="45719"/>
          </a:xfrm>
        </p:grpSpPr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D330B920-1AFB-63BA-35EE-AB210AADF90C}"/>
                </a:ext>
              </a:extLst>
            </p:cNvPr>
            <p:cNvCxnSpPr>
              <a:cxnSpLocks/>
            </p:cNvCxnSpPr>
            <p:nvPr/>
          </p:nvCxnSpPr>
          <p:spPr>
            <a:xfrm>
              <a:off x="3190471" y="4769079"/>
              <a:ext cx="812526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A0E05023-05F1-D619-0949-5CDF03B6670E}"/>
                </a:ext>
              </a:extLst>
            </p:cNvPr>
            <p:cNvSpPr/>
            <p:nvPr/>
          </p:nvSpPr>
          <p:spPr>
            <a:xfrm>
              <a:off x="3167611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תמונה 26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F02494CF-02A2-5CBB-DB3A-600C97DBB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29" name="גרפיקה 28">
            <a:extLst>
              <a:ext uri="{FF2B5EF4-FFF2-40B4-BE49-F238E27FC236}">
                <a16:creationId xmlns:a16="http://schemas.microsoft.com/office/drawing/2014/main" id="{26FD03D6-29F0-4219-6911-75C4CCE4E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77A5D071-8019-7E4F-2686-EDEBCB36D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69FE52D-F88D-48D8-9136-B7ACF868F06E}"/>
              </a:ext>
            </a:extLst>
          </p:cNvPr>
          <p:cNvGrpSpPr/>
          <p:nvPr/>
        </p:nvGrpSpPr>
        <p:grpSpPr>
          <a:xfrm>
            <a:off x="3338593" y="1656994"/>
            <a:ext cx="5514813" cy="3544011"/>
            <a:chOff x="581258" y="244692"/>
            <a:chExt cx="9880891" cy="6621566"/>
          </a:xfrm>
        </p:grpSpPr>
        <p:sp>
          <p:nvSpPr>
            <p:cNvPr id="44" name="Partial Circle 43">
              <a:extLst>
                <a:ext uri="{FF2B5EF4-FFF2-40B4-BE49-F238E27FC236}">
                  <a16:creationId xmlns:a16="http://schemas.microsoft.com/office/drawing/2014/main" id="{5C7ED9A9-4951-458F-AC49-9A8AA4B7A7B8}"/>
                </a:ext>
              </a:extLst>
            </p:cNvPr>
            <p:cNvSpPr/>
            <p:nvPr/>
          </p:nvSpPr>
          <p:spPr>
            <a:xfrm>
              <a:off x="2931164" y="889003"/>
              <a:ext cx="5577832" cy="5313673"/>
            </a:xfrm>
            <a:prstGeom prst="pi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3183F4A-EFDC-4FCA-BC43-D786B3221586}"/>
                </a:ext>
              </a:extLst>
            </p:cNvPr>
            <p:cNvCxnSpPr>
              <a:cxnSpLocks/>
              <a:stCxn id="44" idx="2"/>
              <a:endCxn id="44" idx="0"/>
            </p:cNvCxnSpPr>
            <p:nvPr/>
          </p:nvCxnSpPr>
          <p:spPr>
            <a:xfrm>
              <a:off x="2931164" y="3545840"/>
              <a:ext cx="5577832" cy="0"/>
            </a:xfrm>
            <a:prstGeom prst="straightConnector1">
              <a:avLst/>
            </a:prstGeom>
            <a:ln w="95250">
              <a:solidFill>
                <a:schemeClr val="tx2">
                  <a:lumMod val="10000"/>
                  <a:lumOff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44723F-F7A1-4958-83D6-FABF69893A36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>
              <a:off x="5720080" y="889003"/>
              <a:ext cx="0" cy="5308597"/>
            </a:xfrm>
            <a:prstGeom prst="straightConnector1">
              <a:avLst/>
            </a:prstGeom>
            <a:ln w="95250">
              <a:solidFill>
                <a:schemeClr val="tx2">
                  <a:lumMod val="10000"/>
                  <a:lumOff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B8A2587-C2E6-42F2-A044-E3588AAFCEF6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>
              <a:off x="5720080" y="889003"/>
              <a:ext cx="0" cy="265429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BEDA8AE-4D92-41CF-ADB6-DD0EEA07446A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H="1" flipV="1">
              <a:off x="5720080" y="3543301"/>
              <a:ext cx="2788916" cy="253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5BD68B-62C9-4570-BB23-ABF5156B1121}"/>
                </a:ext>
              </a:extLst>
            </p:cNvPr>
            <p:cNvSpPr txBox="1"/>
            <p:nvPr/>
          </p:nvSpPr>
          <p:spPr>
            <a:xfrm>
              <a:off x="4902187" y="244692"/>
              <a:ext cx="1669821" cy="634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המצאה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99C21A3-446E-496F-A9AA-075A02218F5D}"/>
                </a:ext>
              </a:extLst>
            </p:cNvPr>
            <p:cNvSpPr txBox="1"/>
            <p:nvPr/>
          </p:nvSpPr>
          <p:spPr>
            <a:xfrm>
              <a:off x="6353489" y="1933323"/>
              <a:ext cx="1449884" cy="1010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מו"פ טכנולוגי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2F5138A-9F31-47C5-8653-A6D23979324F}"/>
                </a:ext>
              </a:extLst>
            </p:cNvPr>
            <p:cNvSpPr txBox="1"/>
            <p:nvPr/>
          </p:nvSpPr>
          <p:spPr>
            <a:xfrm>
              <a:off x="581258" y="3358634"/>
              <a:ext cx="2316862" cy="634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לא-טכנולוגי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9B93C89-2B58-407A-9E8E-493BDD1C4053}"/>
                </a:ext>
              </a:extLst>
            </p:cNvPr>
            <p:cNvSpPr txBox="1"/>
            <p:nvPr/>
          </p:nvSpPr>
          <p:spPr>
            <a:xfrm>
              <a:off x="8666471" y="3511036"/>
              <a:ext cx="1795678" cy="64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טכנולוגי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0A9EBC-A073-4242-8186-D37224F931C2}"/>
                </a:ext>
              </a:extLst>
            </p:cNvPr>
            <p:cNvSpPr txBox="1"/>
            <p:nvPr/>
          </p:nvSpPr>
          <p:spPr>
            <a:xfrm>
              <a:off x="4902187" y="6231370"/>
              <a:ext cx="1772497" cy="634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הטמעה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5937B53-D2BC-43B4-B780-54C868BD8871}"/>
                </a:ext>
              </a:extLst>
            </p:cNvPr>
            <p:cNvSpPr txBox="1"/>
            <p:nvPr/>
          </p:nvSpPr>
          <p:spPr>
            <a:xfrm>
              <a:off x="4005594" y="4645381"/>
              <a:ext cx="3545823" cy="57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500" dirty="0">
                  <a:latin typeface="Arial" panose="020B0604020202020204" pitchFamily="34" charset="0"/>
                  <a:cs typeface="Arial" panose="020B0604020202020204" pitchFamily="34" charset="0"/>
                </a:rPr>
                <a:t>אימוץ בקנה מידה רחב</a:t>
              </a: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6C2833E-34CD-4454-AAB2-4F48A7792D9A}"/>
                </a:ext>
              </a:extLst>
            </p:cNvPr>
            <p:cNvSpPr txBox="1"/>
            <p:nvPr/>
          </p:nvSpPr>
          <p:spPr>
            <a:xfrm>
              <a:off x="3483183" y="1902132"/>
              <a:ext cx="1951996" cy="603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80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1C54D65-D861-76DB-7CEB-A481163EB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F714DAE0-255F-3488-538C-EA9A9869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2235" y="1566605"/>
            <a:ext cx="4068203" cy="1569882"/>
          </a:xfrm>
        </p:spPr>
        <p:txBody>
          <a:bodyPr anchor="b">
            <a:no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חדשנות בממשלה ובמגזר הציבורי</a:t>
            </a:r>
            <a:endParaRPr lang="he-IL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גרפיקה 17">
            <a:extLst>
              <a:ext uri="{FF2B5EF4-FFF2-40B4-BE49-F238E27FC236}">
                <a16:creationId xmlns:a16="http://schemas.microsoft.com/office/drawing/2014/main" id="{516526C9-3136-B3A6-F9D6-308DC40EA780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A5F481BE-55E1-4675-BE06-FA35F0A3EB95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FA3B57F-E5AC-BBDA-3D37-597DB6D76346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גרפיקה 17">
              <a:extLst>
                <a:ext uri="{FF2B5EF4-FFF2-40B4-BE49-F238E27FC236}">
                  <a16:creationId xmlns:a16="http://schemas.microsoft.com/office/drawing/2014/main" id="{909851BC-FEEE-95F8-C5F5-661D8B8047FA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32" name="צורה חופשית: צורה 31">
                <a:extLst>
                  <a:ext uri="{FF2B5EF4-FFF2-40B4-BE49-F238E27FC236}">
                    <a16:creationId xmlns:a16="http://schemas.microsoft.com/office/drawing/2014/main" id="{AF2E5F60-0099-188A-BBED-8751035EA26F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צורה חופשית: צורה 32">
                <a:extLst>
                  <a:ext uri="{FF2B5EF4-FFF2-40B4-BE49-F238E27FC236}">
                    <a16:creationId xmlns:a16="http://schemas.microsoft.com/office/drawing/2014/main" id="{888F6C8D-37E0-C4D4-DD7F-0A2B83898431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צורה חופשית: צורה 33">
                <a:extLst>
                  <a:ext uri="{FF2B5EF4-FFF2-40B4-BE49-F238E27FC236}">
                    <a16:creationId xmlns:a16="http://schemas.microsoft.com/office/drawing/2014/main" id="{0E8CD92E-8EC3-B759-8A31-2E39F99D25BB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צורה חופשית: צורה 34">
                <a:extLst>
                  <a:ext uri="{FF2B5EF4-FFF2-40B4-BE49-F238E27FC236}">
                    <a16:creationId xmlns:a16="http://schemas.microsoft.com/office/drawing/2014/main" id="{AD3221EC-EB5D-8DBD-2067-3534B9A36481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69C9F6E-D813-5517-B13C-BE887C651000}"/>
              </a:ext>
            </a:extLst>
          </p:cNvPr>
          <p:cNvSpPr txBox="1"/>
          <p:nvPr/>
        </p:nvSpPr>
        <p:spPr>
          <a:xfrm>
            <a:off x="8456445" y="3643952"/>
            <a:ext cx="29049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דגש על חדשנות ארגונית</a:t>
            </a:r>
            <a:endParaRPr lang="en-US" sz="2800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6B96E853-D6E4-A1B5-BD99-617B069F064E}"/>
              </a:ext>
            </a:extLst>
          </p:cNvPr>
          <p:cNvCxnSpPr/>
          <p:nvPr/>
        </p:nvCxnSpPr>
        <p:spPr>
          <a:xfrm flipH="1">
            <a:off x="9192556" y="3429031"/>
            <a:ext cx="16198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865DCD95-7B9A-E910-B919-417ABD861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049E71BE-9091-A529-07BC-CFF9A9867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570FA5ED-09F4-FCD9-BFB2-356F86842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  <p:sp>
        <p:nvSpPr>
          <p:cNvPr id="40" name="Flowchart: Or 39">
            <a:extLst>
              <a:ext uri="{FF2B5EF4-FFF2-40B4-BE49-F238E27FC236}">
                <a16:creationId xmlns:a16="http://schemas.microsoft.com/office/drawing/2014/main" id="{B1B6CFD3-1490-4A26-A1CC-F92872D0EA53}"/>
              </a:ext>
            </a:extLst>
          </p:cNvPr>
          <p:cNvSpPr/>
          <p:nvPr/>
        </p:nvSpPr>
        <p:spPr>
          <a:xfrm>
            <a:off x="2126618" y="2081612"/>
            <a:ext cx="3113151" cy="2837203"/>
          </a:xfrm>
          <a:prstGeom prst="flowChar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F0CFDA-4466-4B5C-80B7-58489BE6CD9A}"/>
              </a:ext>
            </a:extLst>
          </p:cNvPr>
          <p:cNvSpPr/>
          <p:nvPr/>
        </p:nvSpPr>
        <p:spPr>
          <a:xfrm>
            <a:off x="6401891" y="3457320"/>
            <a:ext cx="178120" cy="34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E7A1E6-0045-4A9B-9C5D-841A62D87C40}"/>
              </a:ext>
            </a:extLst>
          </p:cNvPr>
          <p:cNvGrpSpPr/>
          <p:nvPr/>
        </p:nvGrpSpPr>
        <p:grpSpPr>
          <a:xfrm>
            <a:off x="642768" y="1621048"/>
            <a:ext cx="5686983" cy="3664769"/>
            <a:chOff x="272546" y="19070"/>
            <a:chExt cx="10189369" cy="6847188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089D9BA-24C8-4FDD-99F3-AF36C4C7BCBF}"/>
                </a:ext>
              </a:extLst>
            </p:cNvPr>
            <p:cNvCxnSpPr>
              <a:cxnSpLocks/>
            </p:cNvCxnSpPr>
            <p:nvPr/>
          </p:nvCxnSpPr>
          <p:spPr>
            <a:xfrm>
              <a:off x="2931164" y="3545840"/>
              <a:ext cx="5577832" cy="0"/>
            </a:xfrm>
            <a:prstGeom prst="straightConnector1">
              <a:avLst/>
            </a:prstGeom>
            <a:ln w="95250">
              <a:solidFill>
                <a:schemeClr val="tx2">
                  <a:lumMod val="10000"/>
                  <a:lumOff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AC8B827-F0C6-4704-8521-4EA8A8BE7391}"/>
                </a:ext>
              </a:extLst>
            </p:cNvPr>
            <p:cNvCxnSpPr>
              <a:cxnSpLocks/>
            </p:cNvCxnSpPr>
            <p:nvPr/>
          </p:nvCxnSpPr>
          <p:spPr>
            <a:xfrm>
              <a:off x="5720080" y="889003"/>
              <a:ext cx="0" cy="5308597"/>
            </a:xfrm>
            <a:prstGeom prst="straightConnector1">
              <a:avLst/>
            </a:prstGeom>
            <a:ln w="95250">
              <a:solidFill>
                <a:schemeClr val="tx2">
                  <a:lumMod val="10000"/>
                  <a:lumOff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82E6460-477E-4F4C-AA5D-638F290802A9}"/>
                </a:ext>
              </a:extLst>
            </p:cNvPr>
            <p:cNvCxnSpPr>
              <a:cxnSpLocks/>
            </p:cNvCxnSpPr>
            <p:nvPr/>
          </p:nvCxnSpPr>
          <p:spPr>
            <a:xfrm>
              <a:off x="5720080" y="889003"/>
              <a:ext cx="0" cy="265429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7254E5B-1CD2-4174-9F32-FE3FAE19D3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20080" y="3543301"/>
              <a:ext cx="2788916" cy="253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A6388D7-A614-4957-AEBB-3738980A39A9}"/>
                </a:ext>
              </a:extLst>
            </p:cNvPr>
            <p:cNvSpPr txBox="1"/>
            <p:nvPr/>
          </p:nvSpPr>
          <p:spPr>
            <a:xfrm>
              <a:off x="4953524" y="19070"/>
              <a:ext cx="1669822" cy="63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המצאה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623EF57-9D93-49E2-835A-2FF0D79748AC}"/>
                </a:ext>
              </a:extLst>
            </p:cNvPr>
            <p:cNvSpPr txBox="1"/>
            <p:nvPr/>
          </p:nvSpPr>
          <p:spPr>
            <a:xfrm>
              <a:off x="5987202" y="2193476"/>
              <a:ext cx="2044389" cy="603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GovTech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308AE0-13FB-4383-8ABE-5239C016B0EC}"/>
                </a:ext>
              </a:extLst>
            </p:cNvPr>
            <p:cNvSpPr txBox="1"/>
            <p:nvPr/>
          </p:nvSpPr>
          <p:spPr>
            <a:xfrm>
              <a:off x="272546" y="3101128"/>
              <a:ext cx="2316862" cy="63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לא-טכנולוגי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E5190B6-574E-4320-BF9A-66512154D961}"/>
                </a:ext>
              </a:extLst>
            </p:cNvPr>
            <p:cNvSpPr txBox="1"/>
            <p:nvPr/>
          </p:nvSpPr>
          <p:spPr>
            <a:xfrm>
              <a:off x="8666237" y="3272143"/>
              <a:ext cx="1795678" cy="645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טכנולוגי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5B00A6C-79E7-469A-827F-EC240B29B862}"/>
                </a:ext>
              </a:extLst>
            </p:cNvPr>
            <p:cNvSpPr txBox="1"/>
            <p:nvPr/>
          </p:nvSpPr>
          <p:spPr>
            <a:xfrm>
              <a:off x="4902187" y="6231370"/>
              <a:ext cx="1772497" cy="634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הטמעה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260845B-B4AF-4B19-ACC1-48415446E3EE}"/>
              </a:ext>
            </a:extLst>
          </p:cNvPr>
          <p:cNvCxnSpPr>
            <a:cxnSpLocks/>
          </p:cNvCxnSpPr>
          <p:nvPr/>
        </p:nvCxnSpPr>
        <p:spPr>
          <a:xfrm>
            <a:off x="3683193" y="3490027"/>
            <a:ext cx="0" cy="142064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7F6FDB2-4343-4D41-9018-D1D504A1D737}"/>
              </a:ext>
            </a:extLst>
          </p:cNvPr>
          <p:cNvSpPr txBox="1"/>
          <p:nvPr/>
        </p:nvSpPr>
        <p:spPr>
          <a:xfrm>
            <a:off x="3771086" y="3817601"/>
            <a:ext cx="11410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דיגטציה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6410F58-7157-4A0F-9AE5-8048F0971E58}"/>
              </a:ext>
            </a:extLst>
          </p:cNvPr>
          <p:cNvGrpSpPr/>
          <p:nvPr/>
        </p:nvGrpSpPr>
        <p:grpSpPr>
          <a:xfrm>
            <a:off x="2054609" y="2057019"/>
            <a:ext cx="1675876" cy="2900554"/>
            <a:chOff x="2697706" y="1399388"/>
            <a:chExt cx="1675876" cy="290055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51368F9-F1B7-438B-9F1C-587CC7AB9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789" t="5108" r="46955" b="5144"/>
            <a:stretch/>
          </p:blipFill>
          <p:spPr>
            <a:xfrm>
              <a:off x="2697706" y="1399388"/>
              <a:ext cx="1675876" cy="2900554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F9B7607-33E9-4C8E-9AED-EF5D2A7C7649}"/>
                </a:ext>
              </a:extLst>
            </p:cNvPr>
            <p:cNvSpPr txBox="1"/>
            <p:nvPr/>
          </p:nvSpPr>
          <p:spPr>
            <a:xfrm>
              <a:off x="2827691" y="2457250"/>
              <a:ext cx="150988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5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חדשנות ארגונית בממשלה ומגזר ציבורי</a:t>
              </a:r>
              <a:endParaRPr lang="en-U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7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09">
            <a:extLst>
              <a:ext uri="{FF2B5EF4-FFF2-40B4-BE49-F238E27FC236}">
                <a16:creationId xmlns:a16="http://schemas.microsoft.com/office/drawing/2014/main" id="{FBCFD809-A2CC-3DB8-7926-AF9CCA4677DD}"/>
              </a:ext>
            </a:extLst>
          </p:cNvPr>
          <p:cNvSpPr txBox="1">
            <a:spLocks/>
          </p:cNvSpPr>
          <p:nvPr/>
        </p:nvSpPr>
        <p:spPr>
          <a:xfrm>
            <a:off x="1427928" y="398933"/>
            <a:ext cx="9336144" cy="112007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kern="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הצבא צועד על קיבתו... המגזר הציבורי על איכות אנשיו</a:t>
            </a:r>
            <a:endParaRPr lang="he-IL" sz="3600" b="1" dirty="0">
              <a:solidFill>
                <a:srgbClr val="002D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תמונה 20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0E8CB916-5AE2-A355-0C74-68AA1B961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A93583FB-3164-0ADD-8BBD-66300D565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27" name="גרפיקה 26">
            <a:extLst>
              <a:ext uri="{FF2B5EF4-FFF2-40B4-BE49-F238E27FC236}">
                <a16:creationId xmlns:a16="http://schemas.microsoft.com/office/drawing/2014/main" id="{D3FA2A56-3958-A8F2-FD3E-A52285F60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909523F-51D7-4166-8533-0991EEED003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" b="3636"/>
          <a:stretch/>
        </p:blipFill>
        <p:spPr bwMode="auto">
          <a:xfrm>
            <a:off x="2193551" y="1680763"/>
            <a:ext cx="7804898" cy="3885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51BC088-13DF-4706-B6D8-63C0947C4939}"/>
              </a:ext>
            </a:extLst>
          </p:cNvPr>
          <p:cNvSpPr/>
          <p:nvPr/>
        </p:nvSpPr>
        <p:spPr>
          <a:xfrm>
            <a:off x="7090134" y="6029100"/>
            <a:ext cx="47067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1500" kern="0" dirty="0">
                <a:solidFill>
                  <a:srgbClr val="8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OECD (2018). Core Skills for Public Sector Innovation</a:t>
            </a:r>
          </a:p>
        </p:txBody>
      </p:sp>
    </p:spTree>
    <p:extLst>
      <p:ext uri="{BB962C8B-B14F-4D97-AF65-F5344CB8AC3E}">
        <p14:creationId xmlns:p14="http://schemas.microsoft.com/office/powerpoint/2010/main" val="5627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מלבן 14">
            <a:extLst>
              <a:ext uri="{FF2B5EF4-FFF2-40B4-BE49-F238E27FC236}">
                <a16:creationId xmlns:a16="http://schemas.microsoft.com/office/drawing/2014/main" id="{26416CDB-AA0D-CE0F-BEF3-962CBABEB32B}"/>
              </a:ext>
            </a:extLst>
          </p:cNvPr>
          <p:cNvSpPr/>
          <p:nvPr/>
        </p:nvSpPr>
        <p:spPr>
          <a:xfrm>
            <a:off x="2261979" y="733904"/>
            <a:ext cx="7668042" cy="777513"/>
          </a:xfrm>
          <a:prstGeom prst="rect">
            <a:avLst/>
          </a:prstGeom>
          <a:solidFill>
            <a:srgbClr val="002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83CEEA9C-67C7-B108-0F60-0D095E1C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43" y="815029"/>
            <a:ext cx="7263513" cy="651023"/>
          </a:xfrm>
        </p:spPr>
        <p:txBody>
          <a:bodyPr>
            <a:norm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פערים בידע על ישראל</a:t>
            </a:r>
            <a:endParaRPr lang="he-IL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E4C9F9-C59E-438C-98F0-702DF2D0320D}"/>
              </a:ext>
            </a:extLst>
          </p:cNvPr>
          <p:cNvGrpSpPr/>
          <p:nvPr/>
        </p:nvGrpSpPr>
        <p:grpSpPr>
          <a:xfrm>
            <a:off x="8405686" y="2394840"/>
            <a:ext cx="3048670" cy="3048670"/>
            <a:chOff x="8415543" y="2340724"/>
            <a:chExt cx="3048670" cy="30486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BF575CF-1B25-461A-A7B1-04482D9B3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9711" y="3031435"/>
              <a:ext cx="2380620" cy="1727708"/>
            </a:xfrm>
            <a:prstGeom prst="rect">
              <a:avLst/>
            </a:prstGeom>
          </p:spPr>
        </p:pic>
        <p:pic>
          <p:nvPicPr>
            <p:cNvPr id="27" name="גרפיקה 26">
              <a:extLst>
                <a:ext uri="{FF2B5EF4-FFF2-40B4-BE49-F238E27FC236}">
                  <a16:creationId xmlns:a16="http://schemas.microsoft.com/office/drawing/2014/main" id="{3A16021B-9E0A-9268-80EF-0D6F7A1FA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15543" y="2340724"/>
              <a:ext cx="3048670" cy="3048670"/>
            </a:xfrm>
            <a:prstGeom prst="rect">
              <a:avLst/>
            </a:prstGeom>
          </p:spPr>
        </p:pic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0C50ABF4-E0D9-6ECF-8B71-6ED24ECA4939}"/>
              </a:ext>
            </a:extLst>
          </p:cNvPr>
          <p:cNvGrpSpPr/>
          <p:nvPr/>
        </p:nvGrpSpPr>
        <p:grpSpPr>
          <a:xfrm>
            <a:off x="3642360" y="6329405"/>
            <a:ext cx="8148121" cy="45719"/>
            <a:chOff x="3167611" y="4746219"/>
            <a:chExt cx="8148121" cy="45719"/>
          </a:xfrm>
        </p:grpSpPr>
        <p:cxnSp>
          <p:nvCxnSpPr>
            <p:cNvPr id="33" name="מחבר ישר 32">
              <a:extLst>
                <a:ext uri="{FF2B5EF4-FFF2-40B4-BE49-F238E27FC236}">
                  <a16:creationId xmlns:a16="http://schemas.microsoft.com/office/drawing/2014/main" id="{F3B407D4-21C6-C692-6836-709668B1D88E}"/>
                </a:ext>
              </a:extLst>
            </p:cNvPr>
            <p:cNvCxnSpPr>
              <a:cxnSpLocks/>
            </p:cNvCxnSpPr>
            <p:nvPr/>
          </p:nvCxnSpPr>
          <p:spPr>
            <a:xfrm>
              <a:off x="3190471" y="4769079"/>
              <a:ext cx="812526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אליפסה 33">
              <a:extLst>
                <a:ext uri="{FF2B5EF4-FFF2-40B4-BE49-F238E27FC236}">
                  <a16:creationId xmlns:a16="http://schemas.microsoft.com/office/drawing/2014/main" id="{4140818D-992F-0CF5-0D4A-FABFB300795F}"/>
                </a:ext>
              </a:extLst>
            </p:cNvPr>
            <p:cNvSpPr/>
            <p:nvPr/>
          </p:nvSpPr>
          <p:spPr>
            <a:xfrm>
              <a:off x="3167611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5" name="תמונה 34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A938870D-E6DD-6EFD-3D43-2366671580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36" name="גרפיקה 35">
            <a:extLst>
              <a:ext uri="{FF2B5EF4-FFF2-40B4-BE49-F238E27FC236}">
                <a16:creationId xmlns:a16="http://schemas.microsoft.com/office/drawing/2014/main" id="{5080A916-FF01-EE55-9F1D-D66FAC3D8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37" name="גרפיקה 36">
            <a:extLst>
              <a:ext uri="{FF2B5EF4-FFF2-40B4-BE49-F238E27FC236}">
                <a16:creationId xmlns:a16="http://schemas.microsoft.com/office/drawing/2014/main" id="{12B90CE9-208A-D7D0-67EB-DF8766DBF9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9533DCF-2AC5-4E30-B5F4-ADAC56F9AA91}"/>
              </a:ext>
            </a:extLst>
          </p:cNvPr>
          <p:cNvGrpSpPr/>
          <p:nvPr/>
        </p:nvGrpSpPr>
        <p:grpSpPr>
          <a:xfrm>
            <a:off x="4566839" y="2407506"/>
            <a:ext cx="3048670" cy="3048670"/>
            <a:chOff x="4444478" y="2374807"/>
            <a:chExt cx="3048670" cy="3048670"/>
          </a:xfrm>
        </p:grpSpPr>
        <p:pic>
          <p:nvPicPr>
            <p:cNvPr id="21" name="גרפיקה 20">
              <a:extLst>
                <a:ext uri="{FF2B5EF4-FFF2-40B4-BE49-F238E27FC236}">
                  <a16:creationId xmlns:a16="http://schemas.microsoft.com/office/drawing/2014/main" id="{B1E24CB9-B222-65EF-FEA9-6D5A4222A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44478" y="2374807"/>
              <a:ext cx="3048670" cy="3048670"/>
            </a:xfrm>
            <a:prstGeom prst="rect">
              <a:avLst/>
            </a:prstGeom>
          </p:spPr>
        </p:pic>
        <p:sp>
          <p:nvSpPr>
            <p:cNvPr id="31" name="תיבת טקסט 30">
              <a:extLst>
                <a:ext uri="{FF2B5EF4-FFF2-40B4-BE49-F238E27FC236}">
                  <a16:creationId xmlns:a16="http://schemas.microsoft.com/office/drawing/2014/main" id="{684AB825-F50F-AD0B-7AE9-29157EF49A4B}"/>
                </a:ext>
              </a:extLst>
            </p:cNvPr>
            <p:cNvSpPr txBox="1"/>
            <p:nvPr/>
          </p:nvSpPr>
          <p:spPr>
            <a:xfrm>
              <a:off x="4930741" y="2717809"/>
              <a:ext cx="19945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הון אנושי מחולל חדשנות</a:t>
              </a:r>
            </a:p>
          </p:txBody>
        </p:sp>
        <p:sp>
          <p:nvSpPr>
            <p:cNvPr id="25" name="תיבת טקסט 30">
              <a:extLst>
                <a:ext uri="{FF2B5EF4-FFF2-40B4-BE49-F238E27FC236}">
                  <a16:creationId xmlns:a16="http://schemas.microsoft.com/office/drawing/2014/main" id="{3D2A5CFC-71FE-4CFE-B01A-43F5F06F55C0}"/>
                </a:ext>
              </a:extLst>
            </p:cNvPr>
            <p:cNvSpPr txBox="1"/>
            <p:nvPr/>
          </p:nvSpPr>
          <p:spPr>
            <a:xfrm>
              <a:off x="4683085" y="3532720"/>
              <a:ext cx="248990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מה נדרש?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מה המענים הקיימים?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מה החסמים? איסוף אמפירי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60483-037C-4F80-A498-58B44A7A648B}"/>
              </a:ext>
            </a:extLst>
          </p:cNvPr>
          <p:cNvGrpSpPr/>
          <p:nvPr/>
        </p:nvGrpSpPr>
        <p:grpSpPr>
          <a:xfrm>
            <a:off x="737644" y="2394840"/>
            <a:ext cx="3048671" cy="3048671"/>
            <a:chOff x="391866" y="2238375"/>
            <a:chExt cx="3048671" cy="3048671"/>
          </a:xfrm>
        </p:grpSpPr>
        <p:pic>
          <p:nvPicPr>
            <p:cNvPr id="19" name="גרפיקה 18">
              <a:extLst>
                <a:ext uri="{FF2B5EF4-FFF2-40B4-BE49-F238E27FC236}">
                  <a16:creationId xmlns:a16="http://schemas.microsoft.com/office/drawing/2014/main" id="{99CCDCF9-D087-34C0-EF92-9A97BF454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91866" y="2238375"/>
              <a:ext cx="3048671" cy="3048671"/>
            </a:xfrm>
            <a:prstGeom prst="rect">
              <a:avLst/>
            </a:prstGeom>
          </p:spPr>
        </p:pic>
        <p:sp>
          <p:nvSpPr>
            <p:cNvPr id="26" name="תיבת טקסט 30">
              <a:extLst>
                <a:ext uri="{FF2B5EF4-FFF2-40B4-BE49-F238E27FC236}">
                  <a16:creationId xmlns:a16="http://schemas.microsoft.com/office/drawing/2014/main" id="{70E5B349-B1D5-4DDE-BADD-E342A62864E7}"/>
                </a:ext>
              </a:extLst>
            </p:cNvPr>
            <p:cNvSpPr txBox="1"/>
            <p:nvPr/>
          </p:nvSpPr>
          <p:spPr>
            <a:xfrm>
              <a:off x="930071" y="2717809"/>
              <a:ext cx="19945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מנהלי חדשנות ארגוניים</a:t>
              </a:r>
            </a:p>
          </p:txBody>
        </p:sp>
        <p:sp>
          <p:nvSpPr>
            <p:cNvPr id="40" name="תיבת טקסט 30">
              <a:extLst>
                <a:ext uri="{FF2B5EF4-FFF2-40B4-BE49-F238E27FC236}">
                  <a16:creationId xmlns:a16="http://schemas.microsoft.com/office/drawing/2014/main" id="{723291A1-DB7B-4386-A1C1-307B057C7003}"/>
                </a:ext>
              </a:extLst>
            </p:cNvPr>
            <p:cNvSpPr txBox="1"/>
            <p:nvPr/>
          </p:nvSpPr>
          <p:spPr>
            <a:xfrm>
              <a:off x="671246" y="3532720"/>
              <a:ext cx="248990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מה תפקידם?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כיצד מודדים?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e-IL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פרקטיקות</a:t>
              </a:r>
              <a:r>
                <a: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מיטביות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78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229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Tahoma</vt:lpstr>
      <vt:lpstr>Calibri Light</vt:lpstr>
      <vt:lpstr>ערכת נושא Office</vt:lpstr>
      <vt:lpstr>PowerPoint Presentation</vt:lpstr>
      <vt:lpstr>PowerPoint Presentation</vt:lpstr>
      <vt:lpstr>דמיינו לכם... ממשלה מהעתיד</vt:lpstr>
      <vt:lpstr>רק שזו המציאות</vt:lpstr>
      <vt:lpstr>איחוד האמירויות לא לבד</vt:lpstr>
      <vt:lpstr>PowerPoint Presentation</vt:lpstr>
      <vt:lpstr>חדשנות בממשלה ובמגזר הציבורי</vt:lpstr>
      <vt:lpstr>PowerPoint Presentation</vt:lpstr>
      <vt:lpstr>פערים בידע על ישראל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אורית כהן</dc:creator>
  <cp:lastModifiedBy>משתמש</cp:lastModifiedBy>
  <cp:revision>32</cp:revision>
  <dcterms:created xsi:type="dcterms:W3CDTF">2023-05-22T12:28:01Z</dcterms:created>
  <dcterms:modified xsi:type="dcterms:W3CDTF">2023-05-29T17:57:23Z</dcterms:modified>
</cp:coreProperties>
</file>