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notesSlides/notesSlide1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notesSlides/notesSlide18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notesSlides/notesSlide25.xml" ContentType="application/vnd.openxmlformats-officedocument.presentationml.notesSlide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81" r:id="rId1"/>
  </p:sldMasterIdLst>
  <p:notesMasterIdLst>
    <p:notesMasterId r:id="rId29"/>
  </p:notesMasterIdLst>
  <p:handoutMasterIdLst>
    <p:handoutMasterId r:id="rId30"/>
  </p:handoutMasterIdLst>
  <p:sldIdLst>
    <p:sldId id="319" r:id="rId2"/>
    <p:sldId id="393" r:id="rId3"/>
    <p:sldId id="423" r:id="rId4"/>
    <p:sldId id="398" r:id="rId5"/>
    <p:sldId id="399" r:id="rId6"/>
    <p:sldId id="400" r:id="rId7"/>
    <p:sldId id="401" r:id="rId8"/>
    <p:sldId id="402" r:id="rId9"/>
    <p:sldId id="403" r:id="rId10"/>
    <p:sldId id="404" r:id="rId11"/>
    <p:sldId id="416" r:id="rId12"/>
    <p:sldId id="417" r:id="rId13"/>
    <p:sldId id="418" r:id="rId14"/>
    <p:sldId id="419" r:id="rId15"/>
    <p:sldId id="420" r:id="rId16"/>
    <p:sldId id="421" r:id="rId17"/>
    <p:sldId id="422" r:id="rId18"/>
    <p:sldId id="405" r:id="rId19"/>
    <p:sldId id="406" r:id="rId20"/>
    <p:sldId id="407" r:id="rId21"/>
    <p:sldId id="408" r:id="rId22"/>
    <p:sldId id="409" r:id="rId23"/>
    <p:sldId id="410" r:id="rId24"/>
    <p:sldId id="411" r:id="rId25"/>
    <p:sldId id="412" r:id="rId26"/>
    <p:sldId id="413" r:id="rId27"/>
    <p:sldId id="394" r:id="rId28"/>
  </p:sldIdLst>
  <p:sldSz cx="9144000" cy="6858000" type="screen4x3"/>
  <p:notesSz cx="6797675" cy="9874250"/>
  <p:defaultTextStyle>
    <a:defPPr>
      <a:defRPr lang="he-I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Arial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0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3399" autoAdjust="0"/>
    <p:restoredTop sz="96639" autoAdjust="0"/>
  </p:normalViewPr>
  <p:slideViewPr>
    <p:cSldViewPr>
      <p:cViewPr>
        <p:scale>
          <a:sx n="75" d="100"/>
          <a:sy n="75" d="100"/>
        </p:scale>
        <p:origin x="-978" y="-7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37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customXml" Target="../customXml/item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15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141BDD4A-6B5A-4C81-B310-CEF47FDB0FA6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851275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1588" y="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1863" y="741363"/>
            <a:ext cx="4933950" cy="37020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8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691063"/>
            <a:ext cx="5438775" cy="4443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noProof="0" smtClean="0"/>
              <a:t>לחץ כדי לערוך סגנונות טקסט של תבנית בסיס</a:t>
            </a:r>
          </a:p>
          <a:p>
            <a:pPr lvl="1"/>
            <a:r>
              <a:rPr lang="he-IL" noProof="0" smtClean="0"/>
              <a:t>רמה שנייה</a:t>
            </a:r>
          </a:p>
          <a:p>
            <a:pPr lvl="2"/>
            <a:r>
              <a:rPr lang="he-IL" noProof="0" smtClean="0"/>
              <a:t>רמה שלישית</a:t>
            </a:r>
          </a:p>
          <a:p>
            <a:pPr lvl="3"/>
            <a:r>
              <a:rPr lang="he-IL" noProof="0" smtClean="0"/>
              <a:t>רמה רביעית</a:t>
            </a:r>
          </a:p>
          <a:p>
            <a:pPr lvl="4"/>
            <a:r>
              <a:rPr lang="he-IL" noProof="0" smtClean="0"/>
              <a:t>רמה חמישית</a:t>
            </a:r>
          </a:p>
        </p:txBody>
      </p:sp>
      <p:sp>
        <p:nvSpPr>
          <p:cNvPr id="158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851275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8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1588" y="9378950"/>
            <a:ext cx="2946400" cy="493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7B255112-9AB2-429F-9434-53A7B9B006EF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54B69A6-AA90-4E32-97B9-66BD65C78C11}" type="slidenum">
              <a:rPr lang="he-IL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E82E30B-128F-4780-ABFA-0AB7A560A9F0}" type="slidenum">
              <a:rPr lang="he-IL" smtClean="0"/>
              <a:pPr/>
              <a:t>10</a:t>
            </a:fld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2BAD635-2DC9-4B32-8327-943A0D66554A}" type="slidenum">
              <a:rPr lang="he-IL" smtClean="0"/>
              <a:pPr/>
              <a:t>11</a:t>
            </a:fld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301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8AA224A-F482-49F7-B71E-94ECEE47E809}" type="slidenum">
              <a:rPr lang="he-IL" smtClean="0"/>
              <a:pPr/>
              <a:t>12</a:t>
            </a:fld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4035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4036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F33087-F780-4469-B00D-E4A883168D42}" type="slidenum">
              <a:rPr lang="he-IL" smtClean="0"/>
              <a:pPr/>
              <a:t>13</a:t>
            </a:fld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50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5C61E2F-17A6-4C3E-9E49-E8C868A4545C}" type="slidenum">
              <a:rPr lang="he-IL" smtClean="0"/>
              <a:pPr/>
              <a:t>14</a:t>
            </a:fld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608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D87846-8DB3-4138-A5EB-E378754A7DDE}" type="slidenum">
              <a:rPr lang="he-IL" smtClean="0"/>
              <a:pPr/>
              <a:t>15</a:t>
            </a:fld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71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F59D6DE-62E6-41C0-BFB5-3DBB2EDDB92F}" type="slidenum">
              <a:rPr lang="he-IL" smtClean="0"/>
              <a:pPr/>
              <a:t>16</a:t>
            </a:fld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מציין מיקום של הערות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he-IL" smtClean="0"/>
          </a:p>
        </p:txBody>
      </p:sp>
      <p:sp>
        <p:nvSpPr>
          <p:cNvPr id="48132" name="מציין מיקום של מספר שקופית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5B5167E-88C7-4803-A355-10D9076C878E}" type="slidenum">
              <a:rPr lang="he-IL" smtClean="0"/>
              <a:pPr/>
              <a:t>17</a:t>
            </a:fld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0B511-EB5F-44A6-9FF2-A62A3C746D2C}" type="slidenum">
              <a:rPr lang="he-IL" smtClean="0"/>
              <a:pPr/>
              <a:t>18</a:t>
            </a:fld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השפעת המנגנון – מה כל דבר אומר?</a:t>
            </a:r>
          </a:p>
          <a:p>
            <a:r>
              <a:rPr lang="he-IL" b="1" u="sng" smtClean="0"/>
              <a:t>הרתעתית</a:t>
            </a:r>
            <a:r>
              <a:rPr lang="he-IL" smtClean="0"/>
              <a:t>: האיום הטמון באפשרות של אי אמון יגרום לכך שממשלות תדאגנה להבטיח את התמיכה בהן בקרב הפרלמנט, דהיינו, </a:t>
            </a:r>
            <a:r>
              <a:rPr lang="he-IL" i="1" smtClean="0"/>
              <a:t>תנהגנה כאילו הן עומדות למבחן אמון או אי אמון לכל אורך כהונתן</a:t>
            </a:r>
            <a:r>
              <a:rPr lang="he-IL" smtClean="0"/>
              <a:t>. אפקט הרתעתי זה של מנגנון האי-אמון הוא זה שאמור לאלץ ממשלות לאחריות כלפי הפרלמנט.</a:t>
            </a:r>
            <a:r>
              <a:rPr lang="en-US" smtClean="0"/>
              <a:t> </a:t>
            </a:r>
            <a:endParaRPr lang="he-IL" smtClean="0"/>
          </a:p>
          <a:p>
            <a:r>
              <a:rPr lang="he-IL" b="1" u="sng" smtClean="0"/>
              <a:t>מניעתית: </a:t>
            </a:r>
            <a:r>
              <a:rPr lang="he-IL" smtClean="0"/>
              <a:t> מנגנון האי-אמון עשוי למנוע מבעוד מועד נסיונות סרק להפיל את הממשלה, במידה והשואפים לכך ידעו כי אין בידיהם סיכוי ריאלי להשיג זאת.</a:t>
            </a:r>
            <a:r>
              <a:rPr lang="en-US" smtClean="0"/>
              <a:t> </a:t>
            </a:r>
            <a:endParaRPr lang="he-IL" smtClean="0"/>
          </a:p>
          <a:p>
            <a:r>
              <a:rPr lang="he-IL" b="1" u="sng" smtClean="0"/>
              <a:t>סמויה</a:t>
            </a:r>
            <a:r>
              <a:rPr lang="he-IL" smtClean="0"/>
              <a:t>: שתי ההשפעות הקודמות הן בעיקרן סמויות מן העין ומתרחשות לרוב "מתחת לפני השטח" של היחסים התוך-פרלמנטריים</a:t>
            </a:r>
            <a:r>
              <a:rPr lang="en-US" smtClean="0"/>
              <a:t> </a:t>
            </a:r>
          </a:p>
        </p:txBody>
      </p:sp>
      <p:sp>
        <p:nvSpPr>
          <p:cNvPr id="5018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C006392-5205-4346-B29C-AA476347B709}" type="slidenum">
              <a:rPr lang="he-IL" smtClean="0"/>
              <a:pPr/>
              <a:t>19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70F6E06-27BD-4740-A84A-883CD914B19B}" type="slidenum">
              <a:rPr lang="he-IL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בהרצאה אפשר לומר ש:</a:t>
            </a:r>
          </a:p>
          <a:p>
            <a:pPr>
              <a:buFontTx/>
              <a:buChar char="•"/>
            </a:pPr>
            <a:r>
              <a:rPr lang="he-IL" smtClean="0"/>
              <a:t>מנגנוני אי-אמון מובחנים זה מזה במידה בה הם מגבילים או מרחיבים את סמכות הפרלמנט לפזר ממשלות דרך הצבעת אי-אמון. </a:t>
            </a:r>
          </a:p>
          <a:p>
            <a:pPr>
              <a:buFontTx/>
              <a:buChar char="•"/>
            </a:pPr>
            <a:r>
              <a:rPr lang="he-IL" smtClean="0"/>
              <a:t>שונות זו מצויה בהבדלים בין מנגנוני אי-אמון בשמונה מימדים, אותם ניתן לראות בתרשים. </a:t>
            </a:r>
          </a:p>
          <a:p>
            <a:pPr>
              <a:buFontTx/>
              <a:buChar char="•"/>
            </a:pPr>
            <a:r>
              <a:rPr lang="he-IL" smtClean="0"/>
              <a:t>המיקום של מנגנוני אי-אמון לאורך מימדים אלו קובע את יחסי הכוחות בין הפרלמנט לבין הממשלה, קרי: את פגיעות הממשלה מול הפרלמנט.</a:t>
            </a:r>
            <a:r>
              <a:rPr lang="en-US" smtClean="0"/>
              <a:t> </a:t>
            </a:r>
            <a:endParaRPr lang="he-IL" smtClean="0"/>
          </a:p>
          <a:p>
            <a:pPr>
              <a:buFontTx/>
              <a:buChar char="•"/>
            </a:pPr>
            <a:r>
              <a:rPr lang="he-IL" smtClean="0"/>
              <a:t>אפשר לראות שמנגנון האי-אמון הישראלי ממוקם בחלק מהמימדים בקצה המחזק את הממשלה, ובממדים אחרים – בקצה המחזק את הכנסת.</a:t>
            </a:r>
            <a:endParaRPr lang="en-US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4AA09A-9355-4C2B-AD7F-F3F297423571}" type="slidenum">
              <a:rPr lang="he-IL" smtClean="0"/>
              <a:pPr/>
              <a:t>20</a:t>
            </a:fld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8307" name="Notes Placeholder 2"/>
          <p:cNvSpPr>
            <a:spLocks noGrp="1"/>
          </p:cNvSpPr>
          <p:nvPr>
            <p:ph type="body" idx="1"/>
          </p:nvPr>
        </p:nvSpPr>
        <p:spPr>
          <a:ln/>
        </p:spPr>
        <p:txBody>
          <a:bodyPr/>
          <a:lstStyle/>
          <a:p>
            <a:pPr marL="742950" lvl="1" indent="-285750">
              <a:defRPr/>
            </a:pPr>
            <a:r>
              <a:rPr lang="he-IL" smtClean="0">
                <a:solidFill>
                  <a:srgbClr val="A3E0FF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2" charset="-79"/>
                <a:cs typeface="David" pitchFamily="2" charset="-79"/>
              </a:rPr>
              <a:t>ההשלכות השליליות של אי-אמון קונסטרוקטיבי למחצה:</a:t>
            </a:r>
            <a:endParaRPr lang="he-IL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David" pitchFamily="2" charset="-79"/>
              <a:cs typeface="David" pitchFamily="2" charset="-79"/>
            </a:endParaRPr>
          </a:p>
          <a:p>
            <a:pPr marL="1143000" lvl="2" indent="-228600">
              <a:buFont typeface="Tahoma" pitchFamily="34" charset="0"/>
              <a:buNone/>
              <a:defRPr/>
            </a:pPr>
            <a:r>
              <a:rPr lang="he-IL" sz="900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2" charset="-79"/>
                <a:cs typeface="David" pitchFamily="2" charset="-79"/>
              </a:rPr>
              <a:t>1. פגיעה פוטנציאלית ברציפות השלטונית.</a:t>
            </a:r>
          </a:p>
          <a:p>
            <a:pPr marL="1143000" lvl="2" indent="-228600">
              <a:buFont typeface="Tahoma" pitchFamily="34" charset="0"/>
              <a:buNone/>
              <a:defRPr/>
            </a:pPr>
            <a:r>
              <a:rPr lang="he-IL" sz="900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2" charset="-79"/>
                <a:cs typeface="David" pitchFamily="2" charset="-79"/>
              </a:rPr>
              <a:t>2. מאפשר ניצול אינטרסנטי וציני של מנגנון האי-אמון לצורך הדחת ממשלה מכהנת בקלות יחסית.</a:t>
            </a:r>
          </a:p>
          <a:p>
            <a:pPr marL="1143000" lvl="2" indent="-228600">
              <a:buFont typeface="Tahoma" pitchFamily="34" charset="0"/>
              <a:buNone/>
              <a:defRPr/>
            </a:pPr>
            <a:endParaRPr lang="he-IL" sz="900" smtClean="0">
              <a:effectLst>
                <a:outerShdw blurRad="38100" dist="38100" dir="2700000" algn="tl">
                  <a:srgbClr val="C0C0C0"/>
                </a:outerShdw>
              </a:effectLst>
              <a:latin typeface="David" pitchFamily="2" charset="-79"/>
              <a:cs typeface="David" pitchFamily="2" charset="-79"/>
            </a:endParaRPr>
          </a:p>
          <a:p>
            <a:pPr marL="742950" lvl="1" indent="-285750">
              <a:buFont typeface="Tahoma" pitchFamily="34" charset="0"/>
              <a:buNone/>
              <a:defRPr/>
            </a:pPr>
            <a:r>
              <a:rPr lang="he-IL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2" charset="-79"/>
                <a:cs typeface="David" pitchFamily="2" charset="-79"/>
              </a:rPr>
              <a:t>השלכות שליליות של הצעות הסרק</a:t>
            </a:r>
          </a:p>
          <a:p>
            <a:pPr marL="742950" lvl="1" indent="-285750">
              <a:buFont typeface="Tahoma" pitchFamily="34" charset="0"/>
              <a:buNone/>
              <a:defRPr/>
            </a:pPr>
            <a:r>
              <a:rPr lang="he-IL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2" charset="-79"/>
                <a:cs typeface="David" pitchFamily="2" charset="-79"/>
              </a:rPr>
              <a:t>	1. עול על הממשלה והכנסת.</a:t>
            </a:r>
          </a:p>
          <a:p>
            <a:pPr marL="742950" lvl="1" indent="-285750">
              <a:buFont typeface="Tahoma" pitchFamily="34" charset="0"/>
              <a:buNone/>
              <a:defRPr/>
            </a:pPr>
            <a:r>
              <a:rPr lang="he-IL" smtClean="0">
                <a:effectLst>
                  <a:outerShdw blurRad="38100" dist="38100" dir="2700000" algn="tl">
                    <a:srgbClr val="C0C0C0"/>
                  </a:outerShdw>
                </a:effectLst>
                <a:latin typeface="David" pitchFamily="2" charset="-79"/>
                <a:cs typeface="David" pitchFamily="2" charset="-79"/>
              </a:rPr>
              <a:t>	2. זילות המנגנון ושחיקתו.</a:t>
            </a:r>
            <a:endParaRPr lang="en-US" smtClean="0">
              <a:effectLst>
                <a:outerShdw blurRad="38100" dist="38100" dir="2700000" algn="tl">
                  <a:srgbClr val="C0C0C0"/>
                </a:outerShdw>
              </a:effectLst>
              <a:latin typeface="David" pitchFamily="2" charset="-79"/>
              <a:cs typeface="David" pitchFamily="2" charset="-79"/>
            </a:endParaRPr>
          </a:p>
          <a:p>
            <a:pPr marL="1143000" lvl="2" indent="-228600">
              <a:buFont typeface="Tahoma" pitchFamily="34" charset="0"/>
              <a:buNone/>
              <a:defRPr/>
            </a:pPr>
            <a:endParaRPr lang="en-US" sz="900" smtClean="0">
              <a:effectLst>
                <a:outerShdw blurRad="38100" dist="38100" dir="2700000" algn="tl">
                  <a:srgbClr val="C0C0C0"/>
                </a:outerShdw>
              </a:effectLst>
              <a:latin typeface="David" pitchFamily="2" charset="-79"/>
              <a:cs typeface="David" pitchFamily="2" charset="-79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885134-78C7-4FFF-A413-933B4993420D}" type="slidenum">
              <a:rPr lang="he-IL" smtClean="0"/>
              <a:pPr/>
              <a:t>21</a:t>
            </a:fld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לגבי </a:t>
            </a:r>
            <a:r>
              <a:rPr lang="he-IL" b="1" u="sng" smtClean="0"/>
              <a:t>הגבלת מספר הצעת האי-אמון</a:t>
            </a:r>
            <a:r>
              <a:rPr lang="he-IL" smtClean="0"/>
              <a:t>, ניתן לעשות זאת בכמה דרכים:</a:t>
            </a:r>
          </a:p>
          <a:p>
            <a:pPr marL="742950" lvl="1" indent="-285750">
              <a:buFontTx/>
              <a:buChar char="•"/>
            </a:pPr>
            <a:r>
              <a:rPr lang="he-IL" smtClean="0"/>
              <a:t>לקבוע קוורום מינימלי להגשת הצעת האי-אמון, ולצרף מספר מסוים של חתימות של חברי כנסת; ו/או:</a:t>
            </a:r>
          </a:p>
          <a:p>
            <a:pPr marL="742950" lvl="1" indent="-285750">
              <a:buFontTx/>
              <a:buChar char="•"/>
            </a:pPr>
            <a:r>
              <a:rPr lang="he-IL" smtClean="0"/>
              <a:t>לקבוע פרק זמן מינימלי בין אי-אמון אחד למשנהו (בכל נושא שהוא); ו/או:</a:t>
            </a:r>
          </a:p>
          <a:p>
            <a:pPr marL="742950" lvl="1" indent="-285750">
              <a:buFontTx/>
              <a:buChar char="•"/>
            </a:pPr>
            <a:r>
              <a:rPr lang="he-IL" smtClean="0"/>
              <a:t>לקבוע פרק זמן מינימלי בין אי-אמון אחד למשנהו כאשר הצעת האי-אמון מתייחסת לאותו נושא או נימוק; ו/או</a:t>
            </a:r>
          </a:p>
          <a:p>
            <a:pPr marL="742950" lvl="1" indent="-285750">
              <a:buFontTx/>
              <a:buChar char="•"/>
            </a:pPr>
            <a:r>
              <a:rPr lang="he-IL" smtClean="0"/>
              <a:t>להגביל את מספר הצעות האי-אמון שכל סיעה רשאית להגיש בהתאם לגודלה של הסיעה; ו/או: </a:t>
            </a:r>
          </a:p>
          <a:p>
            <a:pPr marL="742950" lvl="1" indent="-285750">
              <a:buFontTx/>
              <a:buChar char="•"/>
            </a:pPr>
            <a:r>
              <a:rPr lang="he-IL" smtClean="0"/>
              <a:t>לקבוע מספר מקסימלי של הצעות אי-אמון שניתן להגיש במהלך מושב אחד של הכנסת.</a:t>
            </a:r>
          </a:p>
          <a:p>
            <a:endParaRPr lang="he-IL" smtClean="0"/>
          </a:p>
          <a:p>
            <a:r>
              <a:rPr lang="he-IL" smtClean="0"/>
              <a:t>לגבי "אין לאמץ רוב מיוחד":</a:t>
            </a:r>
          </a:p>
          <a:p>
            <a:pPr>
              <a:buFontTx/>
              <a:buChar char="•"/>
            </a:pPr>
            <a:r>
              <a:rPr lang="he-IL" smtClean="0"/>
              <a:t>רוב מיוחד מהווה פגיעה בעקרון שלטון הרוב</a:t>
            </a:r>
          </a:p>
          <a:p>
            <a:pPr>
              <a:buFontTx/>
              <a:buChar char="•"/>
            </a:pPr>
            <a:r>
              <a:rPr lang="he-IL" smtClean="0"/>
              <a:t>עלול להוות פתח לעריצות המיעוט</a:t>
            </a:r>
          </a:p>
          <a:p>
            <a:pPr>
              <a:buFontTx/>
              <a:buChar char="•"/>
            </a:pPr>
            <a:r>
              <a:rPr lang="he-IL" smtClean="0"/>
              <a:t>מפר את האיזון בין ייצוגיות ליעילות, בהעניקו עדיפות רבה מדי ליעילות תוך הזנחת הייצוגיות.</a:t>
            </a:r>
          </a:p>
          <a:p>
            <a:pPr marL="742950" lvl="1" indent="-285750"/>
            <a:endParaRPr lang="en-US" smtClean="0"/>
          </a:p>
        </p:txBody>
      </p:sp>
      <p:sp>
        <p:nvSpPr>
          <p:cNvPr id="532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AACFBC-83A6-46EF-BEC5-54326CEF20F3}" type="slidenum">
              <a:rPr lang="he-IL" smtClean="0"/>
              <a:pPr/>
              <a:t>22</a:t>
            </a:fld>
            <a:endParaRPr lang="en-US" smtClean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427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7861485-484B-455D-AE8D-8E71BC41DBD5}" type="slidenum">
              <a:rPr lang="he-IL" smtClean="0"/>
              <a:pPr/>
              <a:t>23</a:t>
            </a:fld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קצת נתונים מספריים אם ישאלו:</a:t>
            </a:r>
          </a:p>
          <a:p>
            <a:pPr>
              <a:buFontTx/>
              <a:buChar char="-"/>
            </a:pPr>
            <a:r>
              <a:rPr lang="he-IL" smtClean="0"/>
              <a:t>בשנות ה-60 אחוז השלמת הקדנציה היה 100% (ואף יותר) </a:t>
            </a:r>
          </a:p>
          <a:p>
            <a:pPr>
              <a:buFontTx/>
              <a:buChar char="-"/>
            </a:pPr>
            <a:r>
              <a:rPr lang="he-IL" smtClean="0"/>
              <a:t>בשנות ה-70: אחוז השלמת הקדנציה נע בסביבות 88%-92%</a:t>
            </a:r>
          </a:p>
          <a:p>
            <a:pPr>
              <a:buFontTx/>
              <a:buChar char="-"/>
            </a:pPr>
            <a:r>
              <a:rPr lang="he-IL" smtClean="0"/>
              <a:t>מאז 1996: רוב הכנסות השלימו 62%-66% מהקדנציה (רק ב-1999 היא השלימה 82.5%)</a:t>
            </a:r>
            <a:endParaRPr lang="en-US" smtClean="0"/>
          </a:p>
        </p:txBody>
      </p:sp>
      <p:sp>
        <p:nvSpPr>
          <p:cNvPr id="5530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0BBFB7-99C2-424B-BD2E-11EF93AA37C2}" type="slidenum">
              <a:rPr lang="he-IL" smtClean="0"/>
              <a:pPr/>
              <a:t>24</a:t>
            </a:fld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u="sng" smtClean="0"/>
              <a:t>הרחבת סמכות הפיזור ב-2001</a:t>
            </a:r>
            <a:r>
              <a:rPr lang="he-IL" smtClean="0"/>
              <a:t>:</a:t>
            </a:r>
          </a:p>
          <a:p>
            <a:r>
              <a:rPr lang="he-IL" smtClean="0"/>
              <a:t>עד לעידן הבחירה הישירה לראשות הממשלה ותיקון חוק יסוד: הכנסת (2001), סמכות פיזור הכנסת היתה בידי הכנסת בלבד. כיום יש חמישה תהליכים חלופיים לפיזור הכנסת. </a:t>
            </a:r>
            <a:endParaRPr lang="en-US" smtClean="0"/>
          </a:p>
        </p:txBody>
      </p:sp>
      <p:sp>
        <p:nvSpPr>
          <p:cNvPr id="5632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6D0E57-F940-4037-80A8-40C9C0FF285B}" type="slidenum">
              <a:rPr lang="he-IL" smtClean="0"/>
              <a:pPr/>
              <a:t>25</a:t>
            </a:fld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he-IL" smtClean="0"/>
              <a:t>אם חברי הפורום ישכחו את המודלים השונים (בסוגריים – הדגמה על המקרה של ציפי לבני):</a:t>
            </a:r>
          </a:p>
          <a:p>
            <a:r>
              <a:rPr lang="he-IL" smtClean="0"/>
              <a:t>מודל 1: הדגם הקיים כיום בישראל.</a:t>
            </a:r>
          </a:p>
          <a:p>
            <a:r>
              <a:rPr lang="he-IL" smtClean="0"/>
              <a:t>מודל 2: זכות ראשונים לראש הסיעה הגדולה </a:t>
            </a:r>
            <a:r>
              <a:rPr lang="he-IL" b="1" smtClean="0"/>
              <a:t>לנסות ולהרכיב</a:t>
            </a:r>
            <a:r>
              <a:rPr lang="he-IL" smtClean="0"/>
              <a:t> ממשלה [מלאכת הרכבת הממשלה מוטלת אוטומטית על ציפי. אם היא נכשלת =&gt; ביבי]</a:t>
            </a:r>
          </a:p>
          <a:p>
            <a:r>
              <a:rPr lang="he-IL" smtClean="0"/>
              <a:t>מודל 3: ראש הרשימה הגדולה הוא רה"מ [ציפי היא רה"מ. נקודה.]</a:t>
            </a:r>
          </a:p>
          <a:p>
            <a:r>
              <a:rPr lang="he-IL" smtClean="0"/>
              <a:t>מודל 2.5: </a:t>
            </a:r>
            <a:r>
              <a:rPr lang="he-IL" b="1" smtClean="0"/>
              <a:t>רק</a:t>
            </a:r>
            <a:r>
              <a:rPr lang="he-IL" smtClean="0"/>
              <a:t> ראש הרשימה הגדולה הוא מרכיב הממשלה, אין עוד נסיונות [מלאכת הרכבת הממשלה מוטלת אוטומטית על ציפי. אם היא נכשלת =&gt; בחירות!]</a:t>
            </a:r>
          </a:p>
          <a:p>
            <a:r>
              <a:rPr lang="he-IL" smtClean="0"/>
              <a:t>מודל 4: בונוסים. לרשימה שזכתה במס' הקולות הגבוה ביותר מוענקת תוספת של מושבים. </a:t>
            </a:r>
            <a:endParaRPr lang="en-US" smtClean="0"/>
          </a:p>
        </p:txBody>
      </p:sp>
      <p:sp>
        <p:nvSpPr>
          <p:cNvPr id="5734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E82B47C-A2B5-4403-8452-D410A7C6A776}" type="slidenum">
              <a:rPr lang="he-IL" smtClean="0"/>
              <a:pPr/>
              <a:t>26</a:t>
            </a:fld>
            <a:endParaRPr lang="en-US" smtClean="0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5837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3125C7-F3B4-4B0D-B2B3-B439D8980ADE}" type="slidenum">
              <a:rPr lang="he-IL" smtClean="0"/>
              <a:pPr/>
              <a:t>27</a:t>
            </a:fld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F42C169-F287-4FBC-9755-86F9D8489795}" type="slidenum">
              <a:rPr lang="he-IL" smtClean="0"/>
              <a:pPr/>
              <a:t>3</a:t>
            </a:fld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B8BAC5B-EE81-4281-B07D-36B497E87018}" type="slidenum">
              <a:rPr lang="he-IL" smtClean="0"/>
              <a:pPr/>
              <a:t>4</a:t>
            </a:fld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584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584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20C105-802B-4B47-8538-F1D40AAE5E9A}" type="slidenum">
              <a:rPr lang="he-IL" smtClean="0"/>
              <a:pPr/>
              <a:t>5</a:t>
            </a:fld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0FAFA2E-B34E-4F8B-A546-4EA29FDEC6C9}" type="slidenum">
              <a:rPr lang="he-IL" smtClean="0"/>
              <a:pPr/>
              <a:t>6</a:t>
            </a:fld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A632A85-0F4A-4809-8C92-2B21C5F6090F}" type="slidenum">
              <a:rPr lang="he-IL" smtClean="0"/>
              <a:pPr/>
              <a:t>7</a:t>
            </a:fld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6D467C-7416-45EA-BA80-F6C94E94DCD6}" type="slidenum">
              <a:rPr lang="he-IL" smtClean="0"/>
              <a:pPr/>
              <a:t>8</a:t>
            </a:fld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4E25177-EBA5-4E12-AB68-FBC50D90E346}" type="slidenum">
              <a:rPr lang="he-IL" smtClean="0"/>
              <a:pPr/>
              <a:t>9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0" y="1161"/>
              <a:ext cx="5758" cy="3159"/>
              <a:chOff x="0" y="1161"/>
              <a:chExt cx="5758" cy="3159"/>
            </a:xfrm>
          </p:grpSpPr>
          <p:sp>
            <p:nvSpPr>
              <p:cNvPr id="16" name="Freeform 4"/>
              <p:cNvSpPr>
                <a:spLocks/>
              </p:cNvSpPr>
              <p:nvPr/>
            </p:nvSpPr>
            <p:spPr bwMode="hidden">
              <a:xfrm>
                <a:off x="558" y="1161"/>
                <a:ext cx="5200" cy="3159"/>
              </a:xfrm>
              <a:custGeom>
                <a:avLst/>
                <a:gdLst/>
                <a:ahLst/>
                <a:cxnLst>
                  <a:cxn ang="0">
                    <a:pos x="0" y="3159"/>
                  </a:cxn>
                  <a:cxn ang="0">
                    <a:pos x="5184" y="3159"/>
                  </a:cxn>
                  <a:cxn ang="0">
                    <a:pos x="5184" y="0"/>
                  </a:cxn>
                  <a:cxn ang="0">
                    <a:pos x="0" y="0"/>
                  </a:cxn>
                  <a:cxn ang="0">
                    <a:pos x="0" y="3159"/>
                  </a:cxn>
                  <a:cxn ang="0">
                    <a:pos x="0" y="3159"/>
                  </a:cxn>
                </a:cxnLst>
                <a:rect l="0" t="0" r="r" b="b"/>
                <a:pathLst>
                  <a:path w="5184" h="3159">
                    <a:moveTo>
                      <a:pt x="0" y="3159"/>
                    </a:moveTo>
                    <a:lnTo>
                      <a:pt x="5184" y="3159"/>
                    </a:lnTo>
                    <a:lnTo>
                      <a:pt x="5184" y="0"/>
                    </a:lnTo>
                    <a:lnTo>
                      <a:pt x="0" y="0"/>
                    </a:lnTo>
                    <a:lnTo>
                      <a:pt x="0" y="3159"/>
                    </a:lnTo>
                    <a:lnTo>
                      <a:pt x="0" y="3159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17" name="Freeform 5"/>
              <p:cNvSpPr>
                <a:spLocks/>
              </p:cNvSpPr>
              <p:nvPr/>
            </p:nvSpPr>
            <p:spPr bwMode="hidden">
              <a:xfrm>
                <a:off x="0" y="1161"/>
                <a:ext cx="558" cy="3159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159"/>
                  </a:cxn>
                  <a:cxn ang="0">
                    <a:pos x="556" y="3159"/>
                  </a:cxn>
                  <a:cxn ang="0">
                    <a:pos x="556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556" h="3159">
                    <a:moveTo>
                      <a:pt x="0" y="0"/>
                    </a:moveTo>
                    <a:lnTo>
                      <a:pt x="0" y="3159"/>
                    </a:lnTo>
                    <a:lnTo>
                      <a:pt x="556" y="3159"/>
                    </a:lnTo>
                    <a:lnTo>
                      <a:pt x="556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</p:grpSp>
        <p:sp>
          <p:nvSpPr>
            <p:cNvPr id="6" name="Freeform 6"/>
            <p:cNvSpPr>
              <a:spLocks/>
            </p:cNvSpPr>
            <p:nvPr/>
          </p:nvSpPr>
          <p:spPr bwMode="ltGray">
            <a:xfrm>
              <a:off x="552" y="951"/>
              <a:ext cx="12" cy="4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420"/>
                </a:cxn>
                <a:cxn ang="0">
                  <a:pos x="12" y="420"/>
                </a:cxn>
                <a:cxn ang="0">
                  <a:pos x="1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" h="420">
                  <a:moveTo>
                    <a:pt x="0" y="0"/>
                  </a:moveTo>
                  <a:lnTo>
                    <a:pt x="0" y="420"/>
                  </a:lnTo>
                  <a:lnTo>
                    <a:pt x="12" y="42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50000">
                  <a:schemeClr val="hlink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he-IL"/>
            </a:p>
          </p:txBody>
        </p:sp>
        <p:sp>
          <p:nvSpPr>
            <p:cNvPr id="7" name="Freeform 7"/>
            <p:cNvSpPr>
              <a:spLocks/>
            </p:cNvSpPr>
            <p:nvPr/>
          </p:nvSpPr>
          <p:spPr bwMode="ltGray">
            <a:xfrm>
              <a:off x="767" y="1155"/>
              <a:ext cx="252" cy="12"/>
            </a:xfrm>
            <a:custGeom>
              <a:avLst/>
              <a:gdLst/>
              <a:ahLst/>
              <a:cxnLst>
                <a:cxn ang="0">
                  <a:pos x="251" y="0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251" y="0"/>
                </a:cxn>
              </a:cxnLst>
              <a:rect l="0" t="0" r="r" b="b"/>
              <a:pathLst>
                <a:path w="251" h="12">
                  <a:moveTo>
                    <a:pt x="251" y="0"/>
                  </a:moveTo>
                  <a:lnTo>
                    <a:pt x="0" y="0"/>
                  </a:ln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251" y="0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he-IL"/>
            </a:p>
          </p:txBody>
        </p:sp>
        <p:sp>
          <p:nvSpPr>
            <p:cNvPr id="8" name="Freeform 8"/>
            <p:cNvSpPr>
              <a:spLocks/>
            </p:cNvSpPr>
            <p:nvPr/>
          </p:nvSpPr>
          <p:spPr bwMode="ltGray">
            <a:xfrm>
              <a:off x="0" y="1155"/>
              <a:ext cx="351" cy="1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2"/>
                </a:cxn>
                <a:cxn ang="0">
                  <a:pos x="251" y="12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" h="12">
                  <a:moveTo>
                    <a:pt x="0" y="0"/>
                  </a:moveTo>
                  <a:lnTo>
                    <a:pt x="0" y="12"/>
                  </a:lnTo>
                  <a:lnTo>
                    <a:pt x="251" y="12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accent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he-IL"/>
            </a:p>
          </p:txBody>
        </p:sp>
        <p:grpSp>
          <p:nvGrpSpPr>
            <p:cNvPr id="9" name="Group 9"/>
            <p:cNvGrpSpPr>
              <a:grpSpLocks/>
            </p:cNvGrpSpPr>
            <p:nvPr/>
          </p:nvGrpSpPr>
          <p:grpSpPr bwMode="auto">
            <a:xfrm>
              <a:off x="348" y="4"/>
              <a:ext cx="5410" cy="4316"/>
              <a:chOff x="348" y="4"/>
              <a:chExt cx="5410" cy="4316"/>
            </a:xfrm>
          </p:grpSpPr>
          <p:sp>
            <p:nvSpPr>
              <p:cNvPr id="10" name="Freeform 10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11" name="Freeform 11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12" name="Freeform 12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13" name="Freeform 13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14" name="Freeform 14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15" name="Freeform 15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</p:grpSp>
      </p:grpSp>
      <p:sp>
        <p:nvSpPr>
          <p:cNvPr id="61456" name="Rectangle 16"/>
          <p:cNvSpPr>
            <a:spLocks noGrp="1" noChangeArrowheads="1"/>
          </p:cNvSpPr>
          <p:nvPr>
            <p:ph type="ctrTitle" sz="quarter"/>
          </p:nvPr>
        </p:nvSpPr>
        <p:spPr>
          <a:xfrm>
            <a:off x="1066800" y="1997075"/>
            <a:ext cx="7086600" cy="1431925"/>
          </a:xfrm>
        </p:spPr>
        <p:txBody>
          <a:bodyPr anchor="b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457" name="Rectangle 1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66800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9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28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D700C3-F7F6-444D-9586-7178F1432388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2F0F48-C836-4802-84FD-6F2552DEFB2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724650" y="304800"/>
            <a:ext cx="1885950" cy="5791200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1066800" y="304800"/>
            <a:ext cx="5505450" cy="5791200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E8F60A-341C-4DF3-B0F5-5E03B03F56A1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DD4E74-0C82-4CD7-8B3F-6CE42D9DD88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2F73CD-AA1D-4FB4-BD21-93EA02F5DBD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10668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914900" y="1981200"/>
            <a:ext cx="36957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03B8D0-1692-4977-801E-46F4CE2EDB0C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F26356-CD00-445F-9923-77D0764BDA1E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5CBAED-8295-4AB7-B8E1-38379E526829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D948DD-A9CC-41E7-9CA1-69C86AA6E6A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CB6165-9A1D-4F8C-B67D-E11A3A1A017D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he-IL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e-IL" noProof="0" smtClean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CF6862-1D40-4F9C-8D92-58E9D5819FFA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accent1"/>
            </a:gs>
            <a:gs pos="100000">
              <a:schemeClr val="tx1"/>
            </a:gs>
          </a:gsLst>
          <a:path path="rect">
            <a:fillToRect l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6350"/>
            <a:ext cx="9140825" cy="6851650"/>
            <a:chOff x="0" y="4"/>
            <a:chExt cx="5758" cy="4316"/>
          </a:xfrm>
        </p:grpSpPr>
        <p:sp>
          <p:nvSpPr>
            <p:cNvPr id="60419" name="Freeform 3"/>
            <p:cNvSpPr>
              <a:spLocks/>
            </p:cNvSpPr>
            <p:nvPr/>
          </p:nvSpPr>
          <p:spPr bwMode="hidden">
            <a:xfrm>
              <a:off x="558" y="1161"/>
              <a:ext cx="5200" cy="3159"/>
            </a:xfrm>
            <a:custGeom>
              <a:avLst/>
              <a:gdLst/>
              <a:ahLst/>
              <a:cxnLst>
                <a:cxn ang="0">
                  <a:pos x="0" y="3159"/>
                </a:cxn>
                <a:cxn ang="0">
                  <a:pos x="5184" y="3159"/>
                </a:cxn>
                <a:cxn ang="0">
                  <a:pos x="5184" y="0"/>
                </a:cxn>
                <a:cxn ang="0">
                  <a:pos x="0" y="0"/>
                </a:cxn>
                <a:cxn ang="0">
                  <a:pos x="0" y="3159"/>
                </a:cxn>
                <a:cxn ang="0">
                  <a:pos x="0" y="3159"/>
                </a:cxn>
              </a:cxnLst>
              <a:rect l="0" t="0" r="r" b="b"/>
              <a:pathLst>
                <a:path w="5184" h="3159">
                  <a:moveTo>
                    <a:pt x="0" y="3159"/>
                  </a:moveTo>
                  <a:lnTo>
                    <a:pt x="5184" y="3159"/>
                  </a:lnTo>
                  <a:lnTo>
                    <a:pt x="5184" y="0"/>
                  </a:lnTo>
                  <a:lnTo>
                    <a:pt x="0" y="0"/>
                  </a:lnTo>
                  <a:lnTo>
                    <a:pt x="0" y="3159"/>
                  </a:lnTo>
                  <a:lnTo>
                    <a:pt x="0" y="315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he-IL"/>
            </a:p>
          </p:txBody>
        </p:sp>
        <p:sp>
          <p:nvSpPr>
            <p:cNvPr id="60420" name="Freeform 4"/>
            <p:cNvSpPr>
              <a:spLocks/>
            </p:cNvSpPr>
            <p:nvPr/>
          </p:nvSpPr>
          <p:spPr bwMode="hidden">
            <a:xfrm>
              <a:off x="0" y="1161"/>
              <a:ext cx="558" cy="315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3159"/>
                </a:cxn>
                <a:cxn ang="0">
                  <a:pos x="556" y="3159"/>
                </a:cxn>
                <a:cxn ang="0">
                  <a:pos x="55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56" h="3159">
                  <a:moveTo>
                    <a:pt x="0" y="0"/>
                  </a:moveTo>
                  <a:lnTo>
                    <a:pt x="0" y="3159"/>
                  </a:lnTo>
                  <a:lnTo>
                    <a:pt x="556" y="3159"/>
                  </a:lnTo>
                  <a:lnTo>
                    <a:pt x="55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algn="r" rtl="1">
                <a:defRPr/>
              </a:pPr>
              <a:endParaRPr lang="he-IL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0" y="4"/>
              <a:ext cx="5758" cy="4316"/>
              <a:chOff x="0" y="4"/>
              <a:chExt cx="5758" cy="4316"/>
            </a:xfrm>
          </p:grpSpPr>
          <p:sp>
            <p:nvSpPr>
              <p:cNvPr id="60422" name="Freeform 6"/>
              <p:cNvSpPr>
                <a:spLocks/>
              </p:cNvSpPr>
              <p:nvPr/>
            </p:nvSpPr>
            <p:spPr bwMode="ltGray">
              <a:xfrm>
                <a:off x="552" y="4"/>
                <a:ext cx="12" cy="695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695"/>
                  </a:cxn>
                  <a:cxn ang="0">
                    <a:pos x="12" y="695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695">
                    <a:moveTo>
                      <a:pt x="12" y="0"/>
                    </a:moveTo>
                    <a:lnTo>
                      <a:pt x="0" y="0"/>
                    </a:lnTo>
                    <a:lnTo>
                      <a:pt x="0" y="695"/>
                    </a:lnTo>
                    <a:lnTo>
                      <a:pt x="12" y="695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60423" name="Freeform 7"/>
              <p:cNvSpPr>
                <a:spLocks/>
              </p:cNvSpPr>
              <p:nvPr/>
            </p:nvSpPr>
            <p:spPr bwMode="ltGray">
              <a:xfrm>
                <a:off x="552" y="1623"/>
                <a:ext cx="12" cy="2697"/>
              </a:xfrm>
              <a:custGeom>
                <a:avLst/>
                <a:gdLst/>
                <a:ahLst/>
                <a:cxnLst>
                  <a:cxn ang="0">
                    <a:pos x="0" y="2697"/>
                  </a:cxn>
                  <a:cxn ang="0">
                    <a:pos x="12" y="2697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697"/>
                  </a:cxn>
                  <a:cxn ang="0">
                    <a:pos x="0" y="2697"/>
                  </a:cxn>
                </a:cxnLst>
                <a:rect l="0" t="0" r="r" b="b"/>
                <a:pathLst>
                  <a:path w="12" h="2697">
                    <a:moveTo>
                      <a:pt x="0" y="2697"/>
                    </a:moveTo>
                    <a:lnTo>
                      <a:pt x="12" y="2697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697"/>
                    </a:lnTo>
                    <a:lnTo>
                      <a:pt x="0" y="269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60424" name="Freeform 8"/>
              <p:cNvSpPr>
                <a:spLocks/>
              </p:cNvSpPr>
              <p:nvPr/>
            </p:nvSpPr>
            <p:spPr bwMode="ltGray">
              <a:xfrm>
                <a:off x="1019" y="1155"/>
                <a:ext cx="4739" cy="12"/>
              </a:xfrm>
              <a:custGeom>
                <a:avLst/>
                <a:gdLst/>
                <a:ahLst/>
                <a:cxnLst>
                  <a:cxn ang="0">
                    <a:pos x="4724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4724" y="12"/>
                  </a:cxn>
                  <a:cxn ang="0">
                    <a:pos x="4724" y="0"/>
                  </a:cxn>
                  <a:cxn ang="0">
                    <a:pos x="4724" y="0"/>
                  </a:cxn>
                </a:cxnLst>
                <a:rect l="0" t="0" r="r" b="b"/>
                <a:pathLst>
                  <a:path w="4724" h="12">
                    <a:moveTo>
                      <a:pt x="4724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4724" y="12"/>
                    </a:lnTo>
                    <a:lnTo>
                      <a:pt x="4724" y="0"/>
                    </a:lnTo>
                    <a:lnTo>
                      <a:pt x="472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60425" name="Freeform 9"/>
              <p:cNvSpPr>
                <a:spLocks/>
              </p:cNvSpPr>
              <p:nvPr/>
            </p:nvSpPr>
            <p:spPr bwMode="ltGray">
              <a:xfrm>
                <a:off x="552" y="1371"/>
                <a:ext cx="12" cy="252"/>
              </a:xfrm>
              <a:custGeom>
                <a:avLst/>
                <a:gdLst/>
                <a:ahLst/>
                <a:cxnLst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0" y="252"/>
                  </a:cxn>
                </a:cxnLst>
                <a:rect l="0" t="0" r="r" b="b"/>
                <a:pathLst>
                  <a:path w="12" h="252">
                    <a:moveTo>
                      <a:pt x="0" y="252"/>
                    </a:moveTo>
                    <a:lnTo>
                      <a:pt x="12" y="252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252"/>
                    </a:lnTo>
                    <a:lnTo>
                      <a:pt x="0" y="25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60426" name="Freeform 10"/>
              <p:cNvSpPr>
                <a:spLocks/>
              </p:cNvSpPr>
              <p:nvPr/>
            </p:nvSpPr>
            <p:spPr bwMode="ltGray">
              <a:xfrm>
                <a:off x="552" y="699"/>
                <a:ext cx="12" cy="252"/>
              </a:xfrm>
              <a:custGeom>
                <a:avLst/>
                <a:gdLst/>
                <a:ahLst/>
                <a:cxnLst>
                  <a:cxn ang="0">
                    <a:pos x="12" y="0"/>
                  </a:cxn>
                  <a:cxn ang="0">
                    <a:pos x="0" y="0"/>
                  </a:cxn>
                  <a:cxn ang="0">
                    <a:pos x="0" y="252"/>
                  </a:cxn>
                  <a:cxn ang="0">
                    <a:pos x="12" y="252"/>
                  </a:cxn>
                  <a:cxn ang="0">
                    <a:pos x="12" y="0"/>
                  </a:cxn>
                  <a:cxn ang="0">
                    <a:pos x="12" y="0"/>
                  </a:cxn>
                </a:cxnLst>
                <a:rect l="0" t="0" r="r" b="b"/>
                <a:pathLst>
                  <a:path w="12" h="252">
                    <a:moveTo>
                      <a:pt x="12" y="0"/>
                    </a:moveTo>
                    <a:lnTo>
                      <a:pt x="0" y="0"/>
                    </a:lnTo>
                    <a:lnTo>
                      <a:pt x="0" y="252"/>
                    </a:lnTo>
                    <a:lnTo>
                      <a:pt x="12" y="252"/>
                    </a:lnTo>
                    <a:lnTo>
                      <a:pt x="12" y="0"/>
                    </a:lnTo>
                    <a:lnTo>
                      <a:pt x="1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60427" name="Freeform 11"/>
              <p:cNvSpPr>
                <a:spLocks/>
              </p:cNvSpPr>
              <p:nvPr/>
            </p:nvSpPr>
            <p:spPr bwMode="ltGray">
              <a:xfrm>
                <a:off x="552" y="951"/>
                <a:ext cx="12" cy="42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420"/>
                  </a:cxn>
                  <a:cxn ang="0">
                    <a:pos x="12" y="420"/>
                  </a:cxn>
                  <a:cxn ang="0">
                    <a:pos x="12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12" h="420">
                    <a:moveTo>
                      <a:pt x="0" y="0"/>
                    </a:moveTo>
                    <a:lnTo>
                      <a:pt x="0" y="420"/>
                    </a:lnTo>
                    <a:lnTo>
                      <a:pt x="12" y="420"/>
                    </a:lnTo>
                    <a:lnTo>
                      <a:pt x="12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60428" name="Freeform 12"/>
              <p:cNvSpPr>
                <a:spLocks/>
              </p:cNvSpPr>
              <p:nvPr/>
            </p:nvSpPr>
            <p:spPr bwMode="ltGray">
              <a:xfrm>
                <a:off x="0" y="1155"/>
                <a:ext cx="351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251" h="12">
                    <a:moveTo>
                      <a:pt x="0" y="0"/>
                    </a:move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60429" name="Freeform 13"/>
              <p:cNvSpPr>
                <a:spLocks/>
              </p:cNvSpPr>
              <p:nvPr/>
            </p:nvSpPr>
            <p:spPr bwMode="ltGray">
              <a:xfrm>
                <a:off x="767" y="1155"/>
                <a:ext cx="252" cy="12"/>
              </a:xfrm>
              <a:custGeom>
                <a:avLst/>
                <a:gdLst/>
                <a:ahLst/>
                <a:cxnLst>
                  <a:cxn ang="0">
                    <a:pos x="251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251" y="12"/>
                  </a:cxn>
                  <a:cxn ang="0">
                    <a:pos x="251" y="0"/>
                  </a:cxn>
                  <a:cxn ang="0">
                    <a:pos x="251" y="0"/>
                  </a:cxn>
                </a:cxnLst>
                <a:rect l="0" t="0" r="r" b="b"/>
                <a:pathLst>
                  <a:path w="251" h="12">
                    <a:moveTo>
                      <a:pt x="251" y="0"/>
                    </a:moveTo>
                    <a:lnTo>
                      <a:pt x="0" y="0"/>
                    </a:lnTo>
                    <a:lnTo>
                      <a:pt x="0" y="12"/>
                    </a:lnTo>
                    <a:lnTo>
                      <a:pt x="251" y="12"/>
                    </a:lnTo>
                    <a:lnTo>
                      <a:pt x="251" y="0"/>
                    </a:lnTo>
                    <a:lnTo>
                      <a:pt x="251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  <p:sp>
            <p:nvSpPr>
              <p:cNvPr id="60430" name="Freeform 14"/>
              <p:cNvSpPr>
                <a:spLocks/>
              </p:cNvSpPr>
              <p:nvPr/>
            </p:nvSpPr>
            <p:spPr bwMode="ltGray">
              <a:xfrm>
                <a:off x="348" y="1155"/>
                <a:ext cx="419" cy="1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18" y="12"/>
                  </a:cxn>
                  <a:cxn ang="0">
                    <a:pos x="418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418" h="12">
                    <a:moveTo>
                      <a:pt x="0" y="0"/>
                    </a:moveTo>
                    <a:lnTo>
                      <a:pt x="0" y="12"/>
                    </a:lnTo>
                    <a:lnTo>
                      <a:pt x="418" y="12"/>
                    </a:lnTo>
                    <a:lnTo>
                      <a:pt x="418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50000">
                    <a:schemeClr val="hlink"/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algn="r" rtl="1">
                  <a:defRPr/>
                </a:pPr>
                <a:endParaRPr lang="he-IL"/>
              </a:p>
            </p:txBody>
          </p:sp>
        </p:grpSp>
      </p:grpSp>
      <p:sp>
        <p:nvSpPr>
          <p:cNvPr id="60431" name="Rectangle 15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04800"/>
            <a:ext cx="7543800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0432" name="Rectangle 1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981200"/>
            <a:ext cx="75438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0433" name="Rectangle 1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34" name="Rectangle 1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0435" name="Rectangle 1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05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0">
              <a:defRPr sz="1000">
                <a:effectLst>
                  <a:outerShdw blurRad="38100" dist="38100" dir="2700000" algn="tl">
                    <a:srgbClr val="000000"/>
                  </a:outerShdw>
                </a:effectLst>
                <a:cs typeface="Arial" pitchFamily="34" charset="0"/>
              </a:defRPr>
            </a:lvl1pPr>
          </a:lstStyle>
          <a:p>
            <a:pPr>
              <a:defRPr/>
            </a:pPr>
            <a:fld id="{04248911-2915-4DFF-B034-0222053BCB4B}" type="slidenum">
              <a:rPr lang="he-IL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4004" r:id="rId1"/>
    <p:sldLayoutId id="2147483994" r:id="rId2"/>
    <p:sldLayoutId id="2147483995" r:id="rId3"/>
    <p:sldLayoutId id="2147483996" r:id="rId4"/>
    <p:sldLayoutId id="2147483997" r:id="rId5"/>
    <p:sldLayoutId id="2147483998" r:id="rId6"/>
    <p:sldLayoutId id="2147483999" r:id="rId7"/>
    <p:sldLayoutId id="2147484000" r:id="rId8"/>
    <p:sldLayoutId id="2147484001" r:id="rId9"/>
    <p:sldLayoutId id="2147484002" r:id="rId10"/>
    <p:sldLayoutId id="2147484003" r:id="rId11"/>
  </p:sldLayoutIdLst>
  <p:txStyles>
    <p:titleStyle>
      <a:lvl1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2pPr>
      <a:lvl3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3pPr>
      <a:lvl4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4pPr>
      <a:lvl5pPr algn="l" rtl="1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5pPr>
      <a:lvl6pPr marL="4572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6pPr>
      <a:lvl7pPr marL="9144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7pPr>
      <a:lvl8pPr marL="13716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8pPr>
      <a:lvl9pPr marL="1828800" algn="l" rtl="1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  <a:cs typeface="Arial" pitchFamily="34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r" rtl="1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05000"/>
            <a:ext cx="9144000" cy="4876800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  <a:defRPr/>
            </a:pPr>
            <a:r>
              <a:rPr lang="he-IL" sz="4000" b="1" dirty="0" smtClean="0">
                <a:cs typeface="David" pitchFamily="2" charset="-79"/>
              </a:rPr>
              <a:t>הפורום הציבורי לתיקון שיטת השלטון</a:t>
            </a:r>
          </a:p>
          <a:p>
            <a:pPr algn="ctr" rtl="0" eaLnBrk="1" hangingPunct="1">
              <a:buFont typeface="Wingdings" pitchFamily="2" charset="2"/>
              <a:buNone/>
              <a:defRPr/>
            </a:pPr>
            <a:endParaRPr lang="en-US" sz="2800" b="1" u="sng" dirty="0" smtClean="0"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sz="4800" b="1" dirty="0" smtClean="0">
                <a:cs typeface="David" pitchFamily="2" charset="-79"/>
              </a:rPr>
              <a:t>כינוס </a:t>
            </a:r>
            <a:r>
              <a:rPr lang="en-US" sz="4800" b="1" dirty="0" smtClean="0">
                <a:latin typeface="Times New Roman" pitchFamily="18" charset="0"/>
                <a:cs typeface="Times New Roman" pitchFamily="18" charset="0"/>
              </a:rPr>
              <a:t>III</a:t>
            </a:r>
            <a:endParaRPr lang="he-IL" sz="4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sz="36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en-US" sz="36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sz="2400" dirty="0" smtClean="0">
                <a:latin typeface="BN Sharon New" pitchFamily="2" charset="-79"/>
                <a:cs typeface="David" pitchFamily="2" charset="-79"/>
              </a:rPr>
              <a:t>הרצליה,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sz="2400" dirty="0" smtClean="0">
                <a:latin typeface="BN Sharon New" pitchFamily="2" charset="-79"/>
                <a:cs typeface="David" pitchFamily="2" charset="-79"/>
              </a:rPr>
              <a:t>18 במרץ 2010</a:t>
            </a:r>
            <a:endParaRPr lang="en-US" sz="2400" dirty="0" smtClean="0">
              <a:latin typeface="BN Sharon New" pitchFamily="2" charset="-79"/>
              <a:cs typeface="David" pitchFamily="2" charset="-79"/>
            </a:endParaRPr>
          </a:p>
        </p:txBody>
      </p:sp>
      <p:grpSp>
        <p:nvGrpSpPr>
          <p:cNvPr id="3075" name="Group 7"/>
          <p:cNvGrpSpPr>
            <a:grpSpLocks/>
          </p:cNvGrpSpPr>
          <p:nvPr/>
        </p:nvGrpSpPr>
        <p:grpSpPr bwMode="auto">
          <a:xfrm>
            <a:off x="1295400" y="76200"/>
            <a:ext cx="7010400" cy="1701800"/>
            <a:chOff x="736" y="0"/>
            <a:chExt cx="4416" cy="1072"/>
          </a:xfrm>
        </p:grpSpPr>
        <p:pic>
          <p:nvPicPr>
            <p:cNvPr id="3076" name="Picture 8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0"/>
              <a:ext cx="1152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>
              <a:off x="736" y="688"/>
              <a:ext cx="44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he-IL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המכון הישראלי לדמוקרטיה</a:t>
              </a:r>
              <a:endPara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המלצות</a:t>
            </a:r>
            <a:endParaRPr lang="en-US" kern="1200" cap="al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he-IL" sz="2800" b="1" dirty="0" smtClean="0">
                <a:solidFill>
                  <a:srgbClr val="FFC000"/>
                </a:solidFill>
                <a:cs typeface="David" pitchFamily="2" charset="-79"/>
              </a:rPr>
              <a:t>חלופה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he-IL" sz="2800" b="1" dirty="0" smtClean="0">
                <a:solidFill>
                  <a:srgbClr val="FFC000"/>
                </a:solidFill>
                <a:cs typeface="David" pitchFamily="2" charset="-79"/>
              </a:rPr>
              <a:t> - אימוץ מדורג 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    </a:t>
            </a:r>
            <a:r>
              <a:rPr lang="he-IL" sz="2400" b="1" dirty="0" smtClean="0">
                <a:cs typeface="David" pitchFamily="2" charset="-79"/>
              </a:rPr>
              <a:t>מעבר הדרגתי מפתק הצבעה רשימתי סגור ללא שמות (כנהוג היום) לפתק הצבעה רשימתי סגור עם שמות, ובשלב שני שמועדו ייקבע בחוק, מעבר לפתק הצבעה פתוח-למחצה.</a:t>
            </a:r>
            <a:r>
              <a:rPr lang="en-US" sz="2400" b="1" dirty="0" smtClean="0">
                <a:cs typeface="David" pitchFamily="2" charset="-79"/>
              </a:rPr>
              <a:t> </a:t>
            </a: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endParaRPr lang="he-IL" b="1" dirty="0" smtClean="0">
              <a:cs typeface="David" pitchFamily="2" charset="-79"/>
            </a:endParaRPr>
          </a:p>
          <a:p>
            <a:pPr eaLnBrk="1" hangingPunct="1">
              <a:lnSpc>
                <a:spcPct val="90000"/>
              </a:lnSpc>
              <a:spcBef>
                <a:spcPts val="0"/>
              </a:spcBef>
              <a:defRPr/>
            </a:pPr>
            <a:r>
              <a:rPr lang="he-IL" sz="2800" b="1" dirty="0" smtClean="0">
                <a:solidFill>
                  <a:srgbClr val="FFC000"/>
                </a:solidFill>
                <a:cs typeface="David" pitchFamily="2" charset="-79"/>
              </a:rPr>
              <a:t>חלופה </a:t>
            </a:r>
            <a:r>
              <a:rPr lang="en-US" sz="28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II</a:t>
            </a:r>
            <a:r>
              <a:rPr lang="he-IL" sz="2800" b="1" dirty="0" smtClean="0">
                <a:solidFill>
                  <a:srgbClr val="FFC000"/>
                </a:solidFill>
                <a:cs typeface="David" pitchFamily="2" charset="-79"/>
              </a:rPr>
              <a:t> - אימוץ מיידי  </a:t>
            </a:r>
          </a:p>
          <a:p>
            <a:pPr eaLnBrk="1" hangingPunct="1">
              <a:lnSpc>
                <a:spcPct val="150000"/>
              </a:lnSpc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    </a:t>
            </a:r>
            <a:r>
              <a:rPr lang="he-IL" sz="2400" b="1" dirty="0" smtClean="0">
                <a:cs typeface="David" pitchFamily="2" charset="-79"/>
              </a:rPr>
              <a:t>מעבר מיידי מפתק הצבעה רשימתי-סגור ללא שמות (כנהוג היום) לפתק הצבעה פתוח-למחצה ללא תקופת המעבר.</a:t>
            </a:r>
            <a:endParaRPr lang="en-US" sz="2400" b="1" dirty="0" smtClean="0">
              <a:cs typeface="David" pitchFamily="2" charset="-79"/>
            </a:endParaRPr>
          </a:p>
        </p:txBody>
      </p:sp>
      <p:grpSp>
        <p:nvGrpSpPr>
          <p:cNvPr id="12292" name="Group 4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1229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12294" name="Picture 6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981200"/>
            <a:ext cx="8991600" cy="4800600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  <a:defRPr/>
            </a:pPr>
            <a:r>
              <a:rPr lang="he-IL" sz="4400" b="1" dirty="0" smtClean="0">
                <a:solidFill>
                  <a:schemeClr val="accent1"/>
                </a:solidFill>
                <a:cs typeface="David" pitchFamily="2" charset="-79"/>
              </a:rPr>
              <a:t>ענף מפלגות</a:t>
            </a:r>
            <a:endParaRPr lang="en-US" sz="4400" b="1" dirty="0" smtClean="0">
              <a:solidFill>
                <a:schemeClr val="accent1"/>
              </a:solidFill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sz="2800" b="1" dirty="0" smtClean="0">
                <a:cs typeface="David" pitchFamily="2" charset="-79"/>
              </a:rPr>
              <a:t>ד"ר עופר קניג, רעות איצקוביץ'-מלכה ואסף שפירא</a:t>
            </a:r>
            <a:endParaRPr lang="en-US" sz="2800" dirty="0" smtClean="0">
              <a:latin typeface="BN Sharon New" pitchFamily="2" charset="-79"/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b="1" dirty="0" smtClean="0"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הליכי הצטרפות למפלגות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בחירות מקדימות: בחינה מחודשת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רגולציה מפלגתית בישראל: חוק המפלגות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מנגנונים משלימי רגולציה: קוד אתי וחקיקה מתגמלת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b="1" dirty="0" smtClean="0"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b="1" dirty="0" smtClean="0">
              <a:cs typeface="David" pitchFamily="2" charset="-79"/>
            </a:endParaRPr>
          </a:p>
        </p:txBody>
      </p:sp>
      <p:grpSp>
        <p:nvGrpSpPr>
          <p:cNvPr id="13315" name="Group 7"/>
          <p:cNvGrpSpPr>
            <a:grpSpLocks/>
          </p:cNvGrpSpPr>
          <p:nvPr/>
        </p:nvGrpSpPr>
        <p:grpSpPr bwMode="auto">
          <a:xfrm>
            <a:off x="1295400" y="76200"/>
            <a:ext cx="7010400" cy="1701800"/>
            <a:chOff x="736" y="0"/>
            <a:chExt cx="4416" cy="1072"/>
          </a:xfrm>
        </p:grpSpPr>
        <p:pic>
          <p:nvPicPr>
            <p:cNvPr id="13316" name="Picture 8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0"/>
              <a:ext cx="1152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>
              <a:off x="736" y="688"/>
              <a:ext cx="44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he-IL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המכון הישראלי לדמוקרטיה</a:t>
              </a:r>
              <a:endPara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grpSp>
        <p:nvGrpSpPr>
          <p:cNvPr id="14339" name="Group 4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1435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14353" name="Picture 6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8" name="Rectangle 7"/>
          <p:cNvSpPr/>
          <p:nvPr/>
        </p:nvSpPr>
        <p:spPr>
          <a:xfrm>
            <a:off x="3646488" y="4038600"/>
            <a:ext cx="2438400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he-IL" sz="2400" dirty="0">
                <a:cs typeface="David" pitchFamily="2" charset="-79"/>
              </a:rPr>
              <a:t>בחירות מקדימות: שיטה, הליך ההצבעה ומימון</a:t>
            </a:r>
          </a:p>
        </p:txBody>
      </p:sp>
      <p:sp>
        <p:nvSpPr>
          <p:cNvPr id="11" name="Oval 10"/>
          <p:cNvSpPr/>
          <p:nvPr/>
        </p:nvSpPr>
        <p:spPr>
          <a:xfrm>
            <a:off x="3328988" y="1905000"/>
            <a:ext cx="3071812" cy="1219200"/>
          </a:xfrm>
          <a:prstGeom prst="ellipse">
            <a:avLst/>
          </a:prstGeom>
          <a:solidFill>
            <a:schemeClr val="accent4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he-IL" sz="24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מקורות הכשלים בפעילותן של מפלגות בישראל</a:t>
            </a:r>
          </a:p>
        </p:txBody>
      </p:sp>
      <p:cxnSp>
        <p:nvCxnSpPr>
          <p:cNvPr id="12" name="Straight Arrow Connector 11"/>
          <p:cNvCxnSpPr>
            <a:endCxn id="18" idx="0"/>
          </p:cNvCxnSpPr>
          <p:nvPr/>
        </p:nvCxnSpPr>
        <p:spPr>
          <a:xfrm>
            <a:off x="6172200" y="2819400"/>
            <a:ext cx="1665288" cy="1219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4"/>
            <a:endCxn id="8" idx="0"/>
          </p:cNvCxnSpPr>
          <p:nvPr/>
        </p:nvCxnSpPr>
        <p:spPr>
          <a:xfrm rot="5400000">
            <a:off x="4407694" y="3582194"/>
            <a:ext cx="914400" cy="1588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19" idx="0"/>
          </p:cNvCxnSpPr>
          <p:nvPr/>
        </p:nvCxnSpPr>
        <p:spPr>
          <a:xfrm rot="10800000" flipV="1">
            <a:off x="1676400" y="2743200"/>
            <a:ext cx="1752600" cy="12954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itle 1"/>
          <p:cNvSpPr txBox="1">
            <a:spLocks/>
          </p:cNvSpPr>
          <p:nvPr/>
        </p:nvSpPr>
        <p:spPr bwMode="auto">
          <a:xfrm>
            <a:off x="714375" y="228600"/>
            <a:ext cx="8429625" cy="154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 rtl="1" eaLnBrk="0" hangingPunct="0">
              <a:defRPr/>
            </a:pPr>
            <a:r>
              <a:rPr lang="he-IL" sz="4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מה התקלקל?</a:t>
            </a:r>
          </a:p>
        </p:txBody>
      </p:sp>
      <p:cxnSp>
        <p:nvCxnSpPr>
          <p:cNvPr id="33" name="Straight Arrow Connector 13"/>
          <p:cNvCxnSpPr/>
          <p:nvPr/>
        </p:nvCxnSpPr>
        <p:spPr>
          <a:xfrm>
            <a:off x="2057400" y="5029200"/>
            <a:ext cx="1219200" cy="8382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12"/>
          <p:cNvCxnSpPr/>
          <p:nvPr/>
        </p:nvCxnSpPr>
        <p:spPr>
          <a:xfrm rot="5400000">
            <a:off x="4379913" y="5599112"/>
            <a:ext cx="838200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11"/>
          <p:cNvCxnSpPr/>
          <p:nvPr/>
        </p:nvCxnSpPr>
        <p:spPr>
          <a:xfrm rot="10800000" flipV="1">
            <a:off x="6096000" y="5105400"/>
            <a:ext cx="1371600" cy="76200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49" name="TextBox 44"/>
          <p:cNvSpPr txBox="1">
            <a:spLocks noChangeArrowheads="1"/>
          </p:cNvSpPr>
          <p:nvPr/>
        </p:nvSpPr>
        <p:spPr bwMode="auto">
          <a:xfrm>
            <a:off x="2743200" y="5486400"/>
            <a:ext cx="38862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/>
            <a:endParaRPr lang="he-IL" sz="3200">
              <a:cs typeface="David" pitchFamily="2" charset="-79"/>
            </a:endParaRPr>
          </a:p>
          <a:p>
            <a:pPr algn="ctr" rtl="1"/>
            <a:r>
              <a:rPr lang="he-IL" sz="3200" b="1">
                <a:solidFill>
                  <a:srgbClr val="FFC000"/>
                </a:solidFill>
                <a:cs typeface="David" pitchFamily="2" charset="-79"/>
              </a:rPr>
              <a:t>דימוי ציבורי שלילי</a:t>
            </a:r>
          </a:p>
        </p:txBody>
      </p:sp>
      <p:sp>
        <p:nvSpPr>
          <p:cNvPr id="18" name="Rectangle 17"/>
          <p:cNvSpPr/>
          <p:nvPr/>
        </p:nvSpPr>
        <p:spPr>
          <a:xfrm>
            <a:off x="6681788" y="4038600"/>
            <a:ext cx="2309812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he-IL" sz="2400">
                <a:solidFill>
                  <a:srgbClr val="FFFFFF"/>
                </a:solidFill>
                <a:cs typeface="David" pitchFamily="2" charset="-79"/>
              </a:rPr>
              <a:t>הליך גיוס החברים (תופעת "מיפקדי הארגזים")</a:t>
            </a:r>
          </a:p>
        </p:txBody>
      </p:sp>
      <p:sp>
        <p:nvSpPr>
          <p:cNvPr id="19" name="Rectangle 18"/>
          <p:cNvSpPr/>
          <p:nvPr/>
        </p:nvSpPr>
        <p:spPr>
          <a:xfrm>
            <a:off x="304800" y="4038600"/>
            <a:ext cx="2743200" cy="1143000"/>
          </a:xfrm>
          <a:prstGeom prst="rect">
            <a:avLst/>
          </a:prstGeom>
          <a:solidFill>
            <a:schemeClr val="bg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he-IL" sz="2400" dirty="0">
                <a:cs typeface="David" pitchFamily="2" charset="-79"/>
              </a:rPr>
              <a:t>אי שוויון בין מפלגות המנהלות דמוקרטיה פנימית לכאלה שאינן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 animBg="1"/>
      <p:bldP spid="14349" grpId="0"/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304800"/>
            <a:ext cx="8429625" cy="914400"/>
          </a:xfrm>
        </p:spPr>
        <p:txBody>
          <a:bodyPr anchor="ctr"/>
          <a:lstStyle/>
          <a:p>
            <a:pPr algn="ctr">
              <a:defRPr/>
            </a:pPr>
            <a:r>
              <a:rPr lang="he-IL" sz="44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הצטרפות למפלגות:</a:t>
            </a:r>
            <a:r>
              <a:rPr lang="en-US" sz="44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44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המלצות</a:t>
            </a:r>
          </a:p>
        </p:txBody>
      </p:sp>
      <p:sp>
        <p:nvSpPr>
          <p:cNvPr id="6" name="Text Placeholder 2"/>
          <p:cNvSpPr>
            <a:spLocks noGrp="1"/>
          </p:cNvSpPr>
          <p:nvPr>
            <p:ph type="body" idx="1"/>
          </p:nvPr>
        </p:nvSpPr>
        <p:spPr>
          <a:xfrm>
            <a:off x="152400" y="1828800"/>
            <a:ext cx="8686800" cy="4648200"/>
          </a:xfrm>
        </p:spPr>
        <p:txBody>
          <a:bodyPr/>
          <a:lstStyle/>
          <a:p>
            <a:pPr>
              <a:lnSpc>
                <a:spcPct val="150000"/>
              </a:lnSpc>
              <a:spcBef>
                <a:spcPts val="0"/>
              </a:spcBef>
              <a:buClr>
                <a:srgbClr val="FFFFCC"/>
              </a:buClr>
              <a:buFont typeface="Wingdings" pitchFamily="2" charset="2"/>
              <a:buChar char=""/>
              <a:defRPr/>
            </a:pPr>
            <a:r>
              <a:rPr lang="he-IL" sz="2800" b="1" dirty="0" smtClean="0">
                <a:cs typeface="David" pitchFamily="2" charset="-79"/>
              </a:rPr>
              <a:t> יש לעודד התפקדות אישית ושקופה ללא מתווכים באמצעות 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e-IL" sz="2800" b="1" dirty="0" smtClean="0">
                <a:cs typeface="David" pitchFamily="2" charset="-79"/>
              </a:rPr>
              <a:t>    אתרי האינטרנט או בהתייצבות אישית.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FFCC"/>
              </a:buClr>
              <a:buFont typeface="Wingdings" pitchFamily="2" charset="2"/>
              <a:buChar char=""/>
              <a:defRPr/>
            </a:pPr>
            <a:r>
              <a:rPr lang="he-IL" sz="2800" b="1" dirty="0" smtClean="0">
                <a:cs typeface="David" pitchFamily="2" charset="-79"/>
              </a:rPr>
              <a:t> דמי החברות במפלגות הישראליות אינם יקרים ואין להעלותם.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FFCC"/>
              </a:buClr>
              <a:buFont typeface="Wingdings" pitchFamily="2" charset="2"/>
              <a:buChar char=""/>
              <a:defRPr/>
            </a:pPr>
            <a:r>
              <a:rPr lang="he-IL" sz="2800" b="1" dirty="0" smtClean="0">
                <a:cs typeface="David" pitchFamily="2" charset="-79"/>
              </a:rPr>
              <a:t> יש לשקול להציע תעריפי חברות זולים יותר לצעירים.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FFCC"/>
              </a:buClr>
              <a:buFont typeface="Wingdings" pitchFamily="2" charset="2"/>
              <a:buChar char=""/>
              <a:defRPr/>
            </a:pPr>
            <a:r>
              <a:rPr lang="he-IL" sz="2800" b="1" dirty="0" smtClean="0">
                <a:cs typeface="David" pitchFamily="2" charset="-79"/>
              </a:rPr>
              <a:t> יש לשקול להציע תעריף היכרות לשנת חברות ראשונה.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rgbClr val="FFFFCC"/>
              </a:buClr>
              <a:buFont typeface="Wingdings" pitchFamily="2" charset="2"/>
              <a:buChar char=""/>
              <a:defRPr/>
            </a:pPr>
            <a:r>
              <a:rPr lang="he-IL" sz="2800" b="1" dirty="0" smtClean="0">
                <a:cs typeface="David" pitchFamily="2" charset="-79"/>
              </a:rPr>
              <a:t> תקופת ההכשרה של חברי מפלגה חדשים תעמוד על 18-15    </a:t>
            </a:r>
          </a:p>
          <a:p>
            <a:pPr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defRPr/>
            </a:pPr>
            <a:r>
              <a:rPr lang="he-IL" sz="2800" b="1" dirty="0" smtClean="0">
                <a:cs typeface="David" pitchFamily="2" charset="-79"/>
              </a:rPr>
              <a:t>    חודשים.</a:t>
            </a:r>
          </a:p>
        </p:txBody>
      </p:sp>
      <p:grpSp>
        <p:nvGrpSpPr>
          <p:cNvPr id="15364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1536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15366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75" y="228600"/>
            <a:ext cx="8429625" cy="1547813"/>
          </a:xfrm>
        </p:spPr>
        <p:txBody>
          <a:bodyPr anchor="ctr"/>
          <a:lstStyle/>
          <a:p>
            <a:pPr algn="ctr">
              <a:defRPr/>
            </a:pPr>
            <a:r>
              <a:rPr lang="he-IL" sz="44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התפקדות אישית ושקופה ללא מתווכים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152400" y="3919538"/>
            <a:ext cx="8715375" cy="1587"/>
          </a:xfrm>
          <a:prstGeom prst="straightConnector1">
            <a:avLst/>
          </a:prstGeom>
          <a:ln w="3810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ounded Rectangle 6"/>
          <p:cNvSpPr/>
          <p:nvPr/>
        </p:nvSpPr>
        <p:spPr>
          <a:xfrm>
            <a:off x="533400" y="2819400"/>
            <a:ext cx="1828800" cy="914400"/>
          </a:xfrm>
          <a:prstGeom prst="roundRect">
            <a:avLst/>
          </a:prstGeom>
          <a:solidFill>
            <a:schemeClr val="accent4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התייצבות אישית </a:t>
            </a:r>
          </a:p>
          <a:p>
            <a:pPr algn="ctr" rtl="1"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(עם/בלי ראיון)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2616200" y="2852738"/>
            <a:ext cx="1828800" cy="914400"/>
          </a:xfrm>
          <a:prstGeom prst="roundRect">
            <a:avLst/>
          </a:prstGeom>
          <a:solidFill>
            <a:schemeClr val="accent4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פעילים מקומיים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4699000" y="2852738"/>
            <a:ext cx="1828800" cy="914400"/>
          </a:xfrm>
          <a:prstGeom prst="roundRect">
            <a:avLst/>
          </a:prstGeom>
          <a:solidFill>
            <a:schemeClr val="accent4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קבלני קולות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6781800" y="2809875"/>
            <a:ext cx="1828800" cy="914400"/>
          </a:xfrm>
          <a:prstGeom prst="roundRect">
            <a:avLst/>
          </a:prstGeom>
          <a:solidFill>
            <a:schemeClr val="accent4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רישום מקוון/טלפון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652838" y="1928813"/>
            <a:ext cx="1681162" cy="609600"/>
          </a:xfrm>
          <a:prstGeom prst="roundRect">
            <a:avLst/>
          </a:prstGeom>
          <a:solidFill>
            <a:schemeClr val="accent4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מתווכים</a:t>
            </a:r>
          </a:p>
        </p:txBody>
      </p:sp>
      <p:cxnSp>
        <p:nvCxnSpPr>
          <p:cNvPr id="12" name="Straight Arrow Connector 11"/>
          <p:cNvCxnSpPr>
            <a:stCxn id="11" idx="2"/>
            <a:endCxn id="9" idx="0"/>
          </p:cNvCxnSpPr>
          <p:nvPr/>
        </p:nvCxnSpPr>
        <p:spPr>
          <a:xfrm rot="16200000" flipH="1">
            <a:off x="4896644" y="2135982"/>
            <a:ext cx="314325" cy="1119187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11" idx="2"/>
            <a:endCxn id="8" idx="0"/>
          </p:cNvCxnSpPr>
          <p:nvPr/>
        </p:nvCxnSpPr>
        <p:spPr>
          <a:xfrm rot="5400000">
            <a:off x="3855244" y="2213769"/>
            <a:ext cx="314325" cy="96361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95" name="TextBox 13"/>
          <p:cNvSpPr txBox="1">
            <a:spLocks noChangeArrowheads="1"/>
          </p:cNvSpPr>
          <p:nvPr/>
        </p:nvSpPr>
        <p:spPr bwMode="auto">
          <a:xfrm>
            <a:off x="0" y="3995738"/>
            <a:ext cx="89154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 eaLnBrk="0" hangingPunct="0">
              <a:lnSpc>
                <a:spcPct val="150000"/>
              </a:lnSpc>
              <a:spcBef>
                <a:spcPts val="0"/>
              </a:spcBef>
              <a:buClr>
                <a:srgbClr val="FFFFCC"/>
              </a:buClr>
              <a:buSzPct val="70000"/>
              <a:buFont typeface="Wingdings" pitchFamily="2" charset="2"/>
              <a:buChar char=""/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David" pitchFamily="2" charset="-79"/>
              </a:rPr>
              <a:t>  </a:t>
            </a: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David" pitchFamily="2" charset="-79"/>
              </a:rPr>
              <a:t>בישראל כיום מרבית החברים מצטרפים למפלגות באמצעות מתווכים.</a:t>
            </a:r>
          </a:p>
          <a:p>
            <a:pPr algn="r" rtl="1" eaLnBrk="0" hangingPunct="0">
              <a:lnSpc>
                <a:spcPct val="150000"/>
              </a:lnSpc>
              <a:spcBef>
                <a:spcPts val="0"/>
              </a:spcBef>
              <a:buClr>
                <a:srgbClr val="FFFFCC"/>
              </a:buClr>
              <a:buSzPct val="70000"/>
              <a:buFont typeface="Wingdings" pitchFamily="2" charset="2"/>
              <a:buChar char=""/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David" pitchFamily="2" charset="-79"/>
              </a:rPr>
              <a:t>  הדרישה להתפקד ע"י התייצבות בסניף וקיום ראיון אישי עומדת בניגוד  </a:t>
            </a:r>
          </a:p>
          <a:p>
            <a:pPr algn="r" rtl="1" eaLnBrk="0" hangingPunct="0">
              <a:lnSpc>
                <a:spcPct val="150000"/>
              </a:lnSpc>
              <a:spcBef>
                <a:spcPts val="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David" pitchFamily="2" charset="-79"/>
              </a:rPr>
              <a:t>     לרוח הזמן. </a:t>
            </a:r>
          </a:p>
          <a:p>
            <a:pPr algn="r" rtl="1" eaLnBrk="0" hangingPunct="0">
              <a:lnSpc>
                <a:spcPct val="150000"/>
              </a:lnSpc>
              <a:spcBef>
                <a:spcPts val="0"/>
              </a:spcBef>
              <a:buClr>
                <a:srgbClr val="FFFFCC"/>
              </a:buClr>
              <a:buSzPct val="70000"/>
              <a:buFont typeface="Wingdings" pitchFamily="2" charset="2"/>
              <a:buChar char=""/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David" pitchFamily="2" charset="-79"/>
              </a:rPr>
              <a:t>  אף אחת מ-15 המפלגות שנבחנו בישראל ובחו"ל אינה מחייבת התייצבות </a:t>
            </a:r>
          </a:p>
          <a:p>
            <a:pPr algn="r" rtl="1" eaLnBrk="0" hangingPunct="0">
              <a:lnSpc>
                <a:spcPct val="150000"/>
              </a:lnSpc>
              <a:spcBef>
                <a:spcPts val="0"/>
              </a:spcBef>
              <a:buClr>
                <a:srgbClr val="FFFFCC"/>
              </a:buClr>
              <a:buSzPct val="70000"/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  <a:cs typeface="David" pitchFamily="2" charset="-79"/>
              </a:rPr>
              <a:t>    אישית לצורך התפקדות. כולן מאפשרות להתפקד באמצעות אתרי האינטרנט</a:t>
            </a:r>
          </a:p>
        </p:txBody>
      </p:sp>
      <p:grpSp>
        <p:nvGrpSpPr>
          <p:cNvPr id="16396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16397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16398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04800"/>
            <a:ext cx="78486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בחירות מקדימות: הצעה להליך תלת-שלבי לבחירת מועמדים</a:t>
            </a:r>
            <a:endParaRPr lang="en-US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7411" name="Text Box 9"/>
          <p:cNvSpPr txBox="1">
            <a:spLocks noChangeArrowheads="1"/>
          </p:cNvSpPr>
          <p:nvPr/>
        </p:nvSpPr>
        <p:spPr bwMode="auto">
          <a:xfrm>
            <a:off x="6248400" y="3109913"/>
            <a:ext cx="28956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20000"/>
              </a:lnSpc>
              <a:spcBef>
                <a:spcPct val="50000"/>
              </a:spcBef>
            </a:pPr>
            <a:r>
              <a:rPr lang="he-IL">
                <a:latin typeface="Arial" pitchFamily="34" charset="0"/>
                <a:cs typeface="David" pitchFamily="2" charset="-79"/>
              </a:rPr>
              <a:t>גוף מצומצם הכולל פוליטיקאים ותיקים ונציגים מהנהגת המפלגה. הוועדה מגבשת רשימה קצרה, אשר מספר המועמדים בה כפול לפחות ממספר מושבי המפלגה בכנסת היוצאת. </a:t>
            </a:r>
            <a:endParaRPr lang="en-US">
              <a:latin typeface="Arial" pitchFamily="34" charset="0"/>
              <a:cs typeface="David" pitchFamily="2" charset="-79"/>
            </a:endParaRPr>
          </a:p>
        </p:txBody>
      </p:sp>
      <p:sp>
        <p:nvSpPr>
          <p:cNvPr id="17412" name="Text Box 10"/>
          <p:cNvSpPr txBox="1">
            <a:spLocks noChangeArrowheads="1"/>
          </p:cNvSpPr>
          <p:nvPr/>
        </p:nvSpPr>
        <p:spPr bwMode="auto">
          <a:xfrm>
            <a:off x="3276600" y="3124200"/>
            <a:ext cx="25908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20000"/>
              </a:lnSpc>
              <a:spcBef>
                <a:spcPct val="50000"/>
              </a:spcBef>
            </a:pPr>
            <a:r>
              <a:rPr lang="he-IL">
                <a:latin typeface="Arial" pitchFamily="34" charset="0"/>
                <a:cs typeface="David" pitchFamily="2" charset="-79"/>
              </a:rPr>
              <a:t>חברי מוסד מפלגתי נבחר מאשרים או דוחים את מועמדותם של חברי כנסת מכהנים ומוסיפים או גורעים מהרשימה הקצרה, בהצבעה ברוב קולות.</a:t>
            </a:r>
            <a:endParaRPr lang="en-US">
              <a:latin typeface="Arial" pitchFamily="34" charset="0"/>
              <a:cs typeface="David" pitchFamily="2" charset="-79"/>
            </a:endParaRPr>
          </a:p>
        </p:txBody>
      </p:sp>
      <p:sp>
        <p:nvSpPr>
          <p:cNvPr id="17413" name="Text Box 11"/>
          <p:cNvSpPr txBox="1">
            <a:spLocks noChangeArrowheads="1"/>
          </p:cNvSpPr>
          <p:nvPr/>
        </p:nvSpPr>
        <p:spPr bwMode="auto">
          <a:xfrm>
            <a:off x="152400" y="3124200"/>
            <a:ext cx="2438400" cy="2085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1">
              <a:lnSpc>
                <a:spcPct val="120000"/>
              </a:lnSpc>
              <a:spcBef>
                <a:spcPct val="50000"/>
              </a:spcBef>
            </a:pPr>
            <a:r>
              <a:rPr lang="he-IL">
                <a:latin typeface="Arial" pitchFamily="34" charset="0"/>
                <a:cs typeface="David" pitchFamily="2" charset="-79"/>
              </a:rPr>
              <a:t>דירוג רשימת המועמדים ייעשה באמצעות בחירות על-ידי כלל חברי המפלגה (פריימריז) אשר עברו תקופת הכשרה של בין 15 עד 18 חודשים.</a:t>
            </a:r>
            <a:endParaRPr lang="en-US">
              <a:latin typeface="Arial" pitchFamily="34" charset="0"/>
              <a:cs typeface="David" pitchFamily="2" charset="-79"/>
            </a:endParaRPr>
          </a:p>
        </p:txBody>
      </p:sp>
      <p:sp>
        <p:nvSpPr>
          <p:cNvPr id="10" name="Round Diagonal Corner Rectangle 9"/>
          <p:cNvSpPr/>
          <p:nvPr/>
        </p:nvSpPr>
        <p:spPr>
          <a:xfrm>
            <a:off x="6553200" y="2362200"/>
            <a:ext cx="2362200" cy="76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ועדת סינון</a:t>
            </a:r>
            <a:endParaRPr lang="en-US" sz="2000" b="1" dirty="0">
              <a:solidFill>
                <a:schemeClr val="bg1">
                  <a:lumMod val="60000"/>
                  <a:lumOff val="40000"/>
                </a:schemeClr>
              </a:solidFill>
              <a:cs typeface="David" pitchFamily="2" charset="-79"/>
            </a:endParaRPr>
          </a:p>
        </p:txBody>
      </p:sp>
      <p:sp>
        <p:nvSpPr>
          <p:cNvPr id="11" name="Round Diagonal Corner Rectangle 10"/>
          <p:cNvSpPr/>
          <p:nvPr/>
        </p:nvSpPr>
        <p:spPr>
          <a:xfrm>
            <a:off x="3390900" y="2362200"/>
            <a:ext cx="2362200" cy="76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מוסד מפלגתי נבחר (מרכז, ועידה)</a:t>
            </a:r>
            <a:endParaRPr lang="en-US" sz="2000" b="1" dirty="0">
              <a:solidFill>
                <a:schemeClr val="bg1">
                  <a:lumMod val="60000"/>
                  <a:lumOff val="40000"/>
                </a:schemeClr>
              </a:solidFill>
              <a:cs typeface="David" pitchFamily="2" charset="-79"/>
            </a:endParaRPr>
          </a:p>
        </p:txBody>
      </p:sp>
      <p:sp>
        <p:nvSpPr>
          <p:cNvPr id="12" name="Round Diagonal Corner Rectangle 11"/>
          <p:cNvSpPr/>
          <p:nvPr/>
        </p:nvSpPr>
        <p:spPr>
          <a:xfrm>
            <a:off x="228600" y="2362200"/>
            <a:ext cx="2362200" cy="762000"/>
          </a:xfrm>
          <a:prstGeom prst="round2DiagRect">
            <a:avLst/>
          </a:prstGeom>
          <a:solidFill>
            <a:schemeClr val="accent3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rtl="1"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חברי המפלגה</a:t>
            </a:r>
            <a:endParaRPr lang="en-US" sz="2000" b="1" dirty="0">
              <a:solidFill>
                <a:schemeClr val="bg1">
                  <a:lumMod val="60000"/>
                  <a:lumOff val="40000"/>
                </a:schemeClr>
              </a:solidFill>
              <a:cs typeface="David" pitchFamily="2" charset="-79"/>
            </a:endParaRPr>
          </a:p>
        </p:txBody>
      </p:sp>
      <p:cxnSp>
        <p:nvCxnSpPr>
          <p:cNvPr id="14" name="Straight Arrow Connector 13"/>
          <p:cNvCxnSpPr>
            <a:stCxn id="10" idx="2"/>
            <a:endCxn id="11" idx="0"/>
          </p:cNvCxnSpPr>
          <p:nvPr/>
        </p:nvCxnSpPr>
        <p:spPr>
          <a:xfrm rot="10800000">
            <a:off x="5753100" y="2743200"/>
            <a:ext cx="8001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11" idx="2"/>
            <a:endCxn id="12" idx="0"/>
          </p:cNvCxnSpPr>
          <p:nvPr/>
        </p:nvCxnSpPr>
        <p:spPr>
          <a:xfrm rot="10800000">
            <a:off x="2590800" y="2743200"/>
            <a:ext cx="800100" cy="1588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19" name="TextBox 12"/>
          <p:cNvSpPr txBox="1">
            <a:spLocks noChangeArrowheads="1"/>
          </p:cNvSpPr>
          <p:nvPr/>
        </p:nvSpPr>
        <p:spPr bwMode="auto">
          <a:xfrm>
            <a:off x="-152400" y="5715000"/>
            <a:ext cx="9144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buClr>
                <a:srgbClr val="FFFFCC"/>
              </a:buClr>
              <a:buSzPct val="70000"/>
              <a:buFont typeface="Wingdings" pitchFamily="2" charset="2"/>
              <a:buChar char="n"/>
              <a:defRPr/>
            </a:pPr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e-IL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David" pitchFamily="2" charset="-79"/>
              </a:rPr>
              <a:t>בחירת מנהיג: יש לדבוק בשיטה הקיימת, בחירת על-ידי חברי המפלגה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David" pitchFamily="2" charset="-79"/>
            </a:endParaRPr>
          </a:p>
        </p:txBody>
      </p:sp>
      <p:grpSp>
        <p:nvGrpSpPr>
          <p:cNvPr id="17420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1742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17422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7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  <p:bldP spid="17411" grpId="1"/>
      <p:bldP spid="17411" grpId="2"/>
      <p:bldP spid="17412" grpId="0"/>
      <p:bldP spid="17412" grpId="1"/>
      <p:bldP spid="17413" grpId="0"/>
      <p:bldP spid="10" grpId="0" animBg="1"/>
      <p:bldP spid="10" grpId="1" animBg="1"/>
      <p:bldP spid="10" grpId="2" animBg="1"/>
      <p:bldP spid="11" grpId="0" animBg="1"/>
      <p:bldP spid="11" grpId="1" animBg="1"/>
      <p:bldP spid="12" grpId="0" animBg="1"/>
      <p:bldP spid="1741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pPr algn="ctr"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/>
            </a:r>
            <a:b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</a:b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חוק המפלגות ורגולציה מפלגתית - המצב הקיים:</a:t>
            </a:r>
            <a:r>
              <a:rPr lang="en-US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  <a:r>
              <a:rPr lang="he-IL" sz="3200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"צדיק ורע לו, רשע וטוב לו" </a:t>
            </a:r>
            <a:endParaRPr lang="he-I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18435" name="TextBox 27"/>
          <p:cNvSpPr txBox="1">
            <a:spLocks noChangeArrowheads="1"/>
          </p:cNvSpPr>
          <p:nvPr/>
        </p:nvSpPr>
        <p:spPr bwMode="auto">
          <a:xfrm>
            <a:off x="214313" y="1828800"/>
            <a:ext cx="8715375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rtl="1">
              <a:lnSpc>
                <a:spcPct val="150000"/>
              </a:lnSpc>
              <a:buClr>
                <a:srgbClr val="FFFFCC"/>
              </a:buClr>
              <a:buSzPct val="70000"/>
              <a:buFont typeface="Wingdings" pitchFamily="2" charset="2"/>
              <a:buChar char=""/>
              <a:defRPr/>
            </a:pPr>
            <a:r>
              <a:rPr lang="he-IL" sz="2400" dirty="0"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David" pitchFamily="2" charset="-79"/>
              </a:rPr>
              <a:t>בישראל קיימת רגולציה מפלגתית מדוקדקת ונרחבת, מן המוסדרות,  </a:t>
            </a:r>
          </a:p>
          <a:p>
            <a:pPr algn="just" rtl="1">
              <a:lnSpc>
                <a:spcPct val="150000"/>
              </a:lnSpc>
              <a:buClr>
                <a:srgbClr val="FFFFCC"/>
              </a:buClr>
              <a:buSzPct val="70000"/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David" pitchFamily="2" charset="-79"/>
              </a:rPr>
              <a:t>     המשופעות והעמוסות ביותר בעולם הדמוקרטי.</a:t>
            </a:r>
          </a:p>
          <a:p>
            <a:pPr algn="just" rtl="1">
              <a:lnSpc>
                <a:spcPct val="150000"/>
              </a:lnSpc>
              <a:buSzPct val="70000"/>
              <a:defRPr/>
            </a:pPr>
            <a:endParaRPr lang="he-IL" sz="1000" b="1" dirty="0">
              <a:effectLst>
                <a:outerShdw blurRad="38100" dist="38100" dir="2700000" algn="tl">
                  <a:srgbClr val="000000"/>
                </a:outerShdw>
              </a:effectLst>
              <a:cs typeface="David" pitchFamily="2" charset="-79"/>
            </a:endParaRPr>
          </a:p>
          <a:p>
            <a:pPr algn="just" rtl="1">
              <a:lnSpc>
                <a:spcPct val="150000"/>
              </a:lnSpc>
              <a:buClr>
                <a:srgbClr val="FFFFCC"/>
              </a:buClr>
              <a:buSzPct val="70000"/>
              <a:buFont typeface="Wingdings" pitchFamily="2" charset="2"/>
              <a:buChar char="n"/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David" pitchFamily="2" charset="-79"/>
              </a:rPr>
              <a:t>  כ-75% מנפחו של חוק המפלגות נוגע רק למפלגות המקיימות דמוקרטיה 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David" pitchFamily="2" charset="-79"/>
              </a:rPr>
              <a:t>     פנימית.</a:t>
            </a:r>
          </a:p>
          <a:p>
            <a:pPr algn="just" rtl="1">
              <a:lnSpc>
                <a:spcPct val="150000"/>
              </a:lnSpc>
              <a:defRPr/>
            </a:pPr>
            <a:endParaRPr lang="he-IL" sz="1000" b="1" dirty="0">
              <a:effectLst>
                <a:outerShdw blurRad="38100" dist="38100" dir="2700000" algn="tl">
                  <a:srgbClr val="000000"/>
                </a:outerShdw>
              </a:effectLst>
              <a:cs typeface="David" pitchFamily="2" charset="-79"/>
            </a:endParaRPr>
          </a:p>
          <a:p>
            <a:pPr algn="just" rtl="1">
              <a:lnSpc>
                <a:spcPct val="150000"/>
              </a:lnSpc>
              <a:buClr>
                <a:srgbClr val="FFFFCC"/>
              </a:buClr>
              <a:buSzPct val="70000"/>
              <a:buFont typeface="Wingdings" pitchFamily="2" charset="2"/>
              <a:buChar char="n"/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David" pitchFamily="2" charset="-79"/>
              </a:rPr>
              <a:t>  מפלגות שאינן מקיימות אורח חיים דמוקרטי פטורות מעול ההסדרה 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David" pitchFamily="2" charset="-79"/>
              </a:rPr>
              <a:t>     הכבד הזה, לא נתונות לביקורת הדקדקנית של מבקר המדינה ולא ניזוקות </a:t>
            </a:r>
          </a:p>
          <a:p>
            <a:pPr algn="just" rtl="1">
              <a:lnSpc>
                <a:spcPct val="150000"/>
              </a:lnSpc>
              <a:defRPr/>
            </a:pPr>
            <a:r>
              <a:rPr lang="he-IL" sz="2400" b="1" dirty="0">
                <a:effectLst>
                  <a:outerShdw blurRad="38100" dist="38100" dir="2700000" algn="tl">
                    <a:srgbClr val="000000"/>
                  </a:outerShdw>
                </a:effectLst>
                <a:cs typeface="David" pitchFamily="2" charset="-79"/>
              </a:rPr>
              <a:t>     תדמיתית עקב הקלקולים השונים הנלווים לעתים לבחירות המקדימות.</a:t>
            </a:r>
            <a:endParaRPr lang="he-IL" sz="2000" dirty="0"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grpSp>
        <p:nvGrpSpPr>
          <p:cNvPr id="18436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18437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18438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רגולציה מפלגתית: המלצות  </a:t>
            </a:r>
            <a:endParaRPr lang="he-IL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6" name="Text Placeholder 2"/>
          <p:cNvSpPr>
            <a:spLocks noGrp="1"/>
          </p:cNvSpPr>
          <p:nvPr>
            <p:ph idx="1"/>
          </p:nvPr>
        </p:nvSpPr>
        <p:spPr>
          <a:xfrm>
            <a:off x="228600" y="1676400"/>
            <a:ext cx="8458200" cy="4953000"/>
          </a:xfrm>
        </p:spPr>
        <p:txBody>
          <a:bodyPr/>
          <a:lstStyle/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FFFFCC"/>
              </a:buClr>
              <a:defRPr/>
            </a:pPr>
            <a:r>
              <a:rPr lang="he-IL" sz="2800" b="1" kern="1200" dirty="0" smtClean="0">
                <a:solidFill>
                  <a:srgbClr val="FFC000"/>
                </a:solidFill>
                <a:cs typeface="David" pitchFamily="2" charset="-79"/>
              </a:rPr>
              <a:t>אין להגביר או להרחיב את הרגולציה המפלגתית בישראל. </a:t>
            </a:r>
          </a:p>
          <a:p>
            <a:pPr algn="just">
              <a:lnSpc>
                <a:spcPct val="150000"/>
              </a:lnSpc>
              <a:spcBef>
                <a:spcPct val="0"/>
              </a:spcBef>
              <a:buSzPct val="100000"/>
              <a:defRPr/>
            </a:pPr>
            <a:endParaRPr lang="he-IL" sz="1000" b="1" kern="1200" dirty="0" smtClean="0">
              <a:solidFill>
                <a:srgbClr val="FFC000"/>
              </a:solidFill>
              <a:cs typeface="David" pitchFamily="2" charset="-79"/>
            </a:endParaRPr>
          </a:p>
          <a:p>
            <a:pPr algn="just">
              <a:lnSpc>
                <a:spcPct val="150000"/>
              </a:lnSpc>
              <a:spcBef>
                <a:spcPct val="0"/>
              </a:spcBef>
              <a:buClr>
                <a:srgbClr val="FFFFCC"/>
              </a:buClr>
              <a:defRPr/>
            </a:pPr>
            <a:r>
              <a:rPr lang="he-IL" sz="2800" b="1" kern="1200" dirty="0" smtClean="0">
                <a:solidFill>
                  <a:srgbClr val="FFC000"/>
                </a:solidFill>
                <a:cs typeface="David" pitchFamily="2" charset="-79"/>
              </a:rPr>
              <a:t>במקום רגולציה נוספת יש לשקול אימוץ אחד משני מנגנונים משלימים:</a:t>
            </a:r>
          </a:p>
          <a:p>
            <a:pPr marL="457200" indent="-10160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he-IL" sz="2400" b="1" kern="1200" dirty="0" smtClean="0">
                <a:cs typeface="David" pitchFamily="2" charset="-79"/>
              </a:rPr>
              <a:t>  אימוץ מנגנוני חקיקה מתגמלת:</a:t>
            </a:r>
            <a:r>
              <a:rPr lang="en-US" sz="2400" b="1" kern="1200" dirty="0" smtClean="0">
                <a:cs typeface="David" pitchFamily="2" charset="-79"/>
              </a:rPr>
              <a:t> </a:t>
            </a:r>
            <a:r>
              <a:rPr lang="he-IL" sz="2400" b="1" kern="1200" dirty="0" smtClean="0">
                <a:cs typeface="David" pitchFamily="2" charset="-79"/>
              </a:rPr>
              <a:t>המדינה תנהל ותממן את הבחירות      </a:t>
            </a:r>
          </a:p>
          <a:p>
            <a:pPr marL="457200" indent="-10160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sz="2400" b="1" kern="1200" dirty="0" smtClean="0">
                <a:cs typeface="David" pitchFamily="2" charset="-79"/>
              </a:rPr>
              <a:t>     המקדימות של מפלגות שיקיימו דמוקרטיה פנימית.</a:t>
            </a:r>
          </a:p>
          <a:p>
            <a:pPr marL="457200" indent="-10160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he-IL" sz="1000" b="1" kern="1200" dirty="0" smtClean="0">
              <a:cs typeface="David" pitchFamily="2" charset="-79"/>
            </a:endParaRPr>
          </a:p>
          <a:p>
            <a:pPr marL="457200" indent="-10160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Char char="ü"/>
              <a:defRPr/>
            </a:pPr>
            <a:r>
              <a:rPr lang="he-IL" sz="2400" b="1" kern="1200" dirty="0" smtClean="0">
                <a:cs typeface="David" pitchFamily="2" charset="-79"/>
              </a:rPr>
              <a:t>  אימוץ קוד אתי וולונטרי: הקוד ייכתב על ידי ועדת הבחירות </a:t>
            </a:r>
          </a:p>
          <a:p>
            <a:pPr marL="457200" indent="-10160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sz="2400" b="1" kern="1200" dirty="0" smtClean="0">
                <a:cs typeface="David" pitchFamily="2" charset="-79"/>
              </a:rPr>
              <a:t>     המרכזית או על ידי המפלגות עצמן ויעסוק ברמה הפנים-מפלגתית, </a:t>
            </a:r>
          </a:p>
          <a:p>
            <a:pPr marL="457200" indent="-101600" algn="just"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sz="2400" b="1" kern="1200" dirty="0" smtClean="0">
                <a:cs typeface="David" pitchFamily="2" charset="-79"/>
              </a:rPr>
              <a:t>     כלומר בסוגיות כגון בחירת מועמדים וחברוּת מפלגתית</a:t>
            </a:r>
            <a:r>
              <a:rPr lang="he-IL" sz="2400" kern="1200" dirty="0" smtClean="0">
                <a:cs typeface="David" pitchFamily="2" charset="-79"/>
              </a:rPr>
              <a:t>.</a:t>
            </a:r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he-IL" sz="2400" dirty="0" smtClean="0"/>
          </a:p>
          <a:p>
            <a:pPr marL="457200" indent="-457200">
              <a:buFont typeface="Wingdings" pitchFamily="2" charset="2"/>
              <a:buAutoNum type="arabicPeriod"/>
              <a:defRPr/>
            </a:pPr>
            <a:endParaRPr lang="he-IL" sz="2400" kern="1200" dirty="0" smtClean="0"/>
          </a:p>
          <a:p>
            <a:pPr>
              <a:defRPr/>
            </a:pPr>
            <a:endParaRPr lang="he-IL" sz="2400" kern="1200" dirty="0" smtClean="0"/>
          </a:p>
          <a:p>
            <a:pPr>
              <a:defRPr/>
            </a:pPr>
            <a:endParaRPr lang="he-IL" sz="2800" dirty="0" smtClean="0"/>
          </a:p>
          <a:p>
            <a:pPr>
              <a:defRPr/>
            </a:pPr>
            <a:endParaRPr lang="he-IL" sz="2800" dirty="0" smtClean="0"/>
          </a:p>
        </p:txBody>
      </p:sp>
      <p:grpSp>
        <p:nvGrpSpPr>
          <p:cNvPr id="19460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1946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19462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382000" cy="4876800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  <a:defRPr/>
            </a:pPr>
            <a:endParaRPr lang="he-IL" sz="4400" b="1" dirty="0" smtClean="0">
              <a:solidFill>
                <a:schemeClr val="accent1"/>
              </a:solidFill>
              <a:cs typeface="David" pitchFamily="2" charset="-79"/>
            </a:endParaRPr>
          </a:p>
          <a:p>
            <a:pPr algn="ctr" rtl="0" eaLnBrk="1" hangingPunct="1">
              <a:buFont typeface="Wingdings" pitchFamily="2" charset="2"/>
              <a:buNone/>
              <a:defRPr/>
            </a:pPr>
            <a:r>
              <a:rPr lang="he-IL" sz="4400" b="1" dirty="0" smtClean="0">
                <a:solidFill>
                  <a:schemeClr val="accent1"/>
                </a:solidFill>
                <a:cs typeface="David" pitchFamily="2" charset="-79"/>
              </a:rPr>
              <a:t>ענף ממשלות</a:t>
            </a:r>
            <a:endParaRPr lang="en-US" sz="4400" b="1" dirty="0" smtClean="0">
              <a:solidFill>
                <a:schemeClr val="accent1"/>
              </a:solidFill>
              <a:cs typeface="David" pitchFamily="2" charset="-79"/>
            </a:endParaRPr>
          </a:p>
          <a:p>
            <a:pPr algn="ctr" rtl="0" eaLnBrk="1" hangingPunct="1">
              <a:buFont typeface="Wingdings" pitchFamily="2" charset="2"/>
              <a:buNone/>
              <a:defRPr/>
            </a:pPr>
            <a:r>
              <a:rPr lang="he-IL" sz="2800" b="1" dirty="0" smtClean="0">
                <a:cs typeface="David" pitchFamily="2" charset="-79"/>
              </a:rPr>
              <a:t>שלומית ברנע, </a:t>
            </a:r>
            <a:r>
              <a:rPr lang="he-IL" sz="2800" b="1" dirty="0" err="1" smtClean="0">
                <a:cs typeface="David" pitchFamily="2" charset="-79"/>
              </a:rPr>
              <a:t>שוריק</a:t>
            </a:r>
            <a:r>
              <a:rPr lang="he-IL" sz="2800" b="1" dirty="0" smtClean="0">
                <a:cs typeface="David" pitchFamily="2" charset="-79"/>
              </a:rPr>
              <a:t> </a:t>
            </a:r>
            <a:r>
              <a:rPr lang="he-IL" sz="2800" b="1" dirty="0" err="1" smtClean="0">
                <a:cs typeface="David" pitchFamily="2" charset="-79"/>
              </a:rPr>
              <a:t>דריישפיץ</a:t>
            </a:r>
            <a:r>
              <a:rPr lang="he-IL" sz="2800" b="1" dirty="0" smtClean="0">
                <a:cs typeface="David" pitchFamily="2" charset="-79"/>
              </a:rPr>
              <a:t>, מתן </a:t>
            </a:r>
            <a:r>
              <a:rPr lang="he-IL" sz="2800" b="1" dirty="0" err="1" smtClean="0">
                <a:cs typeface="David" pitchFamily="2" charset="-79"/>
              </a:rPr>
              <a:t>שרקנסקי</a:t>
            </a:r>
            <a:endParaRPr lang="en-US" sz="2800" dirty="0" smtClean="0">
              <a:latin typeface="BN Sharon New"/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b="1" dirty="0" smtClean="0"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אי-אמון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פיזור פרלמנטים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מודלים להרכבת ממשלה</a:t>
            </a:r>
          </a:p>
        </p:txBody>
      </p:sp>
      <p:grpSp>
        <p:nvGrpSpPr>
          <p:cNvPr id="20483" name="Group 7"/>
          <p:cNvGrpSpPr>
            <a:grpSpLocks/>
          </p:cNvGrpSpPr>
          <p:nvPr/>
        </p:nvGrpSpPr>
        <p:grpSpPr bwMode="auto">
          <a:xfrm>
            <a:off x="1295400" y="76200"/>
            <a:ext cx="7010400" cy="1701800"/>
            <a:chOff x="736" y="0"/>
            <a:chExt cx="4416" cy="1072"/>
          </a:xfrm>
        </p:grpSpPr>
        <p:pic>
          <p:nvPicPr>
            <p:cNvPr id="20484" name="Picture 8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0"/>
              <a:ext cx="1152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>
              <a:off x="736" y="688"/>
              <a:ext cx="44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he-IL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המכון הישראלי לדמוקרטיה</a:t>
              </a:r>
              <a:endPara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  <a:t>מנגנון האי-אמון</a:t>
            </a:r>
            <a:endParaRPr lang="en-US" dirty="0" smtClean="0">
              <a:solidFill>
                <a:schemeClr val="bg1"/>
              </a:solidFill>
              <a:latin typeface="David" pitchFamily="2" charset="-79"/>
              <a:cs typeface="David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7924800" cy="4648200"/>
          </a:xfrm>
        </p:spPr>
        <p:txBody>
          <a:bodyPr/>
          <a:lstStyle/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הגדרה: 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מנגנון המאפשר לרשות המחוקקת להדיח ממשלה מכהנת.</a:t>
            </a:r>
            <a:r>
              <a:rPr lang="en-US" sz="2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400" b="1" dirty="0" smtClean="0">
                <a:latin typeface="David" pitchFamily="34" charset="-79"/>
                <a:cs typeface="David" pitchFamily="34" charset="-79"/>
              </a:rPr>
            </a:br>
            <a:endParaRPr lang="he-IL" sz="1200" b="1" dirty="0" smtClean="0">
              <a:latin typeface="David" pitchFamily="34" charset="-79"/>
              <a:cs typeface="David" pitchFamily="34" charset="-79"/>
            </a:endParaRPr>
          </a:p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מטרת המנגנון:</a:t>
            </a:r>
            <a:r>
              <a:rPr lang="he-IL" sz="2800" b="1" u="sng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עיגון אחריותיות הממשלה כלפי הרשות המחוקקת.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כלי פיקוח של הרשות המחוקקת על הרשות המבצעת. </a:t>
            </a:r>
            <a:r>
              <a:rPr lang="en-US" sz="24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400" b="1" dirty="0" smtClean="0">
                <a:latin typeface="David" pitchFamily="34" charset="-79"/>
                <a:cs typeface="David" pitchFamily="34" charset="-79"/>
              </a:rPr>
            </a:br>
            <a:endParaRPr lang="en-US" sz="1200" b="1" dirty="0" smtClean="0">
              <a:latin typeface="David" pitchFamily="34" charset="-79"/>
              <a:cs typeface="David" pitchFamily="34" charset="-79"/>
            </a:endParaRPr>
          </a:p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השפעת המנגנון</a:t>
            </a:r>
            <a:r>
              <a:rPr lang="he-IL" sz="24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: 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הרתעתית</a:t>
            </a:r>
          </a:p>
          <a:p>
            <a:pPr lvl="1">
              <a:buFont typeface="Wingdings" pitchFamily="2" charset="2"/>
              <a:buChar char="ü"/>
              <a:defRPr/>
            </a:pPr>
            <a:r>
              <a:rPr lang="he-IL" sz="2400" b="1" dirty="0" err="1" smtClean="0">
                <a:latin typeface="David" pitchFamily="34" charset="-79"/>
                <a:cs typeface="David" pitchFamily="34" charset="-79"/>
              </a:rPr>
              <a:t>מניעתית</a:t>
            </a:r>
            <a:endParaRPr lang="he-IL" sz="2400" b="1" dirty="0" smtClean="0">
              <a:latin typeface="David" pitchFamily="34" charset="-79"/>
              <a:cs typeface="David" pitchFamily="34" charset="-79"/>
            </a:endParaRPr>
          </a:p>
          <a:p>
            <a:pPr lvl="1">
              <a:buFont typeface="Wingdings" pitchFamily="2" charset="2"/>
              <a:buChar char="ü"/>
              <a:defRPr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סמויה</a:t>
            </a:r>
            <a:endParaRPr lang="en-US" sz="2400" b="1" dirty="0" smtClean="0">
              <a:latin typeface="David" pitchFamily="34" charset="-79"/>
              <a:cs typeface="David" pitchFamily="34" charset="-79"/>
            </a:endParaRPr>
          </a:p>
          <a:p>
            <a:pPr>
              <a:defRPr/>
            </a:pPr>
            <a:endParaRPr lang="en-US" sz="2400" dirty="0">
              <a:latin typeface="David" pitchFamily="34" charset="-79"/>
              <a:cs typeface="David" pitchFamily="34" charset="-79"/>
            </a:endParaRPr>
          </a:p>
        </p:txBody>
      </p:sp>
      <p:grpSp>
        <p:nvGrpSpPr>
          <p:cNvPr id="21508" name="Group 4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2150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21510" name="Picture 6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839200" cy="4876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he-IL" sz="3600" b="1" dirty="0" smtClean="0">
                <a:solidFill>
                  <a:srgbClr val="FFC000"/>
                </a:solidFill>
                <a:cs typeface="David" pitchFamily="2" charset="-79"/>
              </a:rPr>
              <a:t>חיזוקה וביסוסה של הדמוקרטיה </a:t>
            </a:r>
            <a:r>
              <a:rPr lang="he-IL" sz="3600" b="1" dirty="0" err="1" smtClean="0">
                <a:solidFill>
                  <a:srgbClr val="FFC000"/>
                </a:solidFill>
                <a:cs typeface="David" pitchFamily="2" charset="-79"/>
              </a:rPr>
              <a:t>הפרלמנטרית</a:t>
            </a:r>
            <a:r>
              <a:rPr lang="he-IL" sz="3600" b="1" dirty="0" smtClean="0">
                <a:solidFill>
                  <a:srgbClr val="FFC000"/>
                </a:solidFill>
                <a:cs typeface="David" pitchFamily="2" charset="-79"/>
              </a:rPr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e-IL" sz="1000" b="1" dirty="0" smtClean="0">
              <a:solidFill>
                <a:srgbClr val="FFC000"/>
              </a:solidFill>
              <a:cs typeface="David" pitchFamily="2" charset="-79"/>
            </a:endParaRPr>
          </a:p>
          <a:p>
            <a:pPr eaLnBrk="1" hangingPunct="1">
              <a:defRPr/>
            </a:pPr>
            <a:r>
              <a:rPr lang="he-IL" b="1" dirty="0" smtClean="0">
                <a:cs typeface="David" pitchFamily="2" charset="-79"/>
              </a:rPr>
              <a:t>חיזוק המשילות</a:t>
            </a:r>
          </a:p>
          <a:p>
            <a:pPr eaLnBrk="1" hangingPunct="1">
              <a:defRPr/>
            </a:pPr>
            <a:r>
              <a:rPr lang="he-IL" b="1" dirty="0" smtClean="0">
                <a:cs typeface="David" pitchFamily="2" charset="-79"/>
              </a:rPr>
              <a:t>חיזוק המפלגות הגדולות</a:t>
            </a:r>
          </a:p>
          <a:p>
            <a:pPr eaLnBrk="1" hangingPunct="1">
              <a:defRPr/>
            </a:pPr>
            <a:r>
              <a:rPr lang="he-IL" b="1" dirty="0" smtClean="0">
                <a:cs typeface="David" pitchFamily="2" charset="-79"/>
              </a:rPr>
              <a:t>חיזוק הקשר בין הבוחר לנבחר (היענותיות)</a:t>
            </a:r>
          </a:p>
          <a:p>
            <a:pPr eaLnBrk="1" hangingPunct="1">
              <a:defRPr/>
            </a:pPr>
            <a:r>
              <a:rPr lang="he-IL" b="1" dirty="0" smtClean="0">
                <a:cs typeface="David" pitchFamily="2" charset="-79"/>
              </a:rPr>
              <a:t>עידוד השתתפות פוליטית</a:t>
            </a:r>
          </a:p>
          <a:p>
            <a:pPr eaLnBrk="1" hangingPunct="1">
              <a:defRPr/>
            </a:pPr>
            <a:r>
              <a:rPr lang="he-IL" b="1" dirty="0" smtClean="0">
                <a:cs typeface="David" pitchFamily="2" charset="-79"/>
              </a:rPr>
              <a:t>ייעול עבודת הכנסת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e-IL" b="1" dirty="0" smtClean="0">
              <a:cs typeface="David" pitchFamily="2" charset="-79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he-IL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sz="3600" b="1" dirty="0" smtClean="0"/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410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4102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9" name="מלבן 8"/>
          <p:cNvSpPr/>
          <p:nvPr/>
        </p:nvSpPr>
        <p:spPr>
          <a:xfrm>
            <a:off x="3768725" y="620713"/>
            <a:ext cx="1606550" cy="76993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he-IL" sz="4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מטרות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543800" cy="990600"/>
          </a:xfrm>
        </p:spPr>
        <p:txBody>
          <a:bodyPr/>
          <a:lstStyle/>
          <a:p>
            <a:pPr algn="ctr"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מנגנון האי אמון בישראל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grpSp>
        <p:nvGrpSpPr>
          <p:cNvPr id="22531" name="Group 4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22533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22534" name="Picture 6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532" name="תמונה 7" descr="אי-אמון_ספרד וגרמניה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41325" y="2057400"/>
            <a:ext cx="8397875" cy="4618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  <a:t>מוקדים לשיפור</a:t>
            </a:r>
            <a:br>
              <a:rPr lang="he-IL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</a:br>
            <a:r>
              <a:rPr lang="he-IL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  <a:t> </a:t>
            </a:r>
            <a:endParaRPr lang="en-US" smtClean="0">
              <a:solidFill>
                <a:schemeClr val="bg1"/>
              </a:solidFill>
              <a:latin typeface="David" pitchFamily="2" charset="-79"/>
              <a:cs typeface="David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153400" cy="4876800"/>
          </a:xfrm>
        </p:spPr>
        <p:txBody>
          <a:bodyPr/>
          <a:lstStyle/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אי-אמון קונסטרוקטיבי חלקי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במועד הצבעת האי-אמון לא נדרש להציג ולהביע תמיכה בממשלה   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      חלופית בכללותה, אלא רק במועמד פוטנציאלי להרכבת ממשלה 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      חדשה.</a:t>
            </a:r>
          </a:p>
          <a:p>
            <a:pPr>
              <a:defRPr/>
            </a:pPr>
            <a:endParaRPr lang="he-IL" sz="2800" b="1" dirty="0" smtClean="0">
              <a:latin typeface="David" pitchFamily="34" charset="-79"/>
              <a:cs typeface="David" pitchFamily="34" charset="-79"/>
            </a:endParaRPr>
          </a:p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ריבוי הצעות סרק של אי-אמון</a:t>
            </a:r>
          </a:p>
          <a:p>
            <a:pPr marL="342900" lvl="1" indent="-342900">
              <a:buClr>
                <a:schemeClr val="hlink"/>
              </a:buClr>
              <a:buSzPct val="70000"/>
              <a:buFontTx/>
              <a:buNone/>
              <a:defRPr/>
            </a:pPr>
            <a:r>
              <a:rPr lang="he-IL" b="1" dirty="0" smtClean="0">
                <a:latin typeface="David" pitchFamily="34" charset="-79"/>
                <a:ea typeface="+mn-ea"/>
                <a:cs typeface="David" pitchFamily="34" charset="-79"/>
              </a:rPr>
              <a:t>     </a:t>
            </a:r>
            <a:r>
              <a:rPr lang="he-IL" sz="2400" b="1" dirty="0" smtClean="0">
                <a:latin typeface="David" pitchFamily="34" charset="-79"/>
                <a:ea typeface="+mn-ea"/>
                <a:cs typeface="David" pitchFamily="34" charset="-79"/>
              </a:rPr>
              <a:t>ריבוי של הצעות אי אמון החסרות סיכוי להתקבל ובכל זאת מועלות </a:t>
            </a:r>
          </a:p>
          <a:p>
            <a:pPr marL="342900" lvl="1" indent="-342900">
              <a:buClr>
                <a:schemeClr val="hlink"/>
              </a:buClr>
              <a:buSzPct val="70000"/>
              <a:buFontTx/>
              <a:buNone/>
              <a:defRPr/>
            </a:pPr>
            <a:r>
              <a:rPr lang="he-IL" sz="2400" b="1" dirty="0" smtClean="0">
                <a:latin typeface="David" pitchFamily="34" charset="-79"/>
                <a:ea typeface="+mn-ea"/>
                <a:cs typeface="David" pitchFamily="34" charset="-79"/>
              </a:rPr>
              <a:t>      לדיון ולהצבעה.</a:t>
            </a:r>
            <a:r>
              <a:rPr lang="en-US" dirty="0" smtClean="0">
                <a:latin typeface="David" pitchFamily="2" charset="-79"/>
                <a:cs typeface="David" pitchFamily="2" charset="-79"/>
              </a:rPr>
              <a:t/>
            </a:r>
            <a:br>
              <a:rPr lang="en-US" dirty="0" smtClean="0">
                <a:latin typeface="David" pitchFamily="2" charset="-79"/>
                <a:cs typeface="David" pitchFamily="2" charset="-79"/>
              </a:rPr>
            </a:br>
            <a:endParaRPr lang="en-US" dirty="0" smtClean="0">
              <a:latin typeface="David" pitchFamily="2" charset="-79"/>
              <a:cs typeface="David" pitchFamily="2" charset="-79"/>
            </a:endParaRPr>
          </a:p>
        </p:txBody>
      </p:sp>
      <p:grpSp>
        <p:nvGrpSpPr>
          <p:cNvPr id="23556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23557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23558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מנגנון האי אמון בישראל: המלצות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81200"/>
            <a:ext cx="7696200" cy="4114800"/>
          </a:xfrm>
        </p:spPr>
        <p:txBody>
          <a:bodyPr/>
          <a:lstStyle/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אימוץ אי-אמון קונסטרוקטיבי "מלא": 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2800" b="1" dirty="0" smtClean="0">
                <a:latin typeface="David" pitchFamily="34" charset="-79"/>
                <a:cs typeface="David" pitchFamily="34" charset="-79"/>
              </a:rPr>
              <a:t>     </a:t>
            </a: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דרישה להבעת אמון בממשלה חלופית ולא במועמד  פוטנציאלי 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2400" b="1" dirty="0" smtClean="0">
                <a:latin typeface="David" pitchFamily="34" charset="-79"/>
                <a:cs typeface="David" pitchFamily="34" charset="-79"/>
              </a:rPr>
              <a:t>      להרכבת ממשלה, כתנאי להדחת הממשלה המכהנת.</a:t>
            </a:r>
            <a:r>
              <a:rPr lang="en-US" sz="28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800" b="1" dirty="0" smtClean="0">
                <a:latin typeface="David" pitchFamily="34" charset="-79"/>
                <a:cs typeface="David" pitchFamily="34" charset="-79"/>
              </a:rPr>
            </a:br>
            <a:endParaRPr lang="he-IL" sz="2800" b="1" dirty="0" smtClean="0">
              <a:latin typeface="David" pitchFamily="34" charset="-79"/>
              <a:cs typeface="David" pitchFamily="34" charset="-79"/>
            </a:endParaRPr>
          </a:p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הרחבת ההגבלה על כמות הצעות האי-אמון המוגשות.</a:t>
            </a:r>
            <a:r>
              <a:rPr lang="en-US" sz="2800" b="1" dirty="0" smtClean="0">
                <a:latin typeface="David" pitchFamily="34" charset="-79"/>
                <a:cs typeface="David" pitchFamily="34" charset="-79"/>
              </a:rPr>
              <a:t/>
            </a:r>
            <a:br>
              <a:rPr lang="en-US" sz="2800" b="1" dirty="0" smtClean="0">
                <a:latin typeface="David" pitchFamily="34" charset="-79"/>
                <a:cs typeface="David" pitchFamily="34" charset="-79"/>
              </a:rPr>
            </a:br>
            <a:endParaRPr lang="he-IL" sz="2800" b="1" dirty="0" smtClean="0">
              <a:latin typeface="David" pitchFamily="34" charset="-79"/>
              <a:cs typeface="David" pitchFamily="34" charset="-79"/>
            </a:endParaRPr>
          </a:p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34" charset="-79"/>
                <a:cs typeface="David" pitchFamily="34" charset="-79"/>
              </a:rPr>
              <a:t>אין לאמץ רוב מיוחד לאישור הצבעת אי-אמון.</a:t>
            </a:r>
            <a:endParaRPr lang="en-US" sz="2800" b="1" dirty="0" smtClean="0">
              <a:solidFill>
                <a:srgbClr val="FFC000"/>
              </a:solidFill>
              <a:latin typeface="David" pitchFamily="34" charset="-79"/>
              <a:cs typeface="David" pitchFamily="34" charset="-79"/>
            </a:endParaRPr>
          </a:p>
        </p:txBody>
      </p:sp>
      <p:grpSp>
        <p:nvGrpSpPr>
          <p:cNvPr id="24580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2458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24582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0"/>
            <a:ext cx="7543800" cy="1371600"/>
          </a:xfrm>
        </p:spPr>
        <p:txBody>
          <a:bodyPr/>
          <a:lstStyle/>
          <a:p>
            <a:pPr algn="ctr">
              <a:defRPr/>
            </a:pPr>
            <a:r>
              <a:rPr lang="he-IL" dirty="0" smtClean="0">
                <a:solidFill>
                  <a:schemeClr val="tx1"/>
                </a:solidFill>
                <a:latin typeface="David" pitchFamily="2" charset="-79"/>
                <a:cs typeface="David" pitchFamily="2" charset="-79"/>
              </a:rPr>
              <a:t> </a:t>
            </a:r>
            <a:br>
              <a:rPr lang="he-IL" dirty="0" smtClean="0">
                <a:solidFill>
                  <a:schemeClr val="tx1"/>
                </a:solidFill>
                <a:latin typeface="David" pitchFamily="2" charset="-79"/>
                <a:cs typeface="David" pitchFamily="2" charset="-79"/>
              </a:rPr>
            </a:br>
            <a:r>
              <a:rPr lang="he-IL" dirty="0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  <a:t>פיזור פרלמנטים</a:t>
            </a:r>
            <a:endParaRPr lang="en-US" dirty="0" smtClean="0">
              <a:solidFill>
                <a:schemeClr val="bg1"/>
              </a:solidFill>
              <a:latin typeface="David" pitchFamily="2" charset="-79"/>
              <a:cs typeface="David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91600" cy="46482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2" charset="-79"/>
                <a:cs typeface="David" pitchFamily="2" charset="-79"/>
              </a:rPr>
              <a:t>הגדרה:</a:t>
            </a:r>
            <a:r>
              <a:rPr lang="he-IL" sz="2800" b="1" dirty="0" smtClean="0">
                <a:latin typeface="David" pitchFamily="2" charset="-79"/>
                <a:cs typeface="David" pitchFamily="2" charset="-79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2800" b="1" dirty="0" smtClean="0">
                <a:latin typeface="David" pitchFamily="2" charset="-79"/>
                <a:cs typeface="David" pitchFamily="2" charset="-79"/>
              </a:rPr>
              <a:t>     </a:t>
            </a:r>
            <a:r>
              <a:rPr lang="he-IL" sz="2400" b="1" dirty="0" smtClean="0">
                <a:latin typeface="David" pitchFamily="2" charset="-79"/>
                <a:cs typeface="David" pitchFamily="2" charset="-79"/>
              </a:rPr>
              <a:t>תהליכים המאפשרים פיזור פרלמנט טרם השלמת כהונתו.</a:t>
            </a:r>
          </a:p>
          <a:p>
            <a:pPr>
              <a:buFont typeface="Wingdings" pitchFamily="2" charset="2"/>
              <a:buNone/>
              <a:defRPr/>
            </a:pPr>
            <a:endParaRPr lang="he-IL" sz="800" b="1" dirty="0" smtClean="0">
              <a:latin typeface="David" pitchFamily="2" charset="-79"/>
              <a:cs typeface="David" pitchFamily="2" charset="-79"/>
            </a:endParaRPr>
          </a:p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latin typeface="David" pitchFamily="2" charset="-79"/>
                <a:cs typeface="David" pitchFamily="2" charset="-79"/>
              </a:rPr>
              <a:t>ייעוד:</a:t>
            </a:r>
            <a:r>
              <a:rPr lang="he-IL" sz="2800" dirty="0" smtClean="0">
                <a:solidFill>
                  <a:srgbClr val="FFC000"/>
                </a:solidFill>
                <a:latin typeface="David" pitchFamily="2" charset="-79"/>
                <a:cs typeface="David" pitchFamily="2" charset="-79"/>
              </a:rPr>
              <a:t> </a:t>
            </a:r>
          </a:p>
          <a:p>
            <a:pPr>
              <a:buFont typeface="Wingdings" pitchFamily="2" charset="2"/>
              <a:buNone/>
              <a:defRPr/>
            </a:pPr>
            <a:r>
              <a:rPr lang="he-IL" sz="2800" b="1" dirty="0" smtClean="0">
                <a:latin typeface="David" pitchFamily="2" charset="-79"/>
                <a:cs typeface="David" pitchFamily="2" charset="-79"/>
              </a:rPr>
              <a:t>     </a:t>
            </a:r>
            <a:r>
              <a:rPr lang="he-IL" sz="2400" b="1" dirty="0" smtClean="0">
                <a:latin typeface="David" pitchFamily="2" charset="-79"/>
                <a:cs typeface="David" pitchFamily="2" charset="-79"/>
              </a:rPr>
              <a:t>הקניית גמישות למערכת הפוליטית במצב של קיפאון. </a:t>
            </a:r>
            <a:r>
              <a:rPr lang="en-US" sz="2800" dirty="0" smtClean="0">
                <a:latin typeface="David" pitchFamily="2" charset="-79"/>
                <a:cs typeface="David" pitchFamily="2" charset="-79"/>
              </a:rPr>
              <a:t/>
            </a:r>
            <a:br>
              <a:rPr lang="en-US" sz="2800" dirty="0" smtClean="0">
                <a:latin typeface="David" pitchFamily="2" charset="-79"/>
                <a:cs typeface="David" pitchFamily="2" charset="-79"/>
              </a:rPr>
            </a:br>
            <a:endParaRPr lang="he-IL" sz="800" dirty="0" smtClean="0">
              <a:latin typeface="David" pitchFamily="2" charset="-79"/>
              <a:cs typeface="David" pitchFamily="2" charset="-79"/>
            </a:endParaRPr>
          </a:p>
          <a:p>
            <a:pPr>
              <a:defRPr/>
            </a:pPr>
            <a:r>
              <a:rPr lang="he-IL" sz="2800" b="1" dirty="0" smtClean="0">
                <a:solidFill>
                  <a:srgbClr val="FFC000"/>
                </a:solidFill>
                <a:cs typeface="David" pitchFamily="2" charset="-79"/>
              </a:rPr>
              <a:t>ישראל - החלופות לפיזור הכנסת כיום:</a:t>
            </a:r>
          </a:p>
          <a:p>
            <a:pPr marL="914400" lvl="1" indent="-514350">
              <a:buFont typeface="Wingdings" pitchFamily="2" charset="2"/>
              <a:buChar char="ü"/>
              <a:defRPr/>
            </a:pPr>
            <a:r>
              <a:rPr lang="he-IL" sz="2400" b="1" dirty="0" smtClean="0">
                <a:latin typeface="David" pitchFamily="2" charset="-79"/>
                <a:cs typeface="David" pitchFamily="2" charset="-79"/>
              </a:rPr>
              <a:t>פיזור הכנסת על פי חוק.</a:t>
            </a:r>
          </a:p>
          <a:p>
            <a:pPr marL="914400" lvl="1" indent="-514350">
              <a:buFont typeface="Wingdings" pitchFamily="2" charset="2"/>
              <a:buChar char="ü"/>
              <a:defRPr/>
            </a:pPr>
            <a:r>
              <a:rPr lang="he-IL" sz="2400" b="1" dirty="0" smtClean="0">
                <a:latin typeface="David" pitchFamily="2" charset="-79"/>
                <a:cs typeface="David" pitchFamily="2" charset="-79"/>
              </a:rPr>
              <a:t>מיצוי כל הניסיונות להרכבת ממשלה חדשה (לאחר בחירות או נפילת ממשלה)  </a:t>
            </a:r>
          </a:p>
          <a:p>
            <a:pPr marL="914400" lvl="1" indent="-514350">
              <a:buFont typeface="Wingdings" pitchFamily="2" charset="2"/>
              <a:buChar char="ü"/>
              <a:defRPr/>
            </a:pPr>
            <a:r>
              <a:rPr lang="he-IL" sz="2400" b="1" dirty="0" smtClean="0">
                <a:latin typeface="David" pitchFamily="2" charset="-79"/>
                <a:cs typeface="David" pitchFamily="2" charset="-79"/>
              </a:rPr>
              <a:t>דחיית חוק התקציב.</a:t>
            </a:r>
          </a:p>
          <a:p>
            <a:pPr marL="914400" lvl="1" indent="-514350">
              <a:buFont typeface="Wingdings" pitchFamily="2" charset="2"/>
              <a:buChar char="ü"/>
              <a:defRPr/>
            </a:pPr>
            <a:r>
              <a:rPr lang="he-IL" sz="2400" b="1" dirty="0" smtClean="0">
                <a:latin typeface="David" pitchFamily="2" charset="-79"/>
                <a:cs typeface="David" pitchFamily="2" charset="-79"/>
              </a:rPr>
              <a:t>עפ"י בקשת ראש הממשלה ובכפוף לאישור נשיא המדינה</a:t>
            </a:r>
            <a:r>
              <a:rPr lang="he-IL" sz="2400" dirty="0" smtClean="0">
                <a:latin typeface="David" pitchFamily="2" charset="-79"/>
                <a:cs typeface="David" pitchFamily="2" charset="-79"/>
              </a:rPr>
              <a:t>. </a:t>
            </a:r>
          </a:p>
          <a:p>
            <a:pPr>
              <a:buFont typeface="Wingdings" pitchFamily="2" charset="2"/>
              <a:buNone/>
              <a:defRPr/>
            </a:pPr>
            <a:endParaRPr lang="he-IL" sz="2800" dirty="0" smtClean="0">
              <a:latin typeface="David" pitchFamily="2" charset="-79"/>
              <a:cs typeface="David" pitchFamily="2" charset="-79"/>
            </a:endParaRPr>
          </a:p>
        </p:txBody>
      </p:sp>
      <p:grpSp>
        <p:nvGrpSpPr>
          <p:cNvPr id="25604" name="Group 4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25605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25606" name="Picture 6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פיזור הכנסת במבט היסטורי והשוואתי</a:t>
            </a:r>
            <a:endParaRPr lang="en-US" dirty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81200"/>
            <a:ext cx="8229600" cy="47244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he-IL" b="1" dirty="0" smtClean="0">
                <a:latin typeface="David" pitchFamily="2" charset="-79"/>
                <a:ea typeface="+mn-ea"/>
                <a:cs typeface="David" pitchFamily="2" charset="-79"/>
              </a:rPr>
              <a:t>עד שנות ה-90 הכנסת התאפיינה באחוזי השלמת קדנציה גבוהים מאלו של דמוקרטיות אחרות. מאז, פחת אחוז השלמת הקדנציה של הכנסת. </a:t>
            </a:r>
          </a:p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he-IL" sz="1000" b="1" dirty="0" smtClean="0">
              <a:latin typeface="David" pitchFamily="2" charset="-79"/>
              <a:ea typeface="+mn-ea"/>
              <a:cs typeface="David" pitchFamily="2" charset="-79"/>
            </a:endParaRPr>
          </a:p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he-IL" b="1" dirty="0" smtClean="0">
                <a:latin typeface="David" pitchFamily="2" charset="-79"/>
                <a:ea typeface="+mn-ea"/>
                <a:cs typeface="David" pitchFamily="2" charset="-79"/>
              </a:rPr>
              <a:t>כיום אחוז השלמת הקדנציה של הכנסת קטן מזה של מקבילותיה בעולם הדמוקרטי.</a:t>
            </a:r>
            <a:r>
              <a:rPr lang="en-US" b="1" dirty="0" smtClean="0">
                <a:latin typeface="David" pitchFamily="2" charset="-79"/>
                <a:ea typeface="+mn-ea"/>
                <a:cs typeface="David" pitchFamily="2" charset="-79"/>
              </a:rPr>
              <a:t/>
            </a:r>
            <a:br>
              <a:rPr lang="en-US" b="1" dirty="0" smtClean="0">
                <a:latin typeface="David" pitchFamily="2" charset="-79"/>
                <a:ea typeface="+mn-ea"/>
                <a:cs typeface="David" pitchFamily="2" charset="-79"/>
              </a:rPr>
            </a:br>
            <a:endParaRPr lang="en-US" sz="1000" b="1" dirty="0" smtClean="0">
              <a:latin typeface="David" pitchFamily="2" charset="-79"/>
              <a:ea typeface="+mn-ea"/>
              <a:cs typeface="David" pitchFamily="2" charset="-79"/>
            </a:endParaRPr>
          </a:p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he-IL" b="1" dirty="0" smtClean="0">
                <a:latin typeface="David" pitchFamily="2" charset="-79"/>
                <a:ea typeface="+mn-ea"/>
                <a:cs typeface="David" pitchFamily="2" charset="-79"/>
              </a:rPr>
              <a:t>במרבית המקרים, הכנסת  פוזרה כתוצאה מזעזועים ו/או משברים קואליציוניים, ו/או התפטרות ראשי ממשלה.</a:t>
            </a:r>
            <a:endParaRPr lang="en-US" b="1" dirty="0" smtClean="0">
              <a:latin typeface="David" pitchFamily="2" charset="-79"/>
              <a:ea typeface="+mn-ea"/>
              <a:cs typeface="David" pitchFamily="2" charset="-79"/>
            </a:endParaRPr>
          </a:p>
        </p:txBody>
      </p:sp>
      <p:grpSp>
        <p:nvGrpSpPr>
          <p:cNvPr id="26628" name="Group 4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2662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26630" name="Picture 6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  <a:t>פיזור הכנסת בישראל: </a:t>
            </a:r>
            <a:br>
              <a:rPr lang="he-IL" dirty="0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</a:br>
            <a:r>
              <a:rPr lang="he-IL" dirty="0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  <a:t>מסקנות והמלצות</a:t>
            </a:r>
            <a:endParaRPr lang="en-US" dirty="0" smtClean="0">
              <a:solidFill>
                <a:schemeClr val="bg1"/>
              </a:solidFill>
              <a:latin typeface="David" pitchFamily="2" charset="-79"/>
              <a:cs typeface="David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828800"/>
            <a:ext cx="7848600" cy="4876800"/>
          </a:xfrm>
        </p:spPr>
        <p:txBody>
          <a:bodyPr/>
          <a:lstStyle/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he-IL" b="1" dirty="0" smtClean="0">
                <a:cs typeface="David" pitchFamily="2" charset="-79"/>
              </a:rPr>
              <a:t>מנגנוני הפיזור מעניקים למערכת גמישות חיונית.</a:t>
            </a:r>
          </a:p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endParaRPr lang="he-IL" sz="1000" b="1" dirty="0" smtClean="0">
              <a:cs typeface="David" pitchFamily="2" charset="-79"/>
            </a:endParaRPr>
          </a:p>
          <a:p>
            <a:pPr marL="342900" lvl="1" indent="-342900">
              <a:buClr>
                <a:schemeClr val="hlink"/>
              </a:buClr>
              <a:buSzPct val="70000"/>
              <a:buFontTx/>
              <a:buNone/>
              <a:defRPr/>
            </a:pPr>
            <a:r>
              <a:rPr lang="he-IL" sz="1000" b="1" dirty="0" smtClean="0">
                <a:cs typeface="David" pitchFamily="2" charset="-79"/>
              </a:rPr>
              <a:t>  </a:t>
            </a:r>
            <a:endParaRPr lang="he-IL" sz="1000" b="1" dirty="0" smtClean="0">
              <a:latin typeface="David" pitchFamily="2" charset="-79"/>
              <a:cs typeface="David" pitchFamily="2" charset="-79"/>
            </a:endParaRPr>
          </a:p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Char char="n"/>
              <a:defRPr/>
            </a:pPr>
            <a:r>
              <a:rPr lang="he-IL" b="1" dirty="0" smtClean="0">
                <a:latin typeface="David" pitchFamily="2" charset="-79"/>
                <a:cs typeface="David" pitchFamily="2" charset="-79"/>
              </a:rPr>
              <a:t>הרחבת סמכות הפיזור (2001) לא השפיעה באופן מהותי על תכיפות פיזור הכנסת </a:t>
            </a:r>
            <a:endParaRPr lang="en-US" b="1" dirty="0" smtClean="0">
              <a:latin typeface="David" pitchFamily="2" charset="-79"/>
              <a:cs typeface="David" pitchFamily="2" charset="-79"/>
            </a:endParaRPr>
          </a:p>
          <a:p>
            <a:pPr marL="342900" lvl="1" indent="-342900">
              <a:buClr>
                <a:schemeClr val="hlink"/>
              </a:buClr>
              <a:buSzPct val="70000"/>
              <a:buFont typeface="Wingdings" pitchFamily="2" charset="2"/>
              <a:buNone/>
              <a:defRPr/>
            </a:pPr>
            <a:endParaRPr lang="en-US" dirty="0" smtClean="0">
              <a:latin typeface="David" pitchFamily="2" charset="-79"/>
              <a:cs typeface="David" pitchFamily="2" charset="-79"/>
            </a:endParaRPr>
          </a:p>
          <a:p>
            <a:pPr>
              <a:buFont typeface="Wingdings" pitchFamily="2" charset="2"/>
              <a:buNone/>
              <a:defRPr/>
            </a:pPr>
            <a:endParaRPr lang="he-IL" dirty="0" smtClean="0">
              <a:latin typeface="David" pitchFamily="2" charset="-79"/>
              <a:cs typeface="David" pitchFamily="2" charset="-79"/>
            </a:endParaRPr>
          </a:p>
          <a:p>
            <a:pPr algn="ctr">
              <a:buFont typeface="Wingdings" pitchFamily="2" charset="2"/>
              <a:buNone/>
              <a:defRPr/>
            </a:pPr>
            <a:r>
              <a:rPr lang="he-IL" b="1" dirty="0" smtClean="0">
                <a:solidFill>
                  <a:srgbClr val="FFC000"/>
                </a:solidFill>
                <a:latin typeface="David" pitchFamily="2" charset="-79"/>
                <a:cs typeface="David" pitchFamily="2" charset="-79"/>
              </a:rPr>
              <a:t>בשלב זה נראה כי אין צורך בשינוי המנגנון הקיים</a:t>
            </a:r>
            <a:endParaRPr lang="en-US" b="1" dirty="0" smtClean="0">
              <a:solidFill>
                <a:srgbClr val="FFC000"/>
              </a:solidFill>
              <a:latin typeface="David" pitchFamily="2" charset="-79"/>
              <a:cs typeface="David" pitchFamily="2" charset="-79"/>
            </a:endParaRPr>
          </a:p>
        </p:txBody>
      </p:sp>
      <p:grpSp>
        <p:nvGrpSpPr>
          <p:cNvPr id="27652" name="Group 4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27654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27655" name="Picture 6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653" name="AutoShape 8"/>
          <p:cNvSpPr>
            <a:spLocks noChangeArrowheads="1"/>
          </p:cNvSpPr>
          <p:nvPr/>
        </p:nvSpPr>
        <p:spPr bwMode="auto">
          <a:xfrm>
            <a:off x="4648200" y="3657600"/>
            <a:ext cx="685800" cy="1066800"/>
          </a:xfrm>
          <a:prstGeom prst="downArrow">
            <a:avLst>
              <a:gd name="adj1" fmla="val 50000"/>
              <a:gd name="adj2" fmla="val 38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dirty="0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  <a:t> מודלים להרכבת ממשלה: </a:t>
            </a:r>
            <a:br>
              <a:rPr lang="he-IL" dirty="0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</a:br>
            <a:r>
              <a:rPr lang="he-IL" dirty="0" smtClean="0">
                <a:solidFill>
                  <a:schemeClr val="bg1"/>
                </a:solidFill>
                <a:latin typeface="David" pitchFamily="2" charset="-79"/>
                <a:cs typeface="David" pitchFamily="2" charset="-79"/>
              </a:rPr>
              <a:t>השלמת התמונה</a:t>
            </a:r>
            <a:endParaRPr lang="en-US" dirty="0" smtClean="0">
              <a:solidFill>
                <a:schemeClr val="bg1"/>
              </a:solidFill>
              <a:latin typeface="David" pitchFamily="2" charset="-79"/>
              <a:cs typeface="David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1148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  <a:defRPr/>
            </a:pPr>
            <a:r>
              <a:rPr lang="he-IL" sz="2800" b="1" dirty="0" smtClean="0">
                <a:latin typeface="David" pitchFamily="2" charset="-79"/>
                <a:cs typeface="David" pitchFamily="2" charset="-79"/>
              </a:rPr>
              <a:t>ההנחיה בעקבות הכינוס הקודם של </a:t>
            </a:r>
            <a:r>
              <a:rPr lang="he-IL" sz="2800" b="1" u="sng" dirty="0" smtClean="0">
                <a:latin typeface="David" pitchFamily="2" charset="-79"/>
                <a:cs typeface="David" pitchFamily="2" charset="-79"/>
              </a:rPr>
              <a:t>הפורום לתיקון שיטת השלטון</a:t>
            </a:r>
            <a:r>
              <a:rPr lang="he-IL" sz="2800" b="1" dirty="0" smtClean="0">
                <a:latin typeface="David" pitchFamily="2" charset="-79"/>
                <a:cs typeface="David" pitchFamily="2" charset="-79"/>
              </a:rPr>
              <a:t> הייתה לאמץ את אחד מבין שני הדגמים של ראש הרשימה הגדולה: </a:t>
            </a: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sz="2400" b="1" dirty="0" smtClean="0">
                <a:latin typeface="David" pitchFamily="2" charset="-79"/>
                <a:cs typeface="David" pitchFamily="2" charset="-79"/>
              </a:rPr>
              <a:t>         </a:t>
            </a:r>
            <a:endParaRPr lang="he-IL" sz="2400" b="1" dirty="0" smtClean="0">
              <a:solidFill>
                <a:srgbClr val="FFC000"/>
              </a:solidFill>
              <a:cs typeface="David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he-IL" sz="3000" dirty="0" smtClean="0">
              <a:latin typeface="David" pitchFamily="2" charset="-79"/>
              <a:cs typeface="David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buFont typeface="Wingdings" pitchFamily="2" charset="2"/>
              <a:buNone/>
              <a:defRPr/>
            </a:pPr>
            <a:endParaRPr lang="he-IL" sz="3000" dirty="0" smtClean="0">
              <a:latin typeface="David" pitchFamily="2" charset="-79"/>
              <a:cs typeface="David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he-IL" sz="3000" dirty="0" smtClean="0">
              <a:latin typeface="David" pitchFamily="2" charset="-79"/>
              <a:cs typeface="David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he-IL" sz="3000" dirty="0" smtClean="0">
              <a:latin typeface="David" pitchFamily="2" charset="-79"/>
              <a:cs typeface="David" pitchFamily="2" charset="-79"/>
            </a:endParaRPr>
          </a:p>
          <a:p>
            <a:pPr>
              <a:lnSpc>
                <a:spcPct val="150000"/>
              </a:lnSpc>
              <a:spcBef>
                <a:spcPct val="0"/>
              </a:spcBef>
              <a:defRPr/>
            </a:pPr>
            <a:endParaRPr lang="en-US" sz="3000" dirty="0" smtClean="0">
              <a:latin typeface="David" pitchFamily="2" charset="-79"/>
              <a:cs typeface="David" pitchFamily="2" charset="-79"/>
            </a:endParaRPr>
          </a:p>
        </p:txBody>
      </p:sp>
      <p:grpSp>
        <p:nvGrpSpPr>
          <p:cNvPr id="28676" name="Group 4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2868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28682" name="Picture 6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7" name="מלבן מעוגל 6"/>
          <p:cNvSpPr/>
          <p:nvPr/>
        </p:nvSpPr>
        <p:spPr>
          <a:xfrm>
            <a:off x="5181600" y="3810000"/>
            <a:ext cx="3048000" cy="2743200"/>
          </a:xfrm>
          <a:prstGeom prst="roundRect">
            <a:avLst/>
          </a:prstGeom>
          <a:solidFill>
            <a:schemeClr val="accent4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lnSpc>
                <a:spcPct val="150000"/>
              </a:lnSpc>
              <a:spcBef>
                <a:spcPts val="0"/>
              </a:spcBef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הזכות להרכיב ממשלה מוענקת לראש הרשימה הגדולה. במידה והוא נכשל בניסיונו, הזכות להרכיב את הממשלה מוענקת לראש הרשימה השנייה בגודלה</a:t>
            </a:r>
            <a:endParaRPr lang="en-US" sz="2000" b="1" dirty="0">
              <a:solidFill>
                <a:schemeClr val="bg1">
                  <a:lumMod val="60000"/>
                  <a:lumOff val="40000"/>
                </a:schemeClr>
              </a:solidFill>
              <a:cs typeface="David" pitchFamily="2" charset="-79"/>
            </a:endParaRPr>
          </a:p>
        </p:txBody>
      </p:sp>
      <p:sp>
        <p:nvSpPr>
          <p:cNvPr id="8" name="מלבן מעוגל 7"/>
          <p:cNvSpPr/>
          <p:nvPr/>
        </p:nvSpPr>
        <p:spPr>
          <a:xfrm>
            <a:off x="1524000" y="3810000"/>
            <a:ext cx="3048000" cy="2743200"/>
          </a:xfrm>
          <a:prstGeom prst="roundRect">
            <a:avLst/>
          </a:prstGeom>
          <a:solidFill>
            <a:schemeClr val="accent4">
              <a:lumMod val="9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lnSpc>
                <a:spcPct val="150000"/>
              </a:lnSpc>
              <a:defRPr/>
            </a:pP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הזכות להרכיב ממשלה מוענקת </a:t>
            </a:r>
            <a:r>
              <a:rPr lang="he-IL" sz="2000" b="1" u="sng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אך ורק </a:t>
            </a:r>
            <a:r>
              <a:rPr lang="he-IL" sz="2000" b="1" dirty="0">
                <a:solidFill>
                  <a:schemeClr val="bg1">
                    <a:lumMod val="60000"/>
                    <a:lumOff val="40000"/>
                  </a:schemeClr>
                </a:solidFill>
                <a:cs typeface="David" pitchFamily="2" charset="-79"/>
              </a:rPr>
              <a:t>לראש הרשימה הגדולה. במידה והוא נכשל בניסיונו, הפרלמנט מפוזר ומתקיימות בחירות כלליות</a:t>
            </a:r>
          </a:p>
        </p:txBody>
      </p:sp>
      <p:sp>
        <p:nvSpPr>
          <p:cNvPr id="10" name="מלבן מעוגל 9"/>
          <p:cNvSpPr/>
          <p:nvPr/>
        </p:nvSpPr>
        <p:spPr>
          <a:xfrm>
            <a:off x="5181600" y="3352800"/>
            <a:ext cx="30480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avid" pitchFamily="2" charset="-79"/>
                <a:cs typeface="David" pitchFamily="2" charset="-79"/>
              </a:rPr>
              <a:t>ראש הרשימה הגדולה</a:t>
            </a:r>
          </a:p>
        </p:txBody>
      </p:sp>
      <p:sp>
        <p:nvSpPr>
          <p:cNvPr id="11" name="מלבן מעוגל 10"/>
          <p:cNvSpPr/>
          <p:nvPr/>
        </p:nvSpPr>
        <p:spPr>
          <a:xfrm>
            <a:off x="1524000" y="3352800"/>
            <a:ext cx="3124200" cy="381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r>
              <a:rPr lang="he-IL" sz="2400" b="1" dirty="0">
                <a:solidFill>
                  <a:srgbClr val="FFC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avid" pitchFamily="2" charset="-79"/>
                <a:cs typeface="David" pitchFamily="2" charset="-79"/>
              </a:rPr>
              <a:t>רק ראש הרשימה הגדולה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8839200" cy="4876800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he-IL" sz="3600" b="1" dirty="0" smtClean="0">
                <a:cs typeface="David" pitchFamily="2" charset="-79"/>
              </a:rPr>
              <a:t>המלצות</a:t>
            </a:r>
          </a:p>
          <a:p>
            <a:pPr eaLnBrk="1" hangingPunct="1">
              <a:defRPr/>
            </a:pPr>
            <a:r>
              <a:rPr lang="he-IL" sz="2400" b="1" dirty="0" smtClean="0">
                <a:cs typeface="David" pitchFamily="2" charset="-79"/>
              </a:rPr>
              <a:t>העלאה מתונה של אחוז החסימה</a:t>
            </a:r>
          </a:p>
          <a:p>
            <a:pPr eaLnBrk="1" hangingPunct="1">
              <a:defRPr/>
            </a:pPr>
            <a:r>
              <a:rPr lang="he-IL" sz="2400" b="1" dirty="0" smtClean="0">
                <a:cs typeface="David" pitchFamily="2" charset="-79"/>
              </a:rPr>
              <a:t>הכנסת מרכיב אישי לשיטת הבחירות</a:t>
            </a:r>
          </a:p>
          <a:p>
            <a:pPr eaLnBrk="1" hangingPunct="1">
              <a:defRPr/>
            </a:pPr>
            <a:r>
              <a:rPr lang="he-IL" sz="2400" b="1" dirty="0" smtClean="0">
                <a:cs typeface="David" pitchFamily="2" charset="-79"/>
              </a:rPr>
              <a:t>התפקדות אישית ושקופה ללא מתווכים</a:t>
            </a:r>
          </a:p>
          <a:p>
            <a:pPr eaLnBrk="1" hangingPunct="1">
              <a:defRPr/>
            </a:pPr>
            <a:r>
              <a:rPr lang="he-IL" sz="2400" b="1" dirty="0" smtClean="0">
                <a:cs typeface="David" pitchFamily="2" charset="-79"/>
              </a:rPr>
              <a:t>אימוץ שיטה תלת שלבית לבחירת מועמדים לכנסת</a:t>
            </a:r>
          </a:p>
          <a:p>
            <a:pPr eaLnBrk="1" hangingPunct="1">
              <a:defRPr/>
            </a:pPr>
            <a:r>
              <a:rPr lang="he-IL" sz="2400" b="1" dirty="0" smtClean="0">
                <a:cs typeface="David" pitchFamily="2" charset="-79"/>
              </a:rPr>
              <a:t>בחירת מנהיגי מפלגות תמשיך להתבצע על-ידי חברי המפלגה</a:t>
            </a:r>
          </a:p>
          <a:p>
            <a:pPr eaLnBrk="1" hangingPunct="1">
              <a:defRPr/>
            </a:pPr>
            <a:r>
              <a:rPr lang="he-IL" sz="2400" b="1" dirty="0" smtClean="0">
                <a:cs typeface="David" pitchFamily="2" charset="-79"/>
              </a:rPr>
              <a:t>הצגת מנגנוני תגמול למפלגות המקיימות דמוקרטיה פנימית</a:t>
            </a:r>
          </a:p>
          <a:p>
            <a:pPr eaLnBrk="1" hangingPunct="1">
              <a:defRPr/>
            </a:pPr>
            <a:r>
              <a:rPr lang="he-IL" sz="2400" b="1" dirty="0" smtClean="0">
                <a:cs typeface="David" pitchFamily="2" charset="-79"/>
              </a:rPr>
              <a:t>אימוץ אחד משני הדגמים של ראש הרשימה הגדולה</a:t>
            </a:r>
          </a:p>
          <a:p>
            <a:pPr eaLnBrk="1" hangingPunct="1">
              <a:defRPr/>
            </a:pPr>
            <a:r>
              <a:rPr lang="he-IL" sz="2400" b="1" dirty="0" smtClean="0">
                <a:cs typeface="David" pitchFamily="2" charset="-79"/>
              </a:rPr>
              <a:t>שימור המצב הקיים לגבי דרכי פיזור הכנסת</a:t>
            </a:r>
          </a:p>
          <a:p>
            <a:pPr eaLnBrk="1" hangingPunct="1">
              <a:defRPr/>
            </a:pPr>
            <a:r>
              <a:rPr lang="he-IL" sz="2400" b="1" dirty="0" smtClean="0">
                <a:cs typeface="David" pitchFamily="2" charset="-79"/>
              </a:rPr>
              <a:t>הרחבת מנגנון האי-אמון הקונסטרוקטיבי מחלקי למלא</a:t>
            </a:r>
          </a:p>
          <a:p>
            <a:pPr eaLnBrk="1" hangingPunct="1">
              <a:defRPr/>
            </a:pPr>
            <a:endParaRPr lang="he-IL" sz="2400" b="1" dirty="0" smtClean="0">
              <a:cs typeface="David" pitchFamily="2" charset="-79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he-IL" sz="28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sz="2800" b="1" dirty="0" smtClean="0"/>
          </a:p>
        </p:txBody>
      </p:sp>
      <p:grpSp>
        <p:nvGrpSpPr>
          <p:cNvPr id="29699" name="Group 7"/>
          <p:cNvGrpSpPr>
            <a:grpSpLocks/>
          </p:cNvGrpSpPr>
          <p:nvPr/>
        </p:nvGrpSpPr>
        <p:grpSpPr bwMode="auto">
          <a:xfrm>
            <a:off x="1295400" y="76200"/>
            <a:ext cx="7010400" cy="1701800"/>
            <a:chOff x="736" y="0"/>
            <a:chExt cx="4416" cy="1072"/>
          </a:xfrm>
        </p:grpSpPr>
        <p:pic>
          <p:nvPicPr>
            <p:cNvPr id="29700" name="Picture 8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0"/>
              <a:ext cx="1152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>
              <a:off x="736" y="688"/>
              <a:ext cx="44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he-IL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המכון הישראלי לדמוקרטיה</a:t>
              </a:r>
              <a:endPara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5029200"/>
          </a:xfrm>
        </p:spPr>
        <p:txBody>
          <a:bodyPr/>
          <a:lstStyle/>
          <a:p>
            <a:pPr eaLnBrk="1" hangingPunct="1">
              <a:defRPr/>
            </a:pPr>
            <a:r>
              <a:rPr lang="he-IL" sz="2800" b="1" smtClean="0">
                <a:cs typeface="David" pitchFamily="2" charset="-79"/>
              </a:rPr>
              <a:t>העלאה מתונה של אחוז החסימה</a:t>
            </a:r>
          </a:p>
          <a:p>
            <a:pPr eaLnBrk="1" hangingPunct="1">
              <a:defRPr/>
            </a:pPr>
            <a:r>
              <a:rPr lang="he-IL" sz="2800" b="1" smtClean="0">
                <a:cs typeface="David" pitchFamily="2" charset="-79"/>
              </a:rPr>
              <a:t>הכנסת מרכיב אישי לשיטת הבחירות</a:t>
            </a:r>
          </a:p>
          <a:p>
            <a:pPr eaLnBrk="1" hangingPunct="1">
              <a:defRPr/>
            </a:pPr>
            <a:r>
              <a:rPr lang="he-IL" sz="2800" b="1" smtClean="0">
                <a:cs typeface="David" pitchFamily="2" charset="-79"/>
              </a:rPr>
              <a:t>התפקדות אישית ושקופה למפלגות ללא מתווכים</a:t>
            </a:r>
          </a:p>
          <a:p>
            <a:pPr eaLnBrk="1" hangingPunct="1">
              <a:defRPr/>
            </a:pPr>
            <a:r>
              <a:rPr lang="he-IL" sz="2800" b="1" smtClean="0">
                <a:cs typeface="David" pitchFamily="2" charset="-79"/>
              </a:rPr>
              <a:t>אימוץ שיטה תלת שלבית לבחירת מועמדים לכנסת</a:t>
            </a:r>
          </a:p>
          <a:p>
            <a:pPr eaLnBrk="1" hangingPunct="1">
              <a:defRPr/>
            </a:pPr>
            <a:r>
              <a:rPr lang="he-IL" sz="2800" b="1" smtClean="0">
                <a:cs typeface="David" pitchFamily="2" charset="-79"/>
              </a:rPr>
              <a:t>בחירת מנהיגי מפלגות תמשיך להתבצע על-ידי חברי המפלגה</a:t>
            </a:r>
          </a:p>
          <a:p>
            <a:pPr eaLnBrk="1" hangingPunct="1">
              <a:defRPr/>
            </a:pPr>
            <a:r>
              <a:rPr lang="he-IL" sz="2800" b="1" smtClean="0">
                <a:cs typeface="David" pitchFamily="2" charset="-79"/>
              </a:rPr>
              <a:t>הצגת מנגנוני תגמול למפלגות המקיימות דמוקרטיה פנימית</a:t>
            </a:r>
          </a:p>
          <a:p>
            <a:pPr eaLnBrk="1" hangingPunct="1">
              <a:defRPr/>
            </a:pPr>
            <a:r>
              <a:rPr lang="he-IL" sz="2800" b="1" smtClean="0">
                <a:cs typeface="David" pitchFamily="2" charset="-79"/>
              </a:rPr>
              <a:t>אימוץ אחד משני הדגמים של ראש הרשימה הגדולה</a:t>
            </a:r>
          </a:p>
          <a:p>
            <a:pPr eaLnBrk="1" hangingPunct="1">
              <a:defRPr/>
            </a:pPr>
            <a:r>
              <a:rPr lang="he-IL" sz="2800" b="1" smtClean="0">
                <a:cs typeface="David" pitchFamily="2" charset="-79"/>
              </a:rPr>
              <a:t>שימור המצב הקיים לגבי דרכי פיזור הכנסת</a:t>
            </a:r>
          </a:p>
          <a:p>
            <a:pPr eaLnBrk="1" hangingPunct="1">
              <a:defRPr/>
            </a:pPr>
            <a:r>
              <a:rPr lang="he-IL" sz="2800" b="1" smtClean="0">
                <a:cs typeface="David" pitchFamily="2" charset="-79"/>
              </a:rPr>
              <a:t>הרחבת מנגנון האי-אמון הקונסטרוקטיבי מחלקי למלא</a:t>
            </a:r>
          </a:p>
          <a:p>
            <a:pPr eaLnBrk="1" hangingPunct="1">
              <a:defRPr/>
            </a:pPr>
            <a:endParaRPr lang="he-IL" sz="2400" b="1" smtClean="0">
              <a:cs typeface="David" pitchFamily="2" charset="-79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he-IL" sz="2800" b="1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sz="2800" b="1" smtClean="0"/>
          </a:p>
        </p:txBody>
      </p:sp>
      <p:sp>
        <p:nvSpPr>
          <p:cNvPr id="6" name="מלבן 5"/>
          <p:cNvSpPr/>
          <p:nvPr/>
        </p:nvSpPr>
        <p:spPr>
          <a:xfrm>
            <a:off x="3651250" y="609600"/>
            <a:ext cx="1841500" cy="7699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buFont typeface="Wingdings" pitchFamily="2" charset="2"/>
              <a:buNone/>
              <a:defRPr/>
            </a:pPr>
            <a:r>
              <a:rPr lang="he-IL" sz="4400" b="1" cap="all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David" pitchFamily="34" charset="-79"/>
                <a:ea typeface="+mj-ea"/>
                <a:cs typeface="David" pitchFamily="34" charset="-79"/>
              </a:rPr>
              <a:t>המלצות</a:t>
            </a:r>
          </a:p>
        </p:txBody>
      </p:sp>
      <p:grpSp>
        <p:nvGrpSpPr>
          <p:cNvPr id="5124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512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5126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981200"/>
            <a:ext cx="9144000" cy="4038600"/>
          </a:xfrm>
        </p:spPr>
        <p:txBody>
          <a:bodyPr/>
          <a:lstStyle/>
          <a:p>
            <a:pPr algn="ctr" rtl="0" eaLnBrk="1" hangingPunct="1">
              <a:buFont typeface="Wingdings" pitchFamily="2" charset="2"/>
              <a:buNone/>
              <a:defRPr/>
            </a:pPr>
            <a:r>
              <a:rPr lang="he-IL" sz="4400" b="1" dirty="0" smtClean="0">
                <a:solidFill>
                  <a:schemeClr val="accent1"/>
                </a:solidFill>
                <a:cs typeface="David" pitchFamily="2" charset="-79"/>
              </a:rPr>
              <a:t>ענף שיטת הבחירות </a:t>
            </a:r>
            <a:endParaRPr lang="en-US" sz="4400" b="1" dirty="0" smtClean="0">
              <a:solidFill>
                <a:schemeClr val="accent1"/>
              </a:solidFill>
              <a:cs typeface="David" pitchFamily="2" charset="-79"/>
            </a:endParaRPr>
          </a:p>
          <a:p>
            <a:pPr algn="ctr" rtl="0" eaLnBrk="1" hangingPunct="1">
              <a:buFont typeface="Wingdings" pitchFamily="2" charset="2"/>
              <a:buNone/>
              <a:defRPr/>
            </a:pPr>
            <a:r>
              <a:rPr lang="he-IL" sz="2800" b="1" dirty="0" smtClean="0">
                <a:cs typeface="David" pitchFamily="2" charset="-79"/>
              </a:rPr>
              <a:t>ד"ר חן פרידברג, ניר </a:t>
            </a:r>
            <a:r>
              <a:rPr lang="he-IL" sz="2800" b="1" dirty="0" err="1" smtClean="0">
                <a:cs typeface="David" pitchFamily="2" charset="-79"/>
              </a:rPr>
              <a:t>אטמור</a:t>
            </a:r>
            <a:r>
              <a:rPr lang="he-IL" sz="2800" b="1" dirty="0" smtClean="0">
                <a:cs typeface="David" pitchFamily="2" charset="-79"/>
              </a:rPr>
              <a:t> ואנה </a:t>
            </a:r>
            <a:r>
              <a:rPr lang="he-IL" sz="2800" b="1" dirty="0" err="1" smtClean="0">
                <a:cs typeface="David" pitchFamily="2" charset="-79"/>
              </a:rPr>
              <a:t>קנפלמן</a:t>
            </a:r>
            <a:endParaRPr lang="en-US" sz="2800" b="1" u="sng" dirty="0" smtClean="0"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sz="4400" b="1" dirty="0" smtClean="0"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he-IL" sz="4400" b="1" dirty="0" smtClean="0">
                <a:cs typeface="David" pitchFamily="2" charset="-79"/>
              </a:rPr>
              <a:t>הצבעה </a:t>
            </a:r>
            <a:r>
              <a:rPr lang="he-IL" sz="4400" b="1" dirty="0" err="1" smtClean="0">
                <a:cs typeface="David" pitchFamily="2" charset="-79"/>
              </a:rPr>
              <a:t>רשימתית</a:t>
            </a:r>
            <a:r>
              <a:rPr lang="he-IL" sz="4400" b="1" dirty="0" smtClean="0">
                <a:cs typeface="David" pitchFamily="2" charset="-79"/>
              </a:rPr>
              <a:t> ו/או אישית ?</a:t>
            </a:r>
            <a:endParaRPr lang="he-IL" sz="3600" b="1" dirty="0" smtClean="0"/>
          </a:p>
          <a:p>
            <a:pPr algn="ctr" eaLnBrk="1" hangingPunct="1">
              <a:buFont typeface="Wingdings" pitchFamily="2" charset="2"/>
              <a:buNone/>
              <a:defRPr/>
            </a:pPr>
            <a:endParaRPr lang="he-IL" sz="2400" b="1" dirty="0" smtClean="0">
              <a:cs typeface="David" pitchFamily="2" charset="-79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en-US" sz="2400" b="1" dirty="0" smtClean="0">
                <a:cs typeface="David" pitchFamily="2" charset="-79"/>
              </a:rPr>
              <a:t>	</a:t>
            </a:r>
            <a:endParaRPr lang="en-US" sz="2800" b="1" dirty="0" smtClean="0">
              <a:cs typeface="David" pitchFamily="2" charset="-79"/>
            </a:endParaRPr>
          </a:p>
        </p:txBody>
      </p:sp>
      <p:grpSp>
        <p:nvGrpSpPr>
          <p:cNvPr id="6147" name="Group 7"/>
          <p:cNvGrpSpPr>
            <a:grpSpLocks/>
          </p:cNvGrpSpPr>
          <p:nvPr/>
        </p:nvGrpSpPr>
        <p:grpSpPr bwMode="auto">
          <a:xfrm>
            <a:off x="1295400" y="76200"/>
            <a:ext cx="7010400" cy="1701800"/>
            <a:chOff x="736" y="0"/>
            <a:chExt cx="4416" cy="1072"/>
          </a:xfrm>
        </p:grpSpPr>
        <p:pic>
          <p:nvPicPr>
            <p:cNvPr id="6148" name="Picture 8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2304" y="0"/>
              <a:ext cx="1152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017" name="Rectangle 9"/>
            <p:cNvSpPr>
              <a:spLocks noChangeArrowheads="1"/>
            </p:cNvSpPr>
            <p:nvPr/>
          </p:nvSpPr>
          <p:spPr bwMode="auto">
            <a:xfrm>
              <a:off x="736" y="688"/>
              <a:ext cx="4416" cy="38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rtl="1">
                <a:defRPr/>
              </a:pPr>
              <a:r>
                <a:rPr lang="he-IL" sz="2000" b="1">
                  <a:solidFill>
                    <a:schemeClr val="bg2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itchFamily="34" charset="0"/>
                </a:rPr>
                <a:t>המכון הישראלי לדמוקרטיה</a:t>
              </a:r>
              <a:endParaRPr lang="en-US" sz="2000" b="1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772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שלושה מודלים של שיטות </a:t>
            </a:r>
            <a:b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</a:b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בחירה </a:t>
            </a:r>
            <a:r>
              <a:rPr lang="he-IL" kern="1200" cap="all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רשימתיות</a:t>
            </a:r>
            <a:endParaRPr lang="en-US" kern="1200" cap="al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grpSp>
        <p:nvGrpSpPr>
          <p:cNvPr id="7171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7173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7174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9688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0" y="1752600"/>
            <a:ext cx="8991600" cy="1981200"/>
          </a:xfrm>
        </p:spPr>
        <p:txBody>
          <a:bodyPr/>
          <a:lstStyle/>
          <a:p>
            <a:pPr eaLnBrk="1" hangingPunct="1">
              <a:spcBef>
                <a:spcPct val="0"/>
              </a:spcBef>
              <a:buSzPct val="55000"/>
              <a:defRPr/>
            </a:pPr>
            <a:r>
              <a:rPr lang="he-IL" sz="4000" b="1" dirty="0" smtClean="0"/>
              <a:t> </a:t>
            </a:r>
            <a:r>
              <a:rPr lang="he-IL" b="1" dirty="0" smtClean="0">
                <a:solidFill>
                  <a:srgbClr val="FFC000"/>
                </a:solidFill>
                <a:cs typeface="David" pitchFamily="2" charset="-79"/>
              </a:rPr>
              <a:t>שיטה </a:t>
            </a:r>
            <a:r>
              <a:rPr lang="he-IL" b="1" dirty="0" err="1" smtClean="0">
                <a:solidFill>
                  <a:srgbClr val="FFC000"/>
                </a:solidFill>
                <a:cs typeface="David" pitchFamily="2" charset="-79"/>
              </a:rPr>
              <a:t>רשימתית</a:t>
            </a:r>
            <a:r>
              <a:rPr lang="he-IL" b="1" dirty="0" smtClean="0">
                <a:solidFill>
                  <a:srgbClr val="FFC000"/>
                </a:solidFill>
                <a:cs typeface="David" pitchFamily="2" charset="-79"/>
              </a:rPr>
              <a:t> סגורה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      </a:t>
            </a:r>
            <a:r>
              <a:rPr lang="he-IL" sz="2600" b="1" dirty="0" smtClean="0">
                <a:cs typeface="David" pitchFamily="2" charset="-79"/>
              </a:rPr>
              <a:t>הצבעה לרשימות מפלגתיות (כנהוג בישראל היום).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b="1" dirty="0" smtClean="0">
                <a:cs typeface="David" pitchFamily="2" charset="-79"/>
              </a:rPr>
              <a:t> </a:t>
            </a:r>
          </a:p>
          <a:p>
            <a:pPr eaLnBrk="1" hangingPunct="1">
              <a:spcBef>
                <a:spcPct val="0"/>
              </a:spcBef>
              <a:defRPr/>
            </a:pPr>
            <a:r>
              <a:rPr lang="he-IL" b="1" dirty="0" smtClean="0">
                <a:cs typeface="David" pitchFamily="2" charset="-79"/>
              </a:rPr>
              <a:t> </a:t>
            </a:r>
            <a:r>
              <a:rPr lang="he-IL" b="1" dirty="0" smtClean="0">
                <a:solidFill>
                  <a:srgbClr val="FFC000"/>
                </a:solidFill>
                <a:cs typeface="David" pitchFamily="2" charset="-79"/>
              </a:rPr>
              <a:t>שיטה </a:t>
            </a:r>
            <a:r>
              <a:rPr lang="he-IL" b="1" dirty="0" err="1" smtClean="0">
                <a:solidFill>
                  <a:srgbClr val="FFC000"/>
                </a:solidFill>
                <a:cs typeface="David" pitchFamily="2" charset="-79"/>
              </a:rPr>
              <a:t>רשימתית</a:t>
            </a:r>
            <a:r>
              <a:rPr lang="he-IL" b="1" dirty="0" smtClean="0">
                <a:solidFill>
                  <a:srgbClr val="FFC000"/>
                </a:solidFill>
                <a:cs typeface="David" pitchFamily="2" charset="-79"/>
              </a:rPr>
              <a:t> פתוחה-למחצה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sz="2800" b="1" dirty="0" smtClean="0">
                <a:cs typeface="David" pitchFamily="2" charset="-79"/>
              </a:rPr>
              <a:t>      </a:t>
            </a:r>
            <a:r>
              <a:rPr lang="he-IL" sz="2600" b="1" dirty="0" smtClean="0">
                <a:cs typeface="David" pitchFamily="2" charset="-79"/>
              </a:rPr>
              <a:t>לבוחרים יש שתי אפשרויות: הצבעה לרשימה מפלגתית או 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sz="2600" b="1" dirty="0" smtClean="0">
                <a:cs typeface="David" pitchFamily="2" charset="-79"/>
              </a:rPr>
              <a:t>      הצבעה למועמד אחד או יותר מבין המועמדים של </a:t>
            </a:r>
            <a:r>
              <a:rPr lang="he-IL" sz="2600" b="1" u="sng" dirty="0" smtClean="0">
                <a:cs typeface="David" pitchFamily="2" charset="-79"/>
              </a:rPr>
              <a:t>אותה רשימה.</a:t>
            </a:r>
          </a:p>
          <a:p>
            <a:pPr eaLnBrk="1" hangingPunct="1">
              <a:spcBef>
                <a:spcPct val="0"/>
              </a:spcBef>
              <a:defRPr/>
            </a:pPr>
            <a:endParaRPr lang="he-IL" b="1" dirty="0" smtClean="0">
              <a:solidFill>
                <a:srgbClr val="FFC000"/>
              </a:solidFill>
              <a:cs typeface="David" pitchFamily="2" charset="-79"/>
            </a:endParaRPr>
          </a:p>
          <a:p>
            <a:pPr eaLnBrk="1" hangingPunct="1">
              <a:spcBef>
                <a:spcPct val="0"/>
              </a:spcBef>
              <a:defRPr/>
            </a:pPr>
            <a:r>
              <a:rPr lang="he-IL" b="1" dirty="0" smtClean="0">
                <a:solidFill>
                  <a:srgbClr val="FFC000"/>
                </a:solidFill>
                <a:cs typeface="David" pitchFamily="2" charset="-79"/>
              </a:rPr>
              <a:t> שיטה </a:t>
            </a:r>
            <a:r>
              <a:rPr lang="he-IL" b="1" dirty="0" err="1" smtClean="0">
                <a:solidFill>
                  <a:srgbClr val="FFC000"/>
                </a:solidFill>
                <a:cs typeface="David" pitchFamily="2" charset="-79"/>
              </a:rPr>
              <a:t>רשימתית</a:t>
            </a:r>
            <a:r>
              <a:rPr lang="he-IL" b="1" dirty="0" smtClean="0">
                <a:solidFill>
                  <a:srgbClr val="FFC000"/>
                </a:solidFill>
                <a:cs typeface="David" pitchFamily="2" charset="-79"/>
              </a:rPr>
              <a:t> פתוחה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sz="2800" b="1" dirty="0" smtClean="0">
                <a:cs typeface="David" pitchFamily="2" charset="-79"/>
              </a:rPr>
              <a:t>      </a:t>
            </a:r>
            <a:r>
              <a:rPr lang="he-IL" sz="2600" b="1" dirty="0" smtClean="0">
                <a:cs typeface="David" pitchFamily="2" charset="-79"/>
              </a:rPr>
              <a:t>הבוחרים </a:t>
            </a:r>
            <a:r>
              <a:rPr lang="he-IL" b="1" i="1" u="sng" dirty="0" smtClean="0">
                <a:cs typeface="David" pitchFamily="2" charset="-79"/>
              </a:rPr>
              <a:t>חייבים</a:t>
            </a:r>
            <a:r>
              <a:rPr lang="he-IL" b="1" i="1" dirty="0" smtClean="0">
                <a:cs typeface="David" pitchFamily="2" charset="-79"/>
              </a:rPr>
              <a:t> </a:t>
            </a:r>
            <a:r>
              <a:rPr lang="he-IL" sz="2600" b="1" dirty="0" smtClean="0">
                <a:cs typeface="David" pitchFamily="2" charset="-79"/>
              </a:rPr>
              <a:t>להצביע לאחד או יותר ממועמדי הרשימה</a:t>
            </a:r>
          </a:p>
          <a:p>
            <a:pPr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he-IL" sz="2600" b="1" dirty="0" smtClean="0">
                <a:cs typeface="David" pitchFamily="2" charset="-79"/>
              </a:rPr>
              <a:t>      המופיעים בפתק הצבעה ואין להם אפשרות לבחור רשימה.</a:t>
            </a:r>
            <a:endParaRPr lang="en-US" sz="2600" b="1" dirty="0" smtClean="0">
              <a:cs typeface="Davi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84582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שלושה מודלים של שיטות בחירה </a:t>
            </a:r>
            <a:r>
              <a:rPr lang="he-IL" kern="1200" cap="all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רשימתיות</a:t>
            </a: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: מבט השוואתי</a:t>
            </a:r>
            <a:r>
              <a:rPr lang="en-US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</a:t>
            </a:r>
          </a:p>
        </p:txBody>
      </p:sp>
      <p:grpSp>
        <p:nvGrpSpPr>
          <p:cNvPr id="8195" name="Group 108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8235" name="Rectangle 109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8236" name="Picture 110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aphicFrame>
        <p:nvGraphicFramePr>
          <p:cNvPr id="5166" name="Group 46"/>
          <p:cNvGraphicFramePr>
            <a:graphicFrameLocks noGrp="1"/>
          </p:cNvGraphicFramePr>
          <p:nvPr/>
        </p:nvGraphicFramePr>
        <p:xfrm>
          <a:off x="990600" y="2438400"/>
          <a:ext cx="7620000" cy="3766185"/>
        </p:xfrm>
        <a:graphic>
          <a:graphicData uri="http://schemas.openxmlformats.org/drawingml/2006/table">
            <a:tbl>
              <a:tblPr rtl="1"/>
              <a:tblGrid>
                <a:gridCol w="2540000"/>
                <a:gridCol w="2540000"/>
                <a:gridCol w="2540000"/>
              </a:tblGrid>
              <a:tr h="371475"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מודל ראשון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שיטה </a:t>
                      </a:r>
                      <a:r>
                        <a:rPr kumimoji="0" lang="he-IL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רשימתית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-סגורה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מודל שני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שיטה </a:t>
                      </a:r>
                      <a:r>
                        <a:rPr kumimoji="0" lang="he-IL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רשימתית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 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פתוחה-למחצה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מודל שלישי</a:t>
                      </a:r>
                    </a:p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שיטה </a:t>
                      </a:r>
                      <a:r>
                        <a:rPr kumimoji="0" lang="he-IL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רשימתית</a:t>
                      </a:r>
                      <a:r>
                        <a:rPr kumimoji="0" lang="he-I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5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ahoma" pitchFamily="34" charset="0"/>
                          <a:cs typeface="David" pitchFamily="2" charset="-79"/>
                        </a:rPr>
                        <a:t>-פתוחה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4">
                        <a:lumMod val="90000"/>
                      </a:schemeClr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ללא שמות         עם שמות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B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מצומצמת           מורחבת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BC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A0AF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מצומצמת          מורחבת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FBC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איטליה                ספרד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אוסטריה               בלגיה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אסטוניה         אין דוגמאות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 ישראל         קוסטה-ריקה    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 דנמרק                   יוון 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  פולין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פורטוגל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  הולנד                סלובקיה  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 פינלנד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Tahom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סלובניה               צ'כיה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  צ'ילה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Tahom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 שוודיה               קפריסין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smtClean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Tahom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</a:tr>
              <a:tr h="371475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Tahom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e-I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BFBFBF"/>
                          </a:solidFill>
                          <a:effectLst/>
                          <a:latin typeface="Tahoma" pitchFamily="34" charset="0"/>
                          <a:cs typeface="David" pitchFamily="2" charset="-79"/>
                        </a:rPr>
                        <a:t>                              איסלנד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e-IL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BFBFBF"/>
                        </a:solidFill>
                        <a:effectLst/>
                        <a:latin typeface="Tahoma" pitchFamily="34" charset="0"/>
                        <a:cs typeface="David" pitchFamily="2" charset="-79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A0AFF"/>
                    </a:solidFill>
                  </a:tcPr>
                </a:tc>
              </a:tr>
            </a:tbl>
          </a:graphicData>
        </a:graphic>
      </p:graphicFrame>
      <p:sp>
        <p:nvSpPr>
          <p:cNvPr id="15" name="חץ מעוקל למטה 14"/>
          <p:cNvSpPr/>
          <p:nvPr/>
        </p:nvSpPr>
        <p:spPr>
          <a:xfrm flipH="1">
            <a:off x="5410200" y="1981200"/>
            <a:ext cx="1295400" cy="457200"/>
          </a:xfrm>
          <a:prstGeom prst="curvedDownArrow">
            <a:avLst/>
          </a:prstGeom>
          <a:solidFill>
            <a:schemeClr val="accent4">
              <a:lumMod val="75000"/>
            </a:schemeClr>
          </a:solidFill>
          <a:ln>
            <a:solidFill>
              <a:schemeClr val="tx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>
              <a:defRPr/>
            </a:pPr>
            <a:endParaRPr lang="he-IL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80772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השיטה </a:t>
            </a:r>
            <a:r>
              <a:rPr lang="he-IL" kern="1200" cap="all" dirty="0" err="1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הרשימתית</a:t>
            </a: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 הפתוחה-למחצה: מאפיינים ואבחנות </a:t>
            </a:r>
            <a:endParaRPr lang="en-US" kern="1200" cap="al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grpSp>
        <p:nvGrpSpPr>
          <p:cNvPr id="9219" name="Group 3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9221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9222" name="Picture 5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48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76200" y="2286000"/>
            <a:ext cx="8839200" cy="5181600"/>
          </a:xfrm>
        </p:spPr>
        <p:txBody>
          <a:bodyPr/>
          <a:lstStyle/>
          <a:p>
            <a:pPr eaLnBrk="1" hangingPunct="1">
              <a:defRPr/>
            </a:pPr>
            <a:r>
              <a:rPr lang="he-IL" sz="2800" b="1" dirty="0" smtClean="0">
                <a:cs typeface="David" pitchFamily="2" charset="-79"/>
              </a:rPr>
              <a:t>אין אפשרות לפצל את ההצבעה בין מועמדים של כמה מפלגות.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e-IL" sz="2800" b="1" dirty="0" smtClean="0">
              <a:cs typeface="David" pitchFamily="2" charset="-79"/>
            </a:endParaRPr>
          </a:p>
          <a:p>
            <a:pPr eaLnBrk="1" hangingPunct="1">
              <a:defRPr/>
            </a:pPr>
            <a:r>
              <a:rPr lang="he-IL" sz="2800" b="1" dirty="0" smtClean="0">
                <a:cs typeface="David" pitchFamily="2" charset="-79"/>
              </a:rPr>
              <a:t>השיטה נהוגה במדינות שבהן ישנה חלוקה לאזורי בחירה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he-IL" sz="2800" b="1" dirty="0" smtClean="0">
                <a:cs typeface="David" pitchFamily="2" charset="-79"/>
              </a:rPr>
              <a:t>    (ואז מספר המועמדים המופיעים על פתק הצבעה איננו גדול).    </a:t>
            </a:r>
          </a:p>
          <a:p>
            <a:pPr eaLnBrk="1" hangingPunct="1">
              <a:defRPr/>
            </a:pPr>
            <a:endParaRPr lang="he-IL" sz="2800" b="1" dirty="0" smtClean="0">
              <a:cs typeface="David" pitchFamily="2" charset="-79"/>
            </a:endParaRPr>
          </a:p>
          <a:p>
            <a:pPr eaLnBrk="1" hangingPunct="1">
              <a:defRPr/>
            </a:pPr>
            <a:r>
              <a:rPr lang="he-IL" sz="2800" b="1" dirty="0" smtClean="0">
                <a:cs typeface="David" pitchFamily="2" charset="-79"/>
              </a:rPr>
              <a:t>ישנן דרכים שונות לשקלל הצבעות מפלגתיות ואישיות. דרך השקלול תלויה במשקל שניתן להצבעה האישית מול ההצבעה המפלגתית.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he-IL" sz="1000" b="1" dirty="0" smtClean="0">
              <a:cs typeface="David" pitchFamily="2" charset="-79"/>
            </a:endParaRPr>
          </a:p>
          <a:p>
            <a:pPr eaLnBrk="1" hangingPunct="1">
              <a:defRPr/>
            </a:pPr>
            <a:endParaRPr lang="he-IL" sz="2400" b="1" dirty="0" smtClean="0">
              <a:cs typeface="David" pitchFamily="2" charset="-79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he-IL" sz="1000" b="1" dirty="0" smtClean="0">
              <a:cs typeface="David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304800"/>
            <a:ext cx="7848600" cy="1431925"/>
          </a:xfrm>
        </p:spPr>
        <p:txBody>
          <a:bodyPr/>
          <a:lstStyle/>
          <a:p>
            <a:pPr algn="ctr" eaLnBrk="1" hangingPunct="1">
              <a:defRPr/>
            </a:pP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דוגמא לפתק הצבעה </a:t>
            </a:r>
            <a:b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</a:b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פתוח-למחצה בישראל</a:t>
            </a:r>
            <a:endParaRPr lang="en-US" kern="1200" cap="al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grpSp>
        <p:nvGrpSpPr>
          <p:cNvPr id="10243" name="Group 5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10245" name="Rectangle 6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10246" name="Picture 7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244" name="Picture 7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2438400"/>
            <a:ext cx="6904038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he-IL" kern="1200" cap="all" dirty="0" smtClean="0">
                <a:solidFill>
                  <a:schemeClr val="bg1"/>
                </a:solidFill>
                <a:latin typeface="David" pitchFamily="34" charset="-79"/>
                <a:cs typeface="David" pitchFamily="34" charset="-79"/>
              </a:rPr>
              <a:t>מסקנות והמלצות</a:t>
            </a:r>
            <a:endParaRPr lang="en-US" kern="1200" cap="all" dirty="0" smtClean="0">
              <a:solidFill>
                <a:schemeClr val="bg1"/>
              </a:solidFill>
              <a:latin typeface="David" pitchFamily="34" charset="-79"/>
              <a:cs typeface="David" pitchFamily="34" charset="-79"/>
            </a:endParaRPr>
          </a:p>
        </p:txBody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1828800"/>
            <a:ext cx="8610600" cy="5029200"/>
          </a:xfrm>
        </p:spPr>
        <p:txBody>
          <a:bodyPr/>
          <a:lstStyle/>
          <a:p>
            <a:pPr eaLnBrk="1" hangingPunct="1">
              <a:defRPr/>
            </a:pPr>
            <a:r>
              <a:rPr lang="he-IL" sz="2800" b="1" dirty="0" smtClean="0">
                <a:solidFill>
                  <a:srgbClr val="FFC000"/>
                </a:solidFill>
                <a:cs typeface="David" pitchFamily="2" charset="-79"/>
              </a:rPr>
              <a:t>מעבר לשיטה </a:t>
            </a:r>
            <a:r>
              <a:rPr lang="he-IL" sz="2800" b="1" dirty="0" err="1" smtClean="0">
                <a:solidFill>
                  <a:srgbClr val="FFC000"/>
                </a:solidFill>
                <a:cs typeface="David" pitchFamily="2" charset="-79"/>
              </a:rPr>
              <a:t>רשימתית</a:t>
            </a:r>
            <a:r>
              <a:rPr lang="he-IL" sz="2800" b="1" dirty="0" smtClean="0">
                <a:solidFill>
                  <a:srgbClr val="FFC000"/>
                </a:solidFill>
                <a:cs typeface="David" pitchFamily="2" charset="-79"/>
              </a:rPr>
              <a:t> פתוחה-למחצה שיתרונותיה: </a:t>
            </a:r>
          </a:p>
          <a:p>
            <a:pPr indent="12700">
              <a:lnSpc>
                <a:spcPct val="150000"/>
              </a:lnSpc>
              <a:buFont typeface="Wingdings 2" pitchFamily="18" charset="2"/>
              <a:buChar char="P"/>
              <a:defRPr/>
            </a:pPr>
            <a:r>
              <a:rPr lang="he-IL" sz="2400" b="1" dirty="0" smtClean="0">
                <a:cs typeface="David" pitchFamily="2" charset="-79"/>
              </a:rPr>
              <a:t> חשיפה של מועמדי המפלגות בפני הבוחרים</a:t>
            </a:r>
          </a:p>
          <a:p>
            <a:pPr indent="12700">
              <a:lnSpc>
                <a:spcPct val="150000"/>
              </a:lnSpc>
              <a:buFont typeface="Wingdings 2" pitchFamily="18" charset="2"/>
              <a:buChar char="P"/>
              <a:defRPr/>
            </a:pPr>
            <a:r>
              <a:rPr lang="he-IL" sz="2400" b="1" dirty="0" smtClean="0">
                <a:cs typeface="David" pitchFamily="2" charset="-79"/>
              </a:rPr>
              <a:t> מתן אפשרות לבוחרים להשפיע על איוש הפרלמנט</a:t>
            </a:r>
          </a:p>
          <a:p>
            <a:pPr indent="12700">
              <a:lnSpc>
                <a:spcPct val="150000"/>
              </a:lnSpc>
              <a:buFont typeface="Wingdings 2" pitchFamily="18" charset="2"/>
              <a:buChar char="P"/>
              <a:defRPr/>
            </a:pPr>
            <a:r>
              <a:rPr lang="he-IL" sz="2400" b="1" dirty="0" smtClean="0">
                <a:cs typeface="David" pitchFamily="2" charset="-79"/>
              </a:rPr>
              <a:t> חפיפה בין ההצלחה האישית של המועמד לבין זו המפלגתית</a:t>
            </a:r>
          </a:p>
          <a:p>
            <a:pPr indent="12700">
              <a:lnSpc>
                <a:spcPct val="150000"/>
              </a:lnSpc>
              <a:buFont typeface="Wingdings 2" pitchFamily="18" charset="2"/>
              <a:buChar char="P"/>
              <a:defRPr/>
            </a:pPr>
            <a:r>
              <a:rPr lang="he-IL" sz="2400" b="1" dirty="0" smtClean="0">
                <a:cs typeface="David" pitchFamily="2" charset="-79"/>
              </a:rPr>
              <a:t> יצירת איזון בין עוצמת המפלגות לבין השפעתם של הבוחרים</a:t>
            </a:r>
          </a:p>
          <a:p>
            <a:pPr indent="12700">
              <a:lnSpc>
                <a:spcPct val="150000"/>
              </a:lnSpc>
              <a:buFont typeface="Wingdings 2" pitchFamily="18" charset="2"/>
              <a:buChar char="P"/>
              <a:defRPr/>
            </a:pPr>
            <a:r>
              <a:rPr lang="he-IL" sz="2400" b="1" dirty="0" smtClean="0">
                <a:cs typeface="David" pitchFamily="2" charset="-79"/>
              </a:rPr>
              <a:t> אין אפשרות לפצל את ההצבעה בין מועמדים של כמה מפלגות</a:t>
            </a:r>
          </a:p>
          <a:p>
            <a:pPr indent="12700">
              <a:lnSpc>
                <a:spcPct val="150000"/>
              </a:lnSpc>
              <a:buFont typeface="Wingdings 2" pitchFamily="18" charset="2"/>
              <a:buChar char="P"/>
              <a:defRPr/>
            </a:pPr>
            <a:r>
              <a:rPr lang="he-IL" sz="2400" b="1" dirty="0" smtClean="0">
                <a:cs typeface="David" pitchFamily="2" charset="-79"/>
              </a:rPr>
              <a:t> חיזוק הקשרים בין הנבחרים לבוחרים והגברת היענות הנבחרים</a:t>
            </a:r>
          </a:p>
          <a:p>
            <a:pPr indent="12700">
              <a:lnSpc>
                <a:spcPct val="150000"/>
              </a:lnSpc>
              <a:buFont typeface="Wingdings 2" pitchFamily="18" charset="2"/>
              <a:buChar char="P"/>
              <a:defRPr/>
            </a:pPr>
            <a:r>
              <a:rPr lang="he-IL" sz="2400" b="1" dirty="0" smtClean="0">
                <a:cs typeface="David" pitchFamily="2" charset="-79"/>
              </a:rPr>
              <a:t> יצירת מימד של </a:t>
            </a:r>
            <a:r>
              <a:rPr lang="he-IL" sz="2400" b="1" dirty="0" err="1" smtClean="0">
                <a:cs typeface="David" pitchFamily="2" charset="-79"/>
              </a:rPr>
              <a:t>אחריותיות</a:t>
            </a:r>
            <a:r>
              <a:rPr lang="he-IL" sz="2400" b="1" dirty="0" smtClean="0">
                <a:cs typeface="David" pitchFamily="2" charset="-79"/>
              </a:rPr>
              <a:t> חברי הפרלמנט כלפי בוחריהם </a:t>
            </a:r>
            <a:endParaRPr lang="en-US" sz="2400" b="1" dirty="0" smtClean="0">
              <a:cs typeface="David" pitchFamily="2" charset="-79"/>
            </a:endParaRPr>
          </a:p>
        </p:txBody>
      </p:sp>
      <p:grpSp>
        <p:nvGrpSpPr>
          <p:cNvPr id="11268" name="Group 4"/>
          <p:cNvGrpSpPr>
            <a:grpSpLocks/>
          </p:cNvGrpSpPr>
          <p:nvPr/>
        </p:nvGrpSpPr>
        <p:grpSpPr bwMode="auto">
          <a:xfrm>
            <a:off x="0" y="0"/>
            <a:ext cx="838200" cy="1800225"/>
            <a:chOff x="0" y="0"/>
            <a:chExt cx="528" cy="1134"/>
          </a:xfrm>
        </p:grpSpPr>
        <p:sp>
          <p:nvSpPr>
            <p:cNvPr id="11269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528" cy="1134"/>
            </a:xfrm>
            <a:prstGeom prst="rect">
              <a:avLst/>
            </a:prstGeom>
            <a:solidFill>
              <a:schemeClr val="tx1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endParaRPr lang="he-IL" sz="1600" b="1">
                <a:solidFill>
                  <a:schemeClr val="bg2"/>
                </a:solidFill>
                <a:latin typeface="Arial" pitchFamily="34" charset="0"/>
              </a:endParaRPr>
            </a:p>
            <a:p>
              <a:pPr algn="ctr" rtl="1">
                <a:spcBef>
                  <a:spcPct val="20000"/>
                </a:spcBef>
              </a:pP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המכון הישראלי </a:t>
              </a:r>
              <a: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  <a:t/>
              </a:r>
              <a:br>
                <a:rPr lang="en-US" sz="1100" b="1">
                  <a:solidFill>
                    <a:schemeClr val="bg2"/>
                  </a:solidFill>
                  <a:latin typeface="Arial" pitchFamily="34" charset="0"/>
                </a:rPr>
              </a:br>
              <a:r>
                <a:rPr lang="he-IL" sz="1100" b="1">
                  <a:solidFill>
                    <a:schemeClr val="bg2"/>
                  </a:solidFill>
                  <a:latin typeface="Arial" pitchFamily="34" charset="0"/>
                </a:rPr>
                <a:t>לדמוקרטיה</a:t>
              </a:r>
              <a:endParaRPr lang="en-US" sz="1100" b="1">
                <a:solidFill>
                  <a:schemeClr val="bg2"/>
                </a:solidFill>
                <a:latin typeface="Arial" pitchFamily="34" charset="0"/>
              </a:endParaRPr>
            </a:p>
          </p:txBody>
        </p:sp>
        <p:pic>
          <p:nvPicPr>
            <p:cNvPr id="11270" name="Picture 6" descr="logoidiltr"/>
            <p:cNvPicPr>
              <a:picLocks noChangeAspect="1" noChangeArrowheads="1"/>
            </p:cNvPicPr>
            <p:nvPr/>
          </p:nvPicPr>
          <p:blipFill>
            <a:blip r:embed="rId3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0" y="96"/>
              <a:ext cx="52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immer">
  <a:themeElements>
    <a:clrScheme name="Shimmer 2">
      <a:dk1>
        <a:srgbClr val="000099"/>
      </a:dk1>
      <a:lt1>
        <a:srgbClr val="FFFFFF"/>
      </a:lt1>
      <a:dk2>
        <a:srgbClr val="000066"/>
      </a:dk2>
      <a:lt2>
        <a:srgbClr val="EAEAEA"/>
      </a:lt2>
      <a:accent1>
        <a:srgbClr val="66CCFF"/>
      </a:accent1>
      <a:accent2>
        <a:srgbClr val="0066FF"/>
      </a:accent2>
      <a:accent3>
        <a:srgbClr val="AAAAB8"/>
      </a:accent3>
      <a:accent4>
        <a:srgbClr val="DADADA"/>
      </a:accent4>
      <a:accent5>
        <a:srgbClr val="B8E2FF"/>
      </a:accent5>
      <a:accent6>
        <a:srgbClr val="005CE7"/>
      </a:accent6>
      <a:hlink>
        <a:srgbClr val="FFFFCC"/>
      </a:hlink>
      <a:folHlink>
        <a:srgbClr val="99CC00"/>
      </a:folHlink>
    </a:clrScheme>
    <a:fontScheme name="Shimmer">
      <a:majorFont>
        <a:latin typeface="Tahoma"/>
        <a:ea typeface=""/>
        <a:cs typeface="Arial"/>
      </a:majorFont>
      <a:minorFont>
        <a:latin typeface="Tahoma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himmer 1">
        <a:dk1>
          <a:srgbClr val="BD3737"/>
        </a:dk1>
        <a:lt1>
          <a:srgbClr val="FFFFFF"/>
        </a:lt1>
        <a:dk2>
          <a:srgbClr val="721E1E"/>
        </a:dk2>
        <a:lt2>
          <a:srgbClr val="FFCC00"/>
        </a:lt2>
        <a:accent1>
          <a:srgbClr val="FF6600"/>
        </a:accent1>
        <a:accent2>
          <a:srgbClr val="CC3300"/>
        </a:accent2>
        <a:accent3>
          <a:srgbClr val="BCABAB"/>
        </a:accent3>
        <a:accent4>
          <a:srgbClr val="DADADA"/>
        </a:accent4>
        <a:accent5>
          <a:srgbClr val="FFB8AA"/>
        </a:accent5>
        <a:accent6>
          <a:srgbClr val="B92D00"/>
        </a:accent6>
        <a:hlink>
          <a:srgbClr val="F7CC2F"/>
        </a:hlink>
        <a:folHlink>
          <a:srgbClr val="C7C6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2">
        <a:dk1>
          <a:srgbClr val="000099"/>
        </a:dk1>
        <a:lt1>
          <a:srgbClr val="FFFFFF"/>
        </a:lt1>
        <a:dk2>
          <a:srgbClr val="000066"/>
        </a:dk2>
        <a:lt2>
          <a:srgbClr val="EAEAEA"/>
        </a:lt2>
        <a:accent1>
          <a:srgbClr val="66CCFF"/>
        </a:accent1>
        <a:accent2>
          <a:srgbClr val="0066FF"/>
        </a:accent2>
        <a:accent3>
          <a:srgbClr val="AAAAB8"/>
        </a:accent3>
        <a:accent4>
          <a:srgbClr val="DADADA"/>
        </a:accent4>
        <a:accent5>
          <a:srgbClr val="B8E2FF"/>
        </a:accent5>
        <a:accent6>
          <a:srgbClr val="005CE7"/>
        </a:accent6>
        <a:hlink>
          <a:srgbClr val="FFFFCC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3">
        <a:dk1>
          <a:srgbClr val="6600CC"/>
        </a:dk1>
        <a:lt1>
          <a:srgbClr val="FFFFFF"/>
        </a:lt1>
        <a:dk2>
          <a:srgbClr val="4B0096"/>
        </a:dk2>
        <a:lt2>
          <a:srgbClr val="CDD7DF"/>
        </a:lt2>
        <a:accent1>
          <a:srgbClr val="9999FF"/>
        </a:accent1>
        <a:accent2>
          <a:srgbClr val="7850BA"/>
        </a:accent2>
        <a:accent3>
          <a:srgbClr val="B1AAC9"/>
        </a:accent3>
        <a:accent4>
          <a:srgbClr val="DADADA"/>
        </a:accent4>
        <a:accent5>
          <a:srgbClr val="CACAFF"/>
        </a:accent5>
        <a:accent6>
          <a:srgbClr val="6C48A8"/>
        </a:accent6>
        <a:hlink>
          <a:srgbClr val="00CCFF"/>
        </a:hlink>
        <a:folHlink>
          <a:srgbClr val="0796B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4">
        <a:dk1>
          <a:srgbClr val="55863C"/>
        </a:dk1>
        <a:lt1>
          <a:srgbClr val="FFFFFF"/>
        </a:lt1>
        <a:dk2>
          <a:srgbClr val="375F2F"/>
        </a:dk2>
        <a:lt2>
          <a:srgbClr val="D1EFB3"/>
        </a:lt2>
        <a:accent1>
          <a:srgbClr val="00CC66"/>
        </a:accent1>
        <a:accent2>
          <a:srgbClr val="8EAC66"/>
        </a:accent2>
        <a:accent3>
          <a:srgbClr val="AEB6AD"/>
        </a:accent3>
        <a:accent4>
          <a:srgbClr val="DADADA"/>
        </a:accent4>
        <a:accent5>
          <a:srgbClr val="AAE2B8"/>
        </a:accent5>
        <a:accent6>
          <a:srgbClr val="809B5C"/>
        </a:accent6>
        <a:hlink>
          <a:srgbClr val="B4EF7F"/>
        </a:hlink>
        <a:folHlink>
          <a:srgbClr val="F8F6A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5">
        <a:dk1>
          <a:srgbClr val="588073"/>
        </a:dk1>
        <a:lt1>
          <a:srgbClr val="FFFFFF"/>
        </a:lt1>
        <a:dk2>
          <a:srgbClr val="486768"/>
        </a:dk2>
        <a:lt2>
          <a:srgbClr val="DDDDDD"/>
        </a:lt2>
        <a:accent1>
          <a:srgbClr val="33CCCC"/>
        </a:accent1>
        <a:accent2>
          <a:srgbClr val="008871"/>
        </a:accent2>
        <a:accent3>
          <a:srgbClr val="B1B8B9"/>
        </a:accent3>
        <a:accent4>
          <a:srgbClr val="DADADA"/>
        </a:accent4>
        <a:accent5>
          <a:srgbClr val="ADE2E2"/>
        </a:accent5>
        <a:accent6>
          <a:srgbClr val="007B66"/>
        </a:accent6>
        <a:hlink>
          <a:srgbClr val="00CC99"/>
        </a:hlink>
        <a:folHlink>
          <a:srgbClr val="A8A8A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6">
        <a:dk1>
          <a:srgbClr val="6B6C75"/>
        </a:dk1>
        <a:lt1>
          <a:srgbClr val="FFFFFF"/>
        </a:lt1>
        <a:dk2>
          <a:srgbClr val="575863"/>
        </a:dk2>
        <a:lt2>
          <a:srgbClr val="FFFFCC"/>
        </a:lt2>
        <a:accent1>
          <a:srgbClr val="677481"/>
        </a:accent1>
        <a:accent2>
          <a:srgbClr val="697E5E"/>
        </a:accent2>
        <a:accent3>
          <a:srgbClr val="B4B4B7"/>
        </a:accent3>
        <a:accent4>
          <a:srgbClr val="DADADA"/>
        </a:accent4>
        <a:accent5>
          <a:srgbClr val="B8BCC1"/>
        </a:accent5>
        <a:accent6>
          <a:srgbClr val="5E7254"/>
        </a:accent6>
        <a:hlink>
          <a:srgbClr val="E9E77F"/>
        </a:hlink>
        <a:folHlink>
          <a:srgbClr val="D3A44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himmer 7">
        <a:dk1>
          <a:srgbClr val="000000"/>
        </a:dk1>
        <a:lt1>
          <a:srgbClr val="C4D6BE"/>
        </a:lt1>
        <a:dk2>
          <a:srgbClr val="339966"/>
        </a:dk2>
        <a:lt2>
          <a:srgbClr val="EFFBF0"/>
        </a:lt2>
        <a:accent1>
          <a:srgbClr val="DDDDDD"/>
        </a:accent1>
        <a:accent2>
          <a:srgbClr val="CCFF99"/>
        </a:accent2>
        <a:accent3>
          <a:srgbClr val="DEE8DB"/>
        </a:accent3>
        <a:accent4>
          <a:srgbClr val="000000"/>
        </a:accent4>
        <a:accent5>
          <a:srgbClr val="EBEBEB"/>
        </a:accent5>
        <a:accent6>
          <a:srgbClr val="B9E78A"/>
        </a:accent6>
        <a:hlink>
          <a:srgbClr val="009900"/>
        </a:hlink>
        <a:folHlink>
          <a:srgbClr val="33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8">
        <a:dk1>
          <a:srgbClr val="000000"/>
        </a:dk1>
        <a:lt1>
          <a:srgbClr val="D6DAE4"/>
        </a:lt1>
        <a:dk2>
          <a:srgbClr val="000099"/>
        </a:dk2>
        <a:lt2>
          <a:srgbClr val="FFFFFF"/>
        </a:lt2>
        <a:accent1>
          <a:srgbClr val="BFDEE3"/>
        </a:accent1>
        <a:accent2>
          <a:srgbClr val="C0C0C0"/>
        </a:accent2>
        <a:accent3>
          <a:srgbClr val="E8EAEF"/>
        </a:accent3>
        <a:accent4>
          <a:srgbClr val="000000"/>
        </a:accent4>
        <a:accent5>
          <a:srgbClr val="DCECEF"/>
        </a:accent5>
        <a:accent6>
          <a:srgbClr val="AEAEAE"/>
        </a:accent6>
        <a:hlink>
          <a:srgbClr val="3333CC"/>
        </a:hlink>
        <a:folHlink>
          <a:srgbClr val="5E93C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himmer 9">
        <a:dk1>
          <a:srgbClr val="4A2500"/>
        </a:dk1>
        <a:lt1>
          <a:srgbClr val="C2C0BA"/>
        </a:lt1>
        <a:dk2>
          <a:srgbClr val="788569"/>
        </a:dk2>
        <a:lt2>
          <a:srgbClr val="F4F4EC"/>
        </a:lt2>
        <a:accent1>
          <a:srgbClr val="E1DFC1"/>
        </a:accent1>
        <a:accent2>
          <a:srgbClr val="A5A7AF"/>
        </a:accent2>
        <a:accent3>
          <a:srgbClr val="DDDCD9"/>
        </a:accent3>
        <a:accent4>
          <a:srgbClr val="3E1E00"/>
        </a:accent4>
        <a:accent5>
          <a:srgbClr val="EEECDD"/>
        </a:accent5>
        <a:accent6>
          <a:srgbClr val="95979E"/>
        </a:accent6>
        <a:hlink>
          <a:srgbClr val="9C9800"/>
        </a:hlink>
        <a:folHlink>
          <a:srgbClr val="666633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מסמך" ma:contentTypeID="0x0101004166C596E65D91499A85985B045DFB73" ma:contentTypeVersion="1" ma:contentTypeDescription="צור מסמך חדש." ma:contentTypeScope="" ma:versionID="6a8c4da02757ea377dd0707956173971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8144f2777d6f160c888f271bceac0584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מתזמן תאריך התחלה" ma:internalName="PublishingStartDate">
      <xsd:simpleType>
        <xsd:restriction base="dms:Unknown"/>
      </xsd:simpleType>
    </xsd:element>
    <xsd:element name="PublishingExpirationDate" ma:index="9" nillable="true" ma:displayName="מתזמן תאריך סיום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סוג תוכן" ma:readOnly="true"/>
        <xsd:element ref="dc:title" minOccurs="0" maxOccurs="1" ma:index="4" ma:displayName="כותרת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87F611C1-18D5-43A2-A310-ED9D21C9A00F}"/>
</file>

<file path=customXml/itemProps2.xml><?xml version="1.0" encoding="utf-8"?>
<ds:datastoreItem xmlns:ds="http://schemas.openxmlformats.org/officeDocument/2006/customXml" ds:itemID="{A1BC3EF3-B83A-484F-AF7A-3B23A459B747}"/>
</file>

<file path=customXml/itemProps3.xml><?xml version="1.0" encoding="utf-8"?>
<ds:datastoreItem xmlns:ds="http://schemas.openxmlformats.org/officeDocument/2006/customXml" ds:itemID="{3D56D07A-2D1F-4BE0-8494-D03E4D6C1A3B}"/>
</file>

<file path=docProps/app.xml><?xml version="1.0" encoding="utf-8"?>
<Properties xmlns="http://schemas.openxmlformats.org/officeDocument/2006/extended-properties" xmlns:vt="http://schemas.openxmlformats.org/officeDocument/2006/docPropsVTypes">
  <Template>Shimmer</Template>
  <TotalTime>3853</TotalTime>
  <Words>1864</Words>
  <Application>Microsoft Office PowerPoint</Application>
  <PresentationFormat>On-screen Show (4:3)</PresentationFormat>
  <Paragraphs>395</Paragraphs>
  <Slides>27</Slides>
  <Notes>27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5" baseType="lpstr">
      <vt:lpstr>Tahoma</vt:lpstr>
      <vt:lpstr>Arial</vt:lpstr>
      <vt:lpstr>Wingdings</vt:lpstr>
      <vt:lpstr>David</vt:lpstr>
      <vt:lpstr>Times New Roman</vt:lpstr>
      <vt:lpstr>BN Sharon New</vt:lpstr>
      <vt:lpstr>Wingdings 2</vt:lpstr>
      <vt:lpstr>Shimmer</vt:lpstr>
      <vt:lpstr>Slide 1</vt:lpstr>
      <vt:lpstr>Slide 2</vt:lpstr>
      <vt:lpstr>Slide 3</vt:lpstr>
      <vt:lpstr>Slide 4</vt:lpstr>
      <vt:lpstr>שלושה מודלים של שיטות  בחירה רשימתיות</vt:lpstr>
      <vt:lpstr>שלושה מודלים של שיטות בחירה רשימתיות: מבט השוואתי </vt:lpstr>
      <vt:lpstr>השיטה הרשימתית הפתוחה-למחצה: מאפיינים ואבחנות </vt:lpstr>
      <vt:lpstr>דוגמא לפתק הצבעה  פתוח-למחצה בישראל</vt:lpstr>
      <vt:lpstr>מסקנות והמלצות</vt:lpstr>
      <vt:lpstr>המלצות</vt:lpstr>
      <vt:lpstr>Slide 11</vt:lpstr>
      <vt:lpstr> </vt:lpstr>
      <vt:lpstr>הצטרפות למפלגות: המלצות</vt:lpstr>
      <vt:lpstr>התפקדות אישית ושקופה ללא מתווכים</vt:lpstr>
      <vt:lpstr>בחירות מקדימות: הצעה להליך תלת-שלבי לבחירת מועמדים</vt:lpstr>
      <vt:lpstr> חוק המפלגות ורגולציה מפלגתית - המצב הקיים: "צדיק ורע לו, רשע וטוב לו" </vt:lpstr>
      <vt:lpstr>רגולציה מפלגתית: המלצות  </vt:lpstr>
      <vt:lpstr>Slide 18</vt:lpstr>
      <vt:lpstr>מנגנון האי-אמון</vt:lpstr>
      <vt:lpstr>מנגנון האי אמון בישראל</vt:lpstr>
      <vt:lpstr>מוקדים לשיפור  </vt:lpstr>
      <vt:lpstr>מנגנון האי אמון בישראל: המלצות</vt:lpstr>
      <vt:lpstr>  פיזור פרלמנטים</vt:lpstr>
      <vt:lpstr>פיזור הכנסת במבט היסטורי והשוואתי</vt:lpstr>
      <vt:lpstr>פיזור הכנסת בישראל:  מסקנות והמלצות</vt:lpstr>
      <vt:lpstr> מודלים להרכבת ממשלה:  השלמת התמונה</vt:lpstr>
      <vt:lpstr>Slide 27</vt:lpstr>
    </vt:vector>
  </TitlesOfParts>
  <Company>IDI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הבעיה</dc:title>
  <dc:creator>itrequest</dc:creator>
  <cp:lastModifiedBy>ofer.kenig</cp:lastModifiedBy>
  <cp:revision>400</cp:revision>
  <dcterms:created xsi:type="dcterms:W3CDTF">2006-04-10T07:03:47Z</dcterms:created>
  <dcterms:modified xsi:type="dcterms:W3CDTF">2010-03-16T07:56:06Z</dcterms:modified>
  <cp:contentType>מסמך</cp:contentTyp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0x0101004166C596E65D91499A85985B045DFB73</vt:lpwstr>
  </property>
</Properties>
</file>