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7" r:id="rId3"/>
    <p:sldId id="291" r:id="rId4"/>
    <p:sldId id="318" r:id="rId5"/>
    <p:sldId id="308" r:id="rId6"/>
    <p:sldId id="315" r:id="rId7"/>
    <p:sldId id="263" r:id="rId8"/>
    <p:sldId id="258" r:id="rId9"/>
    <p:sldId id="262" r:id="rId10"/>
    <p:sldId id="270" r:id="rId11"/>
    <p:sldId id="314" r:id="rId12"/>
    <p:sldId id="312" r:id="rId13"/>
    <p:sldId id="313" r:id="rId14"/>
    <p:sldId id="289" r:id="rId15"/>
    <p:sldId id="309" r:id="rId16"/>
    <p:sldId id="316" r:id="rId17"/>
    <p:sldId id="310" r:id="rId18"/>
    <p:sldId id="288" r:id="rId19"/>
    <p:sldId id="311" r:id="rId20"/>
    <p:sldId id="300" r:id="rId21"/>
    <p:sldId id="302" r:id="rId22"/>
    <p:sldId id="303" r:id="rId23"/>
    <p:sldId id="304" r:id="rId24"/>
    <p:sldId id="305" r:id="rId25"/>
    <p:sldId id="306" r:id="rId26"/>
    <p:sldId id="319" r:id="rId27"/>
    <p:sldId id="321" r:id="rId28"/>
    <p:sldId id="320" r:id="rId29"/>
    <p:sldId id="264" r:id="rId3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E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E3BF99-D525-4B1D-A4D0-5147132C1B48}" type="datetimeFigureOut">
              <a:rPr lang="he-IL" smtClean="0"/>
              <a:pPr/>
              <a:t>ל'/סיון/תשע"ב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5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F7E6AF-4803-4240-939B-6601826B877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47682-0D5A-4B6F-A147-83862B2A8A51}" type="datetimeFigureOut">
              <a:rPr lang="en-US" smtClean="0"/>
              <a:pPr/>
              <a:t>6/20/2012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957D-F6A4-43AD-AAE4-736FF1237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D957D-F6A4-43AD-AAE4-736FF12373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7957F6-2937-46CF-87A1-2AE2EA7B449F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499882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E04ED3-2D63-4700-9436-0B6212D9E56C}" type="slidenum">
              <a:rPr lang="he-IL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6AF9A20-AF0F-4A53-922F-F6EA0BFCA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543800" cy="1524000"/>
          </a:xfrm>
        </p:spPr>
        <p:txBody>
          <a:bodyPr/>
          <a:lstStyle/>
          <a:p>
            <a:pPr algn="ctr" rtl="1"/>
            <a: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עוז לתמורה, בטרם פורענות:</a:t>
            </a:r>
            <a:b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תעוזה פיסקאלית </a:t>
            </a:r>
            <a:b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לעומת שינויים מינוריים</a:t>
            </a:r>
            <a:endParaRPr lang="en-US" sz="44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6858000" cy="990600"/>
          </a:xfrm>
        </p:spPr>
        <p:txBody>
          <a:bodyPr>
            <a:noAutofit/>
          </a:bodyPr>
          <a:lstStyle/>
          <a:p>
            <a:pPr algn="ctr" rtl="1"/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פרופ' ערן ישיב</a:t>
            </a:r>
          </a:p>
          <a:p>
            <a:pPr algn="ctr" rtl="1"/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אוניברסיטת תל אביב</a:t>
            </a:r>
          </a:p>
          <a:p>
            <a:pPr algn="ctr" rtl="1"/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28 יוני 2012</a:t>
            </a:r>
            <a:endParaRPr lang="en-US" sz="3200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75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038600"/>
            <a:ext cx="6781800" cy="1600200"/>
          </a:xfrm>
        </p:spPr>
        <p:txBody>
          <a:bodyPr>
            <a:normAutofit/>
          </a:bodyPr>
          <a:lstStyle/>
          <a:p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תחזיות הלמ"ס מרחיקות לכת</a:t>
            </a: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588147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3873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אחת המשמעויות: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אם לא יחול שינוי מהותי בדפוסי התעסוקה של קבוצות אלו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התוצר יגדל יותר לאט, כבר לא סביב 3% עד 3.5% לשנה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הגרעון הממשלתי יתרחב (פחות מיסים יותר העברות)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החוב יגדל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לא רואים זאת בתחזיות עד 2018 (לוח 2 או 3 או 4 של הצוות) כי מדובר בתהליכים איטיים, וכי התחזיות נוטות להיות אופטימיות מדי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87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414338"/>
            <a:ext cx="8964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e-IL" sz="32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שיעור תעסוקה - גברים, גילאי 25-64, </a:t>
            </a:r>
            <a:br>
              <a:rPr lang="he-IL" sz="32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2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שנת 2010</a:t>
            </a:r>
            <a:endParaRPr lang="en-US" sz="32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79500" y="6524625"/>
            <a:ext cx="806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1400" b="1" dirty="0">
                <a:latin typeface="David" pitchFamily="34" charset="-79"/>
                <a:cs typeface="David" pitchFamily="34" charset="-79"/>
              </a:rPr>
              <a:t>מקור:</a:t>
            </a:r>
            <a:r>
              <a:rPr lang="en-US" sz="14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1400" b="1" dirty="0">
                <a:latin typeface="David" pitchFamily="34" charset="-79"/>
                <a:cs typeface="David" pitchFamily="34" charset="-79"/>
              </a:rPr>
              <a:t>אתר  </a:t>
            </a:r>
            <a:r>
              <a:rPr lang="en-US" sz="1400" b="1" dirty="0">
                <a:latin typeface="David" pitchFamily="34" charset="-79"/>
                <a:cs typeface="David" pitchFamily="34" charset="-79"/>
              </a:rPr>
              <a:t>OECD</a:t>
            </a:r>
            <a:r>
              <a:rPr lang="he-IL" sz="1400" b="1" dirty="0">
                <a:latin typeface="David" pitchFamily="34" charset="-79"/>
                <a:cs typeface="David" pitchFamily="34" charset="-79"/>
              </a:rPr>
              <a:t> ועיבודי בנק ישראל.</a:t>
            </a:r>
            <a:endParaRPr lang="en-US" sz="1400" b="1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98308" name="Object 4"/>
          <p:cNvGraphicFramePr>
            <a:graphicFrameLocks noGrp="1" noChangeAspect="1"/>
          </p:cNvGraphicFramePr>
          <p:nvPr>
            <p:ph/>
          </p:nvPr>
        </p:nvGraphicFramePr>
        <p:xfrm>
          <a:off x="688975" y="1617663"/>
          <a:ext cx="7826375" cy="4778375"/>
        </p:xfrm>
        <a:graphic>
          <a:graphicData uri="http://schemas.openxmlformats.org/presentationml/2006/ole">
            <p:oleObj spid="_x0000_s39952" name="Chart" r:id="rId3" imgW="9387876" imgH="5730264" progId="MSGraph.Chart.8">
              <p:embed followColorScheme="full"/>
            </p:oleObj>
          </a:graphicData>
        </a:graphic>
      </p:graphicFrame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284663" y="24209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346450" y="2492375"/>
            <a:ext cx="504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187450" y="28527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4787900" y="24209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539750" y="43640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40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57F6-2937-46CF-87A1-2AE2EA7B449F}" type="slidenum">
              <a:rPr lang="he-IL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0880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11188" y="4143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he-IL" sz="3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שיעור תעסוקה - נשים, גילאי 25-64, </a:t>
            </a:r>
            <a:br>
              <a:rPr lang="he-IL" sz="3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שנת 2010</a:t>
            </a:r>
            <a:endParaRPr lang="en-US" sz="36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079500" y="6524625"/>
            <a:ext cx="806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1400" b="1" dirty="0">
                <a:latin typeface="David" pitchFamily="34" charset="-79"/>
                <a:cs typeface="David" pitchFamily="34" charset="-79"/>
              </a:rPr>
              <a:t>מקור:</a:t>
            </a:r>
            <a:r>
              <a:rPr lang="en-US" sz="1400" b="1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1400" b="1" dirty="0">
                <a:latin typeface="David" pitchFamily="34" charset="-79"/>
                <a:cs typeface="David" pitchFamily="34" charset="-79"/>
              </a:rPr>
              <a:t>אתר </a:t>
            </a:r>
            <a:r>
              <a:rPr lang="en-US" sz="1400" b="1" dirty="0">
                <a:latin typeface="David" pitchFamily="34" charset="-79"/>
                <a:cs typeface="David" pitchFamily="34" charset="-79"/>
              </a:rPr>
              <a:t>OECD</a:t>
            </a:r>
            <a:r>
              <a:rPr lang="he-IL" sz="1400" b="1" dirty="0">
                <a:latin typeface="David" pitchFamily="34" charset="-79"/>
                <a:cs typeface="David" pitchFamily="34" charset="-79"/>
              </a:rPr>
              <a:t> ועיבודי בנק ישראל.</a:t>
            </a:r>
            <a:endParaRPr lang="en-US" sz="1400" b="1" dirty="0"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100356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1462088"/>
          <a:ext cx="8877300" cy="4759325"/>
        </p:xfrm>
        <a:graphic>
          <a:graphicData uri="http://schemas.openxmlformats.org/presentationml/2006/ole">
            <p:oleObj spid="_x0000_s40976" name="Chart" r:id="rId3" imgW="9380312" imgH="5029128" progId="MSGraph.Chart.8">
              <p:embed followColorScheme="full"/>
            </p:oleObj>
          </a:graphicData>
        </a:graphic>
      </p:graphicFrame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140200" y="24209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1400" b="1"/>
              <a:t>65.7</a:t>
            </a:r>
            <a:endParaRPr lang="en-US" sz="1400" b="1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916238" y="2492375"/>
            <a:ext cx="5048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1400" b="1"/>
              <a:t>61.4</a:t>
            </a:r>
            <a:endParaRPr lang="en-US" sz="1400" b="1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23850" y="4076700"/>
            <a:ext cx="5048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1400" b="1"/>
              <a:t>26.6</a:t>
            </a:r>
            <a:endParaRPr lang="en-US" sz="1400" b="1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451725" y="1989138"/>
            <a:ext cx="504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he-IL" sz="1400" b="1"/>
              <a:t>74.6</a:t>
            </a:r>
            <a:endParaRPr lang="en-US" sz="14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57F6-2937-46CF-87A1-2AE2EA7B449F}" type="slidenum">
              <a:rPr lang="he-IL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137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102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מקור: דו"ח בנק ישראל 2011</a:t>
            </a: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יעדים צריכים להיות ריאליסטים</a:t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ועם מדיניות תואמת </a:t>
            </a: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711" y="457200"/>
            <a:ext cx="5867401" cy="52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767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אבל הבעיות בשוק העבודה לא מסתכמות בזה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יש גם: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תעסוקת גברים ערבים בפריון ושכר נמוך, טווח מוגבל של ענפים ומשלחי יד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תעסוקת גברים חרדים המוגבלת עקב ההשכלה הלא תואמת שלהם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טכנולוגיה מיושנת ועתירת עבודה בענפים כמו בנין וחקלאות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עובדים זרים, מבקשי מקלט, מסתננים היוצרים סבך בעיות כלכליות וחברתיות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בעיות תחבורה, נגישות, אפליה בקרב קבוצות לא קטנות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צרוף הבעיות הנ"ל יוצר פריון לעובד נמוך יחסית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עזיבה מסויימת בקרב קבוצות עם הון אנושי גבוה יחסית: אקדמיה, היי-טק, ערבים נוצרים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ובנוסף...</a:t>
            </a:r>
          </a:p>
          <a:p>
            <a:pPr marL="0" indent="0" algn="r" rtl="1">
              <a:buNone/>
            </a:pPr>
            <a:endParaRPr lang="he-IL" sz="2800" dirty="0" smtClean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endParaRPr lang="en-US" sz="2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566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5000636"/>
            <a:ext cx="6781800" cy="1600200"/>
          </a:xfrm>
        </p:spPr>
        <p:txBody>
          <a:bodyPr>
            <a:normAutofit/>
          </a:bodyPr>
          <a:lstStyle/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עבודת מ.א. של אורן דניאלי, אוניברסיטת תל אביב (2012)</a:t>
            </a:r>
            <a:b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מעמד הביניים אכן סובל בשוק העבודה</a:t>
            </a:r>
            <a:endParaRPr lang="he-IL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3730" name="Picture 2" descr="C:\Users\user\AppData\Local\Microsoft\Windows\Temporary Internet Files\Content.Outlook\BC1L71JG\HAKK_87_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4775885" cy="45761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419600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בעיות משמעותיות ביישום שינויי מדיניות </a:t>
            </a: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אינרציה בהרכב ההוצאה האזרחית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מראים את זה ברנדר ודרייזן במאמר מפברואר 2012 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0" indent="0" algn="just">
              <a:buNone/>
            </a:pPr>
            <a:r>
              <a:rPr lang="en-US" sz="2000" dirty="0"/>
              <a:t> </a:t>
            </a:r>
            <a:r>
              <a:rPr lang="en-US" sz="1600" b="1" dirty="0">
                <a:latin typeface="Palatino Linotype" pitchFamily="18" charset="0"/>
              </a:rPr>
              <a:t>Elections, Leaders, and the Composition of </a:t>
            </a:r>
            <a:r>
              <a:rPr lang="en-US" sz="1600" b="1" dirty="0" smtClean="0">
                <a:latin typeface="Palatino Linotype" pitchFamily="18" charset="0"/>
              </a:rPr>
              <a:t>Government</a:t>
            </a:r>
            <a:r>
              <a:rPr lang="he-IL" sz="1600" dirty="0">
                <a:latin typeface="Palatino Linotype" pitchFamily="18" charset="0"/>
                <a:cs typeface="David" pitchFamily="34" charset="-79"/>
              </a:rPr>
              <a:t> </a:t>
            </a:r>
            <a:r>
              <a:rPr lang="en-US" sz="1600" dirty="0" smtClean="0">
                <a:latin typeface="Palatino Linotype" pitchFamily="18" charset="0"/>
                <a:cs typeface="David" pitchFamily="34" charset="-79"/>
              </a:rPr>
              <a:t>Sp</a:t>
            </a:r>
            <a:r>
              <a:rPr lang="en-US" sz="1600" b="1" dirty="0" smtClean="0">
                <a:latin typeface="Palatino Linotype" pitchFamily="18" charset="0"/>
              </a:rPr>
              <a:t>ending</a:t>
            </a:r>
            <a:endParaRPr lang="en-US" sz="1600" dirty="0">
              <a:latin typeface="Palatino Linotype" pitchFamily="18" charset="0"/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en-US" sz="2000" dirty="0"/>
              <a:t> 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יש קושי פוליטי וביורוקרטי לזוז מהשגרה ה"תוספתית" של התקציב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algn="just" rtl="1">
              <a:buFont typeface="Wingdings" pitchFamily="2" charset="2"/>
              <a:buChar char="§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שינויים בסדרי הגודל שנדרשים אינם יכולים רק להיות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ALMP</a:t>
            </a:r>
            <a:r>
              <a:rPr lang="he-IL" sz="2800" dirty="0" smtClean="0">
                <a:latin typeface="David" pitchFamily="34" charset="-79"/>
                <a:cs typeface="David" pitchFamily="34" charset="-79"/>
              </a:rPr>
              <a:t> </a:t>
            </a:r>
          </a:p>
          <a:p>
            <a:pPr algn="just" rtl="1">
              <a:buFont typeface="Wingdings" pitchFamily="2" charset="2"/>
              <a:buChar char="§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למשל, טיפול באי תעסוקה של 300 אלף נשים ערביות אינו נעשה רק על ידי הכשרה מקצועית או ניסוחים כלליים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(לוח 7 בדו"ח הצוות)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66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800" dirty="0" smtClean="0">
                <a:latin typeface="David" pitchFamily="34" charset="-79"/>
                <a:cs typeface="David" pitchFamily="34" charset="-79"/>
              </a:rPr>
              <a:t>דוגמא אחת: ערביי ישראל בשוק העבודה</a:t>
            </a:r>
          </a:p>
          <a:p>
            <a:pPr algn="r" rtl="1"/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מתוך סדרת מחקרים בחמש השנים האחרונות יחד עם ניצה קסיר מבנק ישראל</a:t>
            </a:r>
            <a:endParaRPr lang="en-US" sz="2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0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6" y="4486276"/>
            <a:ext cx="6781800" cy="1600200"/>
          </a:xfrm>
        </p:spPr>
        <p:txBody>
          <a:bodyPr>
            <a:normAutofit fontScale="90000"/>
          </a:bodyPr>
          <a:lstStyle/>
          <a:p>
            <a:pPr algn="just" rtl="1"/>
            <a:r>
              <a:rPr lang="en-US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en-US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₪</a:t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2876" y="5830444"/>
            <a:ext cx="762000" cy="365125"/>
          </a:xfrm>
        </p:spPr>
        <p:txBody>
          <a:bodyPr/>
          <a:lstStyle/>
          <a:p>
            <a:fld id="{26AF9A20-AF0F-4A53-922F-F6EA0BFCA26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7483616" cy="47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28860" y="50004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דוגמא לתוכנית למדיניות תעסוקה</a:t>
            </a:r>
          </a:p>
          <a:p>
            <a:pPr algn="ctr" rtl="1"/>
            <a:r>
              <a:rPr lang="he-IL" sz="24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(מיליארדי ₪)</a:t>
            </a:r>
            <a:br>
              <a:rPr lang="he-IL" sz="24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05551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לא הרפורמה בחינוך</a:t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הקריאה של בן אהרון</a:t>
            </a: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6AF9A20-AF0F-4A53-922F-F6EA0BFCA262}" type="slidenum">
              <a:rPr lang="en-US" smtClean="0"/>
              <a:pPr algn="ctr"/>
              <a:t>2</a:t>
            </a:fld>
            <a:endParaRPr lang="en-US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572000" cy="37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0"/>
            <a:ext cx="7543800" cy="1524000"/>
          </a:xfrm>
        </p:spPr>
        <p:txBody>
          <a:bodyPr/>
          <a:lstStyle/>
          <a:p>
            <a:pPr algn="r" rtl="1"/>
            <a:r>
              <a:rPr lang="he-IL" sz="4400" dirty="0" smtClean="0">
                <a:cs typeface="David" pitchFamily="2" charset="-79"/>
              </a:rPr>
              <a:t>ומה מקבלים?</a:t>
            </a:r>
            <a:endParaRPr lang="en-US" sz="44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9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David" pitchFamily="2" charset="-79"/>
              </a:rPr>
              <a:t>תחזית גידול האוכלוסייה של הנשים הערביות בנות 15 ומעלה</a:t>
            </a:r>
            <a:endParaRPr lang="en-US" sz="4000" dirty="0">
              <a:cs typeface="David" pitchFamily="2" charset="-79"/>
            </a:endParaRPr>
          </a:p>
        </p:txBody>
      </p:sp>
      <p:graphicFrame>
        <p:nvGraphicFramePr>
          <p:cNvPr id="8909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610704"/>
              </p:ext>
            </p:extLst>
          </p:nvPr>
        </p:nvGraphicFramePr>
        <p:xfrm>
          <a:off x="1295400" y="939800"/>
          <a:ext cx="6381750" cy="3429000"/>
        </p:xfrm>
        <a:graphic>
          <a:graphicData uri="http://schemas.openxmlformats.org/presentationml/2006/ole">
            <p:oleObj spid="_x0000_s34841" name="Chart" r:id="rId3" imgW="9479289" imgH="5090256" progId="Excel.Sheet.8">
              <p:embed/>
            </p:oleObj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0825" y="6524625"/>
            <a:ext cx="8821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1400" dirty="0" smtClean="0">
                <a:latin typeface="David" pitchFamily="34" charset="-79"/>
                <a:cs typeface="David" pitchFamily="34" charset="-79"/>
              </a:rPr>
              <a:t>לפי </a:t>
            </a:r>
            <a:r>
              <a:rPr lang="he-IL" sz="1400" dirty="0">
                <a:latin typeface="David" pitchFamily="34" charset="-79"/>
                <a:cs typeface="David" pitchFamily="34" charset="-79"/>
              </a:rPr>
              <a:t>החלופה הבינונית של תחזית האוכלוסייה של הלשכה המרכזית לסטטיסטיקה ולפי חישוב המחברים</a:t>
            </a:r>
            <a:r>
              <a:rPr lang="en-US" sz="1400" dirty="0">
                <a:latin typeface="David" pitchFamily="34" charset="-79"/>
                <a:cs typeface="David" pitchFamily="34" charset="-79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42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David" pitchFamily="2" charset="-79"/>
              </a:rPr>
              <a:t>תחזית גידול מספר הנשים הערביות המשתתפות בכוח העבודה</a:t>
            </a:r>
            <a:endParaRPr lang="en-US" sz="4000" dirty="0">
              <a:cs typeface="David" pitchFamily="2" charset="-79"/>
            </a:endParaRPr>
          </a:p>
        </p:txBody>
      </p:sp>
      <p:graphicFrame>
        <p:nvGraphicFramePr>
          <p:cNvPr id="8602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8348069"/>
              </p:ext>
            </p:extLst>
          </p:nvPr>
        </p:nvGraphicFramePr>
        <p:xfrm>
          <a:off x="1343025" y="914400"/>
          <a:ext cx="6381750" cy="3429000"/>
        </p:xfrm>
        <a:graphic>
          <a:graphicData uri="http://schemas.openxmlformats.org/presentationml/2006/ole">
            <p:oleObj spid="_x0000_s35865" name="Chart" r:id="rId3" imgW="9479289" imgH="5090256" progId="Excel.Sheet.8">
              <p:embed/>
            </p:oleObj>
          </a:graphicData>
        </a:graphic>
      </p:graphicFrame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50825" y="6524625"/>
            <a:ext cx="8821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David" pitchFamily="34" charset="-79"/>
                <a:cs typeface="David" pitchFamily="34" charset="-79"/>
              </a:rPr>
              <a:t> </a:t>
            </a:r>
            <a:endParaRPr lang="en-US" sz="1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319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David" pitchFamily="2" charset="-79"/>
              </a:rPr>
              <a:t>סימולציית שיעור ההשתתפות של נשים ערביות בכוח העבודה</a:t>
            </a:r>
            <a:endParaRPr lang="en-US" sz="4000" dirty="0">
              <a:cs typeface="David" pitchFamily="2" charset="-79"/>
            </a:endParaRPr>
          </a:p>
        </p:txBody>
      </p:sp>
      <p:graphicFrame>
        <p:nvGraphicFramePr>
          <p:cNvPr id="911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43025" y="889000"/>
          <a:ext cx="6381750" cy="3479800"/>
        </p:xfrm>
        <a:graphic>
          <a:graphicData uri="http://schemas.openxmlformats.org/presentationml/2006/ole">
            <p:oleObj spid="_x0000_s36889" name="Chart" r:id="rId3" imgW="9563100" imgH="5210251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David" pitchFamily="2" charset="-79"/>
              </a:rPr>
              <a:t>סימולציית תוספת תוצר מצטברת למשק במחירי 2010</a:t>
            </a:r>
            <a:r>
              <a:rPr lang="en-US" sz="4000" dirty="0">
                <a:cs typeface="David" pitchFamily="2" charset="-79"/>
              </a:rPr>
              <a:t> </a:t>
            </a:r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43025" y="889000"/>
          <a:ext cx="6381750" cy="3479800"/>
        </p:xfrm>
        <a:graphic>
          <a:graphicData uri="http://schemas.openxmlformats.org/presentationml/2006/ole">
            <p:oleObj spid="_x0000_s37913" name="Chart" r:id="rId3" imgW="9563100" imgH="5210251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893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cs typeface="David" pitchFamily="2" charset="-79"/>
              </a:rPr>
              <a:t>סימולציית תוספת תוצר מצטברת לנפש במחירי 2010</a:t>
            </a:r>
            <a:r>
              <a:rPr lang="en-US" sz="4000" dirty="0">
                <a:cs typeface="David" pitchFamily="2" charset="-79"/>
              </a:rPr>
              <a:t> </a:t>
            </a:r>
          </a:p>
        </p:txBody>
      </p:sp>
      <p:graphicFrame>
        <p:nvGraphicFramePr>
          <p:cNvPr id="962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43025" y="889000"/>
          <a:ext cx="6381750" cy="3479800"/>
        </p:xfrm>
        <a:graphic>
          <a:graphicData uri="http://schemas.openxmlformats.org/presentationml/2006/ole">
            <p:oleObj spid="_x0000_s38937" name="Chart" r:id="rId3" imgW="9563100" imgH="5210251" progId="Excel.Shee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533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David" pitchFamily="34" charset="-79"/>
              </a:rPr>
              <a:t>סיכום סימולציות</a:t>
            </a:r>
            <a:endParaRPr lang="en-US">
              <a:cs typeface="David" pitchFamily="34" charset="-79"/>
            </a:endParaRPr>
          </a:p>
        </p:txBody>
      </p:sp>
      <p:pic>
        <p:nvPicPr>
          <p:cNvPr id="107333" name="Picture 83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8280400" cy="4562475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4ED3-2D63-4700-9436-0B6212D9E56C}" type="slidenum">
              <a:rPr lang="he-IL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David" pitchFamily="34" charset="-79"/>
              </a:rPr>
              <a:t>סיכום סימולציות המשך</a:t>
            </a:r>
            <a:endParaRPr lang="en-US">
              <a:cs typeface="David" pitchFamily="34" charset="-79"/>
            </a:endParaRPr>
          </a:p>
        </p:txBody>
      </p:sp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564437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4ED3-2D63-4700-9436-0B6212D9E56C}" type="slidenum">
              <a:rPr lang="he-IL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>
                <a:cs typeface="David" pitchFamily="34" charset="-79"/>
              </a:rPr>
              <a:t>שיעורי תשואה על פני 40 שנה</a:t>
            </a:r>
            <a:endParaRPr lang="en-US">
              <a:cs typeface="David" pitchFamily="34" charset="-79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781300"/>
            <a:ext cx="7481887" cy="1490663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200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200" dirty="0">
                <a:latin typeface="David" pitchFamily="34" charset="-79"/>
                <a:cs typeface="David" pitchFamily="34" charset="-79"/>
              </a:rPr>
            </a:br>
            <a:r>
              <a:rPr lang="en-US" sz="2200" dirty="0"/>
              <a:t/>
            </a:r>
            <a:br>
              <a:rPr lang="en-US" sz="2200" dirty="0"/>
            </a:b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00042"/>
            <a:ext cx="4008719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2643206" cy="13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4878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0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בעיות מבניות הן העיקר</a:t>
            </a:r>
            <a:endParaRPr lang="en-US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357430"/>
            <a:ext cx="7543800" cy="38862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יחסית למצב המשברי בעולם מצבה של ישראל טוב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האינדיקטורים המקרו-כלכליים העיקריים במצב משביע רצון 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אבל...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לישראל בעיות מבניות משמעותיות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חלקן קשור לבעיות חברתיות ולמאפיינים דמוגרפיים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במוקד העניין נמצאים כשלים בשוק העבודה ואי השיוויון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התשתית האנושית והתשתית הפיזית במצב מדאיג לטווח הארוך</a:t>
            </a:r>
          </a:p>
          <a:p>
            <a:pPr algn="r" rtl="1"/>
            <a:endParaRPr lang="he-IL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004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המדיניות בפועל וזו המוצעת:</a:t>
            </a:r>
            <a:b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לא מספיק</a:t>
            </a:r>
            <a:endParaRPr lang="he-IL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85992"/>
            <a:ext cx="7543800" cy="3886200"/>
          </a:xfrm>
        </p:spPr>
        <p:txBody>
          <a:bodyPr/>
          <a:lstStyle/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צעדי המדיניות הננקטים בפועל ואלו שהוצעו על ידי ועדת טרכטנברג הם מינוריים יחסית לגודל הבעיה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כלכלנים יכולים וצריכים לבטא עמדה, לא "להיות מהאו"ם"</a:t>
            </a:r>
          </a:p>
          <a:p>
            <a:pPr algn="r" rtl="1">
              <a:buFont typeface="Wingdings" pitchFamily="2" charset="2"/>
              <a:buChar char="§"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חשיבותן של הבחנות</a:t>
            </a:r>
            <a:endParaRPr lang="en-US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000240"/>
            <a:ext cx="7543800" cy="38862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יש להבחין בין: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 המצב המשברי בעולם והשלכותיו על ישראל, כולל מצב המיסוי בשנה הקרובה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דרישות המחאה (מדינת רווחה נוסח "המודל הנורדי")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בעיות העומק של ישראל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63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תכנון המדיניות</a:t>
            </a:r>
            <a:endParaRPr lang="en-US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43116"/>
            <a:ext cx="7543800" cy="3886200"/>
          </a:xfrm>
        </p:spPr>
        <p:txBody>
          <a:bodyPr>
            <a:normAutofit fontScale="62500" lnSpcReduction="20000"/>
          </a:bodyPr>
          <a:lstStyle/>
          <a:p>
            <a:pPr algn="r" rtl="1">
              <a:buFont typeface="Wingdings" pitchFamily="2" charset="2"/>
              <a:buChar char="Ø"/>
            </a:pPr>
            <a:endParaRPr lang="he-IL" sz="2800" dirty="0" smtClean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יש להתייחס גם לפרטים </a:t>
            </a:r>
            <a:r>
              <a:rPr lang="en-US" sz="2800" dirty="0" smtClean="0">
                <a:latin typeface="Palatino Linotype" pitchFamily="18" charset="0"/>
                <a:cs typeface="David" pitchFamily="34" charset="-79"/>
              </a:rPr>
              <a:t>the devil is in the details:</a:t>
            </a:r>
            <a:endParaRPr lang="he-IL" sz="2800" dirty="0" smtClean="0">
              <a:latin typeface="Palatino Linotype" pitchFamily="18" charset="0"/>
              <a:cs typeface="David" pitchFamily="34" charset="-79"/>
            </a:endParaRPr>
          </a:p>
          <a:p>
            <a:pPr algn="r" rtl="1">
              <a:buNone/>
            </a:pPr>
            <a:endParaRPr lang="en-US" sz="2800" dirty="0" smtClean="0">
              <a:latin typeface="Palatino Linotype" pitchFamily="18" charset="0"/>
              <a:cs typeface="David" pitchFamily="34" charset="-79"/>
            </a:endParaRP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 לא רק מצרפים (גרעון, חוב, תקרת הוצאה): אלא גם איזו הוצאה? באיזה טווח זמן? מה מתאים לאיזו בעיה?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מה יקרה, אם לא תינקט מדיניות מתאימה, להכנסות המדינה ממיסים, לקצבאות, להוצאות?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יעדים ראליים לטווח הבינוני והארוך ותקצוב המדיניות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צעדים שתואמים את גודל הבעיה ואת גודל היעדים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עקומת התמורה במדיניות: אם עושים מדיניות א' אז לא עושים מדיניות ב'</a:t>
            </a:r>
          </a:p>
          <a:p>
            <a:pPr algn="r" rtl="1">
              <a:buFont typeface="Wingdings" pitchFamily="2" charset="2"/>
              <a:buChar char="Ø"/>
            </a:pPr>
            <a:endParaRPr lang="he-IL" sz="2800" dirty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Ø"/>
            </a:pPr>
            <a:endParaRPr lang="he-IL" sz="2800" dirty="0" smtClean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r>
              <a:rPr lang="he-IL" sz="2800" dirty="0" smtClean="0">
                <a:latin typeface="David" pitchFamily="34" charset="-79"/>
                <a:cs typeface="David" pitchFamily="34" charset="-79"/>
              </a:rPr>
              <a:t>לאור הזמן המוגבל, להלן אביא רק שרטוט של כמה רעיונות בסיסיים ברוח הנ"ל</a:t>
            </a:r>
          </a:p>
          <a:p>
            <a:pPr algn="r" rtl="1">
              <a:buFont typeface="Wingdings" pitchFamily="2" charset="2"/>
              <a:buChar char="Ø"/>
            </a:pPr>
            <a:endParaRPr lang="he-IL" sz="2800" dirty="0" smtClean="0">
              <a:latin typeface="David" pitchFamily="34" charset="-79"/>
              <a:cs typeface="David" pitchFamily="34" charset="-79"/>
            </a:endParaRPr>
          </a:p>
          <a:p>
            <a:pPr algn="r" rtl="1"/>
            <a:endParaRPr lang="he-IL" sz="2800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z="2800" smtClean="0"/>
              <a:pPr/>
              <a:t>6</a:t>
            </a:fld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sz="28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147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781800" cy="1600200"/>
          </a:xfrm>
        </p:spPr>
        <p:txBody>
          <a:bodyPr>
            <a:normAutofit/>
          </a:bodyPr>
          <a:lstStyle/>
          <a:p>
            <a:pPr algn="r" rtl="1"/>
            <a:r>
              <a:rPr lang="he-IL" sz="40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נקודות מרכזיות</a:t>
            </a:r>
            <a:endParaRPr lang="en-US" sz="40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214554"/>
            <a:ext cx="7543800" cy="3886200"/>
          </a:xfrm>
        </p:spPr>
        <p:txBody>
          <a:bodyPr/>
          <a:lstStyle/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אי השיוויון בישראל: מדאיג ולא משתפר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דמוגרפיה: פועלת חזק ולכוונים בעייתיים</a:t>
            </a:r>
            <a:endParaRPr lang="he-IL" dirty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שוק העבודה: הרבה כשלים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דוגמא לסוגיה מרכזית: ערביי ישראל בשוק העבודה</a:t>
            </a:r>
          </a:p>
          <a:p>
            <a:pPr algn="r" rtl="1">
              <a:buFont typeface="Wingdings" pitchFamily="2" charset="2"/>
              <a:buChar char="§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המדיניות הפיסקאלית: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אינרציה רבה בהרכב ההוצאה האזרחית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קושי ביישום מדיניות להשגת שינויים מבניים</a:t>
            </a:r>
          </a:p>
          <a:p>
            <a:pPr algn="r" rtl="1">
              <a:buFont typeface="Wingdings" pitchFamily="2" charset="2"/>
              <a:buChar char="Ø"/>
            </a:pPr>
            <a:r>
              <a:rPr lang="he-IL" dirty="0" smtClean="0">
                <a:latin typeface="David" pitchFamily="34" charset="-79"/>
                <a:cs typeface="David" pitchFamily="34" charset="-79"/>
              </a:rPr>
              <a:t> כיצד לשנות?</a:t>
            </a:r>
          </a:p>
          <a:p>
            <a:pPr algn="r" rtl="1">
              <a:buFont typeface="Wingdings" pitchFamily="2" charset="2"/>
              <a:buChar char="Ø"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Ø"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algn="r" rtl="1">
              <a:buFont typeface="Wingdings" pitchFamily="2" charset="2"/>
              <a:buChar char="§"/>
            </a:pP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59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4643446"/>
            <a:ext cx="6781800" cy="1600200"/>
          </a:xfrm>
        </p:spPr>
        <p:txBody>
          <a:bodyPr>
            <a:normAutofit/>
          </a:bodyPr>
          <a:lstStyle/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מקור: דוח בנק ישראל 2011</a:t>
            </a:r>
            <a:b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מצב אי השיוויון לא טוב ולא השתפר</a:t>
            </a:r>
            <a:endParaRPr lang="en-US" sz="2800" b="1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6762750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76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4340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מקור</a:t>
            </a:r>
            <a:r>
              <a:rPr lang="he-IL" sz="2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: דוח בנק ישראל 2011</a:t>
            </a:r>
            <a:br>
              <a:rPr lang="he-IL" sz="20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ההתערבות הממשלתית פחתה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9A20-AF0F-4A53-922F-F6EA0BFCA26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409575"/>
            <a:ext cx="75438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91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99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639AE097E2936046A8D44CC64520784A" ma:contentTypeVersion="1" ma:contentTypeDescription="צור מסמך חדש." ma:contentTypeScope="" ma:versionID="7fcf700845bcdbf8f56c692c1c63ecc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8144f2777d6f160c888f271bceac058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904EB9-99CF-4564-ABDE-765FA70BFC5E}"/>
</file>

<file path=customXml/itemProps2.xml><?xml version="1.0" encoding="utf-8"?>
<ds:datastoreItem xmlns:ds="http://schemas.openxmlformats.org/officeDocument/2006/customXml" ds:itemID="{3AE45888-6D81-424F-9F5A-86EC2FBBD155}"/>
</file>

<file path=customXml/itemProps3.xml><?xml version="1.0" encoding="utf-8"?>
<ds:datastoreItem xmlns:ds="http://schemas.openxmlformats.org/officeDocument/2006/customXml" ds:itemID="{1F3F8063-5704-4C7D-BEE9-4F4EA7C4E836}"/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1812</TotalTime>
  <Words>650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NewsPrint</vt:lpstr>
      <vt:lpstr>Chart</vt:lpstr>
      <vt:lpstr>עוז לתמורה, בטרם פורענות: תעוזה פיסקאלית  לעומת שינויים מינוריים</vt:lpstr>
      <vt:lpstr>לא הרפורמה בחינוך הקריאה של בן אהרון</vt:lpstr>
      <vt:lpstr>בעיות מבניות הן העיקר</vt:lpstr>
      <vt:lpstr>המדיניות בפועל וזו המוצעת: לא מספיק</vt:lpstr>
      <vt:lpstr>חשיבותן של הבחנות</vt:lpstr>
      <vt:lpstr>תכנון המדיניות</vt:lpstr>
      <vt:lpstr>נקודות מרכזיות</vt:lpstr>
      <vt:lpstr>מקור: דוח בנק ישראל 2011  מצב אי השיוויון לא טוב ולא השתפר</vt:lpstr>
      <vt:lpstr>מקור: דוח בנק ישראל 2011  ההתערבות הממשלתית פחתה</vt:lpstr>
      <vt:lpstr>תחזיות הלמ"ס מרחיקות לכת</vt:lpstr>
      <vt:lpstr>Slide 11</vt:lpstr>
      <vt:lpstr>Slide 12</vt:lpstr>
      <vt:lpstr>Slide 13</vt:lpstr>
      <vt:lpstr>מקור: דו"ח בנק ישראל 2011 יעדים צריכים להיות ריאליסטים ועם מדיניות תואמת </vt:lpstr>
      <vt:lpstr>Slide 15</vt:lpstr>
      <vt:lpstr>עבודת מ.א. של אורן דניאלי, אוניברסיטת תל אביב (2012)   מעמד הביניים אכן סובל בשוק העבודה</vt:lpstr>
      <vt:lpstr>בעיות משמעותיות ביישום שינויי מדיניות </vt:lpstr>
      <vt:lpstr>Slide 18</vt:lpstr>
      <vt:lpstr>    ₪  </vt:lpstr>
      <vt:lpstr>ומה מקבלים?</vt:lpstr>
      <vt:lpstr>תחזית גידול האוכלוסייה של הנשים הערביות בנות 15 ומעלה</vt:lpstr>
      <vt:lpstr>תחזית גידול מספר הנשים הערביות המשתתפות בכוח העבודה</vt:lpstr>
      <vt:lpstr>סימולציית שיעור ההשתתפות של נשים ערביות בכוח העבודה</vt:lpstr>
      <vt:lpstr>סימולציית תוספת תוצר מצטברת למשק במחירי 2010 </vt:lpstr>
      <vt:lpstr>סימולציית תוספת תוצר מצטברת לנפש במחירי 2010 </vt:lpstr>
      <vt:lpstr>סיכום סימולציות</vt:lpstr>
      <vt:lpstr>סיכום סימולציות המשך</vt:lpstr>
      <vt:lpstr>שיעורי תשואה על פני 40 שנה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 שיוויון בכלכלה הישראלית ומגמות בשוק העבודה</dc:title>
  <dc:creator>yashiv</dc:creator>
  <cp:lastModifiedBy>user</cp:lastModifiedBy>
  <cp:revision>58</cp:revision>
  <dcterms:created xsi:type="dcterms:W3CDTF">2012-04-20T14:47:00Z</dcterms:created>
  <dcterms:modified xsi:type="dcterms:W3CDTF">2012-06-20T12:29:19Z</dcterms:modified>
  <cp:contentType>מסמך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0x010100639AE097E2936046A8D44CC64520784A</vt:lpwstr>
  </property>
</Properties>
</file>