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408" r:id="rId5"/>
    <p:sldId id="421" r:id="rId6"/>
    <p:sldId id="419" r:id="rId7"/>
    <p:sldId id="417" r:id="rId8"/>
    <p:sldId id="364" r:id="rId9"/>
    <p:sldId id="366" r:id="rId10"/>
    <p:sldId id="420" r:id="rId11"/>
    <p:sldId id="396" r:id="rId12"/>
    <p:sldId id="418" r:id="rId13"/>
    <p:sldId id="412" r:id="rId14"/>
    <p:sldId id="398" r:id="rId15"/>
    <p:sldId id="386" r:id="rId16"/>
  </p:sldIdLst>
  <p:sldSz cx="9144000" cy="6858000" type="screen4x3"/>
  <p:notesSz cx="6858000" cy="9144000"/>
  <p:defaultTextStyle>
    <a:defPPr>
      <a:defRPr lang="he-I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093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425" autoAdjust="0"/>
    <p:restoredTop sz="94727" autoAdjust="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-most-jr\users\&#1502;&#1497;&#1504;&#1492;&#1500;&#1514;%20&#1492;&#1513;&#1512;&#1493;&#1514;%20&#1492;&#1488;&#1494;&#1512;&#1495;&#1497;\Lior\&#1502;&#1510;&#1490;&#1493;&#1514;\&#1492;&#1514;&#1508;&#1500;&#1490;&#1493;&#1514;%20&#1492;&#1502;&#1514;&#1504;&#1491;&#1489;&#1497;&#1501;%20&#1489;&#1513;&#1488;&#1500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-most-jr\users\&#1502;&#1497;&#1504;&#1492;&#1500;&#1514;%20&#1492;&#1513;&#1512;&#1493;&#1514;%20&#1492;&#1488;&#1494;&#1512;&#1495;&#1497;\Lior\&#1502;&#1510;&#1490;&#1493;&#1514;\&#1502;&#1505;&#1508;&#1512;%20&#1502;&#1514;&#1504;&#1491;&#1489;&#1497;&#1501;%20&#1495;&#1512;&#1491;&#1497;&#1501;%20&#1488;&#1493;&#1511;&#1496;&#1493;&#1489;&#1512;%20201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e-IL"/>
  <c:chart>
    <c:title>
      <c:tx>
        <c:rich>
          <a:bodyPr/>
          <a:lstStyle/>
          <a:p>
            <a:pPr>
              <a:defRPr/>
            </a:pPr>
            <a:r>
              <a:rPr lang="he-IL" dirty="0">
                <a:solidFill>
                  <a:srgbClr val="7030A0"/>
                </a:solidFill>
              </a:rPr>
              <a:t>התפלגות</a:t>
            </a:r>
            <a:r>
              <a:rPr lang="he-IL" baseline="0" dirty="0">
                <a:solidFill>
                  <a:srgbClr val="7030A0"/>
                </a:solidFill>
              </a:rPr>
              <a:t> המתנדבים בשירות האזרחי-לאומי</a:t>
            </a:r>
            <a:endParaRPr lang="he-IL" dirty="0">
              <a:solidFill>
                <a:srgbClr val="7030A0"/>
              </a:solidFill>
            </a:endParaRPr>
          </a:p>
        </c:rich>
      </c:tx>
      <c:layout/>
    </c:title>
    <c:plotArea>
      <c:layout/>
      <c:pie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1600"/>
                    </a:pPr>
                    <a:r>
                      <a:rPr lang="he-IL" sz="2000" b="1" dirty="0" smtClean="0"/>
                      <a:t>שירות לאומי "כללי"</a:t>
                    </a:r>
                  </a:p>
                  <a:p>
                    <a:pPr>
                      <a:defRPr sz="1600"/>
                    </a:pPr>
                    <a:r>
                      <a:rPr lang="en-US" sz="2000" b="1" dirty="0" smtClean="0"/>
                      <a:t>11328</a:t>
                    </a:r>
                    <a:endParaRPr lang="he-IL" sz="2000" b="1" dirty="0"/>
                  </a:p>
                  <a:p>
                    <a:pPr>
                      <a:defRPr sz="1600"/>
                    </a:pPr>
                    <a:r>
                      <a:rPr lang="en-US" sz="2000" b="1" dirty="0"/>
                      <a:t>81%</a:t>
                    </a:r>
                  </a:p>
                </c:rich>
              </c:tx>
              <c:spPr/>
              <c:showVal val="1"/>
              <c:showCatName val="1"/>
              <c:showPercent val="1"/>
            </c:dLbl>
            <c:dLbl>
              <c:idx val="1"/>
              <c:layout>
                <c:manualLayout>
                  <c:x val="0.29317089374523464"/>
                  <c:y val="-0.10031740552978791"/>
                </c:manualLayout>
              </c:layout>
              <c:tx>
                <c:rich>
                  <a:bodyPr/>
                  <a:lstStyle/>
                  <a:p>
                    <a:pPr>
                      <a:defRPr sz="1400"/>
                    </a:pPr>
                    <a:r>
                      <a:rPr lang="he-IL" sz="1800" b="1" dirty="0"/>
                      <a:t>מגזר ערבי , 1473, 10%</a:t>
                    </a:r>
                  </a:p>
                </c:rich>
              </c:tx>
              <c:spPr/>
              <c:showVal val="1"/>
              <c:showCatName val="1"/>
              <c:showPercent val="1"/>
            </c:dLbl>
            <c:dLbl>
              <c:idx val="2"/>
              <c:layout>
                <c:manualLayout>
                  <c:x val="-5.682348319586731E-2"/>
                  <c:y val="0.22632170986849423"/>
                </c:manualLayout>
              </c:layout>
              <c:tx>
                <c:rich>
                  <a:bodyPr/>
                  <a:lstStyle/>
                  <a:p>
                    <a:pPr>
                      <a:defRPr sz="1600"/>
                    </a:pPr>
                    <a:r>
                      <a:rPr lang="he-IL" sz="1800" b="1" dirty="0"/>
                      <a:t>מגזר חרדי , 1370, 9%</a:t>
                    </a:r>
                  </a:p>
                </c:rich>
              </c:tx>
              <c:spPr/>
              <c:showVal val="1"/>
              <c:showCatName val="1"/>
              <c:showPercent val="1"/>
            </c:dLbl>
            <c:showVal val="1"/>
            <c:showCatName val="1"/>
            <c:showPercent val="1"/>
            <c:showLeaderLines val="1"/>
          </c:dLbls>
          <c:cat>
            <c:strRef>
              <c:f>גיליון1!$D$11:$D$13</c:f>
              <c:strCache>
                <c:ptCount val="3"/>
                <c:pt idx="0">
                  <c:v>שירות לאומי כללי </c:v>
                </c:pt>
                <c:pt idx="1">
                  <c:v>מגזר ערבי </c:v>
                </c:pt>
                <c:pt idx="2">
                  <c:v>מגזר חרדי </c:v>
                </c:pt>
              </c:strCache>
            </c:strRef>
          </c:cat>
          <c:val>
            <c:numRef>
              <c:f>גיליון1!$E$11:$E$13</c:f>
              <c:numCache>
                <c:formatCode>General</c:formatCode>
                <c:ptCount val="3"/>
                <c:pt idx="0">
                  <c:v>11328</c:v>
                </c:pt>
                <c:pt idx="1">
                  <c:v>1473</c:v>
                </c:pt>
                <c:pt idx="2">
                  <c:v>1370</c:v>
                </c:pt>
              </c:numCache>
            </c:numRef>
          </c:val>
        </c:ser>
        <c:dLbls>
          <c:showVal val="1"/>
        </c:dLbls>
        <c:firstSliceAng val="360"/>
      </c:pieChart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e-IL"/>
  <c:chart>
    <c:title>
      <c:tx>
        <c:rich>
          <a:bodyPr/>
          <a:lstStyle/>
          <a:p>
            <a:pPr>
              <a:defRPr/>
            </a:pPr>
            <a:r>
              <a:rPr lang="he-IL" dirty="0" smtClean="0">
                <a:solidFill>
                  <a:srgbClr val="7030A0"/>
                </a:solidFill>
              </a:rPr>
              <a:t>מספר</a:t>
            </a:r>
            <a:r>
              <a:rPr lang="he-IL" baseline="0" dirty="0" smtClean="0">
                <a:solidFill>
                  <a:srgbClr val="7030A0"/>
                </a:solidFill>
              </a:rPr>
              <a:t> המתנדבים בשירות האזרחי-"חוק-טל", ינואר 2009-ספטמבר 2010</a:t>
            </a:r>
            <a:endParaRPr lang="he-IL" dirty="0">
              <a:solidFill>
                <a:srgbClr val="7030A0"/>
              </a:solidFill>
            </a:endParaRP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dPt>
            <c:idx val="8"/>
            <c:spPr>
              <a:solidFill>
                <a:srgbClr val="FF0000"/>
              </a:solidFill>
            </c:spPr>
          </c:dPt>
          <c:dPt>
            <c:idx val="20"/>
            <c:spPr>
              <a:solidFill>
                <a:srgbClr val="FF0000"/>
              </a:solidFill>
            </c:spPr>
          </c:dPt>
          <c:dLbls>
            <c:dLbl>
              <c:idx val="1"/>
              <c:delete val="1"/>
            </c:dLbl>
            <c:dLbl>
              <c:idx val="3"/>
              <c:delete val="1"/>
            </c:dLbl>
            <c:dLbl>
              <c:idx val="5"/>
              <c:delete val="1"/>
            </c:dLbl>
            <c:dLbl>
              <c:idx val="7"/>
              <c:delete val="1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FF0000"/>
                        </a:solidFill>
                      </a:rPr>
                      <a:t>870</a:t>
                    </a:r>
                  </a:p>
                </c:rich>
              </c:tx>
              <c:dLblPos val="outEnd"/>
              <c:showVal val="1"/>
            </c:dLbl>
            <c:dLbl>
              <c:idx val="9"/>
              <c:delete val="1"/>
            </c:dLbl>
            <c:dLbl>
              <c:idx val="11"/>
              <c:delete val="1"/>
            </c:dLbl>
            <c:dLbl>
              <c:idx val="13"/>
              <c:delete val="1"/>
            </c:dLbl>
            <c:dLbl>
              <c:idx val="15"/>
              <c:delete val="1"/>
            </c:dLbl>
            <c:dLbl>
              <c:idx val="17"/>
              <c:delete val="1"/>
            </c:dLbl>
            <c:dLbl>
              <c:idx val="19"/>
              <c:delete val="1"/>
            </c:dLbl>
            <c:dLbl>
              <c:idx val="20"/>
              <c:layout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FF0000"/>
                        </a:solidFill>
                      </a:rPr>
                      <a:t>1370</a:t>
                    </a:r>
                  </a:p>
                </c:rich>
              </c:tx>
              <c:dLblPos val="outEnd"/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he-IL"/>
              </a:p>
            </c:txPr>
            <c:dLblPos val="outEnd"/>
            <c:showVal val="1"/>
          </c:dLbls>
          <c:cat>
            <c:strRef>
              <c:f>גיליון1!$E$14:$E$34</c:f>
              <c:strCache>
                <c:ptCount val="21"/>
                <c:pt idx="0">
                  <c:v>ינואר </c:v>
                </c:pt>
                <c:pt idx="1">
                  <c:v>פברואר </c:v>
                </c:pt>
                <c:pt idx="2">
                  <c:v>מרץ </c:v>
                </c:pt>
                <c:pt idx="3">
                  <c:v>אפריל </c:v>
                </c:pt>
                <c:pt idx="4">
                  <c:v>מאי </c:v>
                </c:pt>
                <c:pt idx="5">
                  <c:v>יוני </c:v>
                </c:pt>
                <c:pt idx="6">
                  <c:v>יולי </c:v>
                </c:pt>
                <c:pt idx="7">
                  <c:v>אוגוסט</c:v>
                </c:pt>
                <c:pt idx="8">
                  <c:v>ספטמבר</c:v>
                </c:pt>
                <c:pt idx="9">
                  <c:v>אוקטובר</c:v>
                </c:pt>
                <c:pt idx="10">
                  <c:v>נובמבר</c:v>
                </c:pt>
                <c:pt idx="11">
                  <c:v>דצמבר</c:v>
                </c:pt>
                <c:pt idx="12">
                  <c:v>ינואר </c:v>
                </c:pt>
                <c:pt idx="13">
                  <c:v>פברואר </c:v>
                </c:pt>
                <c:pt idx="14">
                  <c:v>מרץ </c:v>
                </c:pt>
                <c:pt idx="15">
                  <c:v>אפריל </c:v>
                </c:pt>
                <c:pt idx="16">
                  <c:v>מאי </c:v>
                </c:pt>
                <c:pt idx="17">
                  <c:v>יוני</c:v>
                </c:pt>
                <c:pt idx="18">
                  <c:v>יולי </c:v>
                </c:pt>
                <c:pt idx="19">
                  <c:v>אוגוסט</c:v>
                </c:pt>
                <c:pt idx="20">
                  <c:v>ספטמבר</c:v>
                </c:pt>
              </c:strCache>
            </c:strRef>
          </c:cat>
          <c:val>
            <c:numRef>
              <c:f>גיליון1!$F$14:$F$34</c:f>
              <c:numCache>
                <c:formatCode>General</c:formatCode>
                <c:ptCount val="21"/>
                <c:pt idx="0">
                  <c:v>500</c:v>
                </c:pt>
                <c:pt idx="1">
                  <c:v>570</c:v>
                </c:pt>
                <c:pt idx="2">
                  <c:v>610</c:v>
                </c:pt>
                <c:pt idx="3">
                  <c:v>650</c:v>
                </c:pt>
                <c:pt idx="4">
                  <c:v>670</c:v>
                </c:pt>
                <c:pt idx="5">
                  <c:v>705</c:v>
                </c:pt>
                <c:pt idx="6">
                  <c:v>769</c:v>
                </c:pt>
                <c:pt idx="7">
                  <c:v>830</c:v>
                </c:pt>
                <c:pt idx="8">
                  <c:v>870</c:v>
                </c:pt>
                <c:pt idx="9">
                  <c:v>930</c:v>
                </c:pt>
                <c:pt idx="10">
                  <c:v>1000</c:v>
                </c:pt>
                <c:pt idx="11">
                  <c:v>1070</c:v>
                </c:pt>
                <c:pt idx="12">
                  <c:v>1147</c:v>
                </c:pt>
                <c:pt idx="13">
                  <c:v>1182</c:v>
                </c:pt>
                <c:pt idx="14">
                  <c:v>1227</c:v>
                </c:pt>
                <c:pt idx="15">
                  <c:v>1250</c:v>
                </c:pt>
                <c:pt idx="16">
                  <c:v>1274</c:v>
                </c:pt>
                <c:pt idx="17">
                  <c:v>1309</c:v>
                </c:pt>
                <c:pt idx="18">
                  <c:v>1315</c:v>
                </c:pt>
                <c:pt idx="19">
                  <c:v>1370</c:v>
                </c:pt>
                <c:pt idx="20">
                  <c:v>1370</c:v>
                </c:pt>
              </c:numCache>
            </c:numRef>
          </c:val>
        </c:ser>
        <c:axId val="130736896"/>
        <c:axId val="130738432"/>
      </c:barChart>
      <c:catAx>
        <c:axId val="130736896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he-IL"/>
          </a:p>
        </c:txPr>
        <c:crossAx val="130738432"/>
        <c:crosses val="autoZero"/>
        <c:auto val="1"/>
        <c:lblAlgn val="ctr"/>
        <c:lblOffset val="100"/>
      </c:catAx>
      <c:valAx>
        <c:axId val="13073843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he-IL"/>
          </a:p>
        </c:txPr>
        <c:crossAx val="130736896"/>
        <c:crosses val="autoZero"/>
        <c:crossBetween val="between"/>
      </c:valAx>
    </c:plotArea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rtl="1">
              <a:defRPr sz="1200"/>
            </a:lvl1pPr>
          </a:lstStyle>
          <a:p>
            <a:pPr>
              <a:defRPr/>
            </a:pPr>
            <a:fld id="{B5AD5338-B018-4BB2-8E1C-F219ABB71B08}" type="datetimeFigureOut">
              <a:rPr lang="he-IL"/>
              <a:pPr>
                <a:defRPr/>
              </a:pPr>
              <a:t>כ"ט/תמוז/תשע"ב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rtl="1">
              <a:defRPr sz="1200"/>
            </a:lvl1pPr>
          </a:lstStyle>
          <a:p>
            <a:pPr>
              <a:defRPr/>
            </a:pPr>
            <a:fld id="{AD778D50-0F7D-455A-84F3-D3D71961005A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rtl="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B993D27-45EB-40D2-B47B-20764DC5B0CC}" type="datetimeFigureOut">
              <a:rPr lang="he-IL"/>
              <a:pPr>
                <a:defRPr/>
              </a:pPr>
              <a:t>כ"ט/תמוז/תשע"ב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he-IL" noProof="0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noProof="0" smtClean="0"/>
              <a:t>לחץ כדי לערוך סגנונות טקסט של תבנית בסיס</a:t>
            </a:r>
          </a:p>
          <a:p>
            <a:pPr lvl="1"/>
            <a:r>
              <a:rPr lang="he-IL" noProof="0" smtClean="0"/>
              <a:t>רמה שנייה</a:t>
            </a:r>
          </a:p>
          <a:p>
            <a:pPr lvl="2"/>
            <a:r>
              <a:rPr lang="he-IL" noProof="0" smtClean="0"/>
              <a:t>רמה שלישית</a:t>
            </a:r>
          </a:p>
          <a:p>
            <a:pPr lvl="3"/>
            <a:r>
              <a:rPr lang="he-IL" noProof="0" smtClean="0"/>
              <a:t>רמה רביעית</a:t>
            </a:r>
          </a:p>
          <a:p>
            <a:pPr lvl="4"/>
            <a:r>
              <a:rPr lang="he-IL" noProof="0" smtClean="0"/>
              <a:t>רמה חמישית</a:t>
            </a:r>
            <a:endParaRPr lang="he-IL" noProof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rtl="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13FB4CC-3DDC-4077-8182-996CD3B879A6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A7D501-CFFC-4022-83CA-4B8E6DF99B07}" type="slidenum">
              <a:rPr lang="he-I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e-IL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A2430F-16B8-423E-9017-278061D42A2D}" type="slidenum">
              <a:rPr lang="he-IL" smtClean="0"/>
              <a:pPr>
                <a:defRPr/>
              </a:pPr>
              <a:t>2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0A908-5D7C-462F-941B-BF867DC13941}" type="datetime8">
              <a:rPr lang="he-IL"/>
              <a:pPr>
                <a:defRPr/>
              </a:pPr>
              <a:t>19 יולי 12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D077C-38A8-40DE-8132-90F4EF06AE9E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E07BB-8188-423B-BE42-909C5FC17513}" type="datetime8">
              <a:rPr lang="he-IL"/>
              <a:pPr>
                <a:defRPr/>
              </a:pPr>
              <a:t>19 יולי 12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288C0-4008-44C9-A623-E50ED98649C6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0B084-EB61-46B5-AE06-043D657AE83F}" type="datetime8">
              <a:rPr lang="he-IL"/>
              <a:pPr>
                <a:defRPr/>
              </a:pPr>
              <a:t>19 יולי 12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E8E7C-592D-419B-8BFB-17D5EF96CE12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3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0B9E3-341A-4A0E-95A3-5555EFF926BE}" type="datetime8">
              <a:rPr lang="he-IL"/>
              <a:pPr>
                <a:defRPr/>
              </a:pPr>
              <a:t>19 יולי 12</a:t>
            </a:fld>
            <a:endParaRPr lang="he-IL"/>
          </a:p>
        </p:txBody>
      </p:sp>
      <p:sp>
        <p:nvSpPr>
          <p:cNvPr id="4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4EEC5-4D3F-403E-BE2A-5E579BB0FE8C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4ACD2-D763-4D75-8864-5A57C9F948FB}" type="datetime8">
              <a:rPr lang="he-IL"/>
              <a:pPr>
                <a:defRPr/>
              </a:pPr>
              <a:t>19 יולי 12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9E543-0111-4F01-8121-8FFABF7A4586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B37D4-6CF6-4863-A3F4-0C487AA03E61}" type="datetime8">
              <a:rPr lang="he-IL"/>
              <a:pPr>
                <a:defRPr/>
              </a:pPr>
              <a:t>19 יולי 12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3731C0-2C41-4C2C-A7A1-658C6C805785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4BA9F-9984-4AF7-9BBE-8BBBFFD124E5}" type="datetime8">
              <a:rPr lang="he-IL"/>
              <a:pPr>
                <a:defRPr/>
              </a:pPr>
              <a:t>19 יולי 12</a:t>
            </a:fld>
            <a:endParaRPr lang="he-IL"/>
          </a:p>
        </p:txBody>
      </p:sp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23B4E-B869-40A2-B9BB-62BCD2D1FF3F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4477D-F99C-4EE9-8CEE-19573616A487}" type="datetime8">
              <a:rPr lang="he-IL"/>
              <a:pPr>
                <a:defRPr/>
              </a:pPr>
              <a:t>19 יולי 12</a:t>
            </a:fld>
            <a:endParaRPr lang="he-IL"/>
          </a:p>
        </p:txBody>
      </p:sp>
      <p:sp>
        <p:nvSpPr>
          <p:cNvPr id="8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9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0D4F1-D363-4C99-8A35-2CAB7F6B6345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AA3E8-A803-4DF6-BCDF-8D653E5D680B}" type="datetime8">
              <a:rPr lang="he-IL"/>
              <a:pPr>
                <a:defRPr/>
              </a:pPr>
              <a:t>19 יולי 12</a:t>
            </a:fld>
            <a:endParaRPr lang="he-IL"/>
          </a:p>
        </p:txBody>
      </p:sp>
      <p:sp>
        <p:nvSpPr>
          <p:cNvPr id="4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70A14-BC06-4A0A-95D9-9BEB6BACBB49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39041-C634-4E01-B111-6AB92649150F}" type="datetime8">
              <a:rPr lang="he-IL"/>
              <a:pPr>
                <a:defRPr/>
              </a:pPr>
              <a:t>19 יולי 12</a:t>
            </a:fld>
            <a:endParaRPr lang="he-IL"/>
          </a:p>
        </p:txBody>
      </p:sp>
      <p:sp>
        <p:nvSpPr>
          <p:cNvPr id="3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4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C4308-948A-4CB7-8287-32CEDCAC8D63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9593E-5C14-4CB8-A11F-EB4707851140}" type="datetime8">
              <a:rPr lang="he-IL"/>
              <a:pPr>
                <a:defRPr/>
              </a:pPr>
              <a:t>19 יולי 12</a:t>
            </a:fld>
            <a:endParaRPr lang="he-IL"/>
          </a:p>
        </p:txBody>
      </p:sp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D321C-7DF0-4AC1-8305-4EE5507187C8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D89F6-3636-44F7-8AB1-8A20E32CC4C0}" type="datetime8">
              <a:rPr lang="he-IL"/>
              <a:pPr>
                <a:defRPr/>
              </a:pPr>
              <a:t>19 יולי 12</a:t>
            </a:fld>
            <a:endParaRPr lang="he-IL"/>
          </a:p>
        </p:txBody>
      </p:sp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60427-C46F-4874-889C-08B5198560DC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מציין מיקום של כותרת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1027" name="מציין מיקום טקסט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9E0326C-3CCB-493A-9508-3C3D28318CBE}" type="datetime8">
              <a:rPr lang="he-IL"/>
              <a:pPr>
                <a:defRPr/>
              </a:pPr>
              <a:t>19 יולי 12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rtl="1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rtl="1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FDFDA77-78AF-40BD-B52C-85150EBDADD6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50825" y="2205038"/>
            <a:ext cx="8497888" cy="4248150"/>
          </a:xfrm>
        </p:spPr>
        <p:txBody>
          <a:bodyPr/>
          <a:lstStyle/>
          <a:p>
            <a:pPr eaLnBrk="1" hangingPunct="1"/>
            <a:r>
              <a:rPr lang="he-IL" sz="4000" b="1" dirty="0" smtClean="0">
                <a:solidFill>
                  <a:srgbClr val="0000CC"/>
                </a:solidFill>
                <a:latin typeface="Snap ITC" pitchFamily="82" charset="0"/>
                <a:cs typeface="David" pitchFamily="34" charset="-79"/>
              </a:rPr>
              <a:t>השירות האזרחי-'חוק-טל'</a:t>
            </a:r>
          </a:p>
          <a:p>
            <a:pPr eaLnBrk="1" hangingPunct="1"/>
            <a:endParaRPr lang="he-IL" sz="4000" b="1" dirty="0" smtClean="0">
              <a:solidFill>
                <a:srgbClr val="0000CC"/>
              </a:solidFill>
              <a:latin typeface="Snap ITC" pitchFamily="82" charset="0"/>
              <a:cs typeface="David" pitchFamily="34" charset="-79"/>
            </a:endParaRPr>
          </a:p>
          <a:p>
            <a:pPr eaLnBrk="1" hangingPunct="1"/>
            <a:r>
              <a:rPr lang="he-IL" sz="4000" b="1" dirty="0" smtClean="0">
                <a:solidFill>
                  <a:srgbClr val="0000CC"/>
                </a:solidFill>
                <a:latin typeface="Snap ITC" pitchFamily="82" charset="0"/>
                <a:cs typeface="David" pitchFamily="34" charset="-79"/>
              </a:rPr>
              <a:t>כנס "חרדים בחברה משתנה: השכלה, תעסוקה וצבא"</a:t>
            </a:r>
          </a:p>
          <a:p>
            <a:pPr eaLnBrk="1" hangingPunct="1"/>
            <a:endParaRPr lang="he-IL" sz="4000" b="1" dirty="0" smtClean="0">
              <a:solidFill>
                <a:srgbClr val="0000CC"/>
              </a:solidFill>
              <a:latin typeface="Snap ITC" pitchFamily="82" charset="0"/>
              <a:cs typeface="David" pitchFamily="34" charset="-79"/>
            </a:endParaRPr>
          </a:p>
          <a:p>
            <a:pPr eaLnBrk="1" hangingPunct="1"/>
            <a:r>
              <a:rPr lang="he-IL" sz="4000" b="1" dirty="0" smtClean="0">
                <a:solidFill>
                  <a:srgbClr val="0000CC"/>
                </a:solidFill>
                <a:latin typeface="Snap ITC" pitchFamily="82" charset="0"/>
                <a:cs typeface="David" pitchFamily="34" charset="-79"/>
              </a:rPr>
              <a:t>המכון הישראלי לדמוקרטיה, אוקטובר 2010</a:t>
            </a:r>
            <a:endParaRPr lang="he-IL" sz="2400" b="1" dirty="0" smtClean="0">
              <a:solidFill>
                <a:srgbClr val="0000CC"/>
              </a:solidFill>
              <a:latin typeface="Snap ITC" pitchFamily="82" charset="0"/>
              <a:cs typeface="David" pitchFamily="34" charset="-79"/>
            </a:endParaRPr>
          </a:p>
          <a:p>
            <a:pPr eaLnBrk="1" hangingPunct="1"/>
            <a:endParaRPr lang="he-IL" b="1" dirty="0" smtClean="0">
              <a:solidFill>
                <a:srgbClr val="0000CC"/>
              </a:solidFill>
              <a:cs typeface="Aharoni" pitchFamily="2" charset="-79"/>
            </a:endParaRPr>
          </a:p>
        </p:txBody>
      </p:sp>
      <p:pic>
        <p:nvPicPr>
          <p:cNvPr id="16386" name="Picture 5" descr="Il-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450" y="692150"/>
            <a:ext cx="936625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3B3412-7ABA-4396-8FE6-9B75AE103B0B}" type="slidenum">
              <a:rPr lang="he-IL" smtClean="0"/>
              <a:pPr>
                <a:defRPr/>
              </a:pPr>
              <a:t>1</a:t>
            </a:fld>
            <a:endParaRPr lang="he-IL"/>
          </a:p>
        </p:txBody>
      </p:sp>
      <p:pic>
        <p:nvPicPr>
          <p:cNvPr id="16388" name="Picture 1" descr="C:\Users\liorsh\AppData\Local\Microsoft\Windows\Temporary Internet Files\Content.Outlook\BMVQWWHN\654564 (2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8038" y="188913"/>
            <a:ext cx="5540375" cy="198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11188" y="0"/>
            <a:ext cx="8229600" cy="504825"/>
          </a:xfrm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he-IL" sz="3200" b="1" u="sng" dirty="0" smtClean="0">
                <a:solidFill>
                  <a:srgbClr val="7030A0"/>
                </a:solidFill>
                <a:ea typeface="+mn-ea"/>
              </a:rPr>
              <a:t/>
            </a:r>
            <a:br>
              <a:rPr lang="he-IL" sz="3200" b="1" u="sng" dirty="0" smtClean="0">
                <a:solidFill>
                  <a:srgbClr val="7030A0"/>
                </a:solidFill>
                <a:ea typeface="+mn-ea"/>
              </a:rPr>
            </a:br>
            <a:r>
              <a:rPr lang="he-IL" sz="3200" b="1" u="sng" dirty="0" smtClean="0">
                <a:solidFill>
                  <a:srgbClr val="7030A0"/>
                </a:solidFill>
                <a:ea typeface="+mn-ea"/>
              </a:rPr>
              <a:t>החסמים להרחבת הגיוס לשירות האזרחי כיום : </a:t>
            </a:r>
            <a:br>
              <a:rPr lang="he-IL" sz="3200" b="1" u="sng" dirty="0" smtClean="0">
                <a:solidFill>
                  <a:srgbClr val="7030A0"/>
                </a:solidFill>
                <a:ea typeface="+mn-ea"/>
              </a:rPr>
            </a:br>
            <a:endParaRPr lang="he-IL" sz="3200" b="1" u="sng" dirty="0">
              <a:solidFill>
                <a:srgbClr val="7030A0"/>
              </a:solidFill>
            </a:endParaRPr>
          </a:p>
        </p:txBody>
      </p:sp>
      <p:sp>
        <p:nvSpPr>
          <p:cNvPr id="25602" name="מציין מיקום תוכן 2"/>
          <p:cNvSpPr>
            <a:spLocks noGrp="1"/>
          </p:cNvSpPr>
          <p:nvPr>
            <p:ph idx="1"/>
          </p:nvPr>
        </p:nvSpPr>
        <p:spPr>
          <a:xfrm>
            <a:off x="395288" y="548680"/>
            <a:ext cx="8569325" cy="6193433"/>
          </a:xfrm>
        </p:spPr>
        <p:txBody>
          <a:bodyPr/>
          <a:lstStyle/>
          <a:p>
            <a:r>
              <a:rPr lang="he-IL" sz="2400" b="1" dirty="0" smtClean="0"/>
              <a:t> </a:t>
            </a:r>
            <a:r>
              <a:rPr lang="he-IL" sz="2000" dirty="0" smtClean="0"/>
              <a:t>אין אפשרות </a:t>
            </a:r>
            <a:r>
              <a:rPr lang="he-IL" sz="2000" b="1" dirty="0" smtClean="0"/>
              <a:t>לצאת בקמפיין רחב וגלוי</a:t>
            </a:r>
            <a:r>
              <a:rPr lang="he-IL" sz="2000" dirty="0" smtClean="0"/>
              <a:t>, בגלל החשש מהתנגדות הרבנים. </a:t>
            </a:r>
          </a:p>
          <a:p>
            <a:endParaRPr lang="he-IL" sz="2000" b="1" dirty="0" smtClean="0"/>
          </a:p>
          <a:p>
            <a:r>
              <a:rPr lang="he-IL" sz="2000" b="1" dirty="0" smtClean="0"/>
              <a:t>חוסר המודעות בתוך החברה החרדית </a:t>
            </a:r>
            <a:r>
              <a:rPr lang="he-IL" sz="2000" dirty="0" smtClean="0"/>
              <a:t>- הן לקיומה של אופציית השירות האזרחי והן ליתרונותיו והטבותיו  בסוף השירות.</a:t>
            </a:r>
          </a:p>
          <a:p>
            <a:endParaRPr lang="en-US" sz="2000" dirty="0" smtClean="0">
              <a:cs typeface="Arial" pitchFamily="34" charset="0"/>
            </a:endParaRPr>
          </a:p>
          <a:p>
            <a:r>
              <a:rPr lang="he-IL" sz="2000" b="1" dirty="0" smtClean="0"/>
              <a:t>ההנהגה הרבנית המשמעותית אינה מתלהבת מרעיון השירות האזרחי </a:t>
            </a:r>
            <a:r>
              <a:rPr lang="he-IL" sz="2000" dirty="0" smtClean="0"/>
              <a:t>ובמקרה הטוב מביעה את דעתה ע"י הסכמה שבשתיקה.</a:t>
            </a:r>
            <a:endParaRPr lang="en-US" sz="2000" dirty="0" smtClean="0">
              <a:cs typeface="Arial" pitchFamily="34" charset="0"/>
            </a:endParaRPr>
          </a:p>
          <a:p>
            <a:endParaRPr lang="he-IL" sz="2000" b="1" dirty="0" smtClean="0"/>
          </a:p>
          <a:p>
            <a:r>
              <a:rPr lang="he-IL" sz="2000" b="1" dirty="0" smtClean="0"/>
              <a:t>תדמית</a:t>
            </a:r>
            <a:r>
              <a:rPr lang="he-IL" sz="2000" dirty="0" smtClean="0"/>
              <a:t> בעייתית של המתנדבים החרדים בעיניי החברה החרדית.</a:t>
            </a:r>
          </a:p>
          <a:p>
            <a:endParaRPr lang="en-US" sz="2000" dirty="0" smtClean="0">
              <a:cs typeface="Arial" pitchFamily="34" charset="0"/>
            </a:endParaRPr>
          </a:p>
          <a:p>
            <a:r>
              <a:rPr lang="he-IL" sz="2000" dirty="0" smtClean="0"/>
              <a:t>כמנהלת, אנו מעדיפים לשלב את המתנדבים בגופים ממלכתיים וציבוריים, אך יש לזכור שמסגרת השירות האזרחי הינה </a:t>
            </a:r>
            <a:r>
              <a:rPr lang="he-IL" sz="2000" b="1" dirty="0" smtClean="0"/>
              <a:t>התנדבותית</a:t>
            </a:r>
            <a:r>
              <a:rPr lang="he-IL" sz="2000" dirty="0" smtClean="0"/>
              <a:t> – אין חובה להצטרף. </a:t>
            </a:r>
          </a:p>
          <a:p>
            <a:endParaRPr lang="he-IL" sz="1400" dirty="0" smtClean="0"/>
          </a:p>
          <a:p>
            <a:r>
              <a:rPr lang="he-IL" sz="2000" dirty="0" smtClean="0"/>
              <a:t>ישנו </a:t>
            </a:r>
            <a:r>
              <a:rPr lang="he-IL" sz="2000" b="1" dirty="0" smtClean="0"/>
              <a:t>חשש של האברכים/מתנדבים להגיע לגופים ציבוריים ממלכתיים</a:t>
            </a:r>
            <a:r>
              <a:rPr lang="he-IL" sz="2000" dirty="0" smtClean="0"/>
              <a:t>, בשל החשש ממפגש עם תרבות שונה ובעיות צניעות. </a:t>
            </a:r>
          </a:p>
          <a:p>
            <a:r>
              <a:rPr lang="he-IL" sz="2000" b="1" dirty="0" smtClean="0"/>
              <a:t>תחומי השירות האזרחי </a:t>
            </a:r>
            <a:r>
              <a:rPr lang="he-IL" sz="2000" dirty="0" smtClean="0"/>
              <a:t>מוגבלים ב"חוק-טל", ונמנעת התפתחות לתחומים נוספים. </a:t>
            </a:r>
          </a:p>
          <a:p>
            <a:pPr>
              <a:buFont typeface="Arial" pitchFamily="34" charset="0"/>
              <a:buNone/>
            </a:pPr>
            <a:r>
              <a:rPr lang="he-IL" sz="2000" dirty="0" smtClean="0"/>
              <a:t>השירות כיום מוגבל למטרות רווחה, בריאות, איכות הסביבה, </a:t>
            </a:r>
            <a:r>
              <a:rPr lang="he-IL" sz="2000" dirty="0" err="1" smtClean="0"/>
              <a:t>בט"פ</a:t>
            </a:r>
            <a:r>
              <a:rPr lang="he-IL" sz="2000" dirty="0" smtClean="0"/>
              <a:t>, קליטת עלייה, והצלה. ניתן לפתח תחומים כמו תיירות, תחבורה ועוד.  </a:t>
            </a:r>
            <a:endParaRPr lang="he-IL" sz="1400" dirty="0" smtClean="0">
              <a:solidFill>
                <a:srgbClr val="FF0000"/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23AE69-5EA8-410A-8211-65606E9BD804}" type="slidenum">
              <a:rPr lang="he-IL" smtClean="0"/>
              <a:pPr>
                <a:defRPr/>
              </a:pPr>
              <a:t>10</a:t>
            </a:fld>
            <a:endParaRPr lang="he-I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כותרת 1"/>
          <p:cNvSpPr>
            <a:spLocks noGrp="1"/>
          </p:cNvSpPr>
          <p:nvPr>
            <p:ph type="title"/>
          </p:nvPr>
        </p:nvSpPr>
        <p:spPr>
          <a:xfrm>
            <a:off x="0" y="0"/>
            <a:ext cx="8964613" cy="863600"/>
          </a:xfrm>
        </p:spPr>
        <p:txBody>
          <a:bodyPr/>
          <a:lstStyle/>
          <a:p>
            <a:r>
              <a:rPr lang="he-IL" b="1" u="sng" dirty="0" smtClean="0">
                <a:solidFill>
                  <a:srgbClr val="7030A0"/>
                </a:solidFill>
              </a:rPr>
              <a:t>עיקרי התוכנית להגדלת מספר המתנדבים</a:t>
            </a:r>
          </a:p>
        </p:txBody>
      </p:sp>
      <p:sp>
        <p:nvSpPr>
          <p:cNvPr id="26626" name="מציין מיקום תוכן 2"/>
          <p:cNvSpPr>
            <a:spLocks noGrp="1"/>
          </p:cNvSpPr>
          <p:nvPr>
            <p:ph idx="1"/>
          </p:nvPr>
        </p:nvSpPr>
        <p:spPr>
          <a:xfrm>
            <a:off x="250825" y="908050"/>
            <a:ext cx="8642350" cy="5689600"/>
          </a:xfrm>
        </p:spPr>
        <p:txBody>
          <a:bodyPr/>
          <a:lstStyle/>
          <a:p>
            <a:r>
              <a:rPr lang="he-IL" sz="2000" b="1" dirty="0" smtClean="0"/>
              <a:t>הגיוס יתבצע באופן אקטיבי, ע"י אברכים בעלי יכולת שכנוע בתוך החצרות שלהם.</a:t>
            </a:r>
          </a:p>
          <a:p>
            <a:endParaRPr lang="he-IL" sz="2000" b="1" dirty="0" smtClean="0"/>
          </a:p>
          <a:p>
            <a:r>
              <a:rPr lang="he-IL" sz="2000" b="1" dirty="0" smtClean="0"/>
              <a:t>קביעת המנהלת, (ולא "השטח" או המוסדות החרדים), כמובילה בנושא הגיוס, ובאמצעות כך – הכוונת המתנדבים בעיקר למקומות שירות ציבוריים/ממלכתיים ולא רק קהילתיים. </a:t>
            </a:r>
          </a:p>
          <a:p>
            <a:endParaRPr lang="en-US" sz="2000" b="1" dirty="0" smtClean="0">
              <a:cs typeface="Arial" pitchFamily="34" charset="0"/>
            </a:endParaRPr>
          </a:p>
          <a:p>
            <a:r>
              <a:rPr lang="he-IL" sz="2000" b="1" dirty="0" smtClean="0"/>
              <a:t>פרסום עדין של השירות האזרחי באמצעות מנשרים המופצים בקהילה החרדית.</a:t>
            </a:r>
          </a:p>
          <a:p>
            <a:endParaRPr lang="he-IL" sz="2000" b="1" dirty="0" smtClean="0"/>
          </a:p>
          <a:p>
            <a:r>
              <a:rPr lang="he-IL" sz="2000" b="1" dirty="0" smtClean="0"/>
              <a:t>פרסום באינטרנט החרדי ע"י באנרים ותוכן שיווקי.</a:t>
            </a:r>
          </a:p>
          <a:p>
            <a:endParaRPr lang="he-IL" sz="2000" b="1" dirty="0" smtClean="0"/>
          </a:p>
          <a:p>
            <a:r>
              <a:rPr lang="he-IL" sz="2000" b="1" dirty="0" smtClean="0">
                <a:cs typeface="Arial" pitchFamily="34" charset="0"/>
              </a:rPr>
              <a:t>הגדלת מספרם של מקומות התנדבות ציבוריים וממלכתיים נוספים.</a:t>
            </a:r>
          </a:p>
          <a:p>
            <a:endParaRPr lang="en-US" sz="2000" b="1" dirty="0" smtClean="0">
              <a:cs typeface="Arial" pitchFamily="34" charset="0"/>
            </a:endParaRPr>
          </a:p>
          <a:p>
            <a:r>
              <a:rPr lang="he-IL" sz="2000" b="1" dirty="0" smtClean="0"/>
              <a:t>אנו בעיצומו של הקמת אתר אינטרנט ייעודי למגזר החרדי, בתוך אתר המנהלת. </a:t>
            </a:r>
            <a:endParaRPr lang="en-US" sz="2000" b="1" dirty="0" smtClean="0">
              <a:cs typeface="Arial" pitchFamily="34" charset="0"/>
            </a:endParaRPr>
          </a:p>
          <a:p>
            <a:pPr>
              <a:buFont typeface="Arial" pitchFamily="34" charset="0"/>
              <a:buNone/>
            </a:pPr>
            <a:endParaRPr lang="en-US" sz="2200" dirty="0" smtClean="0">
              <a:cs typeface="Arial" pitchFamily="34" charset="0"/>
            </a:endParaRPr>
          </a:p>
          <a:p>
            <a:endParaRPr lang="he-IL" sz="2200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CDEB6F-D3D0-4057-B7F6-EF9240F77D43}" type="slidenum">
              <a:rPr lang="he-IL" smtClean="0"/>
              <a:pPr>
                <a:defRPr/>
              </a:pPr>
              <a:t>11</a:t>
            </a:fld>
            <a:endParaRPr lang="he-IL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pitchFamily="34" charset="0"/>
              <a:buNone/>
            </a:pPr>
            <a:r>
              <a:rPr lang="he-IL" sz="12000" smtClean="0">
                <a:solidFill>
                  <a:srgbClr val="002060"/>
                </a:solidFill>
              </a:rPr>
              <a:t>תודה רבה ! 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01709A-1039-44B6-B0B4-A4BADCBF2E80}" type="slidenum">
              <a:rPr lang="he-IL" smtClean="0"/>
              <a:pPr>
                <a:defRPr/>
              </a:pPr>
              <a:t>12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Box 1"/>
          <p:cNvSpPr txBox="1">
            <a:spLocks noChangeArrowheads="1"/>
          </p:cNvSpPr>
          <p:nvPr/>
        </p:nvSpPr>
        <p:spPr bwMode="auto">
          <a:xfrm>
            <a:off x="179388" y="1052513"/>
            <a:ext cx="1800225" cy="468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he-IL" sz="2000" b="1" u="sng" dirty="0">
                <a:latin typeface="Calibri" pitchFamily="34" charset="0"/>
              </a:rPr>
              <a:t>סה"כ מתנדבים </a:t>
            </a:r>
          </a:p>
          <a:p>
            <a:pPr algn="ctr"/>
            <a:r>
              <a:rPr lang="he-IL" sz="2000" b="1" u="sng" dirty="0" err="1">
                <a:latin typeface="Calibri" pitchFamily="34" charset="0"/>
              </a:rPr>
              <a:t>בשא"ל</a:t>
            </a:r>
            <a:r>
              <a:rPr lang="he-IL" sz="2000" b="1" u="sng" dirty="0">
                <a:latin typeface="Calibri" pitchFamily="34" charset="0"/>
              </a:rPr>
              <a:t>:</a:t>
            </a:r>
          </a:p>
          <a:p>
            <a:pPr algn="ctr"/>
            <a:r>
              <a:rPr lang="he-IL" sz="2000" b="1" dirty="0" smtClean="0">
                <a:latin typeface="Calibri" pitchFamily="34" charset="0"/>
              </a:rPr>
              <a:t>14171</a:t>
            </a:r>
            <a:endParaRPr lang="he-IL" sz="2000" b="1" dirty="0">
              <a:latin typeface="Calibri" pitchFamily="34" charset="0"/>
            </a:endParaRPr>
          </a:p>
          <a:p>
            <a:pPr algn="ctr"/>
            <a:r>
              <a:rPr lang="he-IL" sz="2000" b="1" dirty="0">
                <a:solidFill>
                  <a:srgbClr val="FF0000"/>
                </a:solidFill>
                <a:latin typeface="Calibri" pitchFamily="34" charset="0"/>
              </a:rPr>
              <a:t>מתוכם - </a:t>
            </a:r>
          </a:p>
          <a:p>
            <a:pPr algn="ctr"/>
            <a:r>
              <a:rPr lang="he-IL" sz="2000" b="1">
                <a:solidFill>
                  <a:srgbClr val="FF0000"/>
                </a:solidFill>
                <a:latin typeface="Calibri" pitchFamily="34" charset="0"/>
              </a:rPr>
              <a:t>בנות- </a:t>
            </a:r>
            <a:r>
              <a:rPr lang="he-IL" sz="2000" b="1" smtClean="0">
                <a:solidFill>
                  <a:srgbClr val="FF0000"/>
                </a:solidFill>
                <a:latin typeface="Calibri" pitchFamily="34" charset="0"/>
              </a:rPr>
              <a:t>12099</a:t>
            </a:r>
            <a:endParaRPr lang="he-IL" sz="2000" b="1" dirty="0">
              <a:solidFill>
                <a:srgbClr val="FF0000"/>
              </a:solidFill>
              <a:latin typeface="Calibri" pitchFamily="34" charset="0"/>
            </a:endParaRPr>
          </a:p>
          <a:p>
            <a:pPr algn="ctr"/>
            <a:endParaRPr lang="he-IL" sz="2000" b="1" dirty="0">
              <a:solidFill>
                <a:srgbClr val="FF0000"/>
              </a:solidFill>
              <a:latin typeface="Calibri" pitchFamily="34" charset="0"/>
            </a:endParaRPr>
          </a:p>
          <a:p>
            <a:pPr algn="ctr"/>
            <a:r>
              <a:rPr lang="he-IL" sz="2000" b="1" dirty="0">
                <a:solidFill>
                  <a:srgbClr val="002060"/>
                </a:solidFill>
                <a:latin typeface="Calibri" pitchFamily="34" charset="0"/>
              </a:rPr>
              <a:t>בנים:</a:t>
            </a:r>
          </a:p>
          <a:p>
            <a:pPr algn="ctr"/>
            <a:r>
              <a:rPr lang="he-IL" sz="2000" b="1" dirty="0" smtClean="0">
                <a:solidFill>
                  <a:srgbClr val="002060"/>
                </a:solidFill>
                <a:latin typeface="Calibri" pitchFamily="34" charset="0"/>
              </a:rPr>
              <a:t>702 כללי </a:t>
            </a:r>
            <a:r>
              <a:rPr lang="he-IL" sz="2000" b="1" dirty="0">
                <a:solidFill>
                  <a:srgbClr val="002060"/>
                </a:solidFill>
                <a:latin typeface="Calibri" pitchFamily="34" charset="0"/>
              </a:rPr>
              <a:t>+</a:t>
            </a:r>
          </a:p>
          <a:p>
            <a:pPr algn="ctr"/>
            <a:r>
              <a:rPr lang="he-IL" sz="2000" b="1" dirty="0" err="1" smtClean="0">
                <a:solidFill>
                  <a:srgbClr val="002060"/>
                </a:solidFill>
                <a:latin typeface="Calibri" pitchFamily="34" charset="0"/>
              </a:rPr>
              <a:t>1370"חוק</a:t>
            </a:r>
            <a:r>
              <a:rPr lang="he-IL" sz="2000" b="1" dirty="0" smtClean="0">
                <a:solidFill>
                  <a:srgbClr val="002060"/>
                </a:solidFill>
                <a:latin typeface="Calibri" pitchFamily="34" charset="0"/>
              </a:rPr>
              <a:t>-טל</a:t>
            </a:r>
            <a:r>
              <a:rPr lang="he-IL" sz="2000" b="1" dirty="0">
                <a:solidFill>
                  <a:srgbClr val="002060"/>
                </a:solidFill>
                <a:latin typeface="Calibri" pitchFamily="34" charset="0"/>
              </a:rPr>
              <a:t>"</a:t>
            </a:r>
          </a:p>
          <a:p>
            <a:pPr algn="ctr"/>
            <a:r>
              <a:rPr lang="he-IL" sz="2000" b="1" dirty="0">
                <a:solidFill>
                  <a:srgbClr val="002060"/>
                </a:solidFill>
                <a:latin typeface="Calibri" pitchFamily="34" charset="0"/>
              </a:rPr>
              <a:t>= </a:t>
            </a:r>
            <a:r>
              <a:rPr lang="he-IL" sz="2000" b="1" dirty="0" smtClean="0">
                <a:solidFill>
                  <a:srgbClr val="002060"/>
                </a:solidFill>
                <a:latin typeface="Calibri" pitchFamily="34" charset="0"/>
              </a:rPr>
              <a:t>2072 בנים </a:t>
            </a:r>
            <a:r>
              <a:rPr lang="he-IL" sz="2000" b="1" dirty="0">
                <a:solidFill>
                  <a:srgbClr val="002060"/>
                </a:solidFill>
                <a:latin typeface="Calibri" pitchFamily="34" charset="0"/>
              </a:rPr>
              <a:t>סה"כ 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17C46E-4015-4A38-9682-9542EB6E2557}" type="slidenum">
              <a:rPr lang="he-IL" smtClean="0"/>
              <a:pPr>
                <a:defRPr/>
              </a:pPr>
              <a:t>2</a:t>
            </a:fld>
            <a:endParaRPr lang="he-IL"/>
          </a:p>
        </p:txBody>
      </p:sp>
      <p:graphicFrame>
        <p:nvGraphicFramePr>
          <p:cNvPr id="7" name="תרשים 6"/>
          <p:cNvGraphicFramePr/>
          <p:nvPr/>
        </p:nvGraphicFramePr>
        <p:xfrm>
          <a:off x="2339752" y="476672"/>
          <a:ext cx="6351265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כותרת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29600" cy="549275"/>
          </a:xfrm>
        </p:spPr>
        <p:txBody>
          <a:bodyPr/>
          <a:lstStyle/>
          <a:p>
            <a:r>
              <a:rPr lang="he-IL" sz="3600" b="1" u="sng" dirty="0" smtClean="0">
                <a:solidFill>
                  <a:srgbClr val="7030A0"/>
                </a:solidFill>
              </a:rPr>
              <a:t>יעדי מנהלת השרות האזרחי לאומי במגזר החרדי</a:t>
            </a:r>
          </a:p>
        </p:txBody>
      </p:sp>
      <p:sp>
        <p:nvSpPr>
          <p:cNvPr id="23554" name="מציין מיקום תוכן 2"/>
          <p:cNvSpPr>
            <a:spLocks noGrp="1"/>
          </p:cNvSpPr>
          <p:nvPr>
            <p:ph idx="1"/>
          </p:nvPr>
        </p:nvSpPr>
        <p:spPr>
          <a:xfrm>
            <a:off x="179512" y="1196752"/>
            <a:ext cx="8785099" cy="532933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he-IL" sz="2400" b="1" dirty="0" smtClean="0"/>
              <a:t>הגדלת מספר המתנדבים במנהלת.</a:t>
            </a:r>
          </a:p>
          <a:p>
            <a:pPr marL="514350" indent="-514350">
              <a:buFont typeface="+mj-lt"/>
              <a:buAutoNum type="arabicPeriod"/>
            </a:pPr>
            <a:endParaRPr lang="he-IL" sz="2400" b="1" dirty="0" smtClean="0"/>
          </a:p>
          <a:p>
            <a:pPr marL="514350" indent="-514350">
              <a:buFont typeface="+mj-lt"/>
              <a:buAutoNum type="arabicPeriod"/>
            </a:pPr>
            <a:r>
              <a:rPr lang="he-IL" sz="2400" b="1" dirty="0" smtClean="0"/>
              <a:t>הרחבת ההתנדבות במסגרות ציבוריות וממלכתיות המשרתות את כלל האוכלוסייה, מבלי לפגוע באורח החיים החרדי.</a:t>
            </a:r>
          </a:p>
          <a:p>
            <a:pPr marL="514350" indent="-514350">
              <a:buFont typeface="+mj-lt"/>
              <a:buAutoNum type="arabicPeriod"/>
            </a:pPr>
            <a:endParaRPr lang="he-IL" sz="2400" b="1" dirty="0" smtClean="0"/>
          </a:p>
          <a:p>
            <a:pPr marL="514350" indent="-514350">
              <a:buFont typeface="+mj-lt"/>
              <a:buAutoNum type="arabicPeriod"/>
            </a:pPr>
            <a:r>
              <a:rPr lang="he-IL" sz="2400" b="1" dirty="0" smtClean="0"/>
              <a:t>חיזוק הקשר של המתנדב החרדי עם החברה הישראלית.</a:t>
            </a:r>
          </a:p>
          <a:p>
            <a:pPr marL="514350" indent="-514350">
              <a:buFont typeface="+mj-lt"/>
              <a:buAutoNum type="arabicPeriod"/>
            </a:pPr>
            <a:endParaRPr lang="he-IL" sz="2400" b="1" dirty="0" smtClean="0"/>
          </a:p>
          <a:p>
            <a:pPr marL="514350" indent="-514350">
              <a:buFont typeface="+mj-lt"/>
              <a:buAutoNum type="arabicPeriod"/>
            </a:pPr>
            <a:r>
              <a:rPr lang="he-IL" sz="2400" b="1" dirty="0" smtClean="0"/>
              <a:t>הקניית כישורי חיים והרגלי עבודה.</a:t>
            </a:r>
          </a:p>
          <a:p>
            <a:pPr marL="514350" indent="-514350">
              <a:buFont typeface="+mj-lt"/>
              <a:buAutoNum type="arabicPeriod"/>
            </a:pPr>
            <a:endParaRPr lang="he-IL" sz="2400" b="1" dirty="0" smtClean="0"/>
          </a:p>
          <a:p>
            <a:pPr marL="514350" indent="-514350">
              <a:buFont typeface="+mj-lt"/>
              <a:buAutoNum type="arabicPeriod"/>
            </a:pPr>
            <a:r>
              <a:rPr lang="he-IL" sz="2400" b="1" dirty="0" smtClean="0"/>
              <a:t>הכנה לשילובו של המתנדב במעגל התעסוקה.</a:t>
            </a:r>
          </a:p>
          <a:p>
            <a:endParaRPr lang="he-IL" sz="2800" b="1" dirty="0" smtClean="0"/>
          </a:p>
          <a:p>
            <a:pPr>
              <a:buFont typeface="Arial" pitchFamily="34" charset="0"/>
              <a:buNone/>
            </a:pPr>
            <a:endParaRPr lang="he-IL" sz="2800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B87DC9-7B21-45BC-B420-E5ABFD2A8961}" type="slidenum">
              <a:rPr lang="he-IL" smtClean="0"/>
              <a:pPr>
                <a:defRPr/>
              </a:pPr>
              <a:t>3</a:t>
            </a:fld>
            <a:endParaRPr lang="he-I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1DFB21-8BE4-46B9-95F7-DC9E60F13B6A}" type="slidenum">
              <a:rPr lang="he-IL" smtClean="0"/>
              <a:pPr>
                <a:defRPr/>
              </a:pPr>
              <a:t>4</a:t>
            </a:fld>
            <a:endParaRPr lang="he-IL"/>
          </a:p>
        </p:txBody>
      </p:sp>
      <p:graphicFrame>
        <p:nvGraphicFramePr>
          <p:cNvPr id="5" name="תרשים 4"/>
          <p:cNvGraphicFramePr/>
          <p:nvPr/>
        </p:nvGraphicFramePr>
        <p:xfrm>
          <a:off x="395536" y="404664"/>
          <a:ext cx="8496944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75656" y="6165304"/>
            <a:ext cx="640871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solidFill>
                  <a:srgbClr val="7030A0"/>
                </a:solidFill>
              </a:rPr>
              <a:t>עד כה סיימו את שירותם 780 מתנדבים</a:t>
            </a:r>
            <a:endParaRPr lang="he-IL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3"/>
          <p:cNvSpPr txBox="1">
            <a:spLocks noChangeArrowheads="1"/>
          </p:cNvSpPr>
          <p:nvPr/>
        </p:nvSpPr>
        <p:spPr bwMode="auto">
          <a:xfrm>
            <a:off x="1143000" y="428625"/>
            <a:ext cx="6858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he-IL" sz="2800" b="1" u="sng">
                <a:solidFill>
                  <a:srgbClr val="7030A0"/>
                </a:solidFill>
              </a:rPr>
              <a:t>התפלגות מתנדבי 'חוק-טל' לפי סוג המסלול (שנה או שנתיים)</a:t>
            </a: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395288" y="1412875"/>
          <a:ext cx="8285162" cy="4217988"/>
        </p:xfrm>
        <a:graphic>
          <a:graphicData uri="http://schemas.openxmlformats.org/presentationml/2006/ole">
            <p:oleObj spid="_x0000_s4098" name="Worksheet" r:id="rId3" imgW="5838943" imgH="2676431" progId="Excel.Chart.8">
              <p:embed/>
            </p:oleObj>
          </a:graphicData>
        </a:graphic>
      </p:graphicFrame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31B13-F0E3-433E-871F-A176AB71C89E}" type="slidenum">
              <a:rPr lang="he-IL" smtClean="0"/>
              <a:pPr>
                <a:defRPr/>
              </a:pPr>
              <a:t>5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חלוקה על פי מקום מגורים</a:t>
            </a:r>
            <a:endParaRPr lang="en-US" smtClean="0">
              <a:cs typeface="Times New Roman" pitchFamily="18" charset="0"/>
            </a:endParaRP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>
            <p:ph idx="1"/>
          </p:nvPr>
        </p:nvGraphicFramePr>
        <p:xfrm>
          <a:off x="468313" y="1484313"/>
          <a:ext cx="8496300" cy="4681537"/>
        </p:xfrm>
        <a:graphic>
          <a:graphicData uri="http://schemas.openxmlformats.org/presentationml/2006/ole">
            <p:oleObj spid="_x0000_s7170" name="Worksheet" r:id="rId3" imgW="5800641" imgH="2657518" progId="Excel.Chart.8">
              <p:embed/>
            </p:oleObj>
          </a:graphicData>
        </a:graphic>
      </p:graphicFrame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9B7D5F-268F-4497-B5A5-6FE6FB452A6B}" type="slidenum">
              <a:rPr lang="he-IL" smtClean="0"/>
              <a:pPr>
                <a:defRPr/>
              </a:pPr>
              <a:t>6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התפלגות משרתים על פי גיל</a:t>
            </a:r>
            <a:endParaRPr lang="en-US" smtClean="0">
              <a:cs typeface="Times New Roman" pitchFamily="18" charset="0"/>
            </a:endParaRP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>
            <p:ph idx="1"/>
          </p:nvPr>
        </p:nvGraphicFramePr>
        <p:xfrm>
          <a:off x="1331913" y="2082800"/>
          <a:ext cx="7126287" cy="3259138"/>
        </p:xfrm>
        <a:graphic>
          <a:graphicData uri="http://schemas.openxmlformats.org/presentationml/2006/ole">
            <p:oleObj spid="_x0000_s24578" name="Worksheet" r:id="rId3" imgW="5810351" imgH="2657518" progId="Excel.Chart.8">
              <p:embed/>
            </p:oleObj>
          </a:graphicData>
        </a:graphic>
      </p:graphicFrame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C26B3D-4634-4C38-AD46-C8B1500ADFD3}" type="slidenum">
              <a:rPr lang="he-IL" smtClean="0"/>
              <a:pPr>
                <a:defRPr/>
              </a:pPr>
              <a:t>7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כותרת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549275"/>
          </a:xfrm>
        </p:spPr>
        <p:txBody>
          <a:bodyPr/>
          <a:lstStyle/>
          <a:p>
            <a:r>
              <a:rPr lang="he-IL" b="1" u="sng" smtClean="0">
                <a:solidFill>
                  <a:srgbClr val="7030A0"/>
                </a:solidFill>
              </a:rPr>
              <a:t>הכשרה מקצועית </a:t>
            </a:r>
          </a:p>
        </p:txBody>
      </p:sp>
      <p:sp>
        <p:nvSpPr>
          <p:cNvPr id="23554" name="מציין מיקום תוכן 2"/>
          <p:cNvSpPr>
            <a:spLocks noGrp="1"/>
          </p:cNvSpPr>
          <p:nvPr>
            <p:ph idx="1"/>
          </p:nvPr>
        </p:nvSpPr>
        <p:spPr>
          <a:xfrm>
            <a:off x="179388" y="765175"/>
            <a:ext cx="8785225" cy="5976938"/>
          </a:xfrm>
        </p:spPr>
        <p:txBody>
          <a:bodyPr/>
          <a:lstStyle/>
          <a:p>
            <a:r>
              <a:rPr lang="he-IL" sz="2800" b="1" dirty="0" smtClean="0"/>
              <a:t>עד כה, לא נעשו פעולות לבניית תוכניות הכשרה מקצועית במנהלת. </a:t>
            </a:r>
          </a:p>
          <a:p>
            <a:pPr>
              <a:buFont typeface="Arial" pitchFamily="34" charset="0"/>
              <a:buNone/>
            </a:pPr>
            <a:endParaRPr lang="he-IL" sz="2800" b="1" dirty="0" smtClean="0"/>
          </a:p>
          <a:p>
            <a:r>
              <a:rPr lang="he-IL" sz="2800" b="1" dirty="0" smtClean="0"/>
              <a:t>כיום, כל מתנדב ממלא, עם כניסתו לשירות האזרחי, שאלון לגבי מצב השכלתו וכיווני התעניינות מקצועיים. </a:t>
            </a:r>
          </a:p>
          <a:p>
            <a:pPr>
              <a:buNone/>
            </a:pPr>
            <a:endParaRPr lang="he-IL" sz="2800" b="1" dirty="0" smtClean="0"/>
          </a:p>
          <a:p>
            <a:endParaRPr lang="he-IL" sz="2800" b="1" dirty="0" smtClean="0"/>
          </a:p>
          <a:p>
            <a:r>
              <a:rPr lang="he-IL" sz="2800" b="1" dirty="0" smtClean="0"/>
              <a:t>בחודשים האחרונים אנו מקדמים תוכנית הכשרה להתנדבות עוד לפני תחילת השירות, לכלל המתנדבים. </a:t>
            </a:r>
          </a:p>
          <a:p>
            <a:endParaRPr lang="he-IL" sz="2800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B87DC9-7B21-45BC-B420-E5ABFD2A8961}" type="slidenum">
              <a:rPr lang="he-IL" smtClean="0"/>
              <a:pPr>
                <a:defRPr/>
              </a:pPr>
              <a:t>8</a:t>
            </a:fld>
            <a:endParaRPr lang="he-I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כותרת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549275"/>
          </a:xfrm>
        </p:spPr>
        <p:txBody>
          <a:bodyPr/>
          <a:lstStyle/>
          <a:p>
            <a:r>
              <a:rPr lang="he-IL" b="1" u="sng" smtClean="0">
                <a:solidFill>
                  <a:srgbClr val="7030A0"/>
                </a:solidFill>
              </a:rPr>
              <a:t>הכשרה מקצועית </a:t>
            </a:r>
          </a:p>
        </p:txBody>
      </p:sp>
      <p:sp>
        <p:nvSpPr>
          <p:cNvPr id="24578" name="מציין מיקום תוכן 2"/>
          <p:cNvSpPr>
            <a:spLocks noGrp="1"/>
          </p:cNvSpPr>
          <p:nvPr>
            <p:ph idx="1"/>
          </p:nvPr>
        </p:nvSpPr>
        <p:spPr>
          <a:xfrm>
            <a:off x="179388" y="765175"/>
            <a:ext cx="8964612" cy="5976938"/>
          </a:xfrm>
        </p:spPr>
        <p:txBody>
          <a:bodyPr/>
          <a:lstStyle/>
          <a:p>
            <a:r>
              <a:rPr lang="he-IL" sz="1400" b="1" dirty="0" smtClean="0"/>
              <a:t>מתנהלים מגעים מול קרן קמ"ח, הג'וינט, המכללה החרדית ועוד, על מנת לבנות תוכניות הכשרה מקצועית לחרדים בוגרי השירות האזרחי. </a:t>
            </a:r>
          </a:p>
          <a:p>
            <a:endParaRPr lang="he-IL" sz="1400" b="1" dirty="0" smtClean="0">
              <a:solidFill>
                <a:srgbClr val="FF0000"/>
              </a:solidFill>
            </a:endParaRPr>
          </a:p>
          <a:p>
            <a:r>
              <a:rPr lang="he-IL" sz="1600" b="1" dirty="0" smtClean="0">
                <a:solidFill>
                  <a:srgbClr val="7030A0"/>
                </a:solidFill>
              </a:rPr>
              <a:t>תוכנית ל-1000 מתנדבים בשנה, כוללת קורסים מקצועיים בהיקף של 250-500 שעות.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BC1765-6555-4A5D-BD60-6FDFD7E33A70}" type="slidenum">
              <a:rPr lang="he-IL" smtClean="0"/>
              <a:pPr>
                <a:defRPr/>
              </a:pPr>
              <a:t>9</a:t>
            </a:fld>
            <a:endParaRPr lang="he-IL"/>
          </a:p>
        </p:txBody>
      </p:sp>
      <p:graphicFrame>
        <p:nvGraphicFramePr>
          <p:cNvPr id="5" name="טבלה 4"/>
          <p:cNvGraphicFramePr>
            <a:graphicFrameLocks noGrp="1"/>
          </p:cNvGraphicFramePr>
          <p:nvPr/>
        </p:nvGraphicFramePr>
        <p:xfrm>
          <a:off x="395536" y="2348880"/>
          <a:ext cx="8594352" cy="339777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180103"/>
                <a:gridCol w="1533950"/>
                <a:gridCol w="1838326"/>
                <a:gridCol w="2041973"/>
              </a:tblGrid>
              <a:tr h="381169"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הקורס/הכשרה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עלות ממוצעת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מס' משתתפים 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סה"כ עלות ממוצעת</a:t>
                      </a:r>
                      <a:endParaRPr lang="he-IL" sz="2000" dirty="0"/>
                    </a:p>
                  </a:txBody>
                  <a:tcPr/>
                </a:tc>
              </a:tr>
              <a:tr h="336400"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קורס מקצועי 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10,000</a:t>
                      </a:r>
                      <a:r>
                        <a:rPr lang="he-IL" sz="2000" baseline="0" dirty="0" smtClean="0"/>
                        <a:t> 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10</a:t>
                      </a:r>
                      <a:r>
                        <a:rPr lang="he-IL" sz="2000" baseline="0" dirty="0" smtClean="0"/>
                        <a:t> מיליון ₪ </a:t>
                      </a:r>
                      <a:endParaRPr lang="he-IL" sz="2000" dirty="0"/>
                    </a:p>
                  </a:txBody>
                  <a:tcPr/>
                </a:tc>
              </a:tr>
              <a:tr h="324396"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מבחן</a:t>
                      </a:r>
                      <a:r>
                        <a:rPr lang="he-IL" sz="2000" baseline="0" dirty="0" smtClean="0"/>
                        <a:t> </a:t>
                      </a:r>
                      <a:r>
                        <a:rPr lang="en-US" sz="2000" baseline="0" dirty="0" smtClean="0"/>
                        <a:t>T.I.L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dirty="0" smtClean="0"/>
                        <a:t>500</a:t>
                      </a:r>
                      <a:endParaRPr lang="he-IL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dirty="0" smtClean="0"/>
                        <a:t>1000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dirty="0" smtClean="0"/>
                        <a:t>500 </a:t>
                      </a:r>
                      <a:r>
                        <a:rPr lang="he-IL" sz="2000" dirty="0" smtClean="0"/>
                        <a:t> </a:t>
                      </a:r>
                      <a:r>
                        <a:rPr lang="he-IL" sz="2000" dirty="0" err="1" smtClean="0"/>
                        <a:t>אש"ח</a:t>
                      </a:r>
                      <a:endParaRPr lang="he-IL" sz="2000" dirty="0"/>
                    </a:p>
                  </a:txBody>
                  <a:tcPr/>
                </a:tc>
              </a:tr>
              <a:tr h="473179">
                <a:tc gridSpan="4">
                  <a:txBody>
                    <a:bodyPr/>
                    <a:lstStyle/>
                    <a:p>
                      <a:pPr rtl="1"/>
                      <a:r>
                        <a:rPr lang="he-IL" sz="2000" baseline="0" dirty="0" smtClean="0">
                          <a:solidFill>
                            <a:srgbClr val="7030A0"/>
                          </a:solidFill>
                        </a:rPr>
                        <a:t>                                    סה"כ עלות ההכשרות – 10.5 מיליון ₪ </a:t>
                      </a:r>
                      <a:endParaRPr lang="he-IL" sz="20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667047">
                <a:tc gridSpan="4"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he-IL" sz="2000" dirty="0" err="1" smtClean="0">
                          <a:solidFill>
                            <a:schemeClr val="tx1"/>
                          </a:solidFill>
                        </a:rPr>
                        <a:t>מאטצ'ינג</a:t>
                      </a:r>
                      <a:r>
                        <a:rPr lang="he-IL" sz="20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he-IL" sz="2000" dirty="0" smtClean="0"/>
                        <a:t>קרן קמ"ח :</a:t>
                      </a:r>
                      <a:r>
                        <a:rPr lang="he-IL" sz="2000" baseline="0" dirty="0" smtClean="0"/>
                        <a:t> 40% מעלות הלימודים+ 50% מעלות מבחן </a:t>
                      </a:r>
                      <a:r>
                        <a:rPr lang="en-US" sz="2000" baseline="0" dirty="0" smtClean="0"/>
                        <a:t> =  T.I.L </a:t>
                      </a:r>
                    </a:p>
                    <a:p>
                      <a:pPr rtl="1"/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4,250,000                                                                           </a:t>
                      </a:r>
                      <a:endParaRPr lang="he-IL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730032">
                <a:tc gridSpan="4"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solidFill>
                            <a:srgbClr val="7030A0"/>
                          </a:solidFill>
                        </a:rPr>
                        <a:t>השתתפות המתנדבים</a:t>
                      </a:r>
                      <a:r>
                        <a:rPr lang="he-IL" sz="2000" baseline="0" dirty="0" smtClean="0">
                          <a:solidFill>
                            <a:srgbClr val="7030A0"/>
                          </a:solidFill>
                        </a:rPr>
                        <a:t> – 10% מהעלות =  כ-  1,000,000</a:t>
                      </a:r>
                    </a:p>
                    <a:p>
                      <a:pPr algn="ctr" rtl="1"/>
                      <a:r>
                        <a:rPr lang="he-IL" sz="20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he-IL" sz="2000" u="none" dirty="0" smtClean="0">
                          <a:solidFill>
                            <a:srgbClr val="7030A0"/>
                          </a:solidFill>
                        </a:rPr>
                        <a:t>                       </a:t>
                      </a:r>
                      <a:r>
                        <a:rPr lang="he-IL" sz="2000" b="1" u="none" dirty="0" smtClean="0">
                          <a:solidFill>
                            <a:srgbClr val="7030A0"/>
                          </a:solidFill>
                        </a:rPr>
                        <a:t>תקציב נדרש למנהלת :</a:t>
                      </a:r>
                      <a:r>
                        <a:rPr lang="en-US" sz="2000" b="1" u="none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he-IL" sz="2000" b="1" u="none" dirty="0" smtClean="0">
                          <a:solidFill>
                            <a:srgbClr val="7030A0"/>
                          </a:solidFill>
                        </a:rPr>
                        <a:t>  5,250,000</a:t>
                      </a:r>
                      <a:r>
                        <a:rPr lang="he-IL" sz="2000" b="1" u="none" baseline="0" dirty="0" smtClean="0">
                          <a:solidFill>
                            <a:srgbClr val="7030A0"/>
                          </a:solidFill>
                        </a:rPr>
                        <a:t> ₪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מסמך" ma:contentTypeID="0x010100F37B60B2160B474FAC1ABD7E52223BB8" ma:contentTypeVersion="1" ma:contentTypeDescription="צור מסמך חדש." ma:contentTypeScope="" ma:versionID="c6ac9d64b852049e831a277185b25ffc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3f98e794e2056b1bb979639121375c8f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מתזמן תאריך התחלה" ma:description="" ma:internalName="PublishingStartDate">
      <xsd:simpleType>
        <xsd:restriction base="dms:Unknown"/>
      </xsd:simpleType>
    </xsd:element>
    <xsd:element name="PublishingExpirationDate" ma:index="9" nillable="true" ma:displayName="מתזמן תאריך סיום" ma:description="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סוג תוכן" ma:readOnly="true"/>
        <xsd:element ref="dc:title" minOccurs="0" maxOccurs="1" ma:index="4" ma:displayName="כותרת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F5A6A10-3FD3-4864-B11B-B82E593FDB5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D4DDB47-5EB1-48B6-80F1-33266DD4DB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53FACA24-DA3F-4A6C-9FBA-3C2E5A62568F}">
  <ds:schemaRefs>
    <ds:schemaRef ds:uri="http://schemas.microsoft.com/office/2006/metadata/propertie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4271</TotalTime>
  <Words>550</Words>
  <Application>Microsoft Office PowerPoint</Application>
  <PresentationFormat>‫הצגה על המסך (4:3)</PresentationFormat>
  <Paragraphs>107</Paragraphs>
  <Slides>12</Slides>
  <Notes>2</Notes>
  <HiddenSlides>0</HiddenSlides>
  <MMClips>0</MMClips>
  <ScaleCrop>false</ScaleCrop>
  <HeadingPairs>
    <vt:vector size="6" baseType="variant">
      <vt:variant>
        <vt:lpstr>ערכת נושא</vt:lpstr>
      </vt:variant>
      <vt:variant>
        <vt:i4>1</vt:i4>
      </vt:variant>
      <vt:variant>
        <vt:lpstr>שרתי OLE מוטבעים</vt:lpstr>
      </vt:variant>
      <vt:variant>
        <vt:i4>1</vt:i4>
      </vt:variant>
      <vt:variant>
        <vt:lpstr>כותרות שקופיות</vt:lpstr>
      </vt:variant>
      <vt:variant>
        <vt:i4>12</vt:i4>
      </vt:variant>
    </vt:vector>
  </HeadingPairs>
  <TitlesOfParts>
    <vt:vector size="14" baseType="lpstr">
      <vt:lpstr>ערכת נושא Office</vt:lpstr>
      <vt:lpstr>Worksheet</vt:lpstr>
      <vt:lpstr>שקופית 1</vt:lpstr>
      <vt:lpstr>שקופית 2</vt:lpstr>
      <vt:lpstr>יעדי מנהלת השרות האזרחי לאומי במגזר החרדי</vt:lpstr>
      <vt:lpstr>שקופית 4</vt:lpstr>
      <vt:lpstr>שקופית 5</vt:lpstr>
      <vt:lpstr>חלוקה על פי מקום מגורים</vt:lpstr>
      <vt:lpstr>התפלגות משרתים על פי גיל</vt:lpstr>
      <vt:lpstr>הכשרה מקצועית </vt:lpstr>
      <vt:lpstr>הכשרה מקצועית </vt:lpstr>
      <vt:lpstr> החסמים להרחבת הגיוס לשירות האזרחי כיום :  </vt:lpstr>
      <vt:lpstr>עיקרי התוכנית להגדלת מספר המתנדבים</vt:lpstr>
      <vt:lpstr>שקופית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Lior Shohat</dc:creator>
  <cp:lastModifiedBy>visitor</cp:lastModifiedBy>
  <cp:revision>218</cp:revision>
  <dcterms:modified xsi:type="dcterms:W3CDTF">2012-07-19T09:06:30Z</dcterms:modified>
  <cp:contentType>מסמך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0x010100F37B60B2160B474FAC1ABD7E52223BB8</vt:lpwstr>
  </property>
</Properties>
</file>