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5"/>
  </p:sldMasterIdLst>
  <p:notesMasterIdLst>
    <p:notesMasterId r:id="rId24"/>
  </p:notesMasterIdLst>
  <p:handoutMasterIdLst>
    <p:handoutMasterId r:id="rId25"/>
  </p:handoutMasterIdLst>
  <p:sldIdLst>
    <p:sldId id="256" r:id="rId6"/>
    <p:sldId id="294" r:id="rId7"/>
    <p:sldId id="271" r:id="rId8"/>
    <p:sldId id="285" r:id="rId9"/>
    <p:sldId id="301" r:id="rId10"/>
    <p:sldId id="287" r:id="rId11"/>
    <p:sldId id="268" r:id="rId12"/>
    <p:sldId id="270" r:id="rId13"/>
    <p:sldId id="296" r:id="rId14"/>
    <p:sldId id="283" r:id="rId15"/>
    <p:sldId id="273" r:id="rId16"/>
    <p:sldId id="274" r:id="rId17"/>
    <p:sldId id="297" r:id="rId18"/>
    <p:sldId id="298" r:id="rId19"/>
    <p:sldId id="276" r:id="rId20"/>
    <p:sldId id="300" r:id="rId21"/>
    <p:sldId id="299" r:id="rId22"/>
    <p:sldId id="302" r:id="rId23"/>
  </p:sldIdLst>
  <p:sldSz cx="9144000" cy="6858000" type="screen4x3"/>
  <p:notesSz cx="6731000" cy="98552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r" defTabSz="914400" rtl="1" eaLnBrk="1" latinLnBrk="0" hangingPunct="1">
      <a:defRPr kern="1200">
        <a:solidFill>
          <a:schemeClr val="tx1"/>
        </a:solidFill>
        <a:latin typeface="Times New Roman" pitchFamily="18" charset="0"/>
        <a:ea typeface="+mn-ea"/>
        <a:cs typeface="+mn-cs"/>
      </a:defRPr>
    </a:lvl6pPr>
    <a:lvl7pPr marL="2743200" algn="r" defTabSz="914400" rtl="1" eaLnBrk="1" latinLnBrk="0" hangingPunct="1">
      <a:defRPr kern="1200">
        <a:solidFill>
          <a:schemeClr val="tx1"/>
        </a:solidFill>
        <a:latin typeface="Times New Roman" pitchFamily="18" charset="0"/>
        <a:ea typeface="+mn-ea"/>
        <a:cs typeface="+mn-cs"/>
      </a:defRPr>
    </a:lvl7pPr>
    <a:lvl8pPr marL="3200400" algn="r" defTabSz="914400" rtl="1" eaLnBrk="1" latinLnBrk="0" hangingPunct="1">
      <a:defRPr kern="1200">
        <a:solidFill>
          <a:schemeClr val="tx1"/>
        </a:solidFill>
        <a:latin typeface="Times New Roman" pitchFamily="18" charset="0"/>
        <a:ea typeface="+mn-ea"/>
        <a:cs typeface="+mn-cs"/>
      </a:defRPr>
    </a:lvl8pPr>
    <a:lvl9pPr marL="3657600" algn="r" defTabSz="914400" rtl="1" eaLnBrk="1" latinLnBrk="0" hangingPunct="1">
      <a:defRPr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nistry Of Industry Trade And Labo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FFE7"/>
    <a:srgbClr val="000099"/>
    <a:srgbClr val="0000FF"/>
    <a:srgbClr val="0033CC"/>
    <a:srgbClr val="000000"/>
    <a:srgbClr val="99FF99"/>
    <a:srgbClr val="FFFFAB"/>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328" autoAdjust="0"/>
    <p:restoredTop sz="89845" autoAdjust="0"/>
  </p:normalViewPr>
  <p:slideViewPr>
    <p:cSldViewPr>
      <p:cViewPr>
        <p:scale>
          <a:sx n="75" d="100"/>
          <a:sy n="75" d="100"/>
        </p:scale>
        <p:origin x="-1128" y="-5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120" y="0"/>
    </p:cViewPr>
  </p:sorterViewPr>
  <p:notesViewPr>
    <p:cSldViewPr>
      <p:cViewPr varScale="1">
        <p:scale>
          <a:sx n="66" d="100"/>
          <a:sy n="66" d="100"/>
        </p:scale>
        <p:origin x="0" y="0"/>
      </p:cViewPr>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Eliahu%20Ben%20Moshe\My%20Documents\A-Private\Local%20Projects\PopProjbyreligiosity\TableGenerato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he-IL"/>
  <c:chart>
    <c:title>
      <c:tx>
        <c:rich>
          <a:bodyPr/>
          <a:lstStyle/>
          <a:p>
            <a:pPr>
              <a:defRPr sz="2400"/>
            </a:pPr>
            <a:r>
              <a:rPr lang="he-IL" sz="2400"/>
              <a:t>חלקה של האוכלוסייה החרדית  מכלל האוכלוסייה הישראלית, שתי חלופות, 2005, 2010,</a:t>
            </a:r>
            <a:r>
              <a:rPr lang="he-IL" sz="2400" baseline="0"/>
              <a:t> 2025</a:t>
            </a:r>
            <a:endParaRPr lang="he-IL" sz="2400"/>
          </a:p>
        </c:rich>
      </c:tx>
      <c:layout/>
    </c:title>
    <c:plotArea>
      <c:layout/>
      <c:barChart>
        <c:barDir val="col"/>
        <c:grouping val="clustered"/>
        <c:ser>
          <c:idx val="0"/>
          <c:order val="0"/>
          <c:tx>
            <c:strRef>
              <c:f>Sheet1!$V$75</c:f>
              <c:strCache>
                <c:ptCount val="1"/>
                <c:pt idx="0">
                  <c:v>חרדים באוכלוסייה הישראלית</c:v>
                </c:pt>
              </c:strCache>
            </c:strRef>
          </c:tx>
          <c:dLbls>
            <c:txPr>
              <a:bodyPr/>
              <a:lstStyle/>
              <a:p>
                <a:pPr>
                  <a:defRPr sz="1600"/>
                </a:pPr>
                <a:endParaRPr lang="he-IL"/>
              </a:p>
            </c:txPr>
            <c:showVal val="1"/>
          </c:dLbls>
          <c:cat>
            <c:multiLvlStrRef>
              <c:f>Sheet1!$W$73:$AB$74</c:f>
              <c:multiLvlStrCache>
                <c:ptCount val="6"/>
                <c:lvl>
                  <c:pt idx="0">
                    <c:v>2025</c:v>
                  </c:pt>
                  <c:pt idx="1">
                    <c:v>2010</c:v>
                  </c:pt>
                  <c:pt idx="2">
                    <c:v>2005</c:v>
                  </c:pt>
                  <c:pt idx="3">
                    <c:v>2005</c:v>
                  </c:pt>
                  <c:pt idx="4">
                    <c:v>2010</c:v>
                  </c:pt>
                  <c:pt idx="5">
                    <c:v>2025</c:v>
                  </c:pt>
                </c:lvl>
                <c:lvl>
                  <c:pt idx="0">
                    <c:v>חלופה נמוכה</c:v>
                  </c:pt>
                  <c:pt idx="3">
                    <c:v>חלופה גבוהה</c:v>
                  </c:pt>
                </c:lvl>
              </c:multiLvlStrCache>
            </c:multiLvlStrRef>
          </c:cat>
          <c:val>
            <c:numRef>
              <c:f>Sheet1!$W$75:$AB$75</c:f>
              <c:numCache>
                <c:formatCode>0.0%</c:formatCode>
                <c:ptCount val="6"/>
                <c:pt idx="0">
                  <c:v>0.12023583912402611</c:v>
                </c:pt>
                <c:pt idx="1">
                  <c:v>9.0601274201552187E-2</c:v>
                </c:pt>
                <c:pt idx="2">
                  <c:v>8.427853553481704E-2</c:v>
                </c:pt>
                <c:pt idx="3">
                  <c:v>9.016511127063892E-2</c:v>
                </c:pt>
                <c:pt idx="4">
                  <c:v>0.10092055579364753</c:v>
                </c:pt>
                <c:pt idx="5">
                  <c:v>0.15513754045307443</c:v>
                </c:pt>
              </c:numCache>
            </c:numRef>
          </c:val>
        </c:ser>
        <c:axId val="131740032"/>
        <c:axId val="131741568"/>
      </c:barChart>
      <c:catAx>
        <c:axId val="131740032"/>
        <c:scaling>
          <c:orientation val="maxMin"/>
        </c:scaling>
        <c:axPos val="b"/>
        <c:tickLblPos val="nextTo"/>
        <c:txPr>
          <a:bodyPr/>
          <a:lstStyle/>
          <a:p>
            <a:pPr>
              <a:defRPr sz="1600"/>
            </a:pPr>
            <a:endParaRPr lang="he-IL"/>
          </a:p>
        </c:txPr>
        <c:crossAx val="131741568"/>
        <c:crosses val="autoZero"/>
        <c:auto val="1"/>
        <c:lblAlgn val="ctr"/>
        <c:lblOffset val="100"/>
      </c:catAx>
      <c:valAx>
        <c:axId val="131741568"/>
        <c:scaling>
          <c:orientation val="minMax"/>
          <c:max val="0.25"/>
        </c:scaling>
        <c:axPos val="r"/>
        <c:majorGridlines/>
        <c:numFmt formatCode="0.0%" sourceLinked="1"/>
        <c:tickLblPos val="nextTo"/>
        <c:txPr>
          <a:bodyPr/>
          <a:lstStyle/>
          <a:p>
            <a:pPr>
              <a:defRPr sz="1400"/>
            </a:pPr>
            <a:endParaRPr lang="he-IL"/>
          </a:p>
        </c:txPr>
        <c:crossAx val="131740032"/>
        <c:crosses val="autoZero"/>
        <c:crossBetween val="between"/>
      </c:valAx>
    </c:plotArea>
    <c:plotVisOnly val="1"/>
  </c:chart>
  <c:spPr>
    <a:solidFill>
      <a:srgbClr val="C0504D">
        <a:lumMod val="75000"/>
        <a:alpha val="30000"/>
      </a:srgbClr>
    </a:solidFill>
  </c:spPr>
  <c:txPr>
    <a:bodyPr/>
    <a:lstStyle/>
    <a:p>
      <a:pPr>
        <a:defRPr sz="1200" b="1"/>
      </a:pPr>
      <a:endParaRPr lang="he-IL"/>
    </a:p>
  </c:txPr>
  <c:externalData r:id="rId1"/>
</c:chartSpace>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3813175" y="0"/>
            <a:ext cx="2917825" cy="492125"/>
          </a:xfrm>
          <a:prstGeom prst="rect">
            <a:avLst/>
          </a:prstGeom>
          <a:noFill/>
          <a:ln w="12700" cap="sq">
            <a:noFill/>
            <a:miter lim="800000"/>
            <a:headEnd type="none" w="sm" len="sm"/>
            <a:tailEnd type="none" w="sm" len="sm"/>
          </a:ln>
          <a:effectLst/>
        </p:spPr>
        <p:txBody>
          <a:bodyPr vert="horz" wrap="square" lIns="99048" tIns="49524" rIns="99048" bIns="49524" numCol="1" anchor="t" anchorCtr="0" compatLnSpc="1">
            <a:prstTxWarp prst="textNoShape">
              <a:avLst/>
            </a:prstTxWarp>
          </a:bodyPr>
          <a:lstStyle>
            <a:lvl1pPr algn="r" defTabSz="990600" rtl="1">
              <a:defRPr sz="1300"/>
            </a:lvl1pPr>
          </a:lstStyle>
          <a:p>
            <a:endParaRPr lang="en-US"/>
          </a:p>
        </p:txBody>
      </p:sp>
      <p:sp>
        <p:nvSpPr>
          <p:cNvPr id="20483" name="Rectangle 3"/>
          <p:cNvSpPr>
            <a:spLocks noGrp="1" noChangeArrowheads="1"/>
          </p:cNvSpPr>
          <p:nvPr>
            <p:ph type="dt" sz="quarter" idx="1"/>
          </p:nvPr>
        </p:nvSpPr>
        <p:spPr bwMode="auto">
          <a:xfrm>
            <a:off x="0" y="0"/>
            <a:ext cx="2917825" cy="492125"/>
          </a:xfrm>
          <a:prstGeom prst="rect">
            <a:avLst/>
          </a:prstGeom>
          <a:noFill/>
          <a:ln w="12700" cap="sq">
            <a:noFill/>
            <a:miter lim="800000"/>
            <a:headEnd type="none" w="sm" len="sm"/>
            <a:tailEnd type="none" w="sm" len="sm"/>
          </a:ln>
          <a:effectLst/>
        </p:spPr>
        <p:txBody>
          <a:bodyPr vert="horz" wrap="square" lIns="99048" tIns="49524" rIns="99048" bIns="49524" numCol="1" anchor="t" anchorCtr="0" compatLnSpc="1">
            <a:prstTxWarp prst="textNoShape">
              <a:avLst/>
            </a:prstTxWarp>
          </a:bodyPr>
          <a:lstStyle>
            <a:lvl1pPr defTabSz="990600" rtl="1">
              <a:defRPr sz="1300"/>
            </a:lvl1pPr>
          </a:lstStyle>
          <a:p>
            <a:endParaRPr lang="en-US"/>
          </a:p>
        </p:txBody>
      </p:sp>
      <p:sp>
        <p:nvSpPr>
          <p:cNvPr id="20484" name="Rectangle 4"/>
          <p:cNvSpPr>
            <a:spLocks noGrp="1" noChangeArrowheads="1"/>
          </p:cNvSpPr>
          <p:nvPr>
            <p:ph type="ftr" sz="quarter" idx="2"/>
          </p:nvPr>
        </p:nvSpPr>
        <p:spPr bwMode="auto">
          <a:xfrm>
            <a:off x="3813175" y="9363075"/>
            <a:ext cx="2917825" cy="492125"/>
          </a:xfrm>
          <a:prstGeom prst="rect">
            <a:avLst/>
          </a:prstGeom>
          <a:noFill/>
          <a:ln w="12700" cap="sq">
            <a:noFill/>
            <a:miter lim="800000"/>
            <a:headEnd type="none" w="sm" len="sm"/>
            <a:tailEnd type="none" w="sm" len="sm"/>
          </a:ln>
          <a:effectLst/>
        </p:spPr>
        <p:txBody>
          <a:bodyPr vert="horz" wrap="square" lIns="99048" tIns="49524" rIns="99048" bIns="49524" numCol="1" anchor="b" anchorCtr="0" compatLnSpc="1">
            <a:prstTxWarp prst="textNoShape">
              <a:avLst/>
            </a:prstTxWarp>
          </a:bodyPr>
          <a:lstStyle>
            <a:lvl1pPr algn="r" defTabSz="990600" rtl="1">
              <a:defRPr sz="1300"/>
            </a:lvl1pPr>
          </a:lstStyle>
          <a:p>
            <a:endParaRPr lang="en-US"/>
          </a:p>
        </p:txBody>
      </p:sp>
      <p:sp>
        <p:nvSpPr>
          <p:cNvPr id="20485" name="Rectangle 5"/>
          <p:cNvSpPr>
            <a:spLocks noGrp="1" noChangeArrowheads="1"/>
          </p:cNvSpPr>
          <p:nvPr>
            <p:ph type="sldNum" sz="quarter" idx="3"/>
          </p:nvPr>
        </p:nvSpPr>
        <p:spPr bwMode="auto">
          <a:xfrm>
            <a:off x="0" y="9363075"/>
            <a:ext cx="2917825" cy="492125"/>
          </a:xfrm>
          <a:prstGeom prst="rect">
            <a:avLst/>
          </a:prstGeom>
          <a:noFill/>
          <a:ln w="12700" cap="sq">
            <a:noFill/>
            <a:miter lim="800000"/>
            <a:headEnd type="none" w="sm" len="sm"/>
            <a:tailEnd type="none" w="sm" len="sm"/>
          </a:ln>
          <a:effectLst/>
        </p:spPr>
        <p:txBody>
          <a:bodyPr vert="horz" wrap="square" lIns="99048" tIns="49524" rIns="99048" bIns="49524" numCol="1" anchor="b" anchorCtr="0" compatLnSpc="1">
            <a:prstTxWarp prst="textNoShape">
              <a:avLst/>
            </a:prstTxWarp>
          </a:bodyPr>
          <a:lstStyle>
            <a:lvl1pPr defTabSz="990600" rtl="1">
              <a:defRPr sz="1300">
                <a:cs typeface="Times New Roman" pitchFamily="18" charset="0"/>
              </a:defRPr>
            </a:lvl1pPr>
          </a:lstStyle>
          <a:p>
            <a:fld id="{4B1CB9E0-E636-49B8-AD63-E44660153D74}" type="slidenum">
              <a:rPr lang="he-IL"/>
              <a:pPr/>
              <a:t>‹#›</a:t>
            </a:fld>
            <a:endParaRPr lang="he-I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13175" y="0"/>
            <a:ext cx="2917825" cy="492125"/>
          </a:xfrm>
          <a:prstGeom prst="rect">
            <a:avLst/>
          </a:prstGeom>
          <a:noFill/>
          <a:ln w="12700" cap="sq">
            <a:noFill/>
            <a:miter lim="800000"/>
            <a:headEnd type="none" w="sm" len="sm"/>
            <a:tailEnd type="none" w="sm" len="sm"/>
          </a:ln>
          <a:effectLst/>
        </p:spPr>
        <p:txBody>
          <a:bodyPr vert="horz" wrap="square" lIns="99048" tIns="49524" rIns="99048" bIns="49524" numCol="1" anchor="t" anchorCtr="0" compatLnSpc="1">
            <a:prstTxWarp prst="textNoShape">
              <a:avLst/>
            </a:prstTxWarp>
          </a:bodyPr>
          <a:lstStyle>
            <a:lvl1pPr algn="r" defTabSz="990600" rtl="1">
              <a:defRPr sz="1300"/>
            </a:lvl1pPr>
          </a:lstStyle>
          <a:p>
            <a:endParaRPr lang="en-US"/>
          </a:p>
        </p:txBody>
      </p:sp>
      <p:sp>
        <p:nvSpPr>
          <p:cNvPr id="2051" name="Rectangle 3"/>
          <p:cNvSpPr>
            <a:spLocks noChangeArrowheads="1"/>
          </p:cNvSpPr>
          <p:nvPr>
            <p:ph type="sldImg" idx="2"/>
          </p:nvPr>
        </p:nvSpPr>
        <p:spPr bwMode="auto">
          <a:xfrm>
            <a:off x="903288" y="739775"/>
            <a:ext cx="4926012" cy="3694113"/>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896938" y="4679950"/>
            <a:ext cx="4937125" cy="4435475"/>
          </a:xfrm>
          <a:prstGeom prst="rect">
            <a:avLst/>
          </a:prstGeom>
          <a:noFill/>
          <a:ln w="12700" cap="sq">
            <a:noFill/>
            <a:miter lim="800000"/>
            <a:headEnd type="none" w="sm" len="sm"/>
            <a:tailEnd type="none" w="sm" len="sm"/>
          </a:ln>
          <a:effectLst/>
        </p:spPr>
        <p:txBody>
          <a:bodyPr vert="horz" wrap="square" lIns="99048" tIns="49524" rIns="99048" bIns="49524" numCol="1" anchor="t" anchorCtr="0" compatLnSpc="1">
            <a:prstTxWarp prst="textNoShape">
              <a:avLst/>
            </a:prstTxWarp>
          </a:bodyPr>
          <a:lstStyle/>
          <a:p>
            <a:pPr lvl="0"/>
            <a:r>
              <a:rPr lang="he-IL" smtClean="0"/>
              <a:t>לחץ כדי לערוך סגנונות טקסט של תבנית הבסיס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a:p>
            <a:pPr lvl="4"/>
            <a:endParaRPr lang="he-IL" smtClean="0"/>
          </a:p>
        </p:txBody>
      </p:sp>
      <p:sp>
        <p:nvSpPr>
          <p:cNvPr id="2053" name="Rectangle 5"/>
          <p:cNvSpPr>
            <a:spLocks noGrp="1" noChangeArrowheads="1"/>
          </p:cNvSpPr>
          <p:nvPr>
            <p:ph type="dt" idx="1"/>
          </p:nvPr>
        </p:nvSpPr>
        <p:spPr bwMode="auto">
          <a:xfrm>
            <a:off x="0" y="0"/>
            <a:ext cx="2917825" cy="492125"/>
          </a:xfrm>
          <a:prstGeom prst="rect">
            <a:avLst/>
          </a:prstGeom>
          <a:noFill/>
          <a:ln w="12700" cap="sq">
            <a:noFill/>
            <a:miter lim="800000"/>
            <a:headEnd type="none" w="sm" len="sm"/>
            <a:tailEnd type="none" w="sm" len="sm"/>
          </a:ln>
          <a:effectLst/>
        </p:spPr>
        <p:txBody>
          <a:bodyPr vert="horz" wrap="square" lIns="99048" tIns="49524" rIns="99048" bIns="49524" numCol="1" anchor="t" anchorCtr="0" compatLnSpc="1">
            <a:prstTxWarp prst="textNoShape">
              <a:avLst/>
            </a:prstTxWarp>
          </a:bodyPr>
          <a:lstStyle>
            <a:lvl1pPr defTabSz="990600" rtl="1">
              <a:defRPr sz="1300"/>
            </a:lvl1pPr>
          </a:lstStyle>
          <a:p>
            <a:endParaRPr lang="en-US"/>
          </a:p>
        </p:txBody>
      </p:sp>
      <p:sp>
        <p:nvSpPr>
          <p:cNvPr id="2054" name="Rectangle 6"/>
          <p:cNvSpPr>
            <a:spLocks noGrp="1" noChangeArrowheads="1"/>
          </p:cNvSpPr>
          <p:nvPr>
            <p:ph type="ftr" sz="quarter" idx="4"/>
          </p:nvPr>
        </p:nvSpPr>
        <p:spPr bwMode="auto">
          <a:xfrm>
            <a:off x="3813175" y="9363075"/>
            <a:ext cx="2917825" cy="492125"/>
          </a:xfrm>
          <a:prstGeom prst="rect">
            <a:avLst/>
          </a:prstGeom>
          <a:noFill/>
          <a:ln w="12700" cap="sq">
            <a:noFill/>
            <a:miter lim="800000"/>
            <a:headEnd type="none" w="sm" len="sm"/>
            <a:tailEnd type="none" w="sm" len="sm"/>
          </a:ln>
          <a:effectLst/>
        </p:spPr>
        <p:txBody>
          <a:bodyPr vert="horz" wrap="square" lIns="99048" tIns="49524" rIns="99048" bIns="49524" numCol="1" anchor="b" anchorCtr="0" compatLnSpc="1">
            <a:prstTxWarp prst="textNoShape">
              <a:avLst/>
            </a:prstTxWarp>
          </a:bodyPr>
          <a:lstStyle>
            <a:lvl1pPr algn="r" defTabSz="990600" rtl="1">
              <a:defRPr sz="1300"/>
            </a:lvl1pPr>
          </a:lstStyle>
          <a:p>
            <a:endParaRPr lang="en-US"/>
          </a:p>
        </p:txBody>
      </p:sp>
      <p:sp>
        <p:nvSpPr>
          <p:cNvPr id="2055" name="Rectangle 7"/>
          <p:cNvSpPr>
            <a:spLocks noGrp="1" noChangeArrowheads="1"/>
          </p:cNvSpPr>
          <p:nvPr>
            <p:ph type="sldNum" sz="quarter" idx="5"/>
          </p:nvPr>
        </p:nvSpPr>
        <p:spPr bwMode="auto">
          <a:xfrm>
            <a:off x="0" y="9363075"/>
            <a:ext cx="2917825" cy="492125"/>
          </a:xfrm>
          <a:prstGeom prst="rect">
            <a:avLst/>
          </a:prstGeom>
          <a:noFill/>
          <a:ln w="12700" cap="sq">
            <a:noFill/>
            <a:miter lim="800000"/>
            <a:headEnd type="none" w="sm" len="sm"/>
            <a:tailEnd type="none" w="sm" len="sm"/>
          </a:ln>
          <a:effectLst/>
        </p:spPr>
        <p:txBody>
          <a:bodyPr vert="horz" wrap="square" lIns="99048" tIns="49524" rIns="99048" bIns="49524" numCol="1" anchor="b" anchorCtr="0" compatLnSpc="1">
            <a:prstTxWarp prst="textNoShape">
              <a:avLst/>
            </a:prstTxWarp>
          </a:bodyPr>
          <a:lstStyle>
            <a:lvl1pPr defTabSz="990600" rtl="1">
              <a:defRPr sz="1300">
                <a:cs typeface="Times New Roman" pitchFamily="18" charset="0"/>
              </a:defRPr>
            </a:lvl1pPr>
          </a:lstStyle>
          <a:p>
            <a:fld id="{88EA94D7-C7F5-4AE4-A077-62931CF258F6}" type="slidenum">
              <a:rPr lang="he-IL"/>
              <a:pPr/>
              <a:t>‹#›</a:t>
            </a:fld>
            <a:endParaRPr lang="he-IL"/>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99F0F8-05CF-4985-8863-93CC19CAFA8D}" type="slidenum">
              <a:rPr lang="he-IL"/>
              <a:pPr/>
              <a:t>1</a:t>
            </a:fld>
            <a:endParaRPr lang="he-IL"/>
          </a:p>
        </p:txBody>
      </p:sp>
      <p:sp>
        <p:nvSpPr>
          <p:cNvPr id="22530" name="Rectangle 2"/>
          <p:cNvSpPr>
            <a:spLocks noChangeArrowheads="1" noTextEdit="1"/>
          </p:cNvSpPr>
          <p:nvPr>
            <p:ph type="sldImg"/>
          </p:nvPr>
        </p:nvSpPr>
        <p:spPr>
          <a:xfrm>
            <a:off x="903288" y="739775"/>
            <a:ext cx="4924425" cy="3694113"/>
          </a:xfrm>
          <a:ln/>
        </p:spPr>
      </p:sp>
      <p:sp>
        <p:nvSpPr>
          <p:cNvPr id="22531" name="Rectangle 3"/>
          <p:cNvSpPr>
            <a:spLocks noGrp="1" noChangeArrowheads="1"/>
          </p:cNvSpPr>
          <p:nvPr>
            <p:ph type="body" idx="1"/>
          </p:nvPr>
        </p:nvSpPr>
        <p:spPr/>
        <p:txBody>
          <a:bodyPr/>
          <a:lstStyle/>
          <a:p>
            <a:r>
              <a:rPr lang="he-IL"/>
              <a:t>חרף העובדה שנושא התעסוקה במגזר החרדי הוא נושא מורכב ורב ממדים – אציג בפניכם בחצי השעה הקרובה את עקרי מאפייני התעסוקה, המאפיינים והחסמים של</a:t>
            </a:r>
          </a:p>
          <a:p>
            <a:r>
              <a:rPr lang="he-IL"/>
              <a:t>הציבור החרדי בשוק העבודה. בנוסף אציג את תחזיות מינהל מחקר וכלכלה באשר להתפתחות התעסוקה במגזר החרדי</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81A882-BF6B-4D94-BFF5-A21578E6D6CF}" type="slidenum">
              <a:rPr lang="he-IL"/>
              <a:pPr/>
              <a:t>10</a:t>
            </a:fld>
            <a:endParaRPr lang="he-IL"/>
          </a:p>
        </p:txBody>
      </p:sp>
      <p:sp>
        <p:nvSpPr>
          <p:cNvPr id="152578" name="Rectangle 2"/>
          <p:cNvSpPr>
            <a:spLocks noChangeArrowheads="1" noTextEdit="1"/>
          </p:cNvSpPr>
          <p:nvPr>
            <p:ph type="sldImg"/>
          </p:nvPr>
        </p:nvSpPr>
        <p:spPr>
          <a:ln/>
        </p:spPr>
      </p:sp>
      <p:sp>
        <p:nvSpPr>
          <p:cNvPr id="152579" name="Rectangle 3"/>
          <p:cNvSpPr>
            <a:spLocks noGrp="1" noChangeArrowheads="1"/>
          </p:cNvSpPr>
          <p:nvPr>
            <p:ph type="body" idx="1"/>
          </p:nvPr>
        </p:nvSpPr>
        <p:spPr/>
        <p:txBody>
          <a:bodyPr/>
          <a:lstStyle/>
          <a:p>
            <a:r>
              <a:rPr lang="he-IL"/>
              <a:t>אחד החסמים הבולטים להעסקת חרדים במגזר הפרטי נוגע בשורש הקיטוב החברתי בין האוכלוסיות – מרבית המעסיקים שלא העסיקו </a:t>
            </a:r>
          </a:p>
          <a:p>
            <a:r>
              <a:rPr lang="he-IL"/>
              <a:t>חרדים בעבר מעריכים כי ישנו פער תרבותי וחברתי בין הקבוצות אשר מקשה על קליטתם והשתלבותם המוצלחת של עובדים חרדים בעסק חילוני</a:t>
            </a:r>
          </a:p>
          <a:p>
            <a:r>
              <a:rPr lang="he-IL"/>
              <a:t>(מבחינת אופי המעסיק ואופי העובדים). לעומת זאת, מרבית המעסיקים מעריכים שלחרדים יש כישורים נאותים למרבית התפקידים בעסק </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13D7EA-EB69-4EFF-8B74-11913B5F0B00}" type="slidenum">
              <a:rPr lang="he-IL"/>
              <a:pPr/>
              <a:t>13</a:t>
            </a:fld>
            <a:endParaRPr lang="he-IL"/>
          </a:p>
        </p:txBody>
      </p:sp>
      <p:sp>
        <p:nvSpPr>
          <p:cNvPr id="139266" name="Rectangle 2"/>
          <p:cNvSpPr>
            <a:spLocks noChangeArrowheads="1" noTextEdit="1"/>
          </p:cNvSpPr>
          <p:nvPr>
            <p:ph type="sldImg"/>
          </p:nvPr>
        </p:nvSpPr>
        <p:spPr>
          <a:xfrm>
            <a:off x="901700" y="738188"/>
            <a:ext cx="4929188" cy="3697287"/>
          </a:xfrm>
          <a:ln/>
        </p:spPr>
      </p:sp>
      <p:sp>
        <p:nvSpPr>
          <p:cNvPr id="139267" name="Rectangle 3"/>
          <p:cNvSpPr>
            <a:spLocks noGrp="1" noChangeArrowheads="1"/>
          </p:cNvSpPr>
          <p:nvPr>
            <p:ph type="body" idx="1"/>
          </p:nvPr>
        </p:nvSpPr>
        <p:spPr>
          <a:xfrm>
            <a:off x="896938" y="4681538"/>
            <a:ext cx="4937125" cy="4435475"/>
          </a:xfrm>
        </p:spPr>
        <p:txBody>
          <a:bodyPr/>
          <a:lstStyle/>
          <a:p>
            <a:r>
              <a:rPr lang="he-IL" sz="600" b="1" u="sng">
                <a:solidFill>
                  <a:schemeClr val="bg2"/>
                </a:solidFill>
              </a:rPr>
              <a:t>שיעורי תעסוקה של האוכלוסייה החילונית</a:t>
            </a:r>
            <a:r>
              <a:rPr lang="he-IL" sz="600" b="1">
                <a:solidFill>
                  <a:schemeClr val="bg2"/>
                </a:solidFill>
              </a:rPr>
              <a:t> : כללי 74.8	גברים : 79.9	נשים : 70.0 שיעורי אבטלה : 8% בממוצע </a:t>
            </a:r>
          </a:p>
          <a:p>
            <a:r>
              <a:rPr lang="he-IL" b="1">
                <a:solidFill>
                  <a:schemeClr val="bg2"/>
                </a:solidFill>
              </a:rPr>
              <a:t>שיעור התעסוקה הממוצע של גברים במדינות ה-</a:t>
            </a:r>
            <a:r>
              <a:rPr lang="en-US" b="1">
                <a:solidFill>
                  <a:schemeClr val="bg2"/>
                </a:solidFill>
              </a:rPr>
              <a:t>OECD</a:t>
            </a:r>
            <a:r>
              <a:rPr lang="he-IL" b="1">
                <a:solidFill>
                  <a:schemeClr val="bg2"/>
                </a:solidFill>
              </a:rPr>
              <a:t> ב-2008 עמד על 83% ושיעור התעסוקה הממוצע של נשים במדינות אלו עמד על 62% </a:t>
            </a:r>
          </a:p>
          <a:p>
            <a:endParaRPr lang="en-US" sz="600" b="1">
              <a:solidFill>
                <a:schemeClr val="bg2"/>
              </a:solidFill>
            </a:endParaRPr>
          </a:p>
          <a:p>
            <a:pPr algn="ctr" eaLnBrk="1" hangingPunct="1">
              <a:lnSpc>
                <a:spcPct val="120000"/>
              </a:lnSpc>
              <a:spcBef>
                <a:spcPct val="0"/>
              </a:spcBef>
            </a:pPr>
            <a:r>
              <a:rPr lang="he-IL" b="1">
                <a:solidFill>
                  <a:schemeClr val="bg2"/>
                </a:solidFill>
              </a:rPr>
              <a:t>שיעור התעסוקה הממוצע של גברים במדינות ה-</a:t>
            </a:r>
            <a:r>
              <a:rPr lang="en-US" b="1">
                <a:solidFill>
                  <a:schemeClr val="bg2"/>
                </a:solidFill>
              </a:rPr>
              <a:t>OECD</a:t>
            </a:r>
            <a:r>
              <a:rPr lang="he-IL" b="1">
                <a:solidFill>
                  <a:schemeClr val="bg2"/>
                </a:solidFill>
              </a:rPr>
              <a:t> ב-2008 עמד על 83% ושיעור התעסוקה הממוצע של נשים במדינות אלו עמד על 62% </a:t>
            </a:r>
          </a:p>
          <a:p>
            <a:r>
              <a:rPr lang="he-IL" sz="600" b="1">
                <a:solidFill>
                  <a:schemeClr val="bg2"/>
                </a:solidFill>
              </a:rPr>
              <a:t>שיעורי האבטלה הגבוהים באופן יחסי מעידים להערכתנו על מוטיבציה הולכת וגבוהה של נשים וגברים חרדים לצאת לעבודה ועל כך שישנם חסמים</a:t>
            </a:r>
          </a:p>
          <a:p>
            <a:r>
              <a:rPr lang="he-IL" sz="600" b="1">
                <a:solidFill>
                  <a:schemeClr val="bg2"/>
                </a:solidFill>
              </a:rPr>
              <a:t>לא מעטים המונעים מבעדם להשתלב בהצלחה בשוק העבודה הכללי</a:t>
            </a:r>
            <a:endParaRPr lang="en-US" sz="600" b="1">
              <a:solidFill>
                <a:schemeClr val="bg2"/>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B4CFF4-F632-45A3-8538-05AF8C38CC3D}" type="slidenum">
              <a:rPr lang="he-IL"/>
              <a:pPr/>
              <a:t>14</a:t>
            </a:fld>
            <a:endParaRPr lang="he-IL"/>
          </a:p>
        </p:txBody>
      </p:sp>
      <p:sp>
        <p:nvSpPr>
          <p:cNvPr id="141314" name="Rectangle 2"/>
          <p:cNvSpPr>
            <a:spLocks noChangeArrowheads="1" noTextEdit="1"/>
          </p:cNvSpPr>
          <p:nvPr>
            <p:ph type="sldImg"/>
          </p:nvPr>
        </p:nvSpPr>
        <p:spPr>
          <a:xfrm>
            <a:off x="901700" y="738188"/>
            <a:ext cx="4929188" cy="3697287"/>
          </a:xfrm>
          <a:ln/>
        </p:spPr>
      </p:sp>
      <p:sp>
        <p:nvSpPr>
          <p:cNvPr id="141315" name="Rectangle 3"/>
          <p:cNvSpPr>
            <a:spLocks noGrp="1" noChangeArrowheads="1"/>
          </p:cNvSpPr>
          <p:nvPr>
            <p:ph type="body" idx="1"/>
          </p:nvPr>
        </p:nvSpPr>
        <p:spPr>
          <a:xfrm>
            <a:off x="896938" y="4681538"/>
            <a:ext cx="4937125" cy="4435475"/>
          </a:xfrm>
        </p:spPr>
        <p:txBody>
          <a:bodyPr/>
          <a:lstStyle/>
          <a:p>
            <a:endParaRPr lang="he-I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AAE58A-3FEA-4C5B-84D3-D78FBAF0A647}" type="slidenum">
              <a:rPr lang="he-IL"/>
              <a:pPr/>
              <a:t>16</a:t>
            </a:fld>
            <a:endParaRPr lang="he-IL"/>
          </a:p>
        </p:txBody>
      </p:sp>
      <p:sp>
        <p:nvSpPr>
          <p:cNvPr id="145410" name="Rectangle 2"/>
          <p:cNvSpPr>
            <a:spLocks noChangeArrowheads="1" noTextEdit="1"/>
          </p:cNvSpPr>
          <p:nvPr>
            <p:ph type="sldImg"/>
          </p:nvPr>
        </p:nvSpPr>
        <p:spPr>
          <a:xfrm>
            <a:off x="901700" y="738188"/>
            <a:ext cx="4929188" cy="3697287"/>
          </a:xfrm>
          <a:ln/>
        </p:spPr>
      </p:sp>
      <p:sp>
        <p:nvSpPr>
          <p:cNvPr id="145411" name="Rectangle 3"/>
          <p:cNvSpPr>
            <a:spLocks noGrp="1" noChangeArrowheads="1"/>
          </p:cNvSpPr>
          <p:nvPr>
            <p:ph type="body" idx="1"/>
          </p:nvPr>
        </p:nvSpPr>
        <p:spPr>
          <a:xfrm>
            <a:off x="896938" y="4681538"/>
            <a:ext cx="4937125" cy="4435475"/>
          </a:xfrm>
        </p:spPr>
        <p:txBody>
          <a:bodyPr/>
          <a:lstStyle/>
          <a:p>
            <a:endParaRPr lang="he-I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E9A123-5B00-48C0-8F07-C8324474D413}" type="slidenum">
              <a:rPr lang="he-IL"/>
              <a:pPr/>
              <a:t>17</a:t>
            </a:fld>
            <a:endParaRPr lang="he-IL"/>
          </a:p>
        </p:txBody>
      </p:sp>
      <p:sp>
        <p:nvSpPr>
          <p:cNvPr id="143362" name="Rectangle 2"/>
          <p:cNvSpPr>
            <a:spLocks noChangeArrowheads="1" noTextEdit="1"/>
          </p:cNvSpPr>
          <p:nvPr>
            <p:ph type="sldImg"/>
          </p:nvPr>
        </p:nvSpPr>
        <p:spPr>
          <a:xfrm>
            <a:off x="901700" y="738188"/>
            <a:ext cx="4929188" cy="3697287"/>
          </a:xfrm>
          <a:ln/>
        </p:spPr>
      </p:sp>
      <p:sp>
        <p:nvSpPr>
          <p:cNvPr id="143363" name="Rectangle 3"/>
          <p:cNvSpPr>
            <a:spLocks noGrp="1" noChangeArrowheads="1"/>
          </p:cNvSpPr>
          <p:nvPr>
            <p:ph type="body" idx="1"/>
          </p:nvPr>
        </p:nvSpPr>
        <p:spPr>
          <a:xfrm>
            <a:off x="896938" y="4681538"/>
            <a:ext cx="4937125" cy="4435475"/>
          </a:xfrm>
        </p:spPr>
        <p:txBody>
          <a:bodyPr/>
          <a:lstStyle/>
          <a:p>
            <a:r>
              <a:rPr lang="he-IL"/>
              <a:t>הבעיה העיקרית בתחזיתו ארוכות הטווח של פרופ' בן דוד היא בחוסר יכולתה לצפות שינויים המתפתחים במהלך שנות התחזית, בין שעתה הם מצויים עדיין באיבם או כאלו שטרם נוצרו. איזה משקל, אם בכלל, העניק מרכז טאוב לעובדות הבאות בתחזית שערך: אלפי גברים חרדים המבקשים להתגייס ליחידות הטכנולוגיות בצה"ל, הגידול המרשים שחל בשימוש במחשבים ובאינטרנט בבית ובבתי קפה אינטרנטיים  העובדה שצעירים חרדים רבים מבקרים בחנויות ובירידי ספרים, הגידול שחל בהיצע החרדים המבקשים ללמוד באקדמיה, במכללות להנדסאים ובלימודי הכשרה מקצועית. ולבסוף, הרמזים הברורים המתגלים  בסקרים לכך  שצעירים חרדים אינם מרבים להתייעץ עם רבנים בנושאי תעסוקתם, שכן תחום זה, ככל הנראה, שייך למרחב הפרטי של קבלת החלטות בשעור גבוה מכפי סברנו. מדובר בשינויים רבים העוברים על החברה החרדית בהתייחסותה לתעסוקה, שינויים שלהם סיכוי טוב להתגבש בהדרגה ולהגדיל בשנים הבאות, באופן משמעותי את מספר העובדים החרדים, נשים וגברים כאחד.</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8649A6-33D0-46B4-BE5E-343790AB1A49}" type="slidenum">
              <a:rPr lang="he-IL"/>
              <a:pPr/>
              <a:t>2</a:t>
            </a:fld>
            <a:endParaRPr lang="he-IL"/>
          </a:p>
        </p:txBody>
      </p:sp>
      <p:sp>
        <p:nvSpPr>
          <p:cNvPr id="153602" name="Rectangle 2"/>
          <p:cNvSpPr>
            <a:spLocks noChangeArrowheads="1" noTextEdit="1"/>
          </p:cNvSpPr>
          <p:nvPr>
            <p:ph type="sldImg"/>
          </p:nvPr>
        </p:nvSpPr>
        <p:spPr>
          <a:ln/>
        </p:spPr>
      </p:sp>
      <p:sp>
        <p:nvSpPr>
          <p:cNvPr id="153603" name="Rectangle 3"/>
          <p:cNvSpPr>
            <a:spLocks noGrp="1" noChangeArrowheads="1"/>
          </p:cNvSpPr>
          <p:nvPr>
            <p:ph type="body" idx="1"/>
          </p:nvPr>
        </p:nvSpPr>
        <p:spPr/>
        <p:txBody>
          <a:bodyPr/>
          <a:lstStyle/>
          <a:p>
            <a:r>
              <a:rPr lang="he-IL"/>
              <a:t>החדשות הלא מפתיעות הן שהמגזר החרדי מהווה כ-20% מכלל העניים בישראל וכי למעלה ממחצית מהחרדים בארץ מוגדרים כעניים ע"פ מדדים שונים</a:t>
            </a:r>
          </a:p>
          <a:p>
            <a:r>
              <a:rPr lang="he-IL"/>
              <a:t>הסיבות המרכזיות למצב זה קשורות לגודל משק הבית החרדי (5.5 נפשות לעומת 3 נפשות למשק בית) ולשיעורי התעסוקה הנמוכים של אוכלוסייה זו. על כן, מהווה אוכלוסייה זו יעד מרכזי של ממשלות</a:t>
            </a:r>
          </a:p>
          <a:p>
            <a:r>
              <a:rPr lang="he-IL"/>
              <a:t>ישראל לקידום תעסוקה והעלאת רמת ההכנסות ורמת החיים של ציבור זה – לצד האוכלוסייה הערבית ואוכלוסיית המוגבלים והנכים </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C5EC6A-0AD5-4D45-AC47-03D4241B67DC}" type="slidenum">
              <a:rPr lang="he-IL"/>
              <a:pPr/>
              <a:t>3</a:t>
            </a:fld>
            <a:endParaRPr lang="he-IL"/>
          </a:p>
        </p:txBody>
      </p:sp>
      <p:sp>
        <p:nvSpPr>
          <p:cNvPr id="154626" name="Rectangle 2"/>
          <p:cNvSpPr>
            <a:spLocks noChangeArrowheads="1" noTextEdit="1"/>
          </p:cNvSpPr>
          <p:nvPr>
            <p:ph type="sldImg"/>
          </p:nvPr>
        </p:nvSpPr>
        <p:spPr>
          <a:ln/>
        </p:spPr>
      </p:sp>
      <p:sp>
        <p:nvSpPr>
          <p:cNvPr id="154627" name="Rectangle 3"/>
          <p:cNvSpPr>
            <a:spLocks noGrp="1" noChangeArrowheads="1"/>
          </p:cNvSpPr>
          <p:nvPr>
            <p:ph type="body" idx="1"/>
          </p:nvPr>
        </p:nvSpPr>
        <p:spPr/>
        <p:txBody>
          <a:bodyPr/>
          <a:lstStyle/>
          <a:p>
            <a:r>
              <a:rPr lang="he-IL"/>
              <a:t>ממדי עוני אלו נוצרו בשל סיבות רבות ומגוונות ובראש ובראשונה בשל המבנה הדמוגראפי וההשכלתי הייחודי של ציבור זה, כמו גם בשל חסמים חברתיים-תרבותיים אשר אינם מעודדים עבודה יצרנית בקרב הגברים בעשורים האחרונים במדינת ישראל </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5116F9-B544-44D8-9727-22E8041F609B}" type="slidenum">
              <a:rPr lang="he-IL"/>
              <a:pPr/>
              <a:t>4</a:t>
            </a:fld>
            <a:endParaRPr lang="he-IL"/>
          </a:p>
        </p:txBody>
      </p:sp>
      <p:sp>
        <p:nvSpPr>
          <p:cNvPr id="151554" name="Rectangle 2"/>
          <p:cNvSpPr>
            <a:spLocks noChangeArrowheads="1" noTextEdit="1"/>
          </p:cNvSpPr>
          <p:nvPr>
            <p:ph type="sldImg"/>
          </p:nvPr>
        </p:nvSpPr>
        <p:spPr>
          <a:ln/>
        </p:spPr>
      </p:sp>
      <p:sp>
        <p:nvSpPr>
          <p:cNvPr id="151555" name="Rectangle 3"/>
          <p:cNvSpPr>
            <a:spLocks noGrp="1" noChangeArrowheads="1"/>
          </p:cNvSpPr>
          <p:nvPr>
            <p:ph type="body" idx="1"/>
          </p:nvPr>
        </p:nvSpPr>
        <p:spPr/>
        <p:txBody>
          <a:bodyPr/>
          <a:lstStyle/>
          <a:p>
            <a:r>
              <a:rPr lang="he-IL"/>
              <a:t>הערכות חסרות – ע"פ אומדנים חסרים של מינהל מחקר וכלכלה, מהווה הציבור החרדי בארץ כ-9% מכלל האוכלוסייה ו-12% מכלל האוכלוסייה היהודית</a:t>
            </a:r>
          </a:p>
          <a:p>
            <a:r>
              <a:rPr lang="he-IL"/>
              <a:t>אומדנים אחרים מעריכים כי אוכלוסיית החרדים נאמדת ב-750 אלף נפש. אך מאחר ואין הגדרה אחידה ומוסכמת ביחס לשאלה "מיהו חרדי?" אנו תמיד ניוותר</a:t>
            </a:r>
          </a:p>
          <a:p>
            <a:r>
              <a:rPr lang="he-IL"/>
              <a:t>עם נתונים חלקיים ובעייתיים. בכל אופן, מדובר באוכלוסייה צעירה מאוד – כשני שליש מהחרדים הנם צעירים עד גיל 20</a:t>
            </a:r>
          </a:p>
          <a:p>
            <a:r>
              <a:rPr lang="he-IL"/>
              <a:t>ניתוח דמוגראפי של הסקר החברתי מעריך כי בארץ חיים כ-750 אלף חרדים ע"פ הגדרתם העצמית </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8F7C85-4B5D-4529-B93F-285702AA7AE9}" type="slidenum">
              <a:rPr lang="he-IL"/>
              <a:pPr/>
              <a:t>5</a:t>
            </a:fld>
            <a:endParaRPr lang="he-IL"/>
          </a:p>
        </p:txBody>
      </p:sp>
      <p:sp>
        <p:nvSpPr>
          <p:cNvPr id="150530" name="Rectangle 2"/>
          <p:cNvSpPr>
            <a:spLocks noChangeArrowheads="1" noTextEdit="1"/>
          </p:cNvSpPr>
          <p:nvPr>
            <p:ph type="sldImg"/>
          </p:nvPr>
        </p:nvSpPr>
        <p:spPr>
          <a:ln/>
        </p:spPr>
      </p:sp>
      <p:sp>
        <p:nvSpPr>
          <p:cNvPr id="150531" name="Rectangle 3"/>
          <p:cNvSpPr>
            <a:spLocks noGrp="1" noChangeArrowheads="1"/>
          </p:cNvSpPr>
          <p:nvPr>
            <p:ph type="body" idx="1"/>
          </p:nvPr>
        </p:nvSpPr>
        <p:spPr/>
        <p:txBody>
          <a:bodyPr/>
          <a:lstStyle/>
          <a:p>
            <a:r>
              <a:rPr lang="he-IL"/>
              <a:t>הציבור החרדי גדל בשיעור של 4.5% בשנה בהשוואה לגידול של 1.5% של כלל האוכלוסייה היהודית שאיננה חרדית. זוהי אחת מהאוכלוסיית שקצב</a:t>
            </a:r>
          </a:p>
          <a:p>
            <a:r>
              <a:rPr lang="he-IL"/>
              <a:t>הריבוי הטבעי שלה הוא הגבוה בעולם, כולל בעולם המוסלמי-ערבי. על כן, לקצב הגידול הטבעי של ציבור זה השלכה ישירה</a:t>
            </a:r>
          </a:p>
          <a:p>
            <a:r>
              <a:rPr lang="he-IL"/>
              <a:t>על שוק העבודה הישראלי ועל רווחת המשפחות החרדיות בפרט. ע"פ האומדן הנוכחי המקיף שתי חלופות – גבוהה ונמוכה – יהוו החרדים בעוד כ-15 שנה</a:t>
            </a:r>
          </a:p>
          <a:p>
            <a:r>
              <a:rPr lang="he-IL"/>
              <a:t>בין 12-15% מכלל האוכלוסייה הישראלית או בין 16-20% מכלל האוכלוסייה היהודית בישראל</a:t>
            </a:r>
          </a:p>
          <a:p>
            <a:endParaRPr lang="he-IL"/>
          </a:p>
          <a:p>
            <a:r>
              <a:rPr lang="he-IL"/>
              <a:t>במאמר מוסגר- חשוב להדגיש ולציין כי אנחנו מדברים על ציבור הטרוגני ומגוון ביותר במאפייניו החברתיים והכלכליים ובו 3 זרמים עקריים (ליטאים, ספרדים וחסידים)</a:t>
            </a:r>
          </a:p>
          <a:p>
            <a:r>
              <a:rPr lang="he-IL"/>
              <a:t>אשר גם בם קיימות עשרות קבוצות משנה בעלות יחס ומאפיינים שונים כלפי שוק העבודה. לא כאן המקום לפרט את ההרכב האנושי והחברתי העצום של ציבור זה אבל</a:t>
            </a:r>
          </a:p>
          <a:p>
            <a:r>
              <a:rPr lang="he-IL"/>
              <a:t>כן ראוי לתת דגש על כך שההבדלים אלו מחייבים חשיבה חדשנית ויצרתית בתכנון וגיבוש כלי סיוע לאוכלוסיות החרדיות השונות </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33F552-28AC-4D14-B298-032B79239089}" type="slidenum">
              <a:rPr lang="he-IL"/>
              <a:pPr/>
              <a:t>6</a:t>
            </a:fld>
            <a:endParaRPr lang="he-IL"/>
          </a:p>
        </p:txBody>
      </p:sp>
      <p:sp>
        <p:nvSpPr>
          <p:cNvPr id="155650" name="Rectangle 2"/>
          <p:cNvSpPr>
            <a:spLocks noChangeArrowheads="1" noTextEdit="1"/>
          </p:cNvSpPr>
          <p:nvPr>
            <p:ph type="sldImg"/>
          </p:nvPr>
        </p:nvSpPr>
        <p:spPr>
          <a:ln/>
        </p:spPr>
      </p:sp>
      <p:sp>
        <p:nvSpPr>
          <p:cNvPr id="155651" name="Rectangle 3"/>
          <p:cNvSpPr>
            <a:spLocks noGrp="1" noChangeArrowheads="1"/>
          </p:cNvSpPr>
          <p:nvPr>
            <p:ph type="body" idx="1"/>
          </p:nvPr>
        </p:nvSpPr>
        <p:spPr/>
        <p:txBody>
          <a:bodyPr/>
          <a:lstStyle/>
          <a:p>
            <a:r>
              <a:rPr lang="he-IL"/>
              <a:t>הציבור החרדי, נשים וגברים כאחד, נחשב לציבור למדני ומשכיל על בסיס מדד שנות לימוד ממוצע. אך ברוב המקרים, השכלה זו איננה ישימה ואיננה</a:t>
            </a:r>
          </a:p>
          <a:p>
            <a:r>
              <a:rPr lang="he-IL"/>
              <a:t>מסייעת לצעירים חרדים להשתלב בשוק העבודה המשוכלל. רק ל-10% מהחרדים תואר אקדמי בהשוואה ל-30% מהחילונים. 42% מהנשים החרדיות בעלות</a:t>
            </a:r>
          </a:p>
          <a:p>
            <a:r>
              <a:rPr lang="he-IL"/>
              <a:t>תעודה על תיכונית, לרוב תעודת הוראה במסגרת הסמינרים העל-תיכוניים. עובדה זו, גם היא לא תורמת להשתלבותן של נשים אלו במערכת החינוך החרדית </a:t>
            </a:r>
          </a:p>
          <a:p>
            <a:r>
              <a:rPr lang="he-IL"/>
              <a:t>כיוון שמלאי המשרות בתחום זה הולך ופוחת מידי שנה, למרות הגידול הדמוגראפי המרשים </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23CE21-16DE-45E9-AEA3-FDBACBC44151}" type="slidenum">
              <a:rPr lang="he-IL"/>
              <a:pPr/>
              <a:t>7</a:t>
            </a:fld>
            <a:endParaRPr lang="he-IL"/>
          </a:p>
        </p:txBody>
      </p:sp>
      <p:sp>
        <p:nvSpPr>
          <p:cNvPr id="156674" name="Rectangle 2"/>
          <p:cNvSpPr>
            <a:spLocks noChangeArrowheads="1" noTextEdit="1"/>
          </p:cNvSpPr>
          <p:nvPr>
            <p:ph type="sldImg"/>
          </p:nvPr>
        </p:nvSpPr>
        <p:spPr>
          <a:ln/>
        </p:spPr>
      </p:sp>
      <p:sp>
        <p:nvSpPr>
          <p:cNvPr id="156675" name="Rectangle 3"/>
          <p:cNvSpPr>
            <a:spLocks noGrp="1" noChangeArrowheads="1"/>
          </p:cNvSpPr>
          <p:nvPr>
            <p:ph type="body" idx="1"/>
          </p:nvPr>
        </p:nvSpPr>
        <p:spPr/>
        <p:txBody>
          <a:bodyPr/>
          <a:lstStyle/>
          <a:p>
            <a:r>
              <a:rPr lang="he-IL"/>
              <a:t>מאפיין נוסף אשר מקשה אל צעירים חרדים להשתלב בשוק העבודה קשור למידת השימוש במחשב ורמת הידע שלהם באנגלית. </a:t>
            </a:r>
          </a:p>
          <a:p>
            <a:r>
              <a:rPr lang="he-IL"/>
              <a:t>מידת השימוש במחשב בציבור החרדי נמוכה בהרבה ממידת השימוש בכלי זה בקרב הציבור החילוני, למרות שיש לנו יסוד סביר להניח כי השימוש </a:t>
            </a:r>
          </a:p>
          <a:p>
            <a:r>
              <a:rPr lang="he-IL"/>
              <a:t>במחשב ובאינטרנט נמצאים במגמת עלייה, למרות האיסורים וההגבלות של ההנהגה הרבנית לגבי השימוש בכלי זה. </a:t>
            </a:r>
          </a:p>
          <a:p>
            <a:r>
              <a:rPr lang="he-IL"/>
              <a:t>רק ל-10% מהחרדים חיבור לאינטרנט בביתם לעומת כ-85% מהחילונים. </a:t>
            </a:r>
          </a:p>
          <a:p>
            <a:r>
              <a:rPr lang="he-IL"/>
              <a:t>אחד מהקשיים המרכזיים של חרדים במקומות עבודה שונים וגם במסגרות ללימודים גבוהים קשורה לעובדה ששיעור גבוה מהגברים ופחות מכך הנשים</a:t>
            </a:r>
          </a:p>
          <a:p>
            <a:r>
              <a:rPr lang="he-IL"/>
              <a:t>לא למדו אנגלית כלל או לא למדו את השפה ברמה נאותה. 18% בלבד מהגברים החרדים</a:t>
            </a:r>
          </a:p>
          <a:p>
            <a:r>
              <a:rPr lang="he-IL"/>
              <a:t>מצהירים כי שולטים באנגלית ברמה טובה לעומת כמעט ממחצית מהחילונים. בקרב הנשים המצב טוב קצת יותר (כשליש מהנשים שולטות באנגלית ברמה טובה) </a:t>
            </a:r>
          </a:p>
          <a:p>
            <a:r>
              <a:rPr lang="he-IL"/>
              <a:t>סקרים שונים של המינהל מזהים את הבעיה גם במקומות העבודה וגם במהלך הלימודים. לעיתים זהו חסם שקשה מאוד לצלוח אותו </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742634-17E1-4EA3-8588-1A662DB08143}" type="slidenum">
              <a:rPr lang="he-IL"/>
              <a:pPr/>
              <a:t>8</a:t>
            </a:fld>
            <a:endParaRPr lang="he-IL"/>
          </a:p>
        </p:txBody>
      </p:sp>
      <p:sp>
        <p:nvSpPr>
          <p:cNvPr id="157698" name="Rectangle 2"/>
          <p:cNvSpPr>
            <a:spLocks noChangeArrowheads="1" noTextEdit="1"/>
          </p:cNvSpPr>
          <p:nvPr>
            <p:ph type="sldImg"/>
          </p:nvPr>
        </p:nvSpPr>
        <p:spPr>
          <a:ln/>
        </p:spPr>
      </p:sp>
      <p:sp>
        <p:nvSpPr>
          <p:cNvPr id="157699" name="Rectangle 3"/>
          <p:cNvSpPr>
            <a:spLocks noGrp="1" noChangeArrowheads="1"/>
          </p:cNvSpPr>
          <p:nvPr>
            <p:ph type="body" idx="1"/>
          </p:nvPr>
        </p:nvSpPr>
        <p:spPr/>
        <p:txBody>
          <a:bodyPr/>
          <a:lstStyle/>
          <a:p>
            <a:r>
              <a:rPr lang="he-IL"/>
              <a:t>חסמים אלו ואחרים משפיעים באופן ישיר אל שיעורי התעסוקה של האוכלוסיה החרדית בהשוואה לאוכלוסיות אחרות במשק </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441453-0D31-4E7C-8DEB-FE029CC09B83}" type="slidenum">
              <a:rPr lang="he-IL"/>
              <a:pPr/>
              <a:t>9</a:t>
            </a:fld>
            <a:endParaRPr lang="he-IL"/>
          </a:p>
        </p:txBody>
      </p:sp>
      <p:sp>
        <p:nvSpPr>
          <p:cNvPr id="158722" name="Rectangle 2"/>
          <p:cNvSpPr>
            <a:spLocks noChangeArrowheads="1" noTextEdit="1"/>
          </p:cNvSpPr>
          <p:nvPr>
            <p:ph type="sldImg"/>
          </p:nvPr>
        </p:nvSpPr>
        <p:spPr>
          <a:ln/>
        </p:spPr>
      </p:sp>
      <p:sp>
        <p:nvSpPr>
          <p:cNvPr id="158723" name="Rectangle 3"/>
          <p:cNvSpPr>
            <a:spLocks noGrp="1" noChangeArrowheads="1"/>
          </p:cNvSpPr>
          <p:nvPr>
            <p:ph type="body" idx="1"/>
          </p:nvPr>
        </p:nvSpPr>
        <p:spPr/>
        <p:txBody>
          <a:bodyPr/>
          <a:lstStyle/>
          <a:p>
            <a:r>
              <a:rPr lang="he-IL"/>
              <a:t>את החסמים ניתן לחלק בגדול לחסמים הקשורים למאפייני ההון האנושי ואוכלוסיית החרדים מצד היצע כוח האדם </a:t>
            </a:r>
          </a:p>
          <a:p>
            <a:r>
              <a:rPr lang="he-IL"/>
              <a:t>לצד חסמים הקשורים לביקושי עובדים מצד מעסיקים שאינם חרדים במגזר הפרטי</a:t>
            </a:r>
          </a:p>
          <a:p>
            <a:r>
              <a:rPr lang="he-IL"/>
              <a:t>חסם השירות הצבאי מהווה עדיין אבן נגף כבדה בדרכם של צעירים חרדים להשתלבות מסודרת ושיטתית בשוק העבודה הכללי – ייתכן שהצעת מ.האוצר להוריד</a:t>
            </a:r>
          </a:p>
          <a:p>
            <a:r>
              <a:rPr lang="he-IL"/>
              <a:t>את גיל קבלת הפטור משירות צבאי לגיל 22 עשויה לשנות את פני הדברים אך איננה פותרת את החסמים האחרים </a:t>
            </a:r>
          </a:p>
          <a:p>
            <a:r>
              <a:rPr lang="he-IL"/>
              <a:t>העובדה שרמות הפריון של הנשים החרדיות גבוהות למדי ועומדות על כ 6-7 ילדים לאישה בממוצע מקשה מאוד על נשים רבות לצאת לעבודה</a:t>
            </a:r>
          </a:p>
          <a:p>
            <a:r>
              <a:rPr lang="he-IL"/>
              <a:t>והיא מקטינה את הכדאיות הכלכלית של מהלך זה. כמו כן, בקרב הגברים </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3074" name="Rectangle 2"/>
          <p:cNvSpPr>
            <a:spLocks noChangeArrowheads="1"/>
          </p:cNvSpPr>
          <p:nvPr/>
        </p:nvSpPr>
        <p:spPr bwMode="auto">
          <a:xfrm>
            <a:off x="7696200" y="1588"/>
            <a:ext cx="1447800" cy="6856412"/>
          </a:xfrm>
          <a:prstGeom prst="rect">
            <a:avLst/>
          </a:prstGeom>
          <a:gradFill rotWithShape="0">
            <a:gsLst>
              <a:gs pos="0">
                <a:schemeClr val="bg1">
                  <a:gamma/>
                  <a:shade val="61961"/>
                  <a:invGamma/>
                </a:schemeClr>
              </a:gs>
              <a:gs pos="50000">
                <a:schemeClr val="bg1">
                  <a:alpha val="50000"/>
                </a:schemeClr>
              </a:gs>
              <a:gs pos="100000">
                <a:schemeClr val="bg1">
                  <a:gamma/>
                  <a:shade val="61961"/>
                  <a:invGamma/>
                </a:schemeClr>
              </a:gs>
            </a:gsLst>
            <a:lin ang="5400000" scaled="1"/>
          </a:gradFill>
          <a:ln w="9525">
            <a:noFill/>
            <a:miter lim="800000"/>
            <a:headEnd/>
            <a:tailEnd/>
          </a:ln>
          <a:effectLst/>
        </p:spPr>
        <p:txBody>
          <a:bodyPr/>
          <a:lstStyle/>
          <a:p>
            <a:pPr eaLnBrk="1" hangingPunct="1"/>
            <a:endParaRPr kumimoji="1" lang="he-IL" sz="2400"/>
          </a:p>
        </p:txBody>
      </p:sp>
      <p:sp>
        <p:nvSpPr>
          <p:cNvPr id="3075" name="Rectangle 3"/>
          <p:cNvSpPr>
            <a:spLocks noChangeArrowheads="1"/>
          </p:cNvSpPr>
          <p:nvPr/>
        </p:nvSpPr>
        <p:spPr bwMode="auto">
          <a:xfrm>
            <a:off x="0" y="2438400"/>
            <a:ext cx="8456613" cy="762000"/>
          </a:xfrm>
          <a:prstGeom prst="rect">
            <a:avLst/>
          </a:prstGeom>
          <a:gradFill rotWithShape="0">
            <a:gsLst>
              <a:gs pos="0">
                <a:schemeClr val="bg1">
                  <a:gamma/>
                  <a:shade val="15294"/>
                  <a:invGamma/>
                </a:schemeClr>
              </a:gs>
              <a:gs pos="100000">
                <a:schemeClr val="bg1"/>
              </a:gs>
            </a:gsLst>
            <a:lin ang="0" scaled="1"/>
          </a:gradFill>
          <a:ln w="9525">
            <a:noFill/>
            <a:miter lim="800000"/>
            <a:headEnd/>
            <a:tailEnd/>
          </a:ln>
          <a:effectLst/>
        </p:spPr>
        <p:txBody>
          <a:bodyPr/>
          <a:lstStyle/>
          <a:p>
            <a:pPr eaLnBrk="1" hangingPunct="1"/>
            <a:endParaRPr kumimoji="1" lang="he-IL" sz="2400"/>
          </a:p>
        </p:txBody>
      </p:sp>
      <p:sp>
        <p:nvSpPr>
          <p:cNvPr id="3080" name="Rectangle 8"/>
          <p:cNvSpPr>
            <a:spLocks noGrp="1" noChangeArrowheads="1"/>
          </p:cNvSpPr>
          <p:nvPr>
            <p:ph type="sldNum" sz="quarter" idx="4"/>
          </p:nvPr>
        </p:nvSpPr>
        <p:spPr bwMode="auto">
          <a:xfrm>
            <a:off x="107950" y="127000"/>
            <a:ext cx="1905000" cy="457200"/>
          </a:xfrm>
          <a:prstGeom prst="rect">
            <a:avLst/>
          </a:prstGeom>
          <a:noFill/>
          <a:ln>
            <a:miter lim="800000"/>
            <a:headEnd/>
            <a:tailEnd/>
          </a:ln>
        </p:spPr>
        <p:txBody>
          <a:bodyPr vert="horz" wrap="none" lIns="92075" tIns="46038" rIns="92075" bIns="46038" numCol="1" anchor="ctr" anchorCtr="0" compatLnSpc="1">
            <a:prstTxWarp prst="textNoShape">
              <a:avLst/>
            </a:prstTxWarp>
          </a:bodyPr>
          <a:lstStyle>
            <a:lvl1pPr rtl="1" eaLnBrk="1" hangingPunct="1">
              <a:defRPr sz="1400">
                <a:cs typeface="+mj-cs"/>
              </a:defRPr>
            </a:lvl1pPr>
          </a:lstStyle>
          <a:p>
            <a:fld id="{6FFA68C7-0336-47E5-891A-87E07CFB2AFD}" type="slidenum">
              <a:rPr lang="he-IL"/>
              <a:pPr/>
              <a:t>‹#›</a:t>
            </a:fld>
            <a:endParaRPr lang="he-IL"/>
          </a:p>
        </p:txBody>
      </p:sp>
      <p:sp>
        <p:nvSpPr>
          <p:cNvPr id="3081" name="Rectangle 9"/>
          <p:cNvSpPr>
            <a:spLocks noChangeArrowheads="1"/>
          </p:cNvSpPr>
          <p:nvPr/>
        </p:nvSpPr>
        <p:spPr bwMode="auto">
          <a:xfrm>
            <a:off x="4419600" y="3505200"/>
            <a:ext cx="4724400" cy="152400"/>
          </a:xfrm>
          <a:prstGeom prst="rect">
            <a:avLst/>
          </a:prstGeom>
          <a:solidFill>
            <a:schemeClr val="accent1">
              <a:alpha val="50000"/>
            </a:schemeClr>
          </a:solidFill>
          <a:ln w="9525">
            <a:noFill/>
            <a:miter lim="800000"/>
            <a:headEnd/>
            <a:tailEnd/>
          </a:ln>
          <a:effectLst/>
        </p:spPr>
        <p:txBody>
          <a:bodyPr/>
          <a:lstStyle/>
          <a:p>
            <a:pPr eaLnBrk="1" hangingPunct="1"/>
            <a:endParaRPr kumimoji="1" lang="he-IL" sz="2400"/>
          </a:p>
        </p:txBody>
      </p:sp>
      <p:sp>
        <p:nvSpPr>
          <p:cNvPr id="4103" name="Text Box 1031"/>
          <p:cNvSpPr txBox="1">
            <a:spLocks noChangeArrowheads="1"/>
          </p:cNvSpPr>
          <p:nvPr userDrawn="1"/>
        </p:nvSpPr>
        <p:spPr bwMode="auto">
          <a:xfrm>
            <a:off x="7920038" y="6381750"/>
            <a:ext cx="969962" cy="274638"/>
          </a:xfrm>
          <a:prstGeom prst="rect">
            <a:avLst/>
          </a:prstGeom>
          <a:noFill/>
          <a:ln w="9525">
            <a:noFill/>
            <a:miter lim="800000"/>
            <a:headEnd/>
            <a:tailEnd/>
          </a:ln>
          <a:effectLst/>
        </p:spPr>
        <p:txBody>
          <a:bodyPr wrap="none">
            <a:spAutoFit/>
          </a:bodyPr>
          <a:lstStyle/>
          <a:p>
            <a:r>
              <a:rPr lang="he-IL" sz="1200" b="1">
                <a:solidFill>
                  <a:schemeClr val="bg2"/>
                </a:solidFill>
                <a:latin typeface="Arial" charset="0"/>
                <a:cs typeface="Arial" charset="0"/>
              </a:rPr>
              <a:t>120110</a:t>
            </a:r>
            <a:r>
              <a:rPr lang="en-US" sz="1200" b="1">
                <a:solidFill>
                  <a:schemeClr val="bg2"/>
                </a:solidFill>
                <a:latin typeface="Arial" charset="0"/>
                <a:cs typeface="Arial" charset="0"/>
              </a:rPr>
              <a:t>.ppt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p>
        </p:txBody>
      </p:sp>
      <p:sp>
        <p:nvSpPr>
          <p:cNvPr id="5" name="מציין מיקום של כותרת תחתונה 4"/>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515100" y="609600"/>
            <a:ext cx="1943100" cy="5486400"/>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85800" y="609600"/>
            <a:ext cx="5676900" cy="5486400"/>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p>
        </p:txBody>
      </p:sp>
      <p:sp>
        <p:nvSpPr>
          <p:cNvPr id="5" name="מציין מיקום של כותרת תחתונה 4"/>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p>
        </p:txBody>
      </p:sp>
      <p:sp>
        <p:nvSpPr>
          <p:cNvPr id="5" name="מציין מיקום של כותרת תחתונה 4"/>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endParaRPr lang="en-US"/>
          </a:p>
        </p:txBody>
      </p:sp>
      <p:sp>
        <p:nvSpPr>
          <p:cNvPr id="5" name="מציין מיקום של כותרת תחתונה 4"/>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lvl1pPr>
              <a:defRPr/>
            </a:lvl1pPr>
          </a:lstStyle>
          <a:p>
            <a:endParaRPr lang="en-US"/>
          </a:p>
        </p:txBody>
      </p:sp>
      <p:sp>
        <p:nvSpPr>
          <p:cNvPr id="6" name="מציין מיקום של כותרת תחתונה 5"/>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lvl1pPr>
              <a:defRPr/>
            </a:lvl1pPr>
          </a:lstStyle>
          <a:p>
            <a:endParaRPr lang="en-US"/>
          </a:p>
        </p:txBody>
      </p:sp>
      <p:sp>
        <p:nvSpPr>
          <p:cNvPr id="8" name="מציין מיקום של כותרת תחתונה 7"/>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lvl1pPr>
              <a:defRPr/>
            </a:lvl1pPr>
          </a:lstStyle>
          <a:p>
            <a:endParaRPr lang="en-US"/>
          </a:p>
        </p:txBody>
      </p:sp>
      <p:sp>
        <p:nvSpPr>
          <p:cNvPr id="4" name="מציין מיקום של כותרת תחתונה 3"/>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lvl1pPr>
          </a:lstStyle>
          <a:p>
            <a:endParaRPr lang="en-US"/>
          </a:p>
        </p:txBody>
      </p:sp>
      <p:sp>
        <p:nvSpPr>
          <p:cNvPr id="3" name="מציין מיקום של כותרת תחתונה 2"/>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p>
        </p:txBody>
      </p:sp>
      <p:sp>
        <p:nvSpPr>
          <p:cNvPr id="6" name="מציין מיקום של כותרת תחתונה 5"/>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p>
        </p:txBody>
      </p:sp>
      <p:sp>
        <p:nvSpPr>
          <p:cNvPr id="6" name="מציין מיקום של כותרת תחתונה 5"/>
          <p:cNvSpPr>
            <a:spLocks noGrp="1"/>
          </p:cNvSpPr>
          <p:nvPr>
            <p:ph type="ftr" sz="quarter" idx="11"/>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7315200" y="0"/>
            <a:ext cx="1447800" cy="6856413"/>
          </a:xfrm>
          <a:prstGeom prst="rect">
            <a:avLst/>
          </a:prstGeom>
          <a:gradFill rotWithShape="0">
            <a:gsLst>
              <a:gs pos="0">
                <a:schemeClr val="bg1">
                  <a:alpha val="50000"/>
                </a:schemeClr>
              </a:gs>
              <a:gs pos="100000">
                <a:schemeClr val="bg1">
                  <a:gamma/>
                  <a:shade val="61961"/>
                  <a:invGamma/>
                </a:schemeClr>
              </a:gs>
            </a:gsLst>
            <a:lin ang="5400000" scaled="1"/>
          </a:gradFill>
          <a:ln w="9525">
            <a:noFill/>
            <a:miter lim="800000"/>
            <a:headEnd/>
            <a:tailEnd/>
          </a:ln>
          <a:effectLst/>
        </p:spPr>
        <p:txBody>
          <a:bodyPr/>
          <a:lstStyle/>
          <a:p>
            <a:pPr eaLnBrk="1" hangingPunct="1"/>
            <a:endParaRPr kumimoji="1" lang="he-IL" sz="2400"/>
          </a:p>
        </p:txBody>
      </p:sp>
      <p:sp>
        <p:nvSpPr>
          <p:cNvPr id="1027" name="Rectangle 3"/>
          <p:cNvSpPr>
            <a:spLocks noChangeArrowheads="1"/>
          </p:cNvSpPr>
          <p:nvPr/>
        </p:nvSpPr>
        <p:spPr bwMode="auto">
          <a:xfrm>
            <a:off x="4267200" y="1752600"/>
            <a:ext cx="4724400" cy="152400"/>
          </a:xfrm>
          <a:prstGeom prst="rect">
            <a:avLst/>
          </a:prstGeom>
          <a:solidFill>
            <a:schemeClr val="accent1">
              <a:alpha val="50000"/>
            </a:schemeClr>
          </a:solidFill>
          <a:ln w="9525">
            <a:noFill/>
            <a:miter lim="800000"/>
            <a:headEnd/>
            <a:tailEnd/>
          </a:ln>
          <a:effectLst/>
        </p:spPr>
        <p:txBody>
          <a:bodyPr/>
          <a:lstStyle/>
          <a:p>
            <a:pPr eaLnBrk="1" hangingPunct="1"/>
            <a:endParaRPr kumimoji="1" lang="he-IL" sz="2400"/>
          </a:p>
        </p:txBody>
      </p:sp>
      <p:sp>
        <p:nvSpPr>
          <p:cNvPr id="1028" name="Rectangle 4"/>
          <p:cNvSpPr>
            <a:spLocks noChangeArrowheads="1"/>
          </p:cNvSpPr>
          <p:nvPr/>
        </p:nvSpPr>
        <p:spPr bwMode="auto">
          <a:xfrm>
            <a:off x="4953000" y="6629400"/>
            <a:ext cx="3505200" cy="227013"/>
          </a:xfrm>
          <a:prstGeom prst="rect">
            <a:avLst/>
          </a:prstGeom>
          <a:gradFill rotWithShape="0">
            <a:gsLst>
              <a:gs pos="0">
                <a:schemeClr val="hlink">
                  <a:gamma/>
                  <a:shade val="46275"/>
                  <a:invGamma/>
                </a:schemeClr>
              </a:gs>
              <a:gs pos="50000">
                <a:schemeClr val="hlink"/>
              </a:gs>
              <a:gs pos="100000">
                <a:schemeClr val="hlink">
                  <a:gamma/>
                  <a:shade val="46275"/>
                  <a:invGamma/>
                </a:schemeClr>
              </a:gs>
            </a:gsLst>
            <a:lin ang="0" scaled="1"/>
          </a:gradFill>
          <a:ln w="9525">
            <a:noFill/>
            <a:miter lim="800000"/>
            <a:headEnd/>
            <a:tailEnd/>
          </a:ln>
          <a:effectLst/>
        </p:spPr>
        <p:txBody>
          <a:bodyPr/>
          <a:lstStyle/>
          <a:p>
            <a:pPr eaLnBrk="1" hangingPunct="1"/>
            <a:endParaRPr kumimoji="1" lang="he-IL" sz="2400"/>
          </a:p>
        </p:txBody>
      </p:sp>
      <p:sp>
        <p:nvSpPr>
          <p:cNvPr id="1029" name="Rectangle 5"/>
          <p:cNvSpPr>
            <a:spLocks noChangeArrowheads="1"/>
          </p:cNvSpPr>
          <p:nvPr/>
        </p:nvSpPr>
        <p:spPr bwMode="auto">
          <a:xfrm>
            <a:off x="0" y="762000"/>
            <a:ext cx="8380413" cy="762000"/>
          </a:xfrm>
          <a:prstGeom prst="rect">
            <a:avLst/>
          </a:prstGeom>
          <a:gradFill rotWithShape="0">
            <a:gsLst>
              <a:gs pos="0">
                <a:schemeClr val="bg1">
                  <a:gamma/>
                  <a:shade val="15294"/>
                  <a:invGamma/>
                </a:schemeClr>
              </a:gs>
              <a:gs pos="100000">
                <a:schemeClr val="bg1"/>
              </a:gs>
            </a:gsLst>
            <a:lin ang="0" scaled="1"/>
          </a:gradFill>
          <a:ln w="9525">
            <a:noFill/>
            <a:miter lim="800000"/>
            <a:headEnd/>
            <a:tailEnd/>
          </a:ln>
          <a:effectLst/>
        </p:spPr>
        <p:txBody>
          <a:bodyPr/>
          <a:lstStyle/>
          <a:p>
            <a:pPr eaLnBrk="1" hangingPunct="1"/>
            <a:endParaRPr kumimoji="1" lang="he-IL" sz="2400"/>
          </a:p>
        </p:txBody>
      </p:sp>
      <p:sp>
        <p:nvSpPr>
          <p:cNvPr id="1030" name="Rectangle 6"/>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he-IL" smtClean="0"/>
              <a:t>לחץ כדי לערוך את סגנון הכותרת של תבנית הבסיס</a:t>
            </a:r>
          </a:p>
        </p:txBody>
      </p:sp>
      <p:sp>
        <p:nvSpPr>
          <p:cNvPr id="1031" name="Rectangle 7"/>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he-IL" smtClean="0"/>
              <a:t>לחץ כדי לערוך סגנונות טקסט של תבנית הבסיס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1032" name="Rectangle 8"/>
          <p:cNvSpPr>
            <a:spLocks noGrp="1" noChangeArrowheads="1"/>
          </p:cNvSpPr>
          <p:nvPr>
            <p:ph type="dt" sz="half" idx="2"/>
          </p:nvPr>
        </p:nvSpPr>
        <p:spPr bwMode="auto">
          <a:xfrm>
            <a:off x="6553200" y="61722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rtl="1" eaLnBrk="1" hangingPunct="1">
              <a:defRPr sz="1400"/>
            </a:lvl1pPr>
          </a:lstStyle>
          <a:p>
            <a:endParaRPr lang="en-US"/>
          </a:p>
        </p:txBody>
      </p:sp>
      <p:sp>
        <p:nvSpPr>
          <p:cNvPr id="1033" name="Rectangle 9"/>
          <p:cNvSpPr>
            <a:spLocks noGrp="1" noChangeArrowheads="1"/>
          </p:cNvSpPr>
          <p:nvPr>
            <p:ph type="ftr" sz="quarter" idx="3"/>
          </p:nvPr>
        </p:nvSpPr>
        <p:spPr bwMode="auto">
          <a:xfrm>
            <a:off x="3124200" y="61722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1" eaLnBrk="1" hangingPunct="1">
              <a:defRPr sz="1400"/>
            </a:lvl1pPr>
          </a:lstStyle>
          <a:p>
            <a:endParaRPr lang="en-US"/>
          </a:p>
        </p:txBody>
      </p:sp>
      <p:sp>
        <p:nvSpPr>
          <p:cNvPr id="1035" name="Text Box 11"/>
          <p:cNvSpPr txBox="1">
            <a:spLocks noChangeArrowheads="1"/>
          </p:cNvSpPr>
          <p:nvPr userDrawn="1"/>
        </p:nvSpPr>
        <p:spPr bwMode="auto">
          <a:xfrm>
            <a:off x="0" y="6597650"/>
            <a:ext cx="2995613" cy="260350"/>
          </a:xfrm>
          <a:prstGeom prst="rect">
            <a:avLst/>
          </a:prstGeom>
          <a:noFill/>
          <a:ln w="9525">
            <a:noFill/>
            <a:miter lim="800000"/>
            <a:headEnd/>
            <a:tailEnd/>
          </a:ln>
          <a:effectLst/>
        </p:spPr>
        <p:txBody>
          <a:bodyPr wrap="none">
            <a:spAutoFit/>
          </a:bodyPr>
          <a:lstStyle/>
          <a:p>
            <a:pPr algn="r" rtl="1"/>
            <a:r>
              <a:rPr lang="he-IL" sz="1100" b="1">
                <a:solidFill>
                  <a:schemeClr val="bg2"/>
                </a:solidFill>
                <a:latin typeface="Arial" charset="0"/>
                <a:cs typeface="Arial" charset="0"/>
              </a:rPr>
              <a:t>עיצוב ועריכה גרפית: עידית מרדכי     </a:t>
            </a:r>
            <a:r>
              <a:rPr lang="en-US" sz="1100" b="1">
                <a:solidFill>
                  <a:schemeClr val="bg2"/>
                </a:solidFill>
                <a:latin typeface="Arial" charset="0"/>
                <a:cs typeface="Arial" charset="0"/>
              </a:rPr>
              <a:t>.ppt</a:t>
            </a:r>
            <a:r>
              <a:rPr lang="he-IL" sz="1100" b="1">
                <a:solidFill>
                  <a:schemeClr val="bg2"/>
                </a:solidFill>
                <a:latin typeface="Arial" charset="0"/>
                <a:cs typeface="Arial" charset="0"/>
              </a:rPr>
              <a:t>120110</a:t>
            </a:r>
            <a:endParaRPr lang="en-US" sz="1100" b="1">
              <a:solidFill>
                <a:schemeClr val="bg2"/>
              </a:solidFill>
              <a:latin typeface="Arial" charset="0"/>
              <a:cs typeface="Arial" charset="0"/>
            </a:endParaRPr>
          </a:p>
        </p:txBody>
      </p:sp>
      <p:pic>
        <p:nvPicPr>
          <p:cNvPr id="1036" name="Picture 12" descr="סמל הרשות"/>
          <p:cNvPicPr>
            <a:picLocks noChangeAspect="1" noChangeArrowheads="1"/>
          </p:cNvPicPr>
          <p:nvPr userDrawn="1"/>
        </p:nvPicPr>
        <p:blipFill>
          <a:blip r:embed="rId13" cstate="print">
            <a:clrChange>
              <a:clrFrom>
                <a:srgbClr val="FFFFFF"/>
              </a:clrFrom>
              <a:clrTo>
                <a:srgbClr val="FFFFFF">
                  <a:alpha val="0"/>
                </a:srgbClr>
              </a:clrTo>
            </a:clrChange>
          </a:blip>
          <a:srcRect/>
          <a:stretch>
            <a:fillRect/>
          </a:stretch>
        </p:blipFill>
        <p:spPr bwMode="auto">
          <a:xfrm>
            <a:off x="7337425" y="158750"/>
            <a:ext cx="757238" cy="506413"/>
          </a:xfrm>
          <a:prstGeom prst="rect">
            <a:avLst/>
          </a:prstGeom>
          <a:noFill/>
          <a:ln w="9525">
            <a:noFill/>
            <a:miter lim="800000"/>
            <a:headEnd/>
            <a:tailEnd/>
          </a:ln>
        </p:spPr>
      </p:pic>
      <p:sp>
        <p:nvSpPr>
          <p:cNvPr id="1037" name="Text Box 13"/>
          <p:cNvSpPr txBox="1">
            <a:spLocks noChangeArrowheads="1"/>
          </p:cNvSpPr>
          <p:nvPr userDrawn="1"/>
        </p:nvSpPr>
        <p:spPr bwMode="auto">
          <a:xfrm>
            <a:off x="5111750" y="80963"/>
            <a:ext cx="2190750" cy="596900"/>
          </a:xfrm>
          <a:prstGeom prst="rect">
            <a:avLst/>
          </a:prstGeom>
          <a:noFill/>
          <a:ln w="9525">
            <a:noFill/>
            <a:miter lim="800000"/>
            <a:headEnd/>
            <a:tailEnd/>
          </a:ln>
          <a:effectLst/>
        </p:spPr>
        <p:txBody>
          <a:bodyPr wrap="none">
            <a:spAutoFit/>
          </a:bodyPr>
          <a:lstStyle/>
          <a:p>
            <a:pPr algn="r" rtl="1" eaLnBrk="1" hangingPunct="1"/>
            <a:r>
              <a:rPr lang="he-IL" sz="1100" b="1">
                <a:solidFill>
                  <a:schemeClr val="bg2"/>
                </a:solidFill>
                <a:latin typeface="Arial" charset="0"/>
                <a:cs typeface="Arial" charset="0"/>
              </a:rPr>
              <a:t>מדינת ישראל</a:t>
            </a:r>
          </a:p>
          <a:p>
            <a:pPr algn="r" rtl="1" eaLnBrk="1" hangingPunct="1"/>
            <a:r>
              <a:rPr lang="he-IL" sz="1100" b="1">
                <a:solidFill>
                  <a:schemeClr val="bg2"/>
                </a:solidFill>
                <a:latin typeface="Arial" charset="0"/>
                <a:cs typeface="Arial" charset="0"/>
              </a:rPr>
              <a:t>משרד התעשייה, המסחר והתעסוקה</a:t>
            </a:r>
          </a:p>
          <a:p>
            <a:pPr algn="r" rtl="1" eaLnBrk="1" hangingPunct="1"/>
            <a:r>
              <a:rPr lang="he-IL" sz="1100" b="1">
                <a:solidFill>
                  <a:schemeClr val="bg2"/>
                </a:solidFill>
                <a:latin typeface="Arial" charset="0"/>
                <a:cs typeface="Arial" charset="0"/>
              </a:rPr>
              <a:t>מינהל מחקר וכלכלה</a:t>
            </a:r>
            <a:endParaRPr lang="en-US" sz="1100" b="1">
              <a:solidFill>
                <a:schemeClr val="bg2"/>
              </a:solidFill>
              <a:latin typeface="Arial" charset="0"/>
              <a:cs typeface="Arial" charset="0"/>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1" fontAlgn="base">
        <a:spcBef>
          <a:spcPct val="0"/>
        </a:spcBef>
        <a:spcAft>
          <a:spcPct val="0"/>
        </a:spcAft>
        <a:defRPr sz="3200">
          <a:solidFill>
            <a:schemeClr val="tx2"/>
          </a:solidFill>
          <a:effectLst>
            <a:outerShdw blurRad="38100" dist="38100" dir="2700000" algn="tl">
              <a:srgbClr val="000000"/>
            </a:outerShdw>
          </a:effectLst>
          <a:latin typeface="+mj-lt"/>
          <a:ea typeface="+mj-ea"/>
          <a:cs typeface="+mj-cs"/>
        </a:defRPr>
      </a:lvl1pPr>
      <a:lvl2pPr algn="r" rtl="1" fontAlgn="base">
        <a:spcBef>
          <a:spcPct val="0"/>
        </a:spcBef>
        <a:spcAft>
          <a:spcPct val="0"/>
        </a:spcAft>
        <a:defRPr sz="3200">
          <a:solidFill>
            <a:schemeClr val="tx2"/>
          </a:solidFill>
          <a:effectLst>
            <a:outerShdw blurRad="38100" dist="38100" dir="2700000" algn="tl">
              <a:srgbClr val="000000"/>
            </a:outerShdw>
          </a:effectLst>
          <a:latin typeface="Times New Roman" pitchFamily="18" charset="0"/>
          <a:cs typeface="Times New Roman" pitchFamily="18" charset="0"/>
        </a:defRPr>
      </a:lvl2pPr>
      <a:lvl3pPr algn="r" rtl="1" fontAlgn="base">
        <a:spcBef>
          <a:spcPct val="0"/>
        </a:spcBef>
        <a:spcAft>
          <a:spcPct val="0"/>
        </a:spcAft>
        <a:defRPr sz="3200">
          <a:solidFill>
            <a:schemeClr val="tx2"/>
          </a:solidFill>
          <a:effectLst>
            <a:outerShdw blurRad="38100" dist="38100" dir="2700000" algn="tl">
              <a:srgbClr val="000000"/>
            </a:outerShdw>
          </a:effectLst>
          <a:latin typeface="Times New Roman" pitchFamily="18" charset="0"/>
          <a:cs typeface="Times New Roman" pitchFamily="18" charset="0"/>
        </a:defRPr>
      </a:lvl3pPr>
      <a:lvl4pPr algn="r" rtl="1" fontAlgn="base">
        <a:spcBef>
          <a:spcPct val="0"/>
        </a:spcBef>
        <a:spcAft>
          <a:spcPct val="0"/>
        </a:spcAft>
        <a:defRPr sz="3200">
          <a:solidFill>
            <a:schemeClr val="tx2"/>
          </a:solidFill>
          <a:effectLst>
            <a:outerShdw blurRad="38100" dist="38100" dir="2700000" algn="tl">
              <a:srgbClr val="000000"/>
            </a:outerShdw>
          </a:effectLst>
          <a:latin typeface="Times New Roman" pitchFamily="18" charset="0"/>
          <a:cs typeface="Times New Roman" pitchFamily="18" charset="0"/>
        </a:defRPr>
      </a:lvl4pPr>
      <a:lvl5pPr algn="r" rtl="1" fontAlgn="base">
        <a:spcBef>
          <a:spcPct val="0"/>
        </a:spcBef>
        <a:spcAft>
          <a:spcPct val="0"/>
        </a:spcAft>
        <a:defRPr sz="3200">
          <a:solidFill>
            <a:schemeClr val="tx2"/>
          </a:solidFill>
          <a:effectLst>
            <a:outerShdw blurRad="38100" dist="38100" dir="2700000" algn="tl">
              <a:srgbClr val="000000"/>
            </a:outerShdw>
          </a:effectLst>
          <a:latin typeface="Times New Roman" pitchFamily="18" charset="0"/>
          <a:cs typeface="Times New Roman" pitchFamily="18" charset="0"/>
        </a:defRPr>
      </a:lvl5pPr>
      <a:lvl6pPr marL="457200" algn="r" rtl="1" fontAlgn="base">
        <a:spcBef>
          <a:spcPct val="0"/>
        </a:spcBef>
        <a:spcAft>
          <a:spcPct val="0"/>
        </a:spcAft>
        <a:defRPr sz="3200">
          <a:solidFill>
            <a:schemeClr val="tx2"/>
          </a:solidFill>
          <a:effectLst>
            <a:outerShdw blurRad="38100" dist="38100" dir="2700000" algn="tl">
              <a:srgbClr val="000000"/>
            </a:outerShdw>
          </a:effectLst>
          <a:latin typeface="Times New Roman" pitchFamily="18" charset="0"/>
          <a:cs typeface="Times New Roman" pitchFamily="18" charset="0"/>
        </a:defRPr>
      </a:lvl6pPr>
      <a:lvl7pPr marL="914400" algn="r" rtl="1" fontAlgn="base">
        <a:spcBef>
          <a:spcPct val="0"/>
        </a:spcBef>
        <a:spcAft>
          <a:spcPct val="0"/>
        </a:spcAft>
        <a:defRPr sz="3200">
          <a:solidFill>
            <a:schemeClr val="tx2"/>
          </a:solidFill>
          <a:effectLst>
            <a:outerShdw blurRad="38100" dist="38100" dir="2700000" algn="tl">
              <a:srgbClr val="000000"/>
            </a:outerShdw>
          </a:effectLst>
          <a:latin typeface="Times New Roman" pitchFamily="18" charset="0"/>
          <a:cs typeface="Times New Roman" pitchFamily="18" charset="0"/>
        </a:defRPr>
      </a:lvl7pPr>
      <a:lvl8pPr marL="1371600" algn="r" rtl="1" fontAlgn="base">
        <a:spcBef>
          <a:spcPct val="0"/>
        </a:spcBef>
        <a:spcAft>
          <a:spcPct val="0"/>
        </a:spcAft>
        <a:defRPr sz="3200">
          <a:solidFill>
            <a:schemeClr val="tx2"/>
          </a:solidFill>
          <a:effectLst>
            <a:outerShdw blurRad="38100" dist="38100" dir="2700000" algn="tl">
              <a:srgbClr val="000000"/>
            </a:outerShdw>
          </a:effectLst>
          <a:latin typeface="Times New Roman" pitchFamily="18" charset="0"/>
          <a:cs typeface="Times New Roman" pitchFamily="18" charset="0"/>
        </a:defRPr>
      </a:lvl8pPr>
      <a:lvl9pPr marL="1828800" algn="r" rtl="1" fontAlgn="base">
        <a:spcBef>
          <a:spcPct val="0"/>
        </a:spcBef>
        <a:spcAft>
          <a:spcPct val="0"/>
        </a:spcAft>
        <a:defRPr sz="3200">
          <a:solidFill>
            <a:schemeClr val="tx2"/>
          </a:solidFill>
          <a:effectLst>
            <a:outerShdw blurRad="38100" dist="38100" dir="2700000" algn="tl">
              <a:srgbClr val="000000"/>
            </a:outerShdw>
          </a:effectLst>
          <a:latin typeface="Times New Roman" pitchFamily="18" charset="0"/>
          <a:cs typeface="Times New Roman" pitchFamily="18" charset="0"/>
        </a:defRPr>
      </a:lvl9pPr>
    </p:titleStyle>
    <p:bodyStyle>
      <a:lvl1pPr marL="342900" indent="-342900" algn="r" rtl="1" fontAlgn="base">
        <a:spcBef>
          <a:spcPct val="20000"/>
        </a:spcBef>
        <a:spcAft>
          <a:spcPct val="0"/>
        </a:spcAft>
        <a:buClr>
          <a:schemeClr val="accent2"/>
        </a:buClr>
        <a:buSzPct val="80000"/>
        <a:buFont typeface="Wingdings" pitchFamily="2" charset="2"/>
        <a:buChar char="l"/>
        <a:defRPr sz="3200" b="1">
          <a:solidFill>
            <a:schemeClr val="tx1"/>
          </a:solidFill>
          <a:latin typeface="+mn-lt"/>
          <a:ea typeface="+mn-ea"/>
          <a:cs typeface="+mn-cs"/>
        </a:defRPr>
      </a:lvl1pPr>
      <a:lvl2pPr marL="742950" indent="-285750" algn="r" rtl="1" fontAlgn="base">
        <a:spcBef>
          <a:spcPct val="20000"/>
        </a:spcBef>
        <a:spcAft>
          <a:spcPct val="0"/>
        </a:spcAft>
        <a:buChar char="–"/>
        <a:defRPr sz="2800" b="1">
          <a:solidFill>
            <a:schemeClr val="tx1"/>
          </a:solidFill>
          <a:latin typeface="+mn-lt"/>
          <a:cs typeface="+mn-cs"/>
        </a:defRPr>
      </a:lvl2pPr>
      <a:lvl3pPr marL="1143000" indent="-228600" algn="r" rtl="1" fontAlgn="base">
        <a:spcBef>
          <a:spcPct val="20000"/>
        </a:spcBef>
        <a:spcAft>
          <a:spcPct val="0"/>
        </a:spcAft>
        <a:buClr>
          <a:schemeClr val="accent2"/>
        </a:buClr>
        <a:buChar char="•"/>
        <a:defRPr sz="2400" b="1">
          <a:solidFill>
            <a:schemeClr val="tx1"/>
          </a:solidFill>
          <a:latin typeface="+mn-lt"/>
          <a:cs typeface="+mn-cs"/>
        </a:defRPr>
      </a:lvl3pPr>
      <a:lvl4pPr marL="1600200" indent="-228600" algn="r" rtl="1" fontAlgn="base">
        <a:spcBef>
          <a:spcPct val="20000"/>
        </a:spcBef>
        <a:spcAft>
          <a:spcPct val="0"/>
        </a:spcAft>
        <a:buChar char="–"/>
        <a:defRPr sz="2000" b="1">
          <a:solidFill>
            <a:schemeClr val="tx1"/>
          </a:solidFill>
          <a:latin typeface="+mn-lt"/>
          <a:cs typeface="+mn-cs"/>
        </a:defRPr>
      </a:lvl4pPr>
      <a:lvl5pPr marL="2057400" indent="-228600" algn="r" rtl="1" fontAlgn="base">
        <a:spcBef>
          <a:spcPct val="20000"/>
        </a:spcBef>
        <a:spcAft>
          <a:spcPct val="0"/>
        </a:spcAft>
        <a:buClr>
          <a:schemeClr val="accent2"/>
        </a:buClr>
        <a:buChar char="•"/>
        <a:defRPr sz="2000" b="1">
          <a:solidFill>
            <a:schemeClr val="tx1"/>
          </a:solidFill>
          <a:latin typeface="+mn-lt"/>
          <a:cs typeface="+mn-cs"/>
        </a:defRPr>
      </a:lvl5pPr>
      <a:lvl6pPr marL="2514600" indent="-228600" algn="r" rtl="1" fontAlgn="base">
        <a:spcBef>
          <a:spcPct val="20000"/>
        </a:spcBef>
        <a:spcAft>
          <a:spcPct val="0"/>
        </a:spcAft>
        <a:buClr>
          <a:schemeClr val="accent2"/>
        </a:buClr>
        <a:buChar char="•"/>
        <a:defRPr sz="2000" b="1">
          <a:solidFill>
            <a:schemeClr val="tx1"/>
          </a:solidFill>
          <a:latin typeface="+mn-lt"/>
          <a:cs typeface="+mn-cs"/>
        </a:defRPr>
      </a:lvl6pPr>
      <a:lvl7pPr marL="2971800" indent="-228600" algn="r" rtl="1" fontAlgn="base">
        <a:spcBef>
          <a:spcPct val="20000"/>
        </a:spcBef>
        <a:spcAft>
          <a:spcPct val="0"/>
        </a:spcAft>
        <a:buClr>
          <a:schemeClr val="accent2"/>
        </a:buClr>
        <a:buChar char="•"/>
        <a:defRPr sz="2000" b="1">
          <a:solidFill>
            <a:schemeClr val="tx1"/>
          </a:solidFill>
          <a:latin typeface="+mn-lt"/>
          <a:cs typeface="+mn-cs"/>
        </a:defRPr>
      </a:lvl7pPr>
      <a:lvl8pPr marL="3429000" indent="-228600" algn="r" rtl="1" fontAlgn="base">
        <a:spcBef>
          <a:spcPct val="20000"/>
        </a:spcBef>
        <a:spcAft>
          <a:spcPct val="0"/>
        </a:spcAft>
        <a:buClr>
          <a:schemeClr val="accent2"/>
        </a:buClr>
        <a:buChar char="•"/>
        <a:defRPr sz="2000" b="1">
          <a:solidFill>
            <a:schemeClr val="tx1"/>
          </a:solidFill>
          <a:latin typeface="+mn-lt"/>
          <a:cs typeface="+mn-cs"/>
        </a:defRPr>
      </a:lvl8pPr>
      <a:lvl9pPr marL="3886200" indent="-228600" algn="r" rtl="1" fontAlgn="base">
        <a:spcBef>
          <a:spcPct val="20000"/>
        </a:spcBef>
        <a:spcAft>
          <a:spcPct val="0"/>
        </a:spcAft>
        <a:buClr>
          <a:schemeClr val="accent2"/>
        </a:buClr>
        <a:buChar char="•"/>
        <a:defRPr sz="2000" b="1">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8"/>
          <p:cNvSpPr>
            <a:spLocks noGrp="1" noChangeArrowheads="1"/>
          </p:cNvSpPr>
          <p:nvPr>
            <p:ph type="sldNum" sz="quarter" idx="4"/>
          </p:nvPr>
        </p:nvSpPr>
        <p:spPr>
          <a:ln/>
        </p:spPr>
        <p:txBody>
          <a:bodyPr/>
          <a:lstStyle/>
          <a:p>
            <a:fld id="{6809524B-BEA6-4080-A1B7-B415DFB54ADE}" type="slidenum">
              <a:rPr lang="he-IL"/>
              <a:pPr/>
              <a:t>1</a:t>
            </a:fld>
            <a:endParaRPr lang="he-IL"/>
          </a:p>
        </p:txBody>
      </p:sp>
      <p:sp>
        <p:nvSpPr>
          <p:cNvPr id="4100" name="Rectangle 4"/>
          <p:cNvSpPr>
            <a:spLocks noChangeArrowheads="1"/>
          </p:cNvSpPr>
          <p:nvPr>
            <p:ph type="ctrTitle"/>
          </p:nvPr>
        </p:nvSpPr>
        <p:spPr bwMode="auto">
          <a:xfrm>
            <a:off x="36513" y="2168525"/>
            <a:ext cx="8604250" cy="792163"/>
          </a:xfrm>
          <a:prstGeom prst="rect">
            <a:avLst/>
          </a:prstGeom>
          <a:noFill/>
          <a:ln>
            <a:miter lim="800000"/>
            <a:headEnd/>
            <a:tailEnd/>
          </a:ln>
        </p:spPr>
        <p:txBody>
          <a:bodyPr/>
          <a:lstStyle/>
          <a:p>
            <a:pPr algn="ctr"/>
            <a:r>
              <a:rPr lang="he-IL" sz="2800" b="1">
                <a:solidFill>
                  <a:schemeClr val="tx1"/>
                </a:solidFill>
                <a:latin typeface="Tahoma" pitchFamily="34" charset="0"/>
                <a:cs typeface="Tahoma" pitchFamily="34" charset="0"/>
              </a:rPr>
              <a:t/>
            </a:r>
            <a:br>
              <a:rPr lang="he-IL" sz="2800" b="1">
                <a:solidFill>
                  <a:schemeClr val="tx1"/>
                </a:solidFill>
                <a:latin typeface="Tahoma" pitchFamily="34" charset="0"/>
                <a:cs typeface="Tahoma" pitchFamily="34" charset="0"/>
              </a:rPr>
            </a:br>
            <a:r>
              <a:rPr lang="he-IL" sz="2800" b="1">
                <a:solidFill>
                  <a:schemeClr val="tx1"/>
                </a:solidFill>
                <a:latin typeface="Tahoma" pitchFamily="34" charset="0"/>
                <a:cs typeface="Tahoma" pitchFamily="34" charset="0"/>
              </a:rPr>
              <a:t>מאפייני התעסוקה של המגזר החרדי </a:t>
            </a:r>
            <a:br>
              <a:rPr lang="he-IL" sz="2800" b="1">
                <a:solidFill>
                  <a:schemeClr val="tx1"/>
                </a:solidFill>
                <a:latin typeface="Tahoma" pitchFamily="34" charset="0"/>
                <a:cs typeface="Tahoma" pitchFamily="34" charset="0"/>
              </a:rPr>
            </a:br>
            <a:endParaRPr lang="he-IL" sz="2800" b="1">
              <a:solidFill>
                <a:schemeClr val="tx1"/>
              </a:solidFill>
              <a:latin typeface="Tahoma" pitchFamily="34" charset="0"/>
              <a:cs typeface="Tahoma" pitchFamily="34" charset="0"/>
            </a:endParaRPr>
          </a:p>
        </p:txBody>
      </p:sp>
      <p:pic>
        <p:nvPicPr>
          <p:cNvPr id="35842" name="Picture 2" descr="סמל הרשות"/>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775575" y="296863"/>
            <a:ext cx="865188" cy="577850"/>
          </a:xfrm>
          <a:prstGeom prst="rect">
            <a:avLst/>
          </a:prstGeom>
          <a:noFill/>
          <a:ln w="9525">
            <a:noFill/>
            <a:miter lim="800000"/>
            <a:headEnd/>
            <a:tailEnd/>
          </a:ln>
        </p:spPr>
      </p:pic>
      <p:sp>
        <p:nvSpPr>
          <p:cNvPr id="35843" name="Text Box 3"/>
          <p:cNvSpPr txBox="1">
            <a:spLocks noChangeArrowheads="1"/>
          </p:cNvSpPr>
          <p:nvPr/>
        </p:nvSpPr>
        <p:spPr bwMode="auto">
          <a:xfrm>
            <a:off x="5111750" y="195263"/>
            <a:ext cx="2563813" cy="687387"/>
          </a:xfrm>
          <a:prstGeom prst="rect">
            <a:avLst/>
          </a:prstGeom>
          <a:noFill/>
          <a:ln w="9525">
            <a:noFill/>
            <a:miter lim="800000"/>
            <a:headEnd/>
            <a:tailEnd/>
          </a:ln>
          <a:effectLst/>
        </p:spPr>
        <p:txBody>
          <a:bodyPr wrap="none">
            <a:spAutoFit/>
          </a:bodyPr>
          <a:lstStyle/>
          <a:p>
            <a:pPr algn="r" rtl="1" eaLnBrk="1" hangingPunct="1"/>
            <a:r>
              <a:rPr lang="he-IL" sz="1300" b="1">
                <a:solidFill>
                  <a:schemeClr val="bg2"/>
                </a:solidFill>
                <a:latin typeface="Arial" charset="0"/>
                <a:cs typeface="Arial" charset="0"/>
              </a:rPr>
              <a:t>מדינת ישראל</a:t>
            </a:r>
          </a:p>
          <a:p>
            <a:pPr algn="r" rtl="1" eaLnBrk="1" hangingPunct="1"/>
            <a:r>
              <a:rPr lang="he-IL" sz="1300" b="1">
                <a:solidFill>
                  <a:schemeClr val="bg2"/>
                </a:solidFill>
                <a:latin typeface="Arial" charset="0"/>
                <a:cs typeface="Arial" charset="0"/>
              </a:rPr>
              <a:t>משרד התעשייה, המסחר והתעסוקה</a:t>
            </a:r>
          </a:p>
          <a:p>
            <a:pPr algn="r" rtl="1" eaLnBrk="1" hangingPunct="1"/>
            <a:r>
              <a:rPr lang="he-IL" sz="1300" b="1">
                <a:solidFill>
                  <a:schemeClr val="bg2"/>
                </a:solidFill>
                <a:latin typeface="Arial" charset="0"/>
                <a:cs typeface="Arial" charset="0"/>
              </a:rPr>
              <a:t>מינהל מחקר וכלכלה</a:t>
            </a:r>
            <a:endParaRPr lang="en-US" sz="1300" b="1">
              <a:solidFill>
                <a:schemeClr val="bg2"/>
              </a:solidFill>
              <a:latin typeface="Arial" charset="0"/>
              <a:cs typeface="Arial" charset="0"/>
            </a:endParaRPr>
          </a:p>
        </p:txBody>
      </p:sp>
      <p:sp>
        <p:nvSpPr>
          <p:cNvPr id="35846" name="Text Box 6"/>
          <p:cNvSpPr txBox="1">
            <a:spLocks noChangeArrowheads="1"/>
          </p:cNvSpPr>
          <p:nvPr/>
        </p:nvSpPr>
        <p:spPr bwMode="auto">
          <a:xfrm>
            <a:off x="1692275" y="5740400"/>
            <a:ext cx="4654550" cy="641350"/>
          </a:xfrm>
          <a:prstGeom prst="rect">
            <a:avLst/>
          </a:prstGeom>
          <a:noFill/>
          <a:ln w="9525">
            <a:noFill/>
            <a:miter lim="800000"/>
            <a:headEnd/>
            <a:tailEnd/>
          </a:ln>
          <a:effectLst/>
        </p:spPr>
        <p:txBody>
          <a:bodyPr wrap="none">
            <a:spAutoFit/>
          </a:bodyPr>
          <a:lstStyle/>
          <a:p>
            <a:pPr algn="ctr" rtl="1"/>
            <a:r>
              <a:rPr lang="he-IL" b="1">
                <a:solidFill>
                  <a:srgbClr val="006600"/>
                </a:solidFill>
                <a:latin typeface="Arial" charset="0"/>
                <a:cs typeface="Arial" charset="0"/>
              </a:rPr>
              <a:t>המכון הישראלי לדמוקרטיה , 13 באוקטובר 2010 </a:t>
            </a:r>
          </a:p>
          <a:p>
            <a:pPr algn="ctr" rtl="1"/>
            <a:endParaRPr lang="he-IL" b="1">
              <a:solidFill>
                <a:srgbClr val="006600"/>
              </a:solidFill>
              <a:latin typeface="Arial" charset="0"/>
              <a:cs typeface="Arial" charset="0"/>
            </a:endParaRPr>
          </a:p>
        </p:txBody>
      </p:sp>
      <p:sp>
        <p:nvSpPr>
          <p:cNvPr id="35847" name="Rectangle 7"/>
          <p:cNvSpPr>
            <a:spLocks noChangeArrowheads="1"/>
          </p:cNvSpPr>
          <p:nvPr/>
        </p:nvSpPr>
        <p:spPr bwMode="auto">
          <a:xfrm>
            <a:off x="468313" y="4041775"/>
            <a:ext cx="7019925" cy="1800225"/>
          </a:xfrm>
          <a:prstGeom prst="rect">
            <a:avLst/>
          </a:prstGeom>
          <a:noFill/>
          <a:ln w="9525">
            <a:noFill/>
            <a:miter lim="800000"/>
            <a:headEnd/>
            <a:tailEnd/>
          </a:ln>
        </p:spPr>
        <p:txBody>
          <a:bodyPr/>
          <a:lstStyle/>
          <a:p>
            <a:pPr algn="ctr" rtl="1" eaLnBrk="1" hangingPunct="1"/>
            <a:r>
              <a:rPr lang="he-IL" sz="2200" b="1">
                <a:solidFill>
                  <a:srgbClr val="006600"/>
                </a:solidFill>
                <a:effectLst>
                  <a:outerShdw blurRad="38100" dist="38100" dir="2700000" algn="tl">
                    <a:srgbClr val="000000"/>
                  </a:outerShdw>
                </a:effectLst>
                <a:latin typeface="Arial" charset="0"/>
                <a:cs typeface="Arial" charset="0"/>
              </a:rPr>
              <a:t>מינהל מחקר וכלכלה במשרד התמ"ת</a:t>
            </a:r>
            <a:r>
              <a:rPr lang="he-IL" sz="3200" b="1">
                <a:effectLst>
                  <a:outerShdw blurRad="38100" dist="38100" dir="2700000" algn="tl">
                    <a:srgbClr val="000000"/>
                  </a:outerShdw>
                </a:effectLst>
                <a:latin typeface="Tahoma" pitchFamily="34" charset="0"/>
                <a:cs typeface="Tahoma" pitchFamily="34" charset="0"/>
              </a:rPr>
              <a:t> </a:t>
            </a:r>
            <a:r>
              <a:rPr lang="he-IL" sz="2200" b="1">
                <a:solidFill>
                  <a:srgbClr val="006600"/>
                </a:solidFill>
                <a:effectLst>
                  <a:outerShdw blurRad="38100" dist="38100" dir="2700000" algn="tl">
                    <a:srgbClr val="000000"/>
                  </a:outerShdw>
                </a:effectLst>
                <a:latin typeface="Arial" charset="0"/>
                <a:cs typeface="Arial" charset="0"/>
              </a:rPr>
              <a:t/>
            </a:r>
            <a:br>
              <a:rPr lang="he-IL" sz="2200" b="1">
                <a:solidFill>
                  <a:srgbClr val="006600"/>
                </a:solidFill>
                <a:effectLst>
                  <a:outerShdw blurRad="38100" dist="38100" dir="2700000" algn="tl">
                    <a:srgbClr val="000000"/>
                  </a:outerShdw>
                </a:effectLst>
                <a:latin typeface="Arial" charset="0"/>
                <a:cs typeface="Arial" charset="0"/>
              </a:rPr>
            </a:br>
            <a:r>
              <a:rPr lang="he-IL" sz="2200" b="1">
                <a:solidFill>
                  <a:srgbClr val="006600"/>
                </a:solidFill>
                <a:effectLst>
                  <a:outerShdw blurRad="38100" dist="38100" dir="2700000" algn="tl">
                    <a:srgbClr val="000000"/>
                  </a:outerShdw>
                </a:effectLst>
                <a:latin typeface="Arial" charset="0"/>
                <a:cs typeface="Arial" charset="0"/>
              </a:rPr>
              <a:t/>
            </a:r>
            <a:br>
              <a:rPr lang="he-IL" sz="2200" b="1">
                <a:solidFill>
                  <a:srgbClr val="006600"/>
                </a:solidFill>
                <a:effectLst>
                  <a:outerShdw blurRad="38100" dist="38100" dir="2700000" algn="tl">
                    <a:srgbClr val="000000"/>
                  </a:outerShdw>
                </a:effectLst>
                <a:latin typeface="Arial" charset="0"/>
                <a:cs typeface="Arial" charset="0"/>
              </a:rPr>
            </a:br>
            <a:r>
              <a:rPr lang="he-IL" sz="2200" b="1">
                <a:solidFill>
                  <a:srgbClr val="006600"/>
                </a:solidFill>
                <a:effectLst>
                  <a:outerShdw blurRad="38100" dist="38100" dir="2700000" algn="tl">
                    <a:srgbClr val="000000"/>
                  </a:outerShdw>
                </a:effectLst>
                <a:latin typeface="Arial" charset="0"/>
                <a:cs typeface="Arial" charset="0"/>
              </a:rPr>
              <a:t>מציג: אסף מלחי</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Rectangle 4"/>
          <p:cNvSpPr>
            <a:spLocks noChangeArrowheads="1"/>
          </p:cNvSpPr>
          <p:nvPr/>
        </p:nvSpPr>
        <p:spPr bwMode="auto">
          <a:xfrm>
            <a:off x="179388" y="557213"/>
            <a:ext cx="8243887" cy="1143000"/>
          </a:xfrm>
          <a:prstGeom prst="rect">
            <a:avLst/>
          </a:prstGeom>
          <a:noFill/>
          <a:ln w="9525">
            <a:noFill/>
            <a:miter lim="800000"/>
            <a:headEnd/>
            <a:tailEnd/>
          </a:ln>
          <a:effectLst/>
        </p:spPr>
        <p:txBody>
          <a:bodyPr lIns="92075" tIns="46038" rIns="92075" bIns="46038" anchor="ctr"/>
          <a:lstStyle/>
          <a:p>
            <a:pPr algn="r" rtl="1" eaLnBrk="1" hangingPunct="1"/>
            <a:r>
              <a:rPr lang="he-IL" sz="3000" b="1">
                <a:effectLst>
                  <a:outerShdw blurRad="38100" dist="38100" dir="2700000" algn="tl">
                    <a:srgbClr val="000000"/>
                  </a:outerShdw>
                </a:effectLst>
                <a:latin typeface="Arial" charset="0"/>
                <a:cs typeface="Arial" charset="0"/>
              </a:rPr>
              <a:t>ש.7: היקף העסקת עובדים חרדים במגזר העסקי </a:t>
            </a:r>
            <a:endParaRPr lang="en-US" sz="3000" b="1">
              <a:effectLst>
                <a:outerShdw blurRad="38100" dist="38100" dir="2700000" algn="tl">
                  <a:srgbClr val="000000"/>
                </a:outerShdw>
              </a:effectLst>
              <a:latin typeface="Arial" charset="0"/>
              <a:cs typeface="Arial" charset="0"/>
            </a:endParaRPr>
          </a:p>
        </p:txBody>
      </p:sp>
      <p:sp>
        <p:nvSpPr>
          <p:cNvPr id="110599" name="Rectangle 7"/>
          <p:cNvSpPr>
            <a:spLocks noChangeArrowheads="1"/>
          </p:cNvSpPr>
          <p:nvPr/>
        </p:nvSpPr>
        <p:spPr bwMode="auto">
          <a:xfrm>
            <a:off x="685800" y="2024063"/>
            <a:ext cx="5938838" cy="825500"/>
          </a:xfrm>
          <a:prstGeom prst="rect">
            <a:avLst/>
          </a:prstGeom>
          <a:solidFill>
            <a:srgbClr val="FFFF99"/>
          </a:solidFill>
          <a:ln w="9525">
            <a:noFill/>
            <a:miter lim="800000"/>
            <a:headEnd/>
            <a:tailEnd/>
          </a:ln>
          <a:effectLst/>
        </p:spPr>
        <p:txBody>
          <a:bodyPr anchor="ctr">
            <a:spAutoFit/>
          </a:bodyPr>
          <a:lstStyle/>
          <a:p>
            <a:pPr algn="r" rtl="1">
              <a:lnSpc>
                <a:spcPct val="150000"/>
              </a:lnSpc>
              <a:tabLst>
                <a:tab pos="473075" algn="l"/>
              </a:tabLst>
            </a:pPr>
            <a:r>
              <a:rPr kumimoji="1" lang="he-IL" sz="1600" b="1">
                <a:solidFill>
                  <a:schemeClr val="bg2"/>
                </a:solidFill>
                <a:latin typeface="Arial" charset="0"/>
                <a:cs typeface="Arial" charset="0"/>
              </a:rPr>
              <a:t>בישראל מועסקים 48,000 עובדים חרדים במגזר העסקי שהם 2.3% בלבד מכוח העבודה במגזר העסקי</a:t>
            </a:r>
          </a:p>
        </p:txBody>
      </p:sp>
      <p:sp>
        <p:nvSpPr>
          <p:cNvPr id="110600" name="Rectangle 8"/>
          <p:cNvSpPr>
            <a:spLocks noChangeArrowheads="1"/>
          </p:cNvSpPr>
          <p:nvPr/>
        </p:nvSpPr>
        <p:spPr bwMode="auto">
          <a:xfrm>
            <a:off x="755650" y="3321050"/>
            <a:ext cx="5938838" cy="825500"/>
          </a:xfrm>
          <a:prstGeom prst="rect">
            <a:avLst/>
          </a:prstGeom>
          <a:solidFill>
            <a:srgbClr val="FFFF99"/>
          </a:solidFill>
          <a:ln w="9525">
            <a:noFill/>
            <a:miter lim="800000"/>
            <a:headEnd/>
            <a:tailEnd/>
          </a:ln>
          <a:effectLst/>
        </p:spPr>
        <p:txBody>
          <a:bodyPr anchor="ctr">
            <a:spAutoFit/>
          </a:bodyPr>
          <a:lstStyle/>
          <a:p>
            <a:pPr algn="r">
              <a:lnSpc>
                <a:spcPct val="150000"/>
              </a:lnSpc>
              <a:tabLst>
                <a:tab pos="473075" algn="l"/>
              </a:tabLst>
            </a:pPr>
            <a:r>
              <a:rPr kumimoji="1" lang="he-IL" sz="1600" b="1">
                <a:solidFill>
                  <a:schemeClr val="bg2"/>
                </a:solidFill>
                <a:latin typeface="Arial" charset="0"/>
                <a:cs typeface="Arial" charset="0"/>
              </a:rPr>
              <a:t>27% בלבד מהעובדים החרדים במגזר העסקי מועסקים ע"י מעסיק חילוני</a:t>
            </a:r>
          </a:p>
        </p:txBody>
      </p:sp>
      <p:sp>
        <p:nvSpPr>
          <p:cNvPr id="110601" name="Rectangle 9"/>
          <p:cNvSpPr>
            <a:spLocks noChangeArrowheads="1"/>
          </p:cNvSpPr>
          <p:nvPr/>
        </p:nvSpPr>
        <p:spPr bwMode="auto">
          <a:xfrm>
            <a:off x="792163" y="4616450"/>
            <a:ext cx="5938837" cy="825500"/>
          </a:xfrm>
          <a:prstGeom prst="rect">
            <a:avLst/>
          </a:prstGeom>
          <a:solidFill>
            <a:srgbClr val="FFFF99"/>
          </a:solidFill>
          <a:ln w="9525">
            <a:noFill/>
            <a:miter lim="800000"/>
            <a:headEnd/>
            <a:tailEnd/>
          </a:ln>
          <a:effectLst/>
        </p:spPr>
        <p:txBody>
          <a:bodyPr anchor="ctr">
            <a:spAutoFit/>
          </a:bodyPr>
          <a:lstStyle/>
          <a:p>
            <a:pPr algn="r">
              <a:lnSpc>
                <a:spcPct val="150000"/>
              </a:lnSpc>
              <a:tabLst>
                <a:tab pos="473075" algn="l"/>
              </a:tabLst>
            </a:pPr>
            <a:r>
              <a:rPr kumimoji="1" lang="he-IL" sz="1600" b="1">
                <a:solidFill>
                  <a:schemeClr val="bg2"/>
                </a:solidFill>
                <a:latin typeface="Arial" charset="0"/>
                <a:cs typeface="Arial" charset="0"/>
              </a:rPr>
              <a:t>95% מהמעסיקים החילונים מעריכים שללא הפרדה בין נשים לגברים במרחב העבודה, יתקשו עובדים חרדים להשתלב בעסק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Rectangle 4"/>
          <p:cNvSpPr>
            <a:spLocks noChangeArrowheads="1"/>
          </p:cNvSpPr>
          <p:nvPr/>
        </p:nvSpPr>
        <p:spPr bwMode="auto">
          <a:xfrm>
            <a:off x="827088" y="6032500"/>
            <a:ext cx="6089650" cy="457200"/>
          </a:xfrm>
          <a:prstGeom prst="rect">
            <a:avLst/>
          </a:prstGeom>
          <a:solidFill>
            <a:schemeClr val="accent1"/>
          </a:solidFill>
          <a:ln w="9525">
            <a:noFill/>
            <a:miter lim="800000"/>
            <a:headEnd/>
            <a:tailEnd/>
          </a:ln>
          <a:effectLst/>
        </p:spPr>
        <p:txBody>
          <a:bodyPr anchor="ctr">
            <a:spAutoFit/>
          </a:bodyPr>
          <a:lstStyle/>
          <a:p>
            <a:pPr algn="ctr" rtl="1" eaLnBrk="1" hangingPunct="1">
              <a:buSzPct val="100000"/>
              <a:tabLst>
                <a:tab pos="273050" algn="l"/>
                <a:tab pos="473075" algn="l"/>
              </a:tabLst>
            </a:pPr>
            <a:r>
              <a:rPr kumimoji="1" lang="he-IL" sz="1200" b="1">
                <a:solidFill>
                  <a:schemeClr val="bg2"/>
                </a:solidFill>
                <a:latin typeface="Arial" charset="0"/>
                <a:cs typeface="Arial" charset="0"/>
              </a:rPr>
              <a:t>שיעור גבוה מהנשים (66.6% והגברים (45.1%) החרדים עובדים במנהל ציבורי, חינוך, בריאות ושירותים קהילתיים, בהשוואה לנשים (41.9%) וגברים (20.0%) חילונים העובדים בענפים אלו</a:t>
            </a:r>
          </a:p>
        </p:txBody>
      </p:sp>
      <p:graphicFrame>
        <p:nvGraphicFramePr>
          <p:cNvPr id="100927" name="Group 575"/>
          <p:cNvGraphicFramePr>
            <a:graphicFrameLocks noGrp="1"/>
          </p:cNvGraphicFramePr>
          <p:nvPr/>
        </p:nvGraphicFramePr>
        <p:xfrm>
          <a:off x="358775" y="1606550"/>
          <a:ext cx="6697663" cy="4175760"/>
        </p:xfrm>
        <a:graphic>
          <a:graphicData uri="http://schemas.openxmlformats.org/drawingml/2006/table">
            <a:tbl>
              <a:tblPr rtl="1"/>
              <a:tblGrid>
                <a:gridCol w="1798638"/>
                <a:gridCol w="758825"/>
                <a:gridCol w="863600"/>
                <a:gridCol w="684212"/>
                <a:gridCol w="828675"/>
                <a:gridCol w="863600"/>
                <a:gridCol w="900113"/>
              </a:tblGrid>
              <a:tr h="22701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המשתנה</a:t>
                      </a:r>
                      <a:endParaRPr kumimoji="1" lang="he-IL" sz="14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חרדים</a:t>
                      </a:r>
                      <a:endParaRPr kumimoji="1" lang="he-IL" sz="14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he-IL"/>
                    </a:p>
                  </a:txBody>
                  <a:tcPr/>
                </a:tc>
                <a:tc hMerge="1">
                  <a:txBody>
                    <a:bodyPr/>
                    <a:lstStyle/>
                    <a:p>
                      <a:pPr rtl="1"/>
                      <a:endParaRPr lang="he-IL"/>
                    </a:p>
                  </a:txBody>
                  <a:tcPr/>
                </a:tc>
                <a:tc gridSpan="3">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חילונים ומסורתיים</a:t>
                      </a:r>
                      <a:endParaRPr kumimoji="1" lang="he-IL" sz="14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he-IL"/>
                    </a:p>
                  </a:txBody>
                  <a:tcPr/>
                </a:tc>
                <a:tc hMerge="1">
                  <a:txBody>
                    <a:bodyPr/>
                    <a:lstStyle/>
                    <a:p>
                      <a:pPr rtl="1"/>
                      <a:endParaRPr lang="he-IL"/>
                    </a:p>
                  </a:txBody>
                  <a:tcPr/>
                </a:tc>
              </a:tr>
              <a:tr h="274638">
                <a:tc>
                  <a:txBody>
                    <a:bodyPr/>
                    <a:lstStyle/>
                    <a:p>
                      <a:pPr marL="0" marR="0" lvl="0" indent="0" algn="r" defTabSz="914400" rtl="1"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he-IL" sz="1400" b="1"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סה"כ</a:t>
                      </a:r>
                      <a:endParaRPr kumimoji="1" lang="he-IL" sz="14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גברים</a:t>
                      </a:r>
                      <a:endParaRPr kumimoji="1" lang="he-IL" sz="14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נשים</a:t>
                      </a:r>
                      <a:endParaRPr kumimoji="1" lang="he-IL" sz="14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80808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סה"כ</a:t>
                      </a:r>
                      <a:endParaRPr kumimoji="1" lang="he-IL" sz="1400" b="0" i="0" u="none" strike="noStrike" cap="none" normalizeH="0" baseline="0" smtClean="0">
                        <a:ln>
                          <a:noFill/>
                        </a:ln>
                        <a:solidFill>
                          <a:schemeClr val="bg2"/>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גברים</a:t>
                      </a:r>
                      <a:endParaRPr kumimoji="1" lang="he-IL" sz="14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נשים</a:t>
                      </a:r>
                      <a:endParaRPr kumimoji="1" lang="he-IL" sz="14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סה"כ, </a:t>
                      </a:r>
                      <a:r>
                        <a:rPr kumimoji="1" lang="he-IL" sz="1400" b="1" i="1" u="none" strike="noStrike" cap="none" normalizeH="0" baseline="0" smtClean="0">
                          <a:ln>
                            <a:noFill/>
                          </a:ln>
                          <a:solidFill>
                            <a:schemeClr val="bg2"/>
                          </a:solidFill>
                          <a:effectLst/>
                          <a:latin typeface="Arial" charset="0"/>
                          <a:cs typeface="Arial" charset="0"/>
                        </a:rPr>
                        <a:t>באלפים</a:t>
                      </a:r>
                      <a:endParaRPr kumimoji="1" lang="he-IL" sz="14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FDFD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100</a:t>
                      </a:r>
                      <a:endParaRPr kumimoji="1" lang="he-IL" sz="14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FDFD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44</a:t>
                      </a:r>
                      <a:endParaRPr kumimoji="1" lang="he-IL" sz="14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FDFD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56</a:t>
                      </a:r>
                      <a:endParaRPr kumimoji="1" lang="he-IL" sz="14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80808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FDFD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1464</a:t>
                      </a:r>
                      <a:endParaRPr kumimoji="1" lang="he-IL" sz="1400" b="0" i="0" u="none" strike="noStrike" cap="none" normalizeH="0" baseline="0" smtClean="0">
                        <a:ln>
                          <a:noFill/>
                        </a:ln>
                        <a:solidFill>
                          <a:schemeClr val="bg2"/>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FDFD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756</a:t>
                      </a:r>
                      <a:endParaRPr kumimoji="1" lang="he-IL" sz="14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FDFD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708</a:t>
                      </a:r>
                      <a:endParaRPr kumimoji="1" lang="he-IL" sz="14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FDFDF"/>
                    </a:solidFill>
                  </a:tcPr>
                </a:tc>
              </a:tr>
              <a:tr h="0">
                <a:tc>
                  <a:txBody>
                    <a:bodyPr/>
                    <a:lstStyle/>
                    <a:p>
                      <a:pPr marL="0" marR="0" lvl="0" indent="0" algn="r" defTabSz="914400" rtl="1"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he-IL" sz="1400" b="1"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he-IL" sz="1400" b="1"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he-IL" sz="1400" b="1"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he-IL" sz="1400" b="1"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80808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he-IL" sz="1400" b="1" i="0" u="none" strike="noStrike" cap="none" normalizeH="0" baseline="0" smtClean="0">
                        <a:ln>
                          <a:noFill/>
                        </a:ln>
                        <a:solidFill>
                          <a:schemeClr val="bg2"/>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he-IL" sz="1400" b="1"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he-IL" sz="1400" b="1"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sng" strike="noStrike" cap="none" normalizeH="0" baseline="0" smtClean="0">
                          <a:ln>
                            <a:noFill/>
                          </a:ln>
                          <a:solidFill>
                            <a:schemeClr val="bg2"/>
                          </a:solidFill>
                          <a:effectLst/>
                          <a:latin typeface="Arial" charset="0"/>
                          <a:cs typeface="Arial" charset="0"/>
                        </a:rPr>
                        <a:t>ענף כלכלי</a:t>
                      </a:r>
                      <a:r>
                        <a:rPr kumimoji="1" lang="he-IL" sz="1400" b="1" i="0" u="sng" strike="noStrike" cap="none" normalizeH="0" baseline="30000" smtClean="0">
                          <a:ln>
                            <a:noFill/>
                          </a:ln>
                          <a:solidFill>
                            <a:schemeClr val="bg2"/>
                          </a:solidFill>
                          <a:effectLst/>
                          <a:latin typeface="Arial" charset="0"/>
                          <a:cs typeface="Arial" charset="0"/>
                        </a:rPr>
                        <a:t>2)</a:t>
                      </a:r>
                      <a:endParaRPr kumimoji="1" lang="en-US" sz="1400" b="1" i="0" u="sng" strike="noStrike" cap="none" normalizeH="0" baseline="3000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200" b="0" i="1" u="none" strike="noStrike" cap="none" normalizeH="0" baseline="0" smtClean="0">
                          <a:ln>
                            <a:noFill/>
                          </a:ln>
                          <a:solidFill>
                            <a:schemeClr val="bg2"/>
                          </a:solidFill>
                          <a:effectLst/>
                          <a:latin typeface="Arial" charset="0"/>
                          <a:cs typeface="Arial" charset="0"/>
                        </a:rPr>
                        <a:t>100%</a:t>
                      </a:r>
                      <a:endParaRPr kumimoji="1" lang="he-IL" sz="12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200" b="0" i="1" u="none" strike="noStrike" cap="none" normalizeH="0" baseline="0" smtClean="0">
                          <a:ln>
                            <a:noFill/>
                          </a:ln>
                          <a:solidFill>
                            <a:schemeClr val="bg2"/>
                          </a:solidFill>
                          <a:effectLst/>
                          <a:latin typeface="Arial" charset="0"/>
                          <a:cs typeface="Arial" charset="0"/>
                        </a:rPr>
                        <a:t>100%</a:t>
                      </a:r>
                      <a:endParaRPr kumimoji="1" lang="he-IL" sz="12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200" b="0" i="1" u="none" strike="noStrike" cap="none" normalizeH="0" baseline="0" smtClean="0">
                          <a:ln>
                            <a:noFill/>
                          </a:ln>
                          <a:solidFill>
                            <a:schemeClr val="bg2"/>
                          </a:solidFill>
                          <a:effectLst/>
                          <a:latin typeface="Arial" charset="0"/>
                          <a:cs typeface="Arial" charset="0"/>
                        </a:rPr>
                        <a:t>100%</a:t>
                      </a:r>
                      <a:endParaRPr kumimoji="1" lang="he-IL" sz="12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80808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200" b="0" i="1" u="none" strike="noStrike" cap="none" normalizeH="0" baseline="0" smtClean="0">
                          <a:ln>
                            <a:noFill/>
                          </a:ln>
                          <a:solidFill>
                            <a:schemeClr val="bg2"/>
                          </a:solidFill>
                          <a:effectLst/>
                          <a:latin typeface="Arial" charset="0"/>
                          <a:cs typeface="Arial" charset="0"/>
                        </a:rPr>
                        <a:t>100%</a:t>
                      </a:r>
                      <a:endParaRPr kumimoji="1" lang="he-IL" sz="1200" b="0" i="0" u="none" strike="noStrike" cap="none" normalizeH="0" baseline="0" smtClean="0">
                        <a:ln>
                          <a:noFill/>
                        </a:ln>
                        <a:solidFill>
                          <a:schemeClr val="bg2"/>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200" b="0" i="1" u="none" strike="noStrike" cap="none" normalizeH="0" baseline="0" smtClean="0">
                          <a:ln>
                            <a:noFill/>
                          </a:ln>
                          <a:solidFill>
                            <a:schemeClr val="bg2"/>
                          </a:solidFill>
                          <a:effectLst/>
                          <a:latin typeface="Arial" charset="0"/>
                          <a:cs typeface="Arial" charset="0"/>
                        </a:rPr>
                        <a:t>100%</a:t>
                      </a:r>
                      <a:endParaRPr kumimoji="1" lang="he-IL" sz="12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200" b="0" i="1" u="none" strike="noStrike" cap="none" normalizeH="0" baseline="0" smtClean="0">
                          <a:ln>
                            <a:noFill/>
                          </a:ln>
                          <a:solidFill>
                            <a:schemeClr val="bg2"/>
                          </a:solidFill>
                          <a:effectLst/>
                          <a:latin typeface="Arial" charset="0"/>
                          <a:cs typeface="Arial" charset="0"/>
                        </a:rPr>
                        <a:t>100%</a:t>
                      </a:r>
                      <a:endParaRPr kumimoji="1" lang="he-IL" sz="12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חקלאות</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0.9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1.6</a:t>
                      </a:r>
                    </a:p>
                  </a:txBody>
                  <a:tcPr horzOverflow="overflow">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0.4</a:t>
                      </a:r>
                    </a:p>
                  </a:txBody>
                  <a:tcPr horzOverflow="overflow">
                    <a:lnL w="12700" cap="flat" cmpd="sng" algn="ctr">
                      <a:solidFill>
                        <a:srgbClr val="80808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1.4</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2.0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0.9</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תעשיה</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10.0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14.8</a:t>
                      </a:r>
                    </a:p>
                  </a:txBody>
                  <a:tcPr horzOverflow="overflow">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6.5</a:t>
                      </a:r>
                    </a:p>
                  </a:txBody>
                  <a:tcPr horzOverflow="overflow">
                    <a:lnL w="12700" cap="flat" cmpd="sng" algn="ctr">
                      <a:solidFill>
                        <a:srgbClr val="80808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17.1</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22.3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12.0</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חשמל מים ובינוי</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2.7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4.9</a:t>
                      </a:r>
                    </a:p>
                  </a:txBody>
                  <a:tcPr horzOverflow="overflow">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1.1</a:t>
                      </a:r>
                    </a:p>
                  </a:txBody>
                  <a:tcPr horzOverflow="overflow">
                    <a:lnL w="12700" cap="flat" cmpd="sng" algn="ctr">
                      <a:solidFill>
                        <a:srgbClr val="80808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4.8</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7.2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2.3</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מסחר</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12.5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14.5</a:t>
                      </a:r>
                    </a:p>
                  </a:txBody>
                  <a:tcPr horzOverflow="overflow">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11.1</a:t>
                      </a:r>
                    </a:p>
                  </a:txBody>
                  <a:tcPr horzOverflow="overflow">
                    <a:lnL w="12700" cap="flat" cmpd="sng" algn="ctr">
                      <a:solidFill>
                        <a:srgbClr val="80808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13.6</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14.3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12.9</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שירותי אוכל ואירוח</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2.2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3.2</a:t>
                      </a:r>
                    </a:p>
                  </a:txBody>
                  <a:tcPr horzOverflow="overflow">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1.5</a:t>
                      </a:r>
                    </a:p>
                  </a:txBody>
                  <a:tcPr horzOverflow="overflow">
                    <a:lnL w="12700" cap="flat" cmpd="sng" algn="ctr">
                      <a:solidFill>
                        <a:srgbClr val="80808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5.5</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5.7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5.2</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תחבורה</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3.1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4.7</a:t>
                      </a:r>
                    </a:p>
                  </a:txBody>
                  <a:tcPr horzOverflow="overflow">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1.9</a:t>
                      </a:r>
                    </a:p>
                  </a:txBody>
                  <a:tcPr horzOverflow="overflow">
                    <a:lnL w="12700" cap="flat" cmpd="sng" algn="ctr">
                      <a:solidFill>
                        <a:srgbClr val="80808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6.9</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8.9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4.9</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בנקאות וש. עסקיים</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10.6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12.7</a:t>
                      </a:r>
                    </a:p>
                  </a:txBody>
                  <a:tcPr horzOverflow="overflow">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9.1</a:t>
                      </a:r>
                    </a:p>
                  </a:txBody>
                  <a:tcPr horzOverflow="overflow">
                    <a:lnL w="12700" cap="flat" cmpd="sng" algn="ctr">
                      <a:solidFill>
                        <a:srgbClr val="80808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18.4</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18.9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17.9</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מנהל ציבורי, חינוך, בריאות וש. קהילתיים</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56.5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42.7</a:t>
                      </a:r>
                    </a:p>
                  </a:txBody>
                  <a:tcPr horzOverflow="overflow">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66.6</a:t>
                      </a:r>
                    </a:p>
                  </a:txBody>
                  <a:tcPr horzOverflow="overflow">
                    <a:lnL w="12700" cap="flat" cmpd="sng" algn="ctr">
                      <a:solidFill>
                        <a:srgbClr val="80808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31.1</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20.3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41.9</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00926" name="Rectangle 574"/>
          <p:cNvSpPr>
            <a:spLocks noChangeArrowheads="1"/>
          </p:cNvSpPr>
          <p:nvPr/>
        </p:nvSpPr>
        <p:spPr bwMode="auto">
          <a:xfrm>
            <a:off x="179388" y="557213"/>
            <a:ext cx="8243887" cy="1143000"/>
          </a:xfrm>
          <a:prstGeom prst="rect">
            <a:avLst/>
          </a:prstGeom>
          <a:noFill/>
          <a:ln w="9525">
            <a:noFill/>
            <a:miter lim="800000"/>
            <a:headEnd/>
            <a:tailEnd/>
          </a:ln>
          <a:effectLst/>
        </p:spPr>
        <p:txBody>
          <a:bodyPr lIns="92075" tIns="46038" rIns="92075" bIns="46038" anchor="ctr"/>
          <a:lstStyle/>
          <a:p>
            <a:pPr algn="r" rtl="1" eaLnBrk="1" hangingPunct="1"/>
            <a:r>
              <a:rPr lang="he-IL" sz="3000" b="1">
                <a:effectLst>
                  <a:outerShdw blurRad="38100" dist="38100" dir="2700000" algn="tl">
                    <a:srgbClr val="000000"/>
                  </a:outerShdw>
                </a:effectLst>
                <a:latin typeface="Arial" charset="0"/>
                <a:cs typeface="Arial" charset="0"/>
              </a:rPr>
              <a:t>ש.8: ענף כלכלי לפי רמת דתיות ומגדר, </a:t>
            </a:r>
            <a:r>
              <a:rPr lang="he-IL" sz="2000" b="1">
                <a:effectLst>
                  <a:outerShdw blurRad="38100" dist="38100" dir="2700000" algn="tl">
                    <a:srgbClr val="000000"/>
                  </a:outerShdw>
                </a:effectLst>
                <a:latin typeface="Arial" charset="0"/>
                <a:cs typeface="Arial" charset="0"/>
              </a:rPr>
              <a:t>סה"כ באלפים ובאחוזים מהסה"כ</a:t>
            </a:r>
            <a:r>
              <a:rPr lang="he-IL" sz="3000" b="1">
                <a:effectLst>
                  <a:outerShdw blurRad="38100" dist="38100" dir="2700000" algn="tl">
                    <a:srgbClr val="000000"/>
                  </a:outerShdw>
                </a:effectLst>
                <a:latin typeface="Arial" charset="0"/>
                <a:cs typeface="Arial" charset="0"/>
              </a:rPr>
              <a:t> </a:t>
            </a:r>
            <a:endParaRPr lang="en-US" sz="3000" b="1">
              <a:effectLst>
                <a:outerShdw blurRad="38100" dist="38100" dir="2700000" algn="tl">
                  <a:srgbClr val="000000"/>
                </a:outerShdw>
              </a:effectLst>
              <a:latin typeface="Arial" charset="0"/>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4"/>
          <p:cNvSpPr>
            <a:spLocks noChangeArrowheads="1"/>
          </p:cNvSpPr>
          <p:nvPr/>
        </p:nvSpPr>
        <p:spPr bwMode="auto">
          <a:xfrm>
            <a:off x="358775" y="4760913"/>
            <a:ext cx="6588125" cy="336550"/>
          </a:xfrm>
          <a:prstGeom prst="rect">
            <a:avLst/>
          </a:prstGeom>
          <a:solidFill>
            <a:schemeClr val="accent1"/>
          </a:solidFill>
          <a:ln w="9525">
            <a:noFill/>
            <a:miter lim="800000"/>
            <a:headEnd/>
            <a:tailEnd/>
          </a:ln>
          <a:effectLst/>
        </p:spPr>
        <p:txBody>
          <a:bodyPr anchor="ctr">
            <a:spAutoFit/>
          </a:bodyPr>
          <a:lstStyle/>
          <a:p>
            <a:pPr algn="ctr" rtl="1" eaLnBrk="1" hangingPunct="1">
              <a:buSzPct val="100000"/>
              <a:tabLst>
                <a:tab pos="273050" algn="l"/>
                <a:tab pos="473075" algn="l"/>
              </a:tabLst>
            </a:pPr>
            <a:r>
              <a:rPr kumimoji="1" lang="he-IL" sz="1600" b="1">
                <a:solidFill>
                  <a:schemeClr val="bg2"/>
                </a:solidFill>
                <a:latin typeface="Arial" charset="0"/>
                <a:cs typeface="Arial" charset="0"/>
              </a:rPr>
              <a:t>52.5% מהחרדים עובדים 35 שעות בשבוע או יותר לעומת 71.7% מהחילונים</a:t>
            </a:r>
          </a:p>
        </p:txBody>
      </p:sp>
      <p:graphicFrame>
        <p:nvGraphicFramePr>
          <p:cNvPr id="101914" name="Group 538"/>
          <p:cNvGraphicFramePr>
            <a:graphicFrameLocks noGrp="1"/>
          </p:cNvGraphicFramePr>
          <p:nvPr/>
        </p:nvGraphicFramePr>
        <p:xfrm>
          <a:off x="287338" y="2176463"/>
          <a:ext cx="6913562" cy="2008188"/>
        </p:xfrm>
        <a:graphic>
          <a:graphicData uri="http://schemas.openxmlformats.org/drawingml/2006/table">
            <a:tbl>
              <a:tblPr rtl="1"/>
              <a:tblGrid>
                <a:gridCol w="2513012"/>
                <a:gridCol w="723900"/>
                <a:gridCol w="774700"/>
                <a:gridCol w="671513"/>
                <a:gridCol w="766762"/>
                <a:gridCol w="731838"/>
                <a:gridCol w="731837"/>
              </a:tblGrid>
              <a:tr h="50323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המשתנה</a:t>
                      </a:r>
                      <a:endParaRPr kumimoji="1" lang="he-IL" sz="14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חרדים</a:t>
                      </a:r>
                      <a:endParaRPr kumimoji="1" lang="he-IL" sz="14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he-IL"/>
                    </a:p>
                  </a:txBody>
                  <a:tcPr/>
                </a:tc>
                <a:tc hMerge="1">
                  <a:txBody>
                    <a:bodyPr/>
                    <a:lstStyle/>
                    <a:p>
                      <a:pPr rtl="1"/>
                      <a:endParaRPr lang="he-IL"/>
                    </a:p>
                  </a:txBody>
                  <a:tcPr/>
                </a:tc>
                <a:tc gridSpan="3">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חילונים ומסורתיים</a:t>
                      </a:r>
                      <a:endParaRPr kumimoji="1" lang="he-IL" sz="14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he-IL"/>
                    </a:p>
                  </a:txBody>
                  <a:tcPr/>
                </a:tc>
                <a:tc hMerge="1">
                  <a:txBody>
                    <a:bodyPr/>
                    <a:lstStyle/>
                    <a:p>
                      <a:pPr rtl="1"/>
                      <a:endParaRPr lang="he-IL"/>
                    </a:p>
                  </a:txBody>
                  <a:tcPr/>
                </a:tc>
              </a:tr>
              <a:tr h="501650">
                <a:tc>
                  <a:txBody>
                    <a:bodyPr/>
                    <a:lstStyle/>
                    <a:p>
                      <a:pPr marL="0" marR="0" lvl="0" indent="0" algn="r" defTabSz="914400" rtl="1"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he-IL" sz="1400" b="1"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סה"כ</a:t>
                      </a:r>
                      <a:endParaRPr kumimoji="1" lang="he-IL" sz="14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גברים</a:t>
                      </a:r>
                      <a:endParaRPr kumimoji="1" lang="he-IL" sz="14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נשים</a:t>
                      </a:r>
                      <a:endParaRPr kumimoji="1" lang="he-IL" sz="14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80808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סה"כ</a:t>
                      </a:r>
                      <a:endParaRPr kumimoji="1" lang="he-IL" sz="1400" b="0" i="0" u="none" strike="noStrike" cap="none" normalizeH="0" baseline="0" smtClean="0">
                        <a:ln>
                          <a:noFill/>
                        </a:ln>
                        <a:solidFill>
                          <a:schemeClr val="bg2"/>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גברים</a:t>
                      </a:r>
                      <a:endParaRPr kumimoji="1" lang="he-IL" sz="14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נשים</a:t>
                      </a:r>
                      <a:endParaRPr kumimoji="1" lang="he-IL" sz="14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1650">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1" u="none" strike="noStrike" cap="none" normalizeH="0" baseline="0" smtClean="0">
                          <a:ln>
                            <a:noFill/>
                          </a:ln>
                          <a:solidFill>
                            <a:schemeClr val="bg2"/>
                          </a:solidFill>
                          <a:effectLst/>
                          <a:latin typeface="Arial" charset="0"/>
                          <a:cs typeface="Arial" charset="0"/>
                        </a:rPr>
                        <a:t>ממוצע שעות עבודה</a:t>
                      </a:r>
                      <a:endParaRPr kumimoji="1" lang="he-IL" sz="1400" b="1"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32.9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39.3</a:t>
                      </a:r>
                    </a:p>
                  </a:txBody>
                  <a:tcPr horzOverflow="overflow">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28.1</a:t>
                      </a:r>
                    </a:p>
                  </a:txBody>
                  <a:tcPr horzOverflow="overflow">
                    <a:lnL w="12700" cap="flat" cmpd="sng" algn="ctr">
                      <a:solidFill>
                        <a:srgbClr val="80808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43.3</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49.3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1" i="0" u="none" strike="noStrike" cap="none" normalizeH="0" baseline="0" smtClean="0">
                          <a:ln>
                            <a:noFill/>
                          </a:ln>
                          <a:solidFill>
                            <a:schemeClr val="bg2"/>
                          </a:solidFill>
                          <a:effectLst/>
                          <a:latin typeface="Arial" charset="0"/>
                          <a:cs typeface="Arial" charset="0"/>
                        </a:rPr>
                        <a:t>37.1</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01650">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 עובד בדרך כלל 35 שעות ויותר</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52.5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71.2</a:t>
                      </a:r>
                    </a:p>
                  </a:txBody>
                  <a:tcPr horzOverflow="overflow">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31.1</a:t>
                      </a:r>
                    </a:p>
                  </a:txBody>
                  <a:tcPr horzOverflow="overflow">
                    <a:lnL w="12700" cap="flat" cmpd="sng" algn="ctr">
                      <a:solidFill>
                        <a:srgbClr val="80808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71.7</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81.6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400" b="0" i="0" u="none" strike="noStrike" cap="none" normalizeH="0" baseline="0" smtClean="0">
                          <a:ln>
                            <a:noFill/>
                          </a:ln>
                          <a:solidFill>
                            <a:schemeClr val="bg2"/>
                          </a:solidFill>
                          <a:effectLst/>
                          <a:latin typeface="Arial" charset="0"/>
                          <a:cs typeface="Arial" charset="0"/>
                        </a:rPr>
                        <a:t>52.0</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01853" name="Rectangle 477"/>
          <p:cNvSpPr>
            <a:spLocks noChangeArrowheads="1"/>
          </p:cNvSpPr>
          <p:nvPr/>
        </p:nvSpPr>
        <p:spPr bwMode="auto">
          <a:xfrm>
            <a:off x="179388" y="557213"/>
            <a:ext cx="8243887" cy="1143000"/>
          </a:xfrm>
          <a:prstGeom prst="rect">
            <a:avLst/>
          </a:prstGeom>
          <a:noFill/>
          <a:ln w="9525">
            <a:noFill/>
            <a:miter lim="800000"/>
            <a:headEnd/>
            <a:tailEnd/>
          </a:ln>
          <a:effectLst/>
        </p:spPr>
        <p:txBody>
          <a:bodyPr lIns="92075" tIns="46038" rIns="92075" bIns="46038" anchor="ctr"/>
          <a:lstStyle/>
          <a:p>
            <a:pPr algn="r" rtl="1" eaLnBrk="1" hangingPunct="1"/>
            <a:r>
              <a:rPr lang="he-IL" sz="3000" b="1">
                <a:effectLst>
                  <a:outerShdw blurRad="38100" dist="38100" dir="2700000" algn="tl">
                    <a:srgbClr val="000000"/>
                  </a:outerShdw>
                </a:effectLst>
                <a:latin typeface="Arial" charset="0"/>
                <a:cs typeface="Arial" charset="0"/>
              </a:rPr>
              <a:t>ש.9: שעות עבודה והיקף משרה לפי רמת דתיות ומגדר, </a:t>
            </a:r>
            <a:r>
              <a:rPr lang="he-IL" sz="2000" b="1">
                <a:effectLst>
                  <a:outerShdw blurRad="38100" dist="38100" dir="2700000" algn="tl">
                    <a:srgbClr val="000000"/>
                  </a:outerShdw>
                </a:effectLst>
                <a:latin typeface="Arial" charset="0"/>
                <a:cs typeface="Arial" charset="0"/>
              </a:rPr>
              <a:t>באחוזים מהסה"כ</a:t>
            </a:r>
            <a:r>
              <a:rPr lang="he-IL" sz="3000" b="1">
                <a:effectLst>
                  <a:outerShdw blurRad="38100" dist="38100" dir="2700000" algn="tl">
                    <a:srgbClr val="000000"/>
                  </a:outerShdw>
                </a:effectLst>
                <a:latin typeface="Arial" charset="0"/>
                <a:cs typeface="Arial" charset="0"/>
              </a:rPr>
              <a:t> </a:t>
            </a:r>
            <a:endParaRPr lang="en-US" sz="3000" b="1">
              <a:effectLst>
                <a:outerShdw blurRad="38100" dist="38100" dir="2700000" algn="tl">
                  <a:srgbClr val="000000"/>
                </a:outerShdw>
              </a:effectLst>
              <a:latin typeface="Arial" charset="0"/>
              <a:cs typeface="Arial" charset="0"/>
            </a:endParaRPr>
          </a:p>
        </p:txBody>
      </p:sp>
      <p:sp>
        <p:nvSpPr>
          <p:cNvPr id="101910" name="Text Box 534"/>
          <p:cNvSpPr txBox="1">
            <a:spLocks noChangeArrowheads="1"/>
          </p:cNvSpPr>
          <p:nvPr/>
        </p:nvSpPr>
        <p:spPr bwMode="auto">
          <a:xfrm>
            <a:off x="1943100" y="5481638"/>
            <a:ext cx="4978400" cy="274637"/>
          </a:xfrm>
          <a:prstGeom prst="rect">
            <a:avLst/>
          </a:prstGeom>
          <a:noFill/>
          <a:ln w="9525">
            <a:noFill/>
            <a:miter lim="800000"/>
            <a:headEnd/>
            <a:tailEnd/>
          </a:ln>
          <a:effectLst/>
        </p:spPr>
        <p:txBody>
          <a:bodyPr wrap="none">
            <a:spAutoFit/>
          </a:bodyPr>
          <a:lstStyle/>
          <a:p>
            <a:pPr algn="r" rtl="1"/>
            <a:r>
              <a:rPr lang="he-IL" sz="1200" b="1">
                <a:solidFill>
                  <a:schemeClr val="bg2"/>
                </a:solidFill>
                <a:latin typeface="Arial" charset="0"/>
                <a:cs typeface="Arial" charset="0"/>
              </a:rPr>
              <a:t>מקור: סקר חברתי, 2002-2007 , עיבודים מיוחדים מינהל מחקר וכלכלה, תמ"ת</a:t>
            </a:r>
            <a:endParaRPr lang="en-US" sz="1200" b="1">
              <a:solidFill>
                <a:schemeClr val="bg2"/>
              </a:solidFill>
              <a:latin typeface="Arial" charset="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ChangeArrowheads="1"/>
          </p:cNvSpPr>
          <p:nvPr/>
        </p:nvSpPr>
        <p:spPr bwMode="auto">
          <a:xfrm>
            <a:off x="685800" y="549275"/>
            <a:ext cx="7772400" cy="1143000"/>
          </a:xfrm>
          <a:prstGeom prst="rect">
            <a:avLst/>
          </a:prstGeom>
          <a:noFill/>
          <a:ln w="9525">
            <a:noFill/>
            <a:miter lim="800000"/>
            <a:headEnd/>
            <a:tailEnd/>
          </a:ln>
          <a:effectLst/>
        </p:spPr>
        <p:txBody>
          <a:bodyPr lIns="92075" tIns="46038" rIns="92075" bIns="46038" anchor="ctr"/>
          <a:lstStyle/>
          <a:p>
            <a:pPr algn="r" rtl="1" eaLnBrk="1" hangingPunct="1"/>
            <a:r>
              <a:rPr lang="he-IL" sz="3000" b="1">
                <a:effectLst>
                  <a:outerShdw blurRad="38100" dist="38100" dir="2700000" algn="tl">
                    <a:srgbClr val="000000"/>
                  </a:outerShdw>
                </a:effectLst>
                <a:latin typeface="Arial" charset="0"/>
                <a:cs typeface="Arial" charset="0"/>
              </a:rPr>
              <a:t>ש.10: שעור התעסוקה בקרב האוכלוסיה החרדית, </a:t>
            </a:r>
            <a:r>
              <a:rPr lang="he-IL" sz="2400" b="1">
                <a:effectLst>
                  <a:outerShdw blurRad="38100" dist="38100" dir="2700000" algn="tl">
                    <a:srgbClr val="000000"/>
                  </a:outerShdw>
                </a:effectLst>
                <a:latin typeface="Arial" charset="0"/>
                <a:cs typeface="Arial" charset="0"/>
              </a:rPr>
              <a:t>ממוצע לשנים 2002-2007</a:t>
            </a:r>
            <a:endParaRPr lang="en-US" sz="2400" b="1">
              <a:effectLst>
                <a:outerShdw blurRad="38100" dist="38100" dir="2700000" algn="tl">
                  <a:srgbClr val="000000"/>
                </a:outerShdw>
              </a:effectLst>
              <a:latin typeface="Arial" charset="0"/>
              <a:cs typeface="Arial" charset="0"/>
            </a:endParaRPr>
          </a:p>
        </p:txBody>
      </p:sp>
      <p:sp>
        <p:nvSpPr>
          <p:cNvPr id="138243" name="Rectangle 3"/>
          <p:cNvSpPr>
            <a:spLocks noChangeArrowheads="1"/>
          </p:cNvSpPr>
          <p:nvPr/>
        </p:nvSpPr>
        <p:spPr bwMode="auto">
          <a:xfrm>
            <a:off x="358775" y="2133600"/>
            <a:ext cx="6805613" cy="2663825"/>
          </a:xfrm>
          <a:prstGeom prst="rect">
            <a:avLst/>
          </a:prstGeom>
          <a:solidFill>
            <a:srgbClr val="FFFFE5"/>
          </a:solidFill>
          <a:ln w="9525">
            <a:noFill/>
            <a:miter lim="800000"/>
            <a:headEnd/>
            <a:tailEnd/>
          </a:ln>
          <a:effectLst/>
        </p:spPr>
        <p:txBody>
          <a:bodyPr wrap="none" anchor="ctr"/>
          <a:lstStyle/>
          <a:p>
            <a:endParaRPr lang="he-IL"/>
          </a:p>
        </p:txBody>
      </p:sp>
      <p:sp>
        <p:nvSpPr>
          <p:cNvPr id="138244" name="Text Box 4"/>
          <p:cNvSpPr txBox="1">
            <a:spLocks noChangeArrowheads="1"/>
          </p:cNvSpPr>
          <p:nvPr/>
        </p:nvSpPr>
        <p:spPr bwMode="auto">
          <a:xfrm>
            <a:off x="3171825" y="3644900"/>
            <a:ext cx="3452813" cy="915988"/>
          </a:xfrm>
          <a:prstGeom prst="rect">
            <a:avLst/>
          </a:prstGeom>
          <a:noFill/>
          <a:ln w="9525">
            <a:noFill/>
            <a:miter lim="800000"/>
            <a:headEnd/>
            <a:tailEnd/>
          </a:ln>
          <a:effectLst/>
        </p:spPr>
        <p:txBody>
          <a:bodyPr wrap="none">
            <a:spAutoFit/>
          </a:bodyPr>
          <a:lstStyle/>
          <a:p>
            <a:pPr algn="r" rtl="1"/>
            <a:r>
              <a:rPr lang="he-IL" b="1">
                <a:solidFill>
                  <a:srgbClr val="000000"/>
                </a:solidFill>
                <a:latin typeface="Arial" charset="0"/>
                <a:cs typeface="Arial" charset="0"/>
              </a:rPr>
              <a:t>שיעור האבטלה של גברים -  10.2%</a:t>
            </a:r>
          </a:p>
          <a:p>
            <a:pPr algn="r" rtl="1"/>
            <a:endParaRPr lang="he-IL" b="1">
              <a:solidFill>
                <a:srgbClr val="000000"/>
              </a:solidFill>
              <a:latin typeface="Arial" charset="0"/>
              <a:cs typeface="Arial" charset="0"/>
            </a:endParaRPr>
          </a:p>
          <a:p>
            <a:pPr algn="r" rtl="1"/>
            <a:r>
              <a:rPr lang="he-IL" b="1">
                <a:solidFill>
                  <a:srgbClr val="000000"/>
                </a:solidFill>
                <a:latin typeface="Arial" charset="0"/>
                <a:cs typeface="Arial" charset="0"/>
              </a:rPr>
              <a:t>שיעור האבטלה של נשים – 12.9% </a:t>
            </a:r>
            <a:endParaRPr lang="en-US" b="1">
              <a:solidFill>
                <a:srgbClr val="000000"/>
              </a:solidFill>
              <a:latin typeface="Arial" charset="0"/>
              <a:cs typeface="Arial" charset="0"/>
            </a:endParaRPr>
          </a:p>
        </p:txBody>
      </p:sp>
      <p:sp>
        <p:nvSpPr>
          <p:cNvPr id="138245" name="AutoShape 5"/>
          <p:cNvSpPr>
            <a:spLocks noChangeArrowheads="1"/>
          </p:cNvSpPr>
          <p:nvPr/>
        </p:nvSpPr>
        <p:spPr bwMode="auto">
          <a:xfrm flipH="1">
            <a:off x="6588125" y="3719513"/>
            <a:ext cx="468313" cy="215900"/>
          </a:xfrm>
          <a:prstGeom prst="chevron">
            <a:avLst>
              <a:gd name="adj" fmla="val 54228"/>
            </a:avLst>
          </a:prstGeom>
          <a:solidFill>
            <a:schemeClr val="accent1"/>
          </a:solidFill>
          <a:ln w="9525">
            <a:solidFill>
              <a:schemeClr val="tx1"/>
            </a:solidFill>
            <a:miter lim="800000"/>
            <a:headEnd/>
            <a:tailEnd/>
          </a:ln>
          <a:effectLst/>
        </p:spPr>
        <p:txBody>
          <a:bodyPr wrap="none" anchor="ctr"/>
          <a:lstStyle/>
          <a:p>
            <a:endParaRPr lang="he-IL"/>
          </a:p>
        </p:txBody>
      </p:sp>
      <p:sp>
        <p:nvSpPr>
          <p:cNvPr id="138246" name="AutoShape 6"/>
          <p:cNvSpPr>
            <a:spLocks noChangeArrowheads="1"/>
          </p:cNvSpPr>
          <p:nvPr/>
        </p:nvSpPr>
        <p:spPr bwMode="auto">
          <a:xfrm flipH="1">
            <a:off x="6588125" y="2400300"/>
            <a:ext cx="468313" cy="215900"/>
          </a:xfrm>
          <a:prstGeom prst="chevron">
            <a:avLst>
              <a:gd name="adj" fmla="val 54228"/>
            </a:avLst>
          </a:prstGeom>
          <a:solidFill>
            <a:schemeClr val="accent1"/>
          </a:solidFill>
          <a:ln w="9525">
            <a:solidFill>
              <a:schemeClr val="tx1"/>
            </a:solidFill>
            <a:miter lim="800000"/>
            <a:headEnd/>
            <a:tailEnd/>
          </a:ln>
          <a:effectLst/>
        </p:spPr>
        <p:txBody>
          <a:bodyPr wrap="none" anchor="ctr"/>
          <a:lstStyle/>
          <a:p>
            <a:endParaRPr lang="he-IL"/>
          </a:p>
        </p:txBody>
      </p:sp>
      <p:sp>
        <p:nvSpPr>
          <p:cNvPr id="138247" name="Text Box 7"/>
          <p:cNvSpPr txBox="1">
            <a:spLocks noChangeArrowheads="1"/>
          </p:cNvSpPr>
          <p:nvPr/>
        </p:nvSpPr>
        <p:spPr bwMode="auto">
          <a:xfrm>
            <a:off x="3095625" y="2312988"/>
            <a:ext cx="3529013" cy="915987"/>
          </a:xfrm>
          <a:prstGeom prst="rect">
            <a:avLst/>
          </a:prstGeom>
          <a:noFill/>
          <a:ln w="9525">
            <a:noFill/>
            <a:miter lim="800000"/>
            <a:headEnd/>
            <a:tailEnd/>
          </a:ln>
          <a:effectLst/>
        </p:spPr>
        <p:txBody>
          <a:bodyPr wrap="none">
            <a:spAutoFit/>
          </a:bodyPr>
          <a:lstStyle/>
          <a:p>
            <a:pPr algn="r" rtl="1"/>
            <a:r>
              <a:rPr lang="he-IL" b="1">
                <a:solidFill>
                  <a:srgbClr val="000000"/>
                </a:solidFill>
                <a:latin typeface="Arial" charset="0"/>
                <a:cs typeface="Arial" charset="0"/>
              </a:rPr>
              <a:t>שיעור התעסוקה של גברים – 37.4%</a:t>
            </a:r>
          </a:p>
          <a:p>
            <a:pPr algn="r" rtl="1"/>
            <a:endParaRPr lang="he-IL" b="1">
              <a:solidFill>
                <a:srgbClr val="000000"/>
              </a:solidFill>
              <a:latin typeface="Arial" charset="0"/>
              <a:cs typeface="Arial" charset="0"/>
            </a:endParaRPr>
          </a:p>
          <a:p>
            <a:pPr algn="r" rtl="1"/>
            <a:r>
              <a:rPr lang="he-IL" b="1">
                <a:solidFill>
                  <a:srgbClr val="000000"/>
                </a:solidFill>
                <a:latin typeface="Arial" charset="0"/>
                <a:cs typeface="Arial" charset="0"/>
              </a:rPr>
              <a:t>שיעור התעסוקה של נשים – 49.1%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38246"/>
                                        </p:tgtEl>
                                        <p:attrNameLst>
                                          <p:attrName>style.visibility</p:attrName>
                                        </p:attrNameLst>
                                      </p:cBhvr>
                                      <p:to>
                                        <p:strVal val="visible"/>
                                      </p:to>
                                    </p:set>
                                    <p:animEffect transition="in" filter="box(out)">
                                      <p:cBhvr>
                                        <p:cTn id="7" dur="1000"/>
                                        <p:tgtEl>
                                          <p:spTgt spid="138246"/>
                                        </p:tgtEl>
                                      </p:cBhvr>
                                    </p:animEffect>
                                  </p:childTnLst>
                                </p:cTn>
                              </p:par>
                              <p:par>
                                <p:cTn id="8" presetID="4" presetClass="entr" presetSubtype="32" fill="hold" grpId="0" nodeType="withEffect">
                                  <p:stCondLst>
                                    <p:cond delay="0"/>
                                  </p:stCondLst>
                                  <p:childTnLst>
                                    <p:set>
                                      <p:cBhvr>
                                        <p:cTn id="9" dur="1" fill="hold">
                                          <p:stCondLst>
                                            <p:cond delay="0"/>
                                          </p:stCondLst>
                                        </p:cTn>
                                        <p:tgtEl>
                                          <p:spTgt spid="138247"/>
                                        </p:tgtEl>
                                        <p:attrNameLst>
                                          <p:attrName>style.visibility</p:attrName>
                                        </p:attrNameLst>
                                      </p:cBhvr>
                                      <p:to>
                                        <p:strVal val="visible"/>
                                      </p:to>
                                    </p:set>
                                    <p:animEffect transition="in" filter="box(out)">
                                      <p:cBhvr>
                                        <p:cTn id="10" dur="1000"/>
                                        <p:tgtEl>
                                          <p:spTgt spid="138247"/>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138244"/>
                                        </p:tgtEl>
                                        <p:attrNameLst>
                                          <p:attrName>style.visibility</p:attrName>
                                        </p:attrNameLst>
                                      </p:cBhvr>
                                      <p:to>
                                        <p:strVal val="visible"/>
                                      </p:to>
                                    </p:set>
                                    <p:animEffect transition="in" filter="box(out)">
                                      <p:cBhvr>
                                        <p:cTn id="15" dur="1000"/>
                                        <p:tgtEl>
                                          <p:spTgt spid="138244"/>
                                        </p:tgtEl>
                                      </p:cBhvr>
                                    </p:animEffect>
                                  </p:childTnLst>
                                </p:cTn>
                              </p:par>
                              <p:par>
                                <p:cTn id="16" presetID="4" presetClass="entr" presetSubtype="32" fill="hold" grpId="0" nodeType="withEffect">
                                  <p:stCondLst>
                                    <p:cond delay="0"/>
                                  </p:stCondLst>
                                  <p:childTnLst>
                                    <p:set>
                                      <p:cBhvr>
                                        <p:cTn id="17" dur="1" fill="hold">
                                          <p:stCondLst>
                                            <p:cond delay="0"/>
                                          </p:stCondLst>
                                        </p:cTn>
                                        <p:tgtEl>
                                          <p:spTgt spid="138245"/>
                                        </p:tgtEl>
                                        <p:attrNameLst>
                                          <p:attrName>style.visibility</p:attrName>
                                        </p:attrNameLst>
                                      </p:cBhvr>
                                      <p:to>
                                        <p:strVal val="visible"/>
                                      </p:to>
                                    </p:set>
                                    <p:animEffect transition="in" filter="box(out)">
                                      <p:cBhvr>
                                        <p:cTn id="18" dur="1000"/>
                                        <p:tgtEl>
                                          <p:spTgt spid="138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4" grpId="0"/>
      <p:bldP spid="138245" grpId="0" animBg="1"/>
      <p:bldP spid="138246" grpId="0" animBg="1"/>
      <p:bldP spid="13824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ChangeArrowheads="1"/>
          </p:cNvSpPr>
          <p:nvPr/>
        </p:nvSpPr>
        <p:spPr bwMode="auto">
          <a:xfrm>
            <a:off x="685800" y="609600"/>
            <a:ext cx="7772400" cy="1143000"/>
          </a:xfrm>
          <a:prstGeom prst="rect">
            <a:avLst/>
          </a:prstGeom>
          <a:noFill/>
          <a:ln w="9525">
            <a:noFill/>
            <a:miter lim="800000"/>
            <a:headEnd/>
            <a:tailEnd/>
          </a:ln>
          <a:effectLst/>
        </p:spPr>
        <p:txBody>
          <a:bodyPr lIns="92075" tIns="46038" rIns="92075" bIns="46038" anchor="ctr"/>
          <a:lstStyle/>
          <a:p>
            <a:pPr algn="r" rtl="1" eaLnBrk="1" hangingPunct="1"/>
            <a:r>
              <a:rPr lang="he-IL" sz="2800" b="1">
                <a:effectLst>
                  <a:outerShdw blurRad="38100" dist="38100" dir="2700000" algn="tl">
                    <a:srgbClr val="000000"/>
                  </a:outerShdw>
                </a:effectLst>
                <a:latin typeface="Arial" charset="0"/>
                <a:cs typeface="Arial" charset="0"/>
              </a:rPr>
              <a:t>ש.11: מגמות בשיעורי התעסוקה בעשורים האחרונים </a:t>
            </a:r>
            <a:endParaRPr lang="en-US" sz="2800" b="1">
              <a:effectLst>
                <a:outerShdw blurRad="38100" dist="38100" dir="2700000" algn="tl">
                  <a:srgbClr val="000000"/>
                </a:outerShdw>
              </a:effectLst>
              <a:latin typeface="Arial" charset="0"/>
              <a:cs typeface="Arial" charset="0"/>
            </a:endParaRPr>
          </a:p>
        </p:txBody>
      </p:sp>
      <p:grpSp>
        <p:nvGrpSpPr>
          <p:cNvPr id="140291" name="Group 3"/>
          <p:cNvGrpSpPr>
            <a:grpSpLocks/>
          </p:cNvGrpSpPr>
          <p:nvPr/>
        </p:nvGrpSpPr>
        <p:grpSpPr bwMode="auto">
          <a:xfrm>
            <a:off x="1588" y="2044700"/>
            <a:ext cx="4246562" cy="3813175"/>
            <a:chOff x="1" y="1288"/>
            <a:chExt cx="2675" cy="2402"/>
          </a:xfrm>
        </p:grpSpPr>
        <p:sp>
          <p:nvSpPr>
            <p:cNvPr id="140292" name="Line 4"/>
            <p:cNvSpPr>
              <a:spLocks noChangeShapeType="1"/>
            </p:cNvSpPr>
            <p:nvPr/>
          </p:nvSpPr>
          <p:spPr bwMode="auto">
            <a:xfrm flipH="1">
              <a:off x="158" y="3475"/>
              <a:ext cx="1951" cy="0"/>
            </a:xfrm>
            <a:prstGeom prst="line">
              <a:avLst/>
            </a:prstGeom>
            <a:noFill/>
            <a:ln w="19050">
              <a:solidFill>
                <a:schemeClr val="bg2"/>
              </a:solidFill>
              <a:round/>
              <a:headEnd/>
              <a:tailEnd/>
            </a:ln>
            <a:effectLst/>
          </p:spPr>
          <p:txBody>
            <a:bodyPr/>
            <a:lstStyle/>
            <a:p>
              <a:endParaRPr lang="he-IL"/>
            </a:p>
          </p:txBody>
        </p:sp>
        <p:sp>
          <p:nvSpPr>
            <p:cNvPr id="140293" name="Text Box 5"/>
            <p:cNvSpPr txBox="1">
              <a:spLocks noChangeArrowheads="1"/>
            </p:cNvSpPr>
            <p:nvPr/>
          </p:nvSpPr>
          <p:spPr bwMode="auto">
            <a:xfrm>
              <a:off x="1" y="3498"/>
              <a:ext cx="364" cy="192"/>
            </a:xfrm>
            <a:prstGeom prst="rect">
              <a:avLst/>
            </a:prstGeom>
            <a:noFill/>
            <a:ln w="9525">
              <a:noFill/>
              <a:miter lim="800000"/>
              <a:headEnd/>
              <a:tailEnd/>
            </a:ln>
            <a:effectLst/>
          </p:spPr>
          <p:txBody>
            <a:bodyPr wrap="none">
              <a:spAutoFit/>
            </a:bodyPr>
            <a:lstStyle/>
            <a:p>
              <a:r>
                <a:rPr lang="he-IL" sz="1400" b="1">
                  <a:solidFill>
                    <a:schemeClr val="bg2"/>
                  </a:solidFill>
                  <a:latin typeface="Arial" charset="0"/>
                  <a:cs typeface="Arial" charset="0"/>
                </a:rPr>
                <a:t>1980</a:t>
              </a:r>
              <a:endParaRPr lang="en-US" sz="1400" b="1">
                <a:solidFill>
                  <a:schemeClr val="bg2"/>
                </a:solidFill>
                <a:latin typeface="Arial" charset="0"/>
                <a:cs typeface="Arial" charset="0"/>
              </a:endParaRPr>
            </a:p>
          </p:txBody>
        </p:sp>
        <p:sp>
          <p:nvSpPr>
            <p:cNvPr id="140294" name="Text Box 6"/>
            <p:cNvSpPr txBox="1">
              <a:spLocks noChangeArrowheads="1"/>
            </p:cNvSpPr>
            <p:nvPr/>
          </p:nvSpPr>
          <p:spPr bwMode="auto">
            <a:xfrm>
              <a:off x="45" y="1288"/>
              <a:ext cx="433" cy="192"/>
            </a:xfrm>
            <a:prstGeom prst="rect">
              <a:avLst/>
            </a:prstGeom>
            <a:noFill/>
            <a:ln w="9525">
              <a:noFill/>
              <a:miter lim="800000"/>
              <a:headEnd/>
              <a:tailEnd/>
            </a:ln>
            <a:effectLst/>
          </p:spPr>
          <p:txBody>
            <a:bodyPr wrap="none">
              <a:spAutoFit/>
            </a:bodyPr>
            <a:lstStyle/>
            <a:p>
              <a:r>
                <a:rPr lang="he-IL" sz="1400" b="1">
                  <a:solidFill>
                    <a:srgbClr val="000066"/>
                  </a:solidFill>
                  <a:latin typeface="Arial" charset="0"/>
                  <a:cs typeface="Arial" charset="0"/>
                </a:rPr>
                <a:t>60.0%</a:t>
              </a:r>
              <a:endParaRPr lang="en-US" sz="1400" b="1">
                <a:solidFill>
                  <a:srgbClr val="000066"/>
                </a:solidFill>
                <a:latin typeface="Arial" charset="0"/>
                <a:cs typeface="Arial" charset="0"/>
              </a:endParaRPr>
            </a:p>
          </p:txBody>
        </p:sp>
        <p:sp>
          <p:nvSpPr>
            <p:cNvPr id="140295" name="Line 7"/>
            <p:cNvSpPr>
              <a:spLocks noChangeShapeType="1"/>
            </p:cNvSpPr>
            <p:nvPr/>
          </p:nvSpPr>
          <p:spPr bwMode="auto">
            <a:xfrm>
              <a:off x="204" y="1480"/>
              <a:ext cx="2472" cy="1791"/>
            </a:xfrm>
            <a:prstGeom prst="line">
              <a:avLst/>
            </a:prstGeom>
            <a:noFill/>
            <a:ln w="28575">
              <a:solidFill>
                <a:srgbClr val="000066"/>
              </a:solidFill>
              <a:round/>
              <a:headEnd/>
              <a:tailEnd/>
            </a:ln>
            <a:effectLst/>
          </p:spPr>
          <p:txBody>
            <a:bodyPr/>
            <a:lstStyle/>
            <a:p>
              <a:endParaRPr lang="he-IL"/>
            </a:p>
          </p:txBody>
        </p:sp>
      </p:grpSp>
      <p:grpSp>
        <p:nvGrpSpPr>
          <p:cNvPr id="140297" name="Group 9"/>
          <p:cNvGrpSpPr>
            <a:grpSpLocks/>
          </p:cNvGrpSpPr>
          <p:nvPr/>
        </p:nvGrpSpPr>
        <p:grpSpPr bwMode="auto">
          <a:xfrm>
            <a:off x="358775" y="3608388"/>
            <a:ext cx="3925888" cy="1000125"/>
            <a:chOff x="226" y="2273"/>
            <a:chExt cx="2473" cy="630"/>
          </a:xfrm>
        </p:grpSpPr>
        <p:sp>
          <p:nvSpPr>
            <p:cNvPr id="140298" name="Line 10"/>
            <p:cNvSpPr>
              <a:spLocks noChangeShapeType="1"/>
            </p:cNvSpPr>
            <p:nvPr/>
          </p:nvSpPr>
          <p:spPr bwMode="auto">
            <a:xfrm flipV="1">
              <a:off x="311" y="2273"/>
              <a:ext cx="2388" cy="630"/>
            </a:xfrm>
            <a:prstGeom prst="line">
              <a:avLst/>
            </a:prstGeom>
            <a:noFill/>
            <a:ln w="28575">
              <a:solidFill>
                <a:srgbClr val="FF0000"/>
              </a:solidFill>
              <a:round/>
              <a:headEnd/>
              <a:tailEnd/>
            </a:ln>
            <a:effectLst/>
          </p:spPr>
          <p:txBody>
            <a:bodyPr/>
            <a:lstStyle/>
            <a:p>
              <a:endParaRPr lang="he-IL"/>
            </a:p>
          </p:txBody>
        </p:sp>
        <p:sp>
          <p:nvSpPr>
            <p:cNvPr id="140299" name="Text Box 11"/>
            <p:cNvSpPr txBox="1">
              <a:spLocks noChangeArrowheads="1"/>
            </p:cNvSpPr>
            <p:nvPr/>
          </p:nvSpPr>
          <p:spPr bwMode="auto">
            <a:xfrm>
              <a:off x="226" y="2682"/>
              <a:ext cx="433" cy="192"/>
            </a:xfrm>
            <a:prstGeom prst="rect">
              <a:avLst/>
            </a:prstGeom>
            <a:noFill/>
            <a:ln w="9525">
              <a:noFill/>
              <a:miter lim="800000"/>
              <a:headEnd/>
              <a:tailEnd/>
            </a:ln>
            <a:effectLst/>
          </p:spPr>
          <p:txBody>
            <a:bodyPr wrap="none">
              <a:spAutoFit/>
            </a:bodyPr>
            <a:lstStyle/>
            <a:p>
              <a:r>
                <a:rPr lang="he-IL" sz="1400" b="1">
                  <a:solidFill>
                    <a:srgbClr val="FF0000"/>
                  </a:solidFill>
                  <a:latin typeface="Arial" charset="0"/>
                  <a:cs typeface="Arial" charset="0"/>
                </a:rPr>
                <a:t>40.0%</a:t>
              </a:r>
              <a:endParaRPr lang="en-US" sz="1400" b="1">
                <a:solidFill>
                  <a:srgbClr val="FF0000"/>
                </a:solidFill>
                <a:latin typeface="Arial" charset="0"/>
                <a:cs typeface="Arial" charset="0"/>
              </a:endParaRPr>
            </a:p>
          </p:txBody>
        </p:sp>
      </p:grpSp>
      <p:sp>
        <p:nvSpPr>
          <p:cNvPr id="140301" name="Line 13"/>
          <p:cNvSpPr>
            <a:spLocks noChangeShapeType="1"/>
          </p:cNvSpPr>
          <p:nvPr/>
        </p:nvSpPr>
        <p:spPr bwMode="auto">
          <a:xfrm flipV="1">
            <a:off x="6156325" y="2636838"/>
            <a:ext cx="2447925" cy="1692275"/>
          </a:xfrm>
          <a:prstGeom prst="line">
            <a:avLst/>
          </a:prstGeom>
          <a:noFill/>
          <a:ln w="9525">
            <a:solidFill>
              <a:schemeClr val="bg2"/>
            </a:solidFill>
            <a:prstDash val="dash"/>
            <a:round/>
            <a:headEnd/>
            <a:tailEnd type="triangle" w="med" len="med"/>
          </a:ln>
          <a:effectLst/>
        </p:spPr>
        <p:txBody>
          <a:bodyPr/>
          <a:lstStyle/>
          <a:p>
            <a:endParaRPr lang="he-IL"/>
          </a:p>
        </p:txBody>
      </p:sp>
      <p:sp>
        <p:nvSpPr>
          <p:cNvPr id="140302" name="Text Box 14"/>
          <p:cNvSpPr txBox="1">
            <a:spLocks noChangeArrowheads="1"/>
          </p:cNvSpPr>
          <p:nvPr/>
        </p:nvSpPr>
        <p:spPr bwMode="auto">
          <a:xfrm rot="-2020924">
            <a:off x="6911975" y="2997200"/>
            <a:ext cx="1328738" cy="304800"/>
          </a:xfrm>
          <a:prstGeom prst="rect">
            <a:avLst/>
          </a:prstGeom>
          <a:noFill/>
          <a:ln w="9525">
            <a:noFill/>
            <a:miter lim="800000"/>
            <a:headEnd/>
            <a:tailEnd/>
          </a:ln>
          <a:effectLst/>
        </p:spPr>
        <p:txBody>
          <a:bodyPr wrap="none">
            <a:spAutoFit/>
          </a:bodyPr>
          <a:lstStyle/>
          <a:p>
            <a:r>
              <a:rPr lang="he-IL" sz="1400" b="1">
                <a:solidFill>
                  <a:schemeClr val="bg2"/>
                </a:solidFill>
                <a:latin typeface="Arial" charset="0"/>
                <a:cs typeface="Arial" charset="0"/>
              </a:rPr>
              <a:t>בעשורים הבאים</a:t>
            </a:r>
            <a:endParaRPr lang="en-US" sz="1400" b="1">
              <a:solidFill>
                <a:schemeClr val="bg2"/>
              </a:solidFill>
              <a:latin typeface="Arial" charset="0"/>
              <a:cs typeface="Arial" charset="0"/>
            </a:endParaRPr>
          </a:p>
        </p:txBody>
      </p:sp>
      <p:grpSp>
        <p:nvGrpSpPr>
          <p:cNvPr id="140303" name="Group 15"/>
          <p:cNvGrpSpPr>
            <a:grpSpLocks/>
          </p:cNvGrpSpPr>
          <p:nvPr/>
        </p:nvGrpSpPr>
        <p:grpSpPr bwMode="auto">
          <a:xfrm>
            <a:off x="6156325" y="2097088"/>
            <a:ext cx="2303463" cy="863600"/>
            <a:chOff x="3878" y="1321"/>
            <a:chExt cx="1451" cy="544"/>
          </a:xfrm>
        </p:grpSpPr>
        <p:sp>
          <p:nvSpPr>
            <p:cNvPr id="140304" name="Line 16"/>
            <p:cNvSpPr>
              <a:spLocks noChangeShapeType="1"/>
            </p:cNvSpPr>
            <p:nvPr/>
          </p:nvSpPr>
          <p:spPr bwMode="auto">
            <a:xfrm flipV="1">
              <a:off x="3878" y="1321"/>
              <a:ext cx="1451" cy="544"/>
            </a:xfrm>
            <a:prstGeom prst="line">
              <a:avLst/>
            </a:prstGeom>
            <a:noFill/>
            <a:ln w="9525">
              <a:solidFill>
                <a:schemeClr val="bg2"/>
              </a:solidFill>
              <a:prstDash val="dash"/>
              <a:round/>
              <a:headEnd/>
              <a:tailEnd type="triangle" w="med" len="med"/>
            </a:ln>
            <a:effectLst/>
          </p:spPr>
          <p:txBody>
            <a:bodyPr/>
            <a:lstStyle/>
            <a:p>
              <a:endParaRPr lang="he-IL"/>
            </a:p>
          </p:txBody>
        </p:sp>
        <p:sp>
          <p:nvSpPr>
            <p:cNvPr id="140305" name="Text Box 17"/>
            <p:cNvSpPr txBox="1">
              <a:spLocks noChangeArrowheads="1"/>
            </p:cNvSpPr>
            <p:nvPr/>
          </p:nvSpPr>
          <p:spPr bwMode="auto">
            <a:xfrm rot="-1116412">
              <a:off x="4173" y="1389"/>
              <a:ext cx="837" cy="192"/>
            </a:xfrm>
            <a:prstGeom prst="rect">
              <a:avLst/>
            </a:prstGeom>
            <a:noFill/>
            <a:ln w="9525">
              <a:noFill/>
              <a:miter lim="800000"/>
              <a:headEnd/>
              <a:tailEnd/>
            </a:ln>
            <a:effectLst/>
          </p:spPr>
          <p:txBody>
            <a:bodyPr wrap="none">
              <a:spAutoFit/>
            </a:bodyPr>
            <a:lstStyle/>
            <a:p>
              <a:r>
                <a:rPr lang="he-IL" sz="1400" b="1">
                  <a:solidFill>
                    <a:schemeClr val="bg2"/>
                  </a:solidFill>
                  <a:latin typeface="Arial" charset="0"/>
                  <a:cs typeface="Arial" charset="0"/>
                </a:rPr>
                <a:t>בעשורים הבאים</a:t>
              </a:r>
              <a:endParaRPr lang="en-US" sz="1400" b="1">
                <a:solidFill>
                  <a:schemeClr val="bg2"/>
                </a:solidFill>
                <a:latin typeface="Arial" charset="0"/>
                <a:cs typeface="Arial" charset="0"/>
              </a:endParaRPr>
            </a:p>
          </p:txBody>
        </p:sp>
      </p:grpSp>
      <p:sp>
        <p:nvSpPr>
          <p:cNvPr id="140306" name="Line 18"/>
          <p:cNvSpPr>
            <a:spLocks noChangeShapeType="1"/>
          </p:cNvSpPr>
          <p:nvPr/>
        </p:nvSpPr>
        <p:spPr bwMode="auto">
          <a:xfrm>
            <a:off x="3240088" y="5511800"/>
            <a:ext cx="57150" cy="1588"/>
          </a:xfrm>
          <a:prstGeom prst="line">
            <a:avLst/>
          </a:prstGeom>
          <a:noFill/>
          <a:ln w="9525">
            <a:solidFill>
              <a:srgbClr val="000000"/>
            </a:solidFill>
            <a:round/>
            <a:headEnd/>
            <a:tailEnd/>
          </a:ln>
        </p:spPr>
        <p:txBody>
          <a:bodyPr/>
          <a:lstStyle/>
          <a:p>
            <a:endParaRPr lang="he-IL"/>
          </a:p>
        </p:txBody>
      </p:sp>
      <p:grpSp>
        <p:nvGrpSpPr>
          <p:cNvPr id="140307" name="Group 19"/>
          <p:cNvGrpSpPr>
            <a:grpSpLocks/>
          </p:cNvGrpSpPr>
          <p:nvPr/>
        </p:nvGrpSpPr>
        <p:grpSpPr bwMode="auto">
          <a:xfrm>
            <a:off x="2944813" y="2266950"/>
            <a:ext cx="4159250" cy="3629025"/>
            <a:chOff x="1855" y="1428"/>
            <a:chExt cx="2620" cy="2286"/>
          </a:xfrm>
        </p:grpSpPr>
        <p:sp>
          <p:nvSpPr>
            <p:cNvPr id="140308" name="Line 20"/>
            <p:cNvSpPr>
              <a:spLocks noChangeShapeType="1"/>
            </p:cNvSpPr>
            <p:nvPr/>
          </p:nvSpPr>
          <p:spPr bwMode="auto">
            <a:xfrm>
              <a:off x="2077" y="1500"/>
              <a:ext cx="1" cy="1972"/>
            </a:xfrm>
            <a:prstGeom prst="line">
              <a:avLst/>
            </a:prstGeom>
            <a:noFill/>
            <a:ln w="9525">
              <a:solidFill>
                <a:srgbClr val="000000"/>
              </a:solidFill>
              <a:round/>
              <a:headEnd/>
              <a:tailEnd/>
            </a:ln>
          </p:spPr>
          <p:txBody>
            <a:bodyPr/>
            <a:lstStyle/>
            <a:p>
              <a:endParaRPr lang="he-IL"/>
            </a:p>
          </p:txBody>
        </p:sp>
        <p:sp>
          <p:nvSpPr>
            <p:cNvPr id="140309" name="Line 21"/>
            <p:cNvSpPr>
              <a:spLocks noChangeShapeType="1"/>
            </p:cNvSpPr>
            <p:nvPr/>
          </p:nvSpPr>
          <p:spPr bwMode="auto">
            <a:xfrm>
              <a:off x="2041" y="3143"/>
              <a:ext cx="36" cy="1"/>
            </a:xfrm>
            <a:prstGeom prst="line">
              <a:avLst/>
            </a:prstGeom>
            <a:noFill/>
            <a:ln w="9525">
              <a:solidFill>
                <a:srgbClr val="000000"/>
              </a:solidFill>
              <a:round/>
              <a:headEnd/>
              <a:tailEnd/>
            </a:ln>
          </p:spPr>
          <p:txBody>
            <a:bodyPr/>
            <a:lstStyle/>
            <a:p>
              <a:endParaRPr lang="he-IL"/>
            </a:p>
          </p:txBody>
        </p:sp>
        <p:sp>
          <p:nvSpPr>
            <p:cNvPr id="140310" name="Line 22"/>
            <p:cNvSpPr>
              <a:spLocks noChangeShapeType="1"/>
            </p:cNvSpPr>
            <p:nvPr/>
          </p:nvSpPr>
          <p:spPr bwMode="auto">
            <a:xfrm>
              <a:off x="2041" y="2813"/>
              <a:ext cx="36" cy="1"/>
            </a:xfrm>
            <a:prstGeom prst="line">
              <a:avLst/>
            </a:prstGeom>
            <a:noFill/>
            <a:ln w="9525">
              <a:solidFill>
                <a:srgbClr val="000000"/>
              </a:solidFill>
              <a:round/>
              <a:headEnd/>
              <a:tailEnd/>
            </a:ln>
          </p:spPr>
          <p:txBody>
            <a:bodyPr/>
            <a:lstStyle/>
            <a:p>
              <a:endParaRPr lang="he-IL"/>
            </a:p>
          </p:txBody>
        </p:sp>
        <p:sp>
          <p:nvSpPr>
            <p:cNvPr id="140311" name="Line 23"/>
            <p:cNvSpPr>
              <a:spLocks noChangeShapeType="1"/>
            </p:cNvSpPr>
            <p:nvPr/>
          </p:nvSpPr>
          <p:spPr bwMode="auto">
            <a:xfrm>
              <a:off x="2041" y="2489"/>
              <a:ext cx="36" cy="1"/>
            </a:xfrm>
            <a:prstGeom prst="line">
              <a:avLst/>
            </a:prstGeom>
            <a:noFill/>
            <a:ln w="9525">
              <a:solidFill>
                <a:srgbClr val="000000"/>
              </a:solidFill>
              <a:round/>
              <a:headEnd/>
              <a:tailEnd/>
            </a:ln>
          </p:spPr>
          <p:txBody>
            <a:bodyPr/>
            <a:lstStyle/>
            <a:p>
              <a:endParaRPr lang="he-IL"/>
            </a:p>
          </p:txBody>
        </p:sp>
        <p:sp>
          <p:nvSpPr>
            <p:cNvPr id="140312" name="Line 24"/>
            <p:cNvSpPr>
              <a:spLocks noChangeShapeType="1"/>
            </p:cNvSpPr>
            <p:nvPr/>
          </p:nvSpPr>
          <p:spPr bwMode="auto">
            <a:xfrm>
              <a:off x="2041" y="2159"/>
              <a:ext cx="36" cy="1"/>
            </a:xfrm>
            <a:prstGeom prst="line">
              <a:avLst/>
            </a:prstGeom>
            <a:noFill/>
            <a:ln w="9525">
              <a:solidFill>
                <a:srgbClr val="000000"/>
              </a:solidFill>
              <a:round/>
              <a:headEnd/>
              <a:tailEnd/>
            </a:ln>
          </p:spPr>
          <p:txBody>
            <a:bodyPr/>
            <a:lstStyle/>
            <a:p>
              <a:endParaRPr lang="he-IL"/>
            </a:p>
          </p:txBody>
        </p:sp>
        <p:sp>
          <p:nvSpPr>
            <p:cNvPr id="140313" name="Line 25"/>
            <p:cNvSpPr>
              <a:spLocks noChangeShapeType="1"/>
            </p:cNvSpPr>
            <p:nvPr/>
          </p:nvSpPr>
          <p:spPr bwMode="auto">
            <a:xfrm>
              <a:off x="2041" y="1830"/>
              <a:ext cx="36" cy="1"/>
            </a:xfrm>
            <a:prstGeom prst="line">
              <a:avLst/>
            </a:prstGeom>
            <a:noFill/>
            <a:ln w="9525">
              <a:solidFill>
                <a:srgbClr val="000000"/>
              </a:solidFill>
              <a:round/>
              <a:headEnd/>
              <a:tailEnd/>
            </a:ln>
          </p:spPr>
          <p:txBody>
            <a:bodyPr/>
            <a:lstStyle/>
            <a:p>
              <a:endParaRPr lang="he-IL"/>
            </a:p>
          </p:txBody>
        </p:sp>
        <p:sp>
          <p:nvSpPr>
            <p:cNvPr id="140314" name="Line 26"/>
            <p:cNvSpPr>
              <a:spLocks noChangeShapeType="1"/>
            </p:cNvSpPr>
            <p:nvPr/>
          </p:nvSpPr>
          <p:spPr bwMode="auto">
            <a:xfrm>
              <a:off x="2041" y="1500"/>
              <a:ext cx="36" cy="1"/>
            </a:xfrm>
            <a:prstGeom prst="line">
              <a:avLst/>
            </a:prstGeom>
            <a:noFill/>
            <a:ln w="9525">
              <a:solidFill>
                <a:srgbClr val="000000"/>
              </a:solidFill>
              <a:round/>
              <a:headEnd/>
              <a:tailEnd/>
            </a:ln>
          </p:spPr>
          <p:txBody>
            <a:bodyPr/>
            <a:lstStyle/>
            <a:p>
              <a:endParaRPr lang="he-IL"/>
            </a:p>
          </p:txBody>
        </p:sp>
        <p:sp>
          <p:nvSpPr>
            <p:cNvPr id="140315" name="Line 27"/>
            <p:cNvSpPr>
              <a:spLocks noChangeShapeType="1"/>
            </p:cNvSpPr>
            <p:nvPr/>
          </p:nvSpPr>
          <p:spPr bwMode="auto">
            <a:xfrm>
              <a:off x="2077" y="3472"/>
              <a:ext cx="2398" cy="1"/>
            </a:xfrm>
            <a:prstGeom prst="line">
              <a:avLst/>
            </a:prstGeom>
            <a:noFill/>
            <a:ln w="9525">
              <a:solidFill>
                <a:srgbClr val="000000"/>
              </a:solidFill>
              <a:round/>
              <a:headEnd/>
              <a:tailEnd/>
            </a:ln>
          </p:spPr>
          <p:txBody>
            <a:bodyPr/>
            <a:lstStyle/>
            <a:p>
              <a:endParaRPr lang="he-IL"/>
            </a:p>
          </p:txBody>
        </p:sp>
        <p:sp>
          <p:nvSpPr>
            <p:cNvPr id="140316" name="Line 28"/>
            <p:cNvSpPr>
              <a:spLocks noChangeShapeType="1"/>
            </p:cNvSpPr>
            <p:nvPr/>
          </p:nvSpPr>
          <p:spPr bwMode="auto">
            <a:xfrm flipV="1">
              <a:off x="2077" y="3472"/>
              <a:ext cx="1" cy="36"/>
            </a:xfrm>
            <a:prstGeom prst="line">
              <a:avLst/>
            </a:prstGeom>
            <a:noFill/>
            <a:ln w="9525">
              <a:solidFill>
                <a:srgbClr val="000000"/>
              </a:solidFill>
              <a:round/>
              <a:headEnd/>
              <a:tailEnd/>
            </a:ln>
          </p:spPr>
          <p:txBody>
            <a:bodyPr/>
            <a:lstStyle/>
            <a:p>
              <a:endParaRPr lang="he-IL"/>
            </a:p>
          </p:txBody>
        </p:sp>
        <p:sp>
          <p:nvSpPr>
            <p:cNvPr id="140317" name="Line 29"/>
            <p:cNvSpPr>
              <a:spLocks noChangeShapeType="1"/>
            </p:cNvSpPr>
            <p:nvPr/>
          </p:nvSpPr>
          <p:spPr bwMode="auto">
            <a:xfrm flipV="1">
              <a:off x="2678" y="3472"/>
              <a:ext cx="1" cy="36"/>
            </a:xfrm>
            <a:prstGeom prst="line">
              <a:avLst/>
            </a:prstGeom>
            <a:noFill/>
            <a:ln w="9525">
              <a:solidFill>
                <a:srgbClr val="000000"/>
              </a:solidFill>
              <a:round/>
              <a:headEnd/>
              <a:tailEnd/>
            </a:ln>
          </p:spPr>
          <p:txBody>
            <a:bodyPr/>
            <a:lstStyle/>
            <a:p>
              <a:endParaRPr lang="he-IL"/>
            </a:p>
          </p:txBody>
        </p:sp>
        <p:sp>
          <p:nvSpPr>
            <p:cNvPr id="140318" name="Line 30"/>
            <p:cNvSpPr>
              <a:spLocks noChangeShapeType="1"/>
            </p:cNvSpPr>
            <p:nvPr/>
          </p:nvSpPr>
          <p:spPr bwMode="auto">
            <a:xfrm flipV="1">
              <a:off x="3877" y="3472"/>
              <a:ext cx="1" cy="36"/>
            </a:xfrm>
            <a:prstGeom prst="line">
              <a:avLst/>
            </a:prstGeom>
            <a:noFill/>
            <a:ln w="9525">
              <a:solidFill>
                <a:srgbClr val="000000"/>
              </a:solidFill>
              <a:round/>
              <a:headEnd/>
              <a:tailEnd/>
            </a:ln>
          </p:spPr>
          <p:txBody>
            <a:bodyPr/>
            <a:lstStyle/>
            <a:p>
              <a:endParaRPr lang="he-IL"/>
            </a:p>
          </p:txBody>
        </p:sp>
        <p:sp>
          <p:nvSpPr>
            <p:cNvPr id="140319" name="Line 31"/>
            <p:cNvSpPr>
              <a:spLocks noChangeShapeType="1"/>
            </p:cNvSpPr>
            <p:nvPr/>
          </p:nvSpPr>
          <p:spPr bwMode="auto">
            <a:xfrm flipV="1">
              <a:off x="2676" y="2717"/>
              <a:ext cx="1200" cy="551"/>
            </a:xfrm>
            <a:prstGeom prst="line">
              <a:avLst/>
            </a:prstGeom>
            <a:noFill/>
            <a:ln w="28575">
              <a:solidFill>
                <a:srgbClr val="000080"/>
              </a:solidFill>
              <a:round/>
              <a:headEnd/>
              <a:tailEnd/>
            </a:ln>
          </p:spPr>
          <p:txBody>
            <a:bodyPr/>
            <a:lstStyle/>
            <a:p>
              <a:endParaRPr lang="he-IL"/>
            </a:p>
          </p:txBody>
        </p:sp>
        <p:sp>
          <p:nvSpPr>
            <p:cNvPr id="140320" name="Rectangle 32"/>
            <p:cNvSpPr>
              <a:spLocks noChangeArrowheads="1"/>
            </p:cNvSpPr>
            <p:nvPr/>
          </p:nvSpPr>
          <p:spPr bwMode="auto">
            <a:xfrm>
              <a:off x="3719" y="2531"/>
              <a:ext cx="317" cy="134"/>
            </a:xfrm>
            <a:prstGeom prst="rect">
              <a:avLst/>
            </a:prstGeom>
            <a:noFill/>
            <a:ln w="9525">
              <a:noFill/>
              <a:miter lim="800000"/>
              <a:headEnd/>
              <a:tailEnd/>
            </a:ln>
          </p:spPr>
          <p:txBody>
            <a:bodyPr wrap="none" lIns="0" tIns="0" rIns="0" bIns="0">
              <a:spAutoFit/>
            </a:bodyPr>
            <a:lstStyle/>
            <a:p>
              <a:r>
                <a:rPr lang="en-US" sz="1400" b="1">
                  <a:solidFill>
                    <a:srgbClr val="000080"/>
                  </a:solidFill>
                  <a:latin typeface="Arial" charset="0"/>
                  <a:cs typeface="Arial" charset="0"/>
                </a:rPr>
                <a:t>41.5%</a:t>
              </a:r>
              <a:endParaRPr lang="en-US" sz="1400">
                <a:latin typeface="Arial" charset="0"/>
                <a:cs typeface="Arial" charset="0"/>
              </a:endParaRPr>
            </a:p>
          </p:txBody>
        </p:sp>
        <p:sp>
          <p:nvSpPr>
            <p:cNvPr id="140321" name="Rectangle 33"/>
            <p:cNvSpPr>
              <a:spLocks noChangeArrowheads="1"/>
            </p:cNvSpPr>
            <p:nvPr/>
          </p:nvSpPr>
          <p:spPr bwMode="auto">
            <a:xfrm>
              <a:off x="2616" y="3041"/>
              <a:ext cx="317" cy="134"/>
            </a:xfrm>
            <a:prstGeom prst="rect">
              <a:avLst/>
            </a:prstGeom>
            <a:noFill/>
            <a:ln w="9525">
              <a:noFill/>
              <a:miter lim="800000"/>
              <a:headEnd/>
              <a:tailEnd/>
            </a:ln>
          </p:spPr>
          <p:txBody>
            <a:bodyPr wrap="none" lIns="0" tIns="0" rIns="0" bIns="0">
              <a:spAutoFit/>
            </a:bodyPr>
            <a:lstStyle/>
            <a:p>
              <a:r>
                <a:rPr lang="en-US" sz="1400" b="1">
                  <a:solidFill>
                    <a:srgbClr val="000080"/>
                  </a:solidFill>
                  <a:latin typeface="Arial" charset="0"/>
                  <a:cs typeface="Arial" charset="0"/>
                </a:rPr>
                <a:t>33.1%</a:t>
              </a:r>
              <a:endParaRPr lang="en-US" sz="1400">
                <a:latin typeface="Arial" charset="0"/>
                <a:cs typeface="Arial" charset="0"/>
              </a:endParaRPr>
            </a:p>
          </p:txBody>
        </p:sp>
        <p:sp>
          <p:nvSpPr>
            <p:cNvPr id="140322" name="Rectangle 34"/>
            <p:cNvSpPr>
              <a:spLocks noChangeArrowheads="1"/>
            </p:cNvSpPr>
            <p:nvPr/>
          </p:nvSpPr>
          <p:spPr bwMode="auto">
            <a:xfrm>
              <a:off x="1855" y="3400"/>
              <a:ext cx="124" cy="134"/>
            </a:xfrm>
            <a:prstGeom prst="rect">
              <a:avLst/>
            </a:prstGeom>
            <a:noFill/>
            <a:ln w="9525">
              <a:noFill/>
              <a:miter lim="800000"/>
              <a:headEnd/>
              <a:tailEnd/>
            </a:ln>
          </p:spPr>
          <p:txBody>
            <a:bodyPr wrap="none" lIns="0" tIns="0" rIns="0" bIns="0">
              <a:spAutoFit/>
            </a:bodyPr>
            <a:lstStyle/>
            <a:p>
              <a:r>
                <a:rPr lang="en-US" sz="1400" b="1">
                  <a:solidFill>
                    <a:srgbClr val="000000"/>
                  </a:solidFill>
                  <a:latin typeface="Arial" charset="0"/>
                  <a:cs typeface="Arial" charset="0"/>
                </a:rPr>
                <a:t>30</a:t>
              </a:r>
              <a:endParaRPr lang="en-US" sz="1400">
                <a:latin typeface="Arial" charset="0"/>
                <a:cs typeface="Arial" charset="0"/>
              </a:endParaRPr>
            </a:p>
          </p:txBody>
        </p:sp>
        <p:sp>
          <p:nvSpPr>
            <p:cNvPr id="140323" name="Rectangle 35"/>
            <p:cNvSpPr>
              <a:spLocks noChangeArrowheads="1"/>
            </p:cNvSpPr>
            <p:nvPr/>
          </p:nvSpPr>
          <p:spPr bwMode="auto">
            <a:xfrm>
              <a:off x="1855" y="3071"/>
              <a:ext cx="124" cy="134"/>
            </a:xfrm>
            <a:prstGeom prst="rect">
              <a:avLst/>
            </a:prstGeom>
            <a:noFill/>
            <a:ln w="9525">
              <a:noFill/>
              <a:miter lim="800000"/>
              <a:headEnd/>
              <a:tailEnd/>
            </a:ln>
          </p:spPr>
          <p:txBody>
            <a:bodyPr wrap="none" lIns="0" tIns="0" rIns="0" bIns="0">
              <a:spAutoFit/>
            </a:bodyPr>
            <a:lstStyle/>
            <a:p>
              <a:r>
                <a:rPr lang="en-US" sz="1400" b="1">
                  <a:solidFill>
                    <a:srgbClr val="000000"/>
                  </a:solidFill>
                  <a:latin typeface="Arial" charset="0"/>
                  <a:cs typeface="Arial" charset="0"/>
                </a:rPr>
                <a:t>35</a:t>
              </a:r>
              <a:endParaRPr lang="en-US" sz="1400">
                <a:latin typeface="Arial" charset="0"/>
                <a:cs typeface="Arial" charset="0"/>
              </a:endParaRPr>
            </a:p>
          </p:txBody>
        </p:sp>
        <p:sp>
          <p:nvSpPr>
            <p:cNvPr id="140324" name="Rectangle 36"/>
            <p:cNvSpPr>
              <a:spLocks noChangeArrowheads="1"/>
            </p:cNvSpPr>
            <p:nvPr/>
          </p:nvSpPr>
          <p:spPr bwMode="auto">
            <a:xfrm>
              <a:off x="1855" y="2741"/>
              <a:ext cx="124" cy="134"/>
            </a:xfrm>
            <a:prstGeom prst="rect">
              <a:avLst/>
            </a:prstGeom>
            <a:noFill/>
            <a:ln w="9525">
              <a:noFill/>
              <a:miter lim="800000"/>
              <a:headEnd/>
              <a:tailEnd/>
            </a:ln>
          </p:spPr>
          <p:txBody>
            <a:bodyPr wrap="none" lIns="0" tIns="0" rIns="0" bIns="0">
              <a:spAutoFit/>
            </a:bodyPr>
            <a:lstStyle/>
            <a:p>
              <a:r>
                <a:rPr lang="en-US" sz="1400" b="1">
                  <a:solidFill>
                    <a:srgbClr val="000000"/>
                  </a:solidFill>
                  <a:latin typeface="Arial" charset="0"/>
                  <a:cs typeface="Arial" charset="0"/>
                </a:rPr>
                <a:t>40</a:t>
              </a:r>
              <a:endParaRPr lang="en-US" sz="1400">
                <a:latin typeface="Arial" charset="0"/>
                <a:cs typeface="Arial" charset="0"/>
              </a:endParaRPr>
            </a:p>
          </p:txBody>
        </p:sp>
        <p:sp>
          <p:nvSpPr>
            <p:cNvPr id="140325" name="Rectangle 37"/>
            <p:cNvSpPr>
              <a:spLocks noChangeArrowheads="1"/>
            </p:cNvSpPr>
            <p:nvPr/>
          </p:nvSpPr>
          <p:spPr bwMode="auto">
            <a:xfrm>
              <a:off x="1855" y="2417"/>
              <a:ext cx="124" cy="134"/>
            </a:xfrm>
            <a:prstGeom prst="rect">
              <a:avLst/>
            </a:prstGeom>
            <a:noFill/>
            <a:ln w="9525">
              <a:noFill/>
              <a:miter lim="800000"/>
              <a:headEnd/>
              <a:tailEnd/>
            </a:ln>
          </p:spPr>
          <p:txBody>
            <a:bodyPr wrap="none" lIns="0" tIns="0" rIns="0" bIns="0">
              <a:spAutoFit/>
            </a:bodyPr>
            <a:lstStyle/>
            <a:p>
              <a:r>
                <a:rPr lang="en-US" sz="1400" b="1">
                  <a:solidFill>
                    <a:srgbClr val="000000"/>
                  </a:solidFill>
                  <a:latin typeface="Arial" charset="0"/>
                  <a:cs typeface="Arial" charset="0"/>
                </a:rPr>
                <a:t>45</a:t>
              </a:r>
              <a:endParaRPr lang="en-US" sz="1400">
                <a:latin typeface="Arial" charset="0"/>
                <a:cs typeface="Arial" charset="0"/>
              </a:endParaRPr>
            </a:p>
          </p:txBody>
        </p:sp>
        <p:sp>
          <p:nvSpPr>
            <p:cNvPr id="140326" name="Rectangle 38"/>
            <p:cNvSpPr>
              <a:spLocks noChangeArrowheads="1"/>
            </p:cNvSpPr>
            <p:nvPr/>
          </p:nvSpPr>
          <p:spPr bwMode="auto">
            <a:xfrm>
              <a:off x="1855" y="2087"/>
              <a:ext cx="124" cy="134"/>
            </a:xfrm>
            <a:prstGeom prst="rect">
              <a:avLst/>
            </a:prstGeom>
            <a:noFill/>
            <a:ln w="9525">
              <a:noFill/>
              <a:miter lim="800000"/>
              <a:headEnd/>
              <a:tailEnd/>
            </a:ln>
          </p:spPr>
          <p:txBody>
            <a:bodyPr wrap="none" lIns="0" tIns="0" rIns="0" bIns="0">
              <a:spAutoFit/>
            </a:bodyPr>
            <a:lstStyle/>
            <a:p>
              <a:r>
                <a:rPr lang="en-US" sz="1400" b="1">
                  <a:solidFill>
                    <a:srgbClr val="000000"/>
                  </a:solidFill>
                  <a:latin typeface="Arial" charset="0"/>
                  <a:cs typeface="Arial" charset="0"/>
                </a:rPr>
                <a:t>50</a:t>
              </a:r>
              <a:endParaRPr lang="en-US" sz="1400">
                <a:latin typeface="Arial" charset="0"/>
                <a:cs typeface="Arial" charset="0"/>
              </a:endParaRPr>
            </a:p>
          </p:txBody>
        </p:sp>
        <p:sp>
          <p:nvSpPr>
            <p:cNvPr id="140327" name="Rectangle 39"/>
            <p:cNvSpPr>
              <a:spLocks noChangeArrowheads="1"/>
            </p:cNvSpPr>
            <p:nvPr/>
          </p:nvSpPr>
          <p:spPr bwMode="auto">
            <a:xfrm>
              <a:off x="1855" y="1758"/>
              <a:ext cx="124" cy="134"/>
            </a:xfrm>
            <a:prstGeom prst="rect">
              <a:avLst/>
            </a:prstGeom>
            <a:noFill/>
            <a:ln w="9525">
              <a:noFill/>
              <a:miter lim="800000"/>
              <a:headEnd/>
              <a:tailEnd/>
            </a:ln>
          </p:spPr>
          <p:txBody>
            <a:bodyPr wrap="none" lIns="0" tIns="0" rIns="0" bIns="0">
              <a:spAutoFit/>
            </a:bodyPr>
            <a:lstStyle/>
            <a:p>
              <a:r>
                <a:rPr lang="en-US" sz="1400" b="1">
                  <a:solidFill>
                    <a:srgbClr val="000000"/>
                  </a:solidFill>
                  <a:latin typeface="Arial" charset="0"/>
                  <a:cs typeface="Arial" charset="0"/>
                </a:rPr>
                <a:t>55</a:t>
              </a:r>
              <a:endParaRPr lang="en-US" sz="1400">
                <a:latin typeface="Arial" charset="0"/>
                <a:cs typeface="Arial" charset="0"/>
              </a:endParaRPr>
            </a:p>
          </p:txBody>
        </p:sp>
        <p:sp>
          <p:nvSpPr>
            <p:cNvPr id="140328" name="Rectangle 40"/>
            <p:cNvSpPr>
              <a:spLocks noChangeArrowheads="1"/>
            </p:cNvSpPr>
            <p:nvPr/>
          </p:nvSpPr>
          <p:spPr bwMode="auto">
            <a:xfrm>
              <a:off x="1855" y="1428"/>
              <a:ext cx="124" cy="134"/>
            </a:xfrm>
            <a:prstGeom prst="rect">
              <a:avLst/>
            </a:prstGeom>
            <a:noFill/>
            <a:ln w="9525">
              <a:noFill/>
              <a:miter lim="800000"/>
              <a:headEnd/>
              <a:tailEnd/>
            </a:ln>
          </p:spPr>
          <p:txBody>
            <a:bodyPr wrap="none" lIns="0" tIns="0" rIns="0" bIns="0">
              <a:spAutoFit/>
            </a:bodyPr>
            <a:lstStyle/>
            <a:p>
              <a:r>
                <a:rPr lang="en-US" sz="1400" b="1">
                  <a:solidFill>
                    <a:srgbClr val="000000"/>
                  </a:solidFill>
                  <a:latin typeface="Arial" charset="0"/>
                  <a:cs typeface="Arial" charset="0"/>
                </a:rPr>
                <a:t>60</a:t>
              </a:r>
              <a:endParaRPr lang="en-US" sz="1400">
                <a:latin typeface="Arial" charset="0"/>
                <a:cs typeface="Arial" charset="0"/>
              </a:endParaRPr>
            </a:p>
          </p:txBody>
        </p:sp>
        <p:sp>
          <p:nvSpPr>
            <p:cNvPr id="140329" name="Rectangle 41"/>
            <p:cNvSpPr>
              <a:spLocks noChangeArrowheads="1"/>
            </p:cNvSpPr>
            <p:nvPr/>
          </p:nvSpPr>
          <p:spPr bwMode="auto">
            <a:xfrm>
              <a:off x="2517" y="3580"/>
              <a:ext cx="248" cy="134"/>
            </a:xfrm>
            <a:prstGeom prst="rect">
              <a:avLst/>
            </a:prstGeom>
            <a:noFill/>
            <a:ln w="9525">
              <a:noFill/>
              <a:miter lim="800000"/>
              <a:headEnd/>
              <a:tailEnd/>
            </a:ln>
          </p:spPr>
          <p:txBody>
            <a:bodyPr wrap="none" lIns="0" tIns="0" rIns="0" bIns="0">
              <a:spAutoFit/>
            </a:bodyPr>
            <a:lstStyle/>
            <a:p>
              <a:r>
                <a:rPr lang="en-US" sz="1400" b="1">
                  <a:solidFill>
                    <a:srgbClr val="000000"/>
                  </a:solidFill>
                  <a:latin typeface="Arial" charset="0"/>
                  <a:cs typeface="Arial" charset="0"/>
                </a:rPr>
                <a:t>2002</a:t>
              </a:r>
              <a:endParaRPr lang="en-US" sz="1400">
                <a:latin typeface="Arial" charset="0"/>
                <a:cs typeface="Arial" charset="0"/>
              </a:endParaRPr>
            </a:p>
          </p:txBody>
        </p:sp>
        <p:sp>
          <p:nvSpPr>
            <p:cNvPr id="140330" name="Rectangle 42"/>
            <p:cNvSpPr>
              <a:spLocks noChangeArrowheads="1"/>
            </p:cNvSpPr>
            <p:nvPr/>
          </p:nvSpPr>
          <p:spPr bwMode="auto">
            <a:xfrm>
              <a:off x="3717" y="3580"/>
              <a:ext cx="248" cy="134"/>
            </a:xfrm>
            <a:prstGeom prst="rect">
              <a:avLst/>
            </a:prstGeom>
            <a:noFill/>
            <a:ln w="9525">
              <a:noFill/>
              <a:miter lim="800000"/>
              <a:headEnd/>
              <a:tailEnd/>
            </a:ln>
          </p:spPr>
          <p:txBody>
            <a:bodyPr wrap="none" lIns="0" tIns="0" rIns="0" bIns="0">
              <a:spAutoFit/>
            </a:bodyPr>
            <a:lstStyle/>
            <a:p>
              <a:r>
                <a:rPr lang="en-US" sz="1400" b="1">
                  <a:solidFill>
                    <a:srgbClr val="000000"/>
                  </a:solidFill>
                  <a:latin typeface="Arial" charset="0"/>
                  <a:cs typeface="Arial" charset="0"/>
                </a:rPr>
                <a:t>2010</a:t>
              </a:r>
              <a:endParaRPr lang="en-US" sz="1400">
                <a:latin typeface="Arial" charset="0"/>
                <a:cs typeface="Arial" charset="0"/>
              </a:endParaRPr>
            </a:p>
          </p:txBody>
        </p:sp>
        <p:sp>
          <p:nvSpPr>
            <p:cNvPr id="140331" name="Rectangle 43"/>
            <p:cNvSpPr>
              <a:spLocks noChangeArrowheads="1"/>
            </p:cNvSpPr>
            <p:nvPr/>
          </p:nvSpPr>
          <p:spPr bwMode="auto">
            <a:xfrm>
              <a:off x="3334" y="3022"/>
              <a:ext cx="272" cy="134"/>
            </a:xfrm>
            <a:prstGeom prst="rect">
              <a:avLst/>
            </a:prstGeom>
            <a:noFill/>
            <a:ln w="9525">
              <a:noFill/>
              <a:miter lim="800000"/>
              <a:headEnd/>
              <a:tailEnd/>
            </a:ln>
          </p:spPr>
          <p:txBody>
            <a:bodyPr wrap="none" lIns="0" tIns="0" rIns="0" bIns="0">
              <a:spAutoFit/>
            </a:bodyPr>
            <a:lstStyle/>
            <a:p>
              <a:r>
                <a:rPr lang="he-IL" sz="1400" b="1">
                  <a:solidFill>
                    <a:srgbClr val="000066"/>
                  </a:solidFill>
                  <a:latin typeface="Arial" charset="0"/>
                  <a:cs typeface="Arial" charset="0"/>
                </a:rPr>
                <a:t>גברים</a:t>
              </a:r>
              <a:endParaRPr lang="en-US" sz="1400">
                <a:solidFill>
                  <a:srgbClr val="000066"/>
                </a:solidFill>
                <a:latin typeface="Arial" charset="0"/>
                <a:cs typeface="Arial" charset="0"/>
              </a:endParaRPr>
            </a:p>
          </p:txBody>
        </p:sp>
      </p:grpSp>
      <p:grpSp>
        <p:nvGrpSpPr>
          <p:cNvPr id="140332" name="Group 44"/>
          <p:cNvGrpSpPr>
            <a:grpSpLocks/>
          </p:cNvGrpSpPr>
          <p:nvPr/>
        </p:nvGrpSpPr>
        <p:grpSpPr bwMode="auto">
          <a:xfrm>
            <a:off x="3995738" y="2705100"/>
            <a:ext cx="2374900" cy="931863"/>
            <a:chOff x="2517" y="1704"/>
            <a:chExt cx="1496" cy="587"/>
          </a:xfrm>
        </p:grpSpPr>
        <p:sp>
          <p:nvSpPr>
            <p:cNvPr id="140333" name="Line 45"/>
            <p:cNvSpPr>
              <a:spLocks noChangeShapeType="1"/>
            </p:cNvSpPr>
            <p:nvPr/>
          </p:nvSpPr>
          <p:spPr bwMode="auto">
            <a:xfrm flipV="1">
              <a:off x="2676" y="1860"/>
              <a:ext cx="1200" cy="431"/>
            </a:xfrm>
            <a:prstGeom prst="line">
              <a:avLst/>
            </a:prstGeom>
            <a:noFill/>
            <a:ln w="28575">
              <a:solidFill>
                <a:srgbClr val="FF0000"/>
              </a:solidFill>
              <a:round/>
              <a:headEnd/>
              <a:tailEnd/>
            </a:ln>
          </p:spPr>
          <p:txBody>
            <a:bodyPr/>
            <a:lstStyle/>
            <a:p>
              <a:endParaRPr lang="he-IL"/>
            </a:p>
          </p:txBody>
        </p:sp>
        <p:sp>
          <p:nvSpPr>
            <p:cNvPr id="140334" name="Rectangle 46"/>
            <p:cNvSpPr>
              <a:spLocks noChangeArrowheads="1"/>
            </p:cNvSpPr>
            <p:nvPr/>
          </p:nvSpPr>
          <p:spPr bwMode="auto">
            <a:xfrm>
              <a:off x="3696" y="1704"/>
              <a:ext cx="317" cy="134"/>
            </a:xfrm>
            <a:prstGeom prst="rect">
              <a:avLst/>
            </a:prstGeom>
            <a:noFill/>
            <a:ln w="9525">
              <a:noFill/>
              <a:miter lim="800000"/>
              <a:headEnd/>
              <a:tailEnd/>
            </a:ln>
          </p:spPr>
          <p:txBody>
            <a:bodyPr wrap="none" lIns="0" tIns="0" rIns="0" bIns="0">
              <a:spAutoFit/>
            </a:bodyPr>
            <a:lstStyle/>
            <a:p>
              <a:r>
                <a:rPr lang="en-US" sz="1400" b="1">
                  <a:solidFill>
                    <a:srgbClr val="FF0000"/>
                  </a:solidFill>
                  <a:latin typeface="Arial" charset="0"/>
                  <a:cs typeface="Arial" charset="0"/>
                </a:rPr>
                <a:t>54.5%</a:t>
              </a:r>
              <a:endParaRPr lang="en-US" sz="1400">
                <a:solidFill>
                  <a:srgbClr val="FF0000"/>
                </a:solidFill>
                <a:latin typeface="Arial" charset="0"/>
                <a:cs typeface="Arial" charset="0"/>
              </a:endParaRPr>
            </a:p>
          </p:txBody>
        </p:sp>
        <p:sp>
          <p:nvSpPr>
            <p:cNvPr id="140335" name="Rectangle 47"/>
            <p:cNvSpPr>
              <a:spLocks noChangeArrowheads="1"/>
            </p:cNvSpPr>
            <p:nvPr/>
          </p:nvSpPr>
          <p:spPr bwMode="auto">
            <a:xfrm>
              <a:off x="2517" y="2093"/>
              <a:ext cx="317" cy="134"/>
            </a:xfrm>
            <a:prstGeom prst="rect">
              <a:avLst/>
            </a:prstGeom>
            <a:noFill/>
            <a:ln w="9525">
              <a:noFill/>
              <a:miter lim="800000"/>
              <a:headEnd/>
              <a:tailEnd/>
            </a:ln>
          </p:spPr>
          <p:txBody>
            <a:bodyPr wrap="none" lIns="0" tIns="0" rIns="0" bIns="0">
              <a:spAutoFit/>
            </a:bodyPr>
            <a:lstStyle/>
            <a:p>
              <a:r>
                <a:rPr lang="en-US" sz="1400" b="1">
                  <a:solidFill>
                    <a:srgbClr val="FF0000"/>
                  </a:solidFill>
                  <a:latin typeface="Arial" charset="0"/>
                  <a:cs typeface="Arial" charset="0"/>
                </a:rPr>
                <a:t>48.0%</a:t>
              </a:r>
              <a:endParaRPr lang="en-US" sz="1400">
                <a:solidFill>
                  <a:srgbClr val="FF0000"/>
                </a:solidFill>
                <a:latin typeface="Arial" charset="0"/>
                <a:cs typeface="Arial" charset="0"/>
              </a:endParaRPr>
            </a:p>
          </p:txBody>
        </p:sp>
        <p:sp>
          <p:nvSpPr>
            <p:cNvPr id="140336" name="Rectangle 48"/>
            <p:cNvSpPr>
              <a:spLocks noChangeArrowheads="1"/>
            </p:cNvSpPr>
            <p:nvPr/>
          </p:nvSpPr>
          <p:spPr bwMode="auto">
            <a:xfrm>
              <a:off x="3129" y="1865"/>
              <a:ext cx="222" cy="134"/>
            </a:xfrm>
            <a:prstGeom prst="rect">
              <a:avLst/>
            </a:prstGeom>
            <a:noFill/>
            <a:ln w="9525">
              <a:noFill/>
              <a:miter lim="800000"/>
              <a:headEnd/>
              <a:tailEnd/>
            </a:ln>
          </p:spPr>
          <p:txBody>
            <a:bodyPr wrap="none" lIns="0" tIns="0" rIns="0" bIns="0">
              <a:spAutoFit/>
            </a:bodyPr>
            <a:lstStyle/>
            <a:p>
              <a:r>
                <a:rPr lang="he-IL" sz="1400" b="1">
                  <a:solidFill>
                    <a:srgbClr val="FF0000"/>
                  </a:solidFill>
                  <a:latin typeface="Arial" charset="0"/>
                  <a:cs typeface="Arial" charset="0"/>
                </a:rPr>
                <a:t>נשים</a:t>
              </a:r>
              <a:endParaRPr lang="en-US" sz="1400">
                <a:solidFill>
                  <a:srgbClr val="FF0000"/>
                </a:solidFill>
                <a:latin typeface="Arial" charset="0"/>
                <a:cs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40307"/>
                                        </p:tgtEl>
                                        <p:attrNameLst>
                                          <p:attrName>style.visibility</p:attrName>
                                        </p:attrNameLst>
                                      </p:cBhvr>
                                      <p:to>
                                        <p:strVal val="visible"/>
                                      </p:to>
                                    </p:set>
                                    <p:animEffect transition="in" filter="wipe(left)">
                                      <p:cBhvr>
                                        <p:cTn id="7" dur="1000"/>
                                        <p:tgtEl>
                                          <p:spTgt spid="14030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40291"/>
                                        </p:tgtEl>
                                        <p:attrNameLst>
                                          <p:attrName>style.visibility</p:attrName>
                                        </p:attrNameLst>
                                      </p:cBhvr>
                                      <p:to>
                                        <p:strVal val="visible"/>
                                      </p:to>
                                    </p:set>
                                    <p:animEffect transition="in" filter="wipe(down)">
                                      <p:cBhvr>
                                        <p:cTn id="12" dur="1000"/>
                                        <p:tgtEl>
                                          <p:spTgt spid="14029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40301"/>
                                        </p:tgtEl>
                                        <p:attrNameLst>
                                          <p:attrName>style.visibility</p:attrName>
                                        </p:attrNameLst>
                                      </p:cBhvr>
                                      <p:to>
                                        <p:strVal val="visible"/>
                                      </p:to>
                                    </p:set>
                                    <p:animEffect transition="in" filter="wipe(down)">
                                      <p:cBhvr>
                                        <p:cTn id="17" dur="1000"/>
                                        <p:tgtEl>
                                          <p:spTgt spid="140301"/>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140302"/>
                                        </p:tgtEl>
                                        <p:attrNameLst>
                                          <p:attrName>style.visibility</p:attrName>
                                        </p:attrNameLst>
                                      </p:cBhvr>
                                      <p:to>
                                        <p:strVal val="visible"/>
                                      </p:to>
                                    </p:set>
                                    <p:animEffect transition="in" filter="wipe(down)">
                                      <p:cBhvr>
                                        <p:cTn id="20" dur="1000"/>
                                        <p:tgtEl>
                                          <p:spTgt spid="140302"/>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140332"/>
                                        </p:tgtEl>
                                        <p:attrNameLst>
                                          <p:attrName>style.visibility</p:attrName>
                                        </p:attrNameLst>
                                      </p:cBhvr>
                                      <p:to>
                                        <p:strVal val="visible"/>
                                      </p:to>
                                    </p:set>
                                    <p:animEffect transition="in" filter="wipe(down)">
                                      <p:cBhvr>
                                        <p:cTn id="25" dur="1000"/>
                                        <p:tgtEl>
                                          <p:spTgt spid="140332"/>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140297"/>
                                        </p:tgtEl>
                                        <p:attrNameLst>
                                          <p:attrName>style.visibility</p:attrName>
                                        </p:attrNameLst>
                                      </p:cBhvr>
                                      <p:to>
                                        <p:strVal val="visible"/>
                                      </p:to>
                                    </p:set>
                                    <p:animEffect transition="in" filter="wipe(down)">
                                      <p:cBhvr>
                                        <p:cTn id="30" dur="1000"/>
                                        <p:tgtEl>
                                          <p:spTgt spid="140297"/>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140303"/>
                                        </p:tgtEl>
                                        <p:attrNameLst>
                                          <p:attrName>style.visibility</p:attrName>
                                        </p:attrNameLst>
                                      </p:cBhvr>
                                      <p:to>
                                        <p:strVal val="visible"/>
                                      </p:to>
                                    </p:set>
                                    <p:animEffect transition="in" filter="wipe(down)">
                                      <p:cBhvr>
                                        <p:cTn id="35" dur="1000"/>
                                        <p:tgtEl>
                                          <p:spTgt spid="1403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301" grpId="0" animBg="1"/>
      <p:bldP spid="14030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38" name="Rectangle 14"/>
          <p:cNvSpPr>
            <a:spLocks noChangeArrowheads="1"/>
          </p:cNvSpPr>
          <p:nvPr/>
        </p:nvSpPr>
        <p:spPr bwMode="auto">
          <a:xfrm>
            <a:off x="142875" y="1989138"/>
            <a:ext cx="7559675" cy="4176712"/>
          </a:xfrm>
          <a:prstGeom prst="rect">
            <a:avLst/>
          </a:prstGeom>
          <a:solidFill>
            <a:srgbClr val="FFFF99"/>
          </a:solidFill>
          <a:ln w="9525">
            <a:solidFill>
              <a:schemeClr val="tx1"/>
            </a:solidFill>
            <a:miter lim="800000"/>
            <a:headEnd/>
            <a:tailEnd/>
          </a:ln>
          <a:effectLst/>
        </p:spPr>
        <p:txBody>
          <a:bodyPr wrap="none" anchor="ctr"/>
          <a:lstStyle/>
          <a:p>
            <a:endParaRPr lang="he-IL"/>
          </a:p>
        </p:txBody>
      </p:sp>
      <p:sp>
        <p:nvSpPr>
          <p:cNvPr id="103429" name="AutoShape 5"/>
          <p:cNvSpPr>
            <a:spLocks noChangeAspect="1" noChangeArrowheads="1"/>
          </p:cNvSpPr>
          <p:nvPr/>
        </p:nvSpPr>
        <p:spPr bwMode="auto">
          <a:xfrm>
            <a:off x="2446338" y="2960688"/>
            <a:ext cx="2659062" cy="2279650"/>
          </a:xfrm>
          <a:prstGeom prst="rect">
            <a:avLst/>
          </a:prstGeom>
          <a:noFill/>
          <a:ln w="9525">
            <a:noFill/>
            <a:miter lim="800000"/>
            <a:headEnd/>
            <a:tailEnd/>
          </a:ln>
        </p:spPr>
        <p:txBody>
          <a:bodyPr/>
          <a:lstStyle/>
          <a:p>
            <a:endParaRPr lang="he-IL"/>
          </a:p>
        </p:txBody>
      </p:sp>
      <p:graphicFrame>
        <p:nvGraphicFramePr>
          <p:cNvPr id="103430" name="Object 6"/>
          <p:cNvGraphicFramePr>
            <a:graphicFrameLocks noChangeAspect="1"/>
          </p:cNvGraphicFramePr>
          <p:nvPr/>
        </p:nvGraphicFramePr>
        <p:xfrm>
          <a:off x="180975" y="2311400"/>
          <a:ext cx="3708400" cy="3517900"/>
        </p:xfrm>
        <a:graphic>
          <a:graphicData uri="http://schemas.openxmlformats.org/presentationml/2006/ole">
            <p:oleObj spid="_x0000_s103430" name="תרשים" r:id="rId3" imgW="3705149" imgH="3514649" progId="MSGraph.Chart.8">
              <p:embed/>
            </p:oleObj>
          </a:graphicData>
        </a:graphic>
      </p:graphicFrame>
      <p:sp>
        <p:nvSpPr>
          <p:cNvPr id="103432" name="Rectangle 8"/>
          <p:cNvSpPr>
            <a:spLocks noChangeArrowheads="1"/>
          </p:cNvSpPr>
          <p:nvPr/>
        </p:nvSpPr>
        <p:spPr bwMode="auto">
          <a:xfrm>
            <a:off x="179388" y="557213"/>
            <a:ext cx="8243887" cy="1143000"/>
          </a:xfrm>
          <a:prstGeom prst="rect">
            <a:avLst/>
          </a:prstGeom>
          <a:noFill/>
          <a:ln w="9525">
            <a:noFill/>
            <a:miter lim="800000"/>
            <a:headEnd/>
            <a:tailEnd/>
          </a:ln>
          <a:effectLst/>
        </p:spPr>
        <p:txBody>
          <a:bodyPr lIns="92075" tIns="46038" rIns="92075" bIns="46038" anchor="ctr"/>
          <a:lstStyle/>
          <a:p>
            <a:pPr algn="r" rtl="1" eaLnBrk="1" hangingPunct="1"/>
            <a:r>
              <a:rPr lang="he-IL" sz="2800" b="1">
                <a:effectLst>
                  <a:outerShdw blurRad="38100" dist="38100" dir="2700000" algn="tl">
                    <a:srgbClr val="000000"/>
                  </a:outerShdw>
                </a:effectLst>
                <a:latin typeface="Arial" charset="0"/>
                <a:cs typeface="Arial" charset="0"/>
              </a:rPr>
              <a:t>ש.12: הכנסה ושכר חודשי למשק בית (ב</a:t>
            </a:r>
            <a:r>
              <a:rPr lang="he-IL" sz="2600" b="1">
                <a:effectLst>
                  <a:outerShdw blurRad="38100" dist="38100" dir="2700000" algn="tl">
                    <a:srgbClr val="000000"/>
                  </a:outerShdw>
                </a:effectLst>
                <a:latin typeface="Arial" charset="0"/>
                <a:cs typeface="Arial" charset="0"/>
              </a:rPr>
              <a:t>רוטו בש"ח)</a:t>
            </a:r>
            <a:endParaRPr lang="en-US" sz="2600" b="1">
              <a:effectLst>
                <a:outerShdw blurRad="38100" dist="38100" dir="2700000" algn="tl">
                  <a:srgbClr val="000000"/>
                </a:outerShdw>
              </a:effectLst>
              <a:latin typeface="Arial" charset="0"/>
              <a:cs typeface="Arial" charset="0"/>
            </a:endParaRPr>
          </a:p>
        </p:txBody>
      </p:sp>
      <p:sp>
        <p:nvSpPr>
          <p:cNvPr id="103435" name="Text Box 11"/>
          <p:cNvSpPr txBox="1">
            <a:spLocks noChangeArrowheads="1"/>
          </p:cNvSpPr>
          <p:nvPr/>
        </p:nvSpPr>
        <p:spPr bwMode="auto">
          <a:xfrm>
            <a:off x="4884738" y="1974850"/>
            <a:ext cx="1606550" cy="336550"/>
          </a:xfrm>
          <a:prstGeom prst="rect">
            <a:avLst/>
          </a:prstGeom>
          <a:noFill/>
          <a:ln w="9525">
            <a:noFill/>
            <a:miter lim="800000"/>
            <a:headEnd/>
            <a:tailEnd/>
          </a:ln>
          <a:effectLst/>
        </p:spPr>
        <p:txBody>
          <a:bodyPr wrap="none">
            <a:spAutoFit/>
          </a:bodyPr>
          <a:lstStyle/>
          <a:p>
            <a:pPr algn="r" rtl="1"/>
            <a:r>
              <a:rPr lang="he-IL" sz="1600" b="1" u="sng">
                <a:solidFill>
                  <a:schemeClr val="bg2"/>
                </a:solidFill>
                <a:latin typeface="Arial" charset="0"/>
                <a:cs typeface="Arial" charset="0"/>
              </a:rPr>
              <a:t>שכר חודשי ברוטו</a:t>
            </a:r>
            <a:endParaRPr lang="en-US" sz="1600" b="1" u="sng">
              <a:solidFill>
                <a:schemeClr val="bg2"/>
              </a:solidFill>
              <a:latin typeface="Arial" charset="0"/>
              <a:cs typeface="Arial" charset="0"/>
            </a:endParaRPr>
          </a:p>
        </p:txBody>
      </p:sp>
      <p:graphicFrame>
        <p:nvGraphicFramePr>
          <p:cNvPr id="103436" name="Object 12"/>
          <p:cNvGraphicFramePr>
            <a:graphicFrameLocks noChangeAspect="1"/>
          </p:cNvGraphicFramePr>
          <p:nvPr/>
        </p:nvGraphicFramePr>
        <p:xfrm>
          <a:off x="3959225" y="2311400"/>
          <a:ext cx="3708400" cy="3517900"/>
        </p:xfrm>
        <a:graphic>
          <a:graphicData uri="http://schemas.openxmlformats.org/presentationml/2006/ole">
            <p:oleObj spid="_x0000_s103436" name="תרשים" r:id="rId4" imgW="3705149" imgH="3514649" progId="MSGraph.Chart.8">
              <p:embed/>
            </p:oleObj>
          </a:graphicData>
        </a:graphic>
      </p:graphicFrame>
      <p:sp>
        <p:nvSpPr>
          <p:cNvPr id="103437" name="Text Box 13"/>
          <p:cNvSpPr txBox="1">
            <a:spLocks noChangeArrowheads="1"/>
          </p:cNvSpPr>
          <p:nvPr/>
        </p:nvSpPr>
        <p:spPr bwMode="auto">
          <a:xfrm>
            <a:off x="788988" y="1974850"/>
            <a:ext cx="2341562" cy="336550"/>
          </a:xfrm>
          <a:prstGeom prst="rect">
            <a:avLst/>
          </a:prstGeom>
          <a:noFill/>
          <a:ln w="9525">
            <a:noFill/>
            <a:miter lim="800000"/>
            <a:headEnd/>
            <a:tailEnd/>
          </a:ln>
          <a:effectLst/>
        </p:spPr>
        <p:txBody>
          <a:bodyPr wrap="none">
            <a:spAutoFit/>
          </a:bodyPr>
          <a:lstStyle/>
          <a:p>
            <a:pPr algn="r" rtl="1"/>
            <a:r>
              <a:rPr lang="he-IL" sz="1600" b="1" u="sng">
                <a:solidFill>
                  <a:schemeClr val="bg2"/>
                </a:solidFill>
                <a:latin typeface="Arial" charset="0"/>
                <a:cs typeface="Arial" charset="0"/>
              </a:rPr>
              <a:t>הכנסה חודשית למשק בית</a:t>
            </a:r>
            <a:endParaRPr lang="en-US" sz="1600" b="1" u="sng">
              <a:solidFill>
                <a:schemeClr val="bg2"/>
              </a:solidFill>
              <a:latin typeface="Arial" charset="0"/>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ChangeArrowheads="1"/>
          </p:cNvSpPr>
          <p:nvPr/>
        </p:nvSpPr>
        <p:spPr bwMode="auto">
          <a:xfrm>
            <a:off x="685800" y="609600"/>
            <a:ext cx="7772400" cy="1143000"/>
          </a:xfrm>
          <a:prstGeom prst="rect">
            <a:avLst/>
          </a:prstGeom>
          <a:noFill/>
          <a:ln w="9525">
            <a:noFill/>
            <a:miter lim="800000"/>
            <a:headEnd/>
            <a:tailEnd/>
          </a:ln>
          <a:effectLst/>
        </p:spPr>
        <p:txBody>
          <a:bodyPr lIns="92075" tIns="46038" rIns="92075" bIns="46038" anchor="ctr"/>
          <a:lstStyle/>
          <a:p>
            <a:pPr marL="812800" indent="-812800" algn="r" rtl="1" eaLnBrk="1" hangingPunct="1">
              <a:lnSpc>
                <a:spcPct val="70000"/>
              </a:lnSpc>
            </a:pPr>
            <a:r>
              <a:rPr lang="he-IL" sz="3200" b="1">
                <a:effectLst>
                  <a:outerShdw blurRad="38100" dist="38100" dir="2700000" algn="tl">
                    <a:srgbClr val="000000"/>
                  </a:outerShdw>
                </a:effectLst>
                <a:latin typeface="Arial" charset="0"/>
                <a:cs typeface="Arial" charset="0"/>
              </a:rPr>
              <a:t>ש.13: האם ניתן להמשיך להניח שיהיו מקומות עבודה לחרדים במגזר הציבורי ?</a:t>
            </a:r>
            <a:r>
              <a:rPr lang="he-IL" sz="3000" b="1">
                <a:solidFill>
                  <a:srgbClr val="FF0000"/>
                </a:solidFill>
                <a:effectLst>
                  <a:outerShdw blurRad="38100" dist="38100" dir="2700000" algn="tl">
                    <a:srgbClr val="000000"/>
                  </a:outerShdw>
                </a:effectLst>
                <a:latin typeface="Arial" charset="0"/>
                <a:cs typeface="Arial" charset="0"/>
              </a:rPr>
              <a:t> </a:t>
            </a:r>
            <a:endParaRPr lang="en-US" sz="3000">
              <a:solidFill>
                <a:srgbClr val="FF0000"/>
              </a:solidFill>
              <a:effectLst>
                <a:outerShdw blurRad="38100" dist="38100" dir="2700000" algn="tl">
                  <a:srgbClr val="000000"/>
                </a:outerShdw>
              </a:effectLst>
              <a:cs typeface="Times New Roman" pitchFamily="18" charset="0"/>
            </a:endParaRPr>
          </a:p>
        </p:txBody>
      </p:sp>
      <p:sp>
        <p:nvSpPr>
          <p:cNvPr id="144387" name="Rectangle 3"/>
          <p:cNvSpPr>
            <a:spLocks noChangeArrowheads="1"/>
          </p:cNvSpPr>
          <p:nvPr/>
        </p:nvSpPr>
        <p:spPr bwMode="auto">
          <a:xfrm>
            <a:off x="358775" y="2133600"/>
            <a:ext cx="6805613" cy="3708400"/>
          </a:xfrm>
          <a:prstGeom prst="rect">
            <a:avLst/>
          </a:prstGeom>
          <a:solidFill>
            <a:srgbClr val="FFFFE5"/>
          </a:solidFill>
          <a:ln w="9525">
            <a:noFill/>
            <a:miter lim="800000"/>
            <a:headEnd/>
            <a:tailEnd/>
          </a:ln>
          <a:effectLst/>
        </p:spPr>
        <p:txBody>
          <a:bodyPr wrap="none" anchor="ctr"/>
          <a:lstStyle/>
          <a:p>
            <a:endParaRPr lang="he-IL"/>
          </a:p>
        </p:txBody>
      </p:sp>
      <p:sp>
        <p:nvSpPr>
          <p:cNvPr id="144388" name="Text Box 4"/>
          <p:cNvSpPr txBox="1">
            <a:spLocks noChangeArrowheads="1"/>
          </p:cNvSpPr>
          <p:nvPr/>
        </p:nvSpPr>
        <p:spPr bwMode="auto">
          <a:xfrm>
            <a:off x="369888" y="2060575"/>
            <a:ext cx="6784975" cy="3806825"/>
          </a:xfrm>
          <a:prstGeom prst="rect">
            <a:avLst/>
          </a:prstGeom>
          <a:noFill/>
          <a:ln w="9525">
            <a:noFill/>
            <a:miter lim="800000"/>
            <a:headEnd/>
            <a:tailEnd/>
          </a:ln>
          <a:effectLst/>
        </p:spPr>
        <p:txBody>
          <a:bodyPr wrap="none">
            <a:spAutoFit/>
          </a:bodyPr>
          <a:lstStyle/>
          <a:p>
            <a:pPr marL="355600" indent="-355600" algn="r" rtl="1">
              <a:lnSpc>
                <a:spcPct val="150000"/>
              </a:lnSpc>
              <a:buFont typeface="Wingdings" pitchFamily="2" charset="2"/>
              <a:buChar char="v"/>
            </a:pPr>
            <a:r>
              <a:rPr lang="he-IL" b="1">
                <a:solidFill>
                  <a:srgbClr val="000000"/>
                </a:solidFill>
                <a:latin typeface="Arial" charset="0"/>
                <a:cs typeface="Arial" charset="0"/>
              </a:rPr>
              <a:t>שיעור העובדים החרדים בש. הציבורים – 56.5% (נ- 66%, ג - 43%)</a:t>
            </a:r>
          </a:p>
          <a:p>
            <a:pPr marL="355600" indent="-355600" algn="r" rtl="1">
              <a:lnSpc>
                <a:spcPct val="150000"/>
              </a:lnSpc>
              <a:buFont typeface="Wingdings" pitchFamily="2" charset="2"/>
              <a:buChar char="v"/>
            </a:pPr>
            <a:endParaRPr lang="he-IL" b="1">
              <a:solidFill>
                <a:srgbClr val="000000"/>
              </a:solidFill>
              <a:latin typeface="Arial" charset="0"/>
              <a:cs typeface="Arial" charset="0"/>
            </a:endParaRPr>
          </a:p>
          <a:p>
            <a:pPr marL="355600" indent="-355600" algn="r" rtl="1">
              <a:lnSpc>
                <a:spcPct val="150000"/>
              </a:lnSpc>
              <a:buFont typeface="Wingdings" pitchFamily="2" charset="2"/>
              <a:buChar char="v"/>
            </a:pPr>
            <a:r>
              <a:rPr lang="he-IL" b="1">
                <a:solidFill>
                  <a:srgbClr val="000000"/>
                </a:solidFill>
                <a:latin typeface="Arial" charset="0"/>
                <a:cs typeface="Arial" charset="0"/>
              </a:rPr>
              <a:t>האם השירותים הציבוריים ימשיכו להיות בסיס לתעסוקת חרדים?</a:t>
            </a:r>
          </a:p>
          <a:p>
            <a:pPr marL="355600" indent="-355600" algn="r" rtl="1">
              <a:lnSpc>
                <a:spcPct val="150000"/>
              </a:lnSpc>
              <a:buFont typeface="Wingdings" pitchFamily="2" charset="2"/>
              <a:buChar char="v"/>
            </a:pPr>
            <a:endParaRPr lang="he-IL" b="1">
              <a:solidFill>
                <a:srgbClr val="000000"/>
              </a:solidFill>
              <a:latin typeface="Arial" charset="0"/>
              <a:cs typeface="Arial" charset="0"/>
            </a:endParaRPr>
          </a:p>
          <a:p>
            <a:pPr marL="355600" indent="-355600" algn="r" rtl="1">
              <a:lnSpc>
                <a:spcPct val="150000"/>
              </a:lnSpc>
              <a:buFont typeface="Wingdings" pitchFamily="2" charset="2"/>
              <a:buChar char="v"/>
            </a:pPr>
            <a:r>
              <a:rPr lang="he-IL" b="1">
                <a:solidFill>
                  <a:srgbClr val="000000"/>
                </a:solidFill>
                <a:latin typeface="Arial" charset="0"/>
                <a:cs typeface="Arial" charset="0"/>
              </a:rPr>
              <a:t>מספר המסיימות סמינרים בית יעקב אשתקד עמד על 5,000 מסיימות</a:t>
            </a:r>
          </a:p>
          <a:p>
            <a:pPr marL="355600" indent="-355600" algn="r" rtl="1">
              <a:lnSpc>
                <a:spcPct val="150000"/>
              </a:lnSpc>
              <a:buFont typeface="Wingdings" pitchFamily="2" charset="2"/>
              <a:buChar char="v"/>
            </a:pPr>
            <a:endParaRPr lang="he-IL" b="1">
              <a:solidFill>
                <a:srgbClr val="000000"/>
              </a:solidFill>
              <a:latin typeface="Arial" charset="0"/>
              <a:cs typeface="Arial" charset="0"/>
            </a:endParaRPr>
          </a:p>
          <a:p>
            <a:pPr marL="355600" indent="-355600" algn="r" rtl="1">
              <a:lnSpc>
                <a:spcPct val="150000"/>
              </a:lnSpc>
              <a:buFont typeface="Wingdings" pitchFamily="2" charset="2"/>
              <a:buChar char="v"/>
            </a:pPr>
            <a:r>
              <a:rPr lang="he-IL" b="1">
                <a:solidFill>
                  <a:srgbClr val="000000"/>
                </a:solidFill>
                <a:latin typeface="Arial" charset="0"/>
                <a:cs typeface="Arial" charset="0"/>
              </a:rPr>
              <a:t>מספר מקומות עבודה למסיימות סמינרים - 1,000 </a:t>
            </a:r>
          </a:p>
          <a:p>
            <a:pPr marL="355600" indent="-355600" algn="r" rtl="1">
              <a:lnSpc>
                <a:spcPct val="150000"/>
              </a:lnSpc>
              <a:buFont typeface="Wingdings" pitchFamily="2" charset="2"/>
              <a:buChar char="v"/>
            </a:pPr>
            <a:endParaRPr lang="he-IL" b="1">
              <a:solidFill>
                <a:srgbClr val="000000"/>
              </a:solidFill>
              <a:latin typeface="Arial" charset="0"/>
              <a:cs typeface="Arial" charset="0"/>
            </a:endParaRPr>
          </a:p>
          <a:p>
            <a:pPr marL="355600" indent="-355600" algn="r" rtl="1">
              <a:lnSpc>
                <a:spcPct val="150000"/>
              </a:lnSpc>
              <a:buFont typeface="Wingdings" pitchFamily="2" charset="2"/>
              <a:buChar char="v"/>
            </a:pPr>
            <a:r>
              <a:rPr lang="he-IL" b="1">
                <a:solidFill>
                  <a:srgbClr val="000000"/>
                </a:solidFill>
                <a:latin typeface="Arial" charset="0"/>
                <a:cs typeface="Arial" charset="0"/>
              </a:rPr>
              <a:t>אחוז העובדות משרות חלקיות – 69.9%</a:t>
            </a:r>
            <a:endParaRPr lang="en-US" b="1">
              <a:solidFill>
                <a:srgbClr val="000000"/>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nodeType="clickEffect">
                                  <p:stCondLst>
                                    <p:cond delay="0"/>
                                  </p:stCondLst>
                                  <p:childTnLst>
                                    <p:set>
                                      <p:cBhvr>
                                        <p:cTn id="6" dur="1" fill="hold">
                                          <p:stCondLst>
                                            <p:cond delay="0"/>
                                          </p:stCondLst>
                                        </p:cTn>
                                        <p:tgtEl>
                                          <p:spTgt spid="144388">
                                            <p:txEl>
                                              <p:pRg st="0" end="0"/>
                                            </p:txEl>
                                          </p:spTgt>
                                        </p:tgtEl>
                                        <p:attrNameLst>
                                          <p:attrName>style.visibility</p:attrName>
                                        </p:attrNameLst>
                                      </p:cBhvr>
                                      <p:to>
                                        <p:strVal val="visible"/>
                                      </p:to>
                                    </p:set>
                                    <p:anim calcmode="lin" valueType="num">
                                      <p:cBhvr>
                                        <p:cTn id="7" dur="1000" fill="hold"/>
                                        <p:tgtEl>
                                          <p:spTgt spid="144388">
                                            <p:txEl>
                                              <p:pRg st="0" end="0"/>
                                            </p:txEl>
                                          </p:spTgt>
                                        </p:tgtEl>
                                        <p:attrNameLst>
                                          <p:attrName>ppt_x</p:attrName>
                                        </p:attrNameLst>
                                      </p:cBhvr>
                                      <p:tavLst>
                                        <p:tav tm="0">
                                          <p:val>
                                            <p:strVal val="#ppt_x+#ppt_w/2"/>
                                          </p:val>
                                        </p:tav>
                                        <p:tav tm="100000">
                                          <p:val>
                                            <p:strVal val="#ppt_x"/>
                                          </p:val>
                                        </p:tav>
                                      </p:tavLst>
                                    </p:anim>
                                    <p:anim calcmode="lin" valueType="num">
                                      <p:cBhvr>
                                        <p:cTn id="8" dur="1000" fill="hold"/>
                                        <p:tgtEl>
                                          <p:spTgt spid="144388">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144388">
                                            <p:txEl>
                                              <p:pRg st="0" end="0"/>
                                            </p:txEl>
                                          </p:spTgt>
                                        </p:tgtEl>
                                        <p:attrNameLst>
                                          <p:attrName>ppt_w</p:attrName>
                                        </p:attrNameLst>
                                      </p:cBhvr>
                                      <p:tavLst>
                                        <p:tav tm="0">
                                          <p:val>
                                            <p:fltVal val="0"/>
                                          </p:val>
                                        </p:tav>
                                        <p:tav tm="100000">
                                          <p:val>
                                            <p:strVal val="#ppt_w"/>
                                          </p:val>
                                        </p:tav>
                                      </p:tavLst>
                                    </p:anim>
                                    <p:anim calcmode="lin" valueType="num">
                                      <p:cBhvr>
                                        <p:cTn id="10" dur="1000" fill="hold"/>
                                        <p:tgtEl>
                                          <p:spTgt spid="144388">
                                            <p:txEl>
                                              <p:pRg st="0" end="0"/>
                                            </p:txEl>
                                          </p:spTgt>
                                        </p:tgtEl>
                                        <p:attrNameLst>
                                          <p:attrName>ppt_h</p:attrName>
                                        </p:attrNameLst>
                                      </p:cBhvr>
                                      <p:tavLst>
                                        <p:tav tm="0">
                                          <p:val>
                                            <p:strVal val="#ppt_h"/>
                                          </p:val>
                                        </p:tav>
                                        <p:tav tm="100000">
                                          <p:val>
                                            <p:strVal val="#ppt_h"/>
                                          </p:val>
                                        </p:tav>
                                      </p:tavLst>
                                    </p:anim>
                                  </p:childTnLst>
                                </p:cTn>
                              </p:par>
                              <p:par>
                                <p:cTn id="11" presetID="17" presetClass="entr" presetSubtype="2" fill="hold" grpId="0" nodeType="withEffect">
                                  <p:stCondLst>
                                    <p:cond delay="0"/>
                                  </p:stCondLst>
                                  <p:childTnLst>
                                    <p:set>
                                      <p:cBhvr>
                                        <p:cTn id="12" dur="1" fill="hold">
                                          <p:stCondLst>
                                            <p:cond delay="0"/>
                                          </p:stCondLst>
                                        </p:cTn>
                                        <p:tgtEl>
                                          <p:spTgt spid="144387"/>
                                        </p:tgtEl>
                                        <p:attrNameLst>
                                          <p:attrName>style.visibility</p:attrName>
                                        </p:attrNameLst>
                                      </p:cBhvr>
                                      <p:to>
                                        <p:strVal val="visible"/>
                                      </p:to>
                                    </p:set>
                                    <p:anim calcmode="lin" valueType="num">
                                      <p:cBhvr>
                                        <p:cTn id="13" dur="1000" fill="hold"/>
                                        <p:tgtEl>
                                          <p:spTgt spid="144387"/>
                                        </p:tgtEl>
                                        <p:attrNameLst>
                                          <p:attrName>ppt_x</p:attrName>
                                        </p:attrNameLst>
                                      </p:cBhvr>
                                      <p:tavLst>
                                        <p:tav tm="0">
                                          <p:val>
                                            <p:strVal val="#ppt_x+#ppt_w/2"/>
                                          </p:val>
                                        </p:tav>
                                        <p:tav tm="100000">
                                          <p:val>
                                            <p:strVal val="#ppt_x"/>
                                          </p:val>
                                        </p:tav>
                                      </p:tavLst>
                                    </p:anim>
                                    <p:anim calcmode="lin" valueType="num">
                                      <p:cBhvr>
                                        <p:cTn id="14" dur="1000" fill="hold"/>
                                        <p:tgtEl>
                                          <p:spTgt spid="144387"/>
                                        </p:tgtEl>
                                        <p:attrNameLst>
                                          <p:attrName>ppt_y</p:attrName>
                                        </p:attrNameLst>
                                      </p:cBhvr>
                                      <p:tavLst>
                                        <p:tav tm="0">
                                          <p:val>
                                            <p:strVal val="#ppt_y"/>
                                          </p:val>
                                        </p:tav>
                                        <p:tav tm="100000">
                                          <p:val>
                                            <p:strVal val="#ppt_y"/>
                                          </p:val>
                                        </p:tav>
                                      </p:tavLst>
                                    </p:anim>
                                    <p:anim calcmode="lin" valueType="num">
                                      <p:cBhvr>
                                        <p:cTn id="15" dur="1000" fill="hold"/>
                                        <p:tgtEl>
                                          <p:spTgt spid="144387"/>
                                        </p:tgtEl>
                                        <p:attrNameLst>
                                          <p:attrName>ppt_w</p:attrName>
                                        </p:attrNameLst>
                                      </p:cBhvr>
                                      <p:tavLst>
                                        <p:tav tm="0">
                                          <p:val>
                                            <p:fltVal val="0"/>
                                          </p:val>
                                        </p:tav>
                                        <p:tav tm="100000">
                                          <p:val>
                                            <p:strVal val="#ppt_w"/>
                                          </p:val>
                                        </p:tav>
                                      </p:tavLst>
                                    </p:anim>
                                    <p:anim calcmode="lin" valueType="num">
                                      <p:cBhvr>
                                        <p:cTn id="16" dur="1000" fill="hold"/>
                                        <p:tgtEl>
                                          <p:spTgt spid="144387"/>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2" fill="hold" nodeType="clickEffect">
                                  <p:stCondLst>
                                    <p:cond delay="0"/>
                                  </p:stCondLst>
                                  <p:childTnLst>
                                    <p:set>
                                      <p:cBhvr>
                                        <p:cTn id="20" dur="1" fill="hold">
                                          <p:stCondLst>
                                            <p:cond delay="0"/>
                                          </p:stCondLst>
                                        </p:cTn>
                                        <p:tgtEl>
                                          <p:spTgt spid="144388">
                                            <p:txEl>
                                              <p:pRg st="2" end="2"/>
                                            </p:txEl>
                                          </p:spTgt>
                                        </p:tgtEl>
                                        <p:attrNameLst>
                                          <p:attrName>style.visibility</p:attrName>
                                        </p:attrNameLst>
                                      </p:cBhvr>
                                      <p:to>
                                        <p:strVal val="visible"/>
                                      </p:to>
                                    </p:set>
                                    <p:anim calcmode="lin" valueType="num">
                                      <p:cBhvr>
                                        <p:cTn id="21" dur="1000" fill="hold"/>
                                        <p:tgtEl>
                                          <p:spTgt spid="144388">
                                            <p:txEl>
                                              <p:pRg st="2" end="2"/>
                                            </p:txEl>
                                          </p:spTgt>
                                        </p:tgtEl>
                                        <p:attrNameLst>
                                          <p:attrName>ppt_x</p:attrName>
                                        </p:attrNameLst>
                                      </p:cBhvr>
                                      <p:tavLst>
                                        <p:tav tm="0">
                                          <p:val>
                                            <p:strVal val="#ppt_x+#ppt_w/2"/>
                                          </p:val>
                                        </p:tav>
                                        <p:tav tm="100000">
                                          <p:val>
                                            <p:strVal val="#ppt_x"/>
                                          </p:val>
                                        </p:tav>
                                      </p:tavLst>
                                    </p:anim>
                                    <p:anim calcmode="lin" valueType="num">
                                      <p:cBhvr>
                                        <p:cTn id="22" dur="1000" fill="hold"/>
                                        <p:tgtEl>
                                          <p:spTgt spid="144388">
                                            <p:txEl>
                                              <p:pRg st="2" end="2"/>
                                            </p:txEl>
                                          </p:spTgt>
                                        </p:tgtEl>
                                        <p:attrNameLst>
                                          <p:attrName>ppt_y</p:attrName>
                                        </p:attrNameLst>
                                      </p:cBhvr>
                                      <p:tavLst>
                                        <p:tav tm="0">
                                          <p:val>
                                            <p:strVal val="#ppt_y"/>
                                          </p:val>
                                        </p:tav>
                                        <p:tav tm="100000">
                                          <p:val>
                                            <p:strVal val="#ppt_y"/>
                                          </p:val>
                                        </p:tav>
                                      </p:tavLst>
                                    </p:anim>
                                    <p:anim calcmode="lin" valueType="num">
                                      <p:cBhvr>
                                        <p:cTn id="23" dur="1000" fill="hold"/>
                                        <p:tgtEl>
                                          <p:spTgt spid="144388">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44388">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2" fill="hold" nodeType="clickEffect">
                                  <p:stCondLst>
                                    <p:cond delay="0"/>
                                  </p:stCondLst>
                                  <p:childTnLst>
                                    <p:set>
                                      <p:cBhvr>
                                        <p:cTn id="28" dur="1" fill="hold">
                                          <p:stCondLst>
                                            <p:cond delay="0"/>
                                          </p:stCondLst>
                                        </p:cTn>
                                        <p:tgtEl>
                                          <p:spTgt spid="144388">
                                            <p:txEl>
                                              <p:pRg st="4" end="4"/>
                                            </p:txEl>
                                          </p:spTgt>
                                        </p:tgtEl>
                                        <p:attrNameLst>
                                          <p:attrName>style.visibility</p:attrName>
                                        </p:attrNameLst>
                                      </p:cBhvr>
                                      <p:to>
                                        <p:strVal val="visible"/>
                                      </p:to>
                                    </p:set>
                                    <p:anim calcmode="lin" valueType="num">
                                      <p:cBhvr>
                                        <p:cTn id="29" dur="1000" fill="hold"/>
                                        <p:tgtEl>
                                          <p:spTgt spid="144388">
                                            <p:txEl>
                                              <p:pRg st="4" end="4"/>
                                            </p:txEl>
                                          </p:spTgt>
                                        </p:tgtEl>
                                        <p:attrNameLst>
                                          <p:attrName>ppt_x</p:attrName>
                                        </p:attrNameLst>
                                      </p:cBhvr>
                                      <p:tavLst>
                                        <p:tav tm="0">
                                          <p:val>
                                            <p:strVal val="#ppt_x+#ppt_w/2"/>
                                          </p:val>
                                        </p:tav>
                                        <p:tav tm="100000">
                                          <p:val>
                                            <p:strVal val="#ppt_x"/>
                                          </p:val>
                                        </p:tav>
                                      </p:tavLst>
                                    </p:anim>
                                    <p:anim calcmode="lin" valueType="num">
                                      <p:cBhvr>
                                        <p:cTn id="30" dur="1000" fill="hold"/>
                                        <p:tgtEl>
                                          <p:spTgt spid="144388">
                                            <p:txEl>
                                              <p:pRg st="4" end="4"/>
                                            </p:txEl>
                                          </p:spTgt>
                                        </p:tgtEl>
                                        <p:attrNameLst>
                                          <p:attrName>ppt_y</p:attrName>
                                        </p:attrNameLst>
                                      </p:cBhvr>
                                      <p:tavLst>
                                        <p:tav tm="0">
                                          <p:val>
                                            <p:strVal val="#ppt_y"/>
                                          </p:val>
                                        </p:tav>
                                        <p:tav tm="100000">
                                          <p:val>
                                            <p:strVal val="#ppt_y"/>
                                          </p:val>
                                        </p:tav>
                                      </p:tavLst>
                                    </p:anim>
                                    <p:anim calcmode="lin" valueType="num">
                                      <p:cBhvr>
                                        <p:cTn id="31" dur="1000" fill="hold"/>
                                        <p:tgtEl>
                                          <p:spTgt spid="144388">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144388">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2" fill="hold" nodeType="clickEffect">
                                  <p:stCondLst>
                                    <p:cond delay="0"/>
                                  </p:stCondLst>
                                  <p:childTnLst>
                                    <p:set>
                                      <p:cBhvr>
                                        <p:cTn id="36" dur="1" fill="hold">
                                          <p:stCondLst>
                                            <p:cond delay="0"/>
                                          </p:stCondLst>
                                        </p:cTn>
                                        <p:tgtEl>
                                          <p:spTgt spid="144388">
                                            <p:txEl>
                                              <p:pRg st="6" end="6"/>
                                            </p:txEl>
                                          </p:spTgt>
                                        </p:tgtEl>
                                        <p:attrNameLst>
                                          <p:attrName>style.visibility</p:attrName>
                                        </p:attrNameLst>
                                      </p:cBhvr>
                                      <p:to>
                                        <p:strVal val="visible"/>
                                      </p:to>
                                    </p:set>
                                    <p:anim calcmode="lin" valueType="num">
                                      <p:cBhvr>
                                        <p:cTn id="37" dur="1000" fill="hold"/>
                                        <p:tgtEl>
                                          <p:spTgt spid="144388">
                                            <p:txEl>
                                              <p:pRg st="6" end="6"/>
                                            </p:txEl>
                                          </p:spTgt>
                                        </p:tgtEl>
                                        <p:attrNameLst>
                                          <p:attrName>ppt_x</p:attrName>
                                        </p:attrNameLst>
                                      </p:cBhvr>
                                      <p:tavLst>
                                        <p:tav tm="0">
                                          <p:val>
                                            <p:strVal val="#ppt_x+#ppt_w/2"/>
                                          </p:val>
                                        </p:tav>
                                        <p:tav tm="100000">
                                          <p:val>
                                            <p:strVal val="#ppt_x"/>
                                          </p:val>
                                        </p:tav>
                                      </p:tavLst>
                                    </p:anim>
                                    <p:anim calcmode="lin" valueType="num">
                                      <p:cBhvr>
                                        <p:cTn id="38" dur="1000" fill="hold"/>
                                        <p:tgtEl>
                                          <p:spTgt spid="144388">
                                            <p:txEl>
                                              <p:pRg st="6" end="6"/>
                                            </p:txEl>
                                          </p:spTgt>
                                        </p:tgtEl>
                                        <p:attrNameLst>
                                          <p:attrName>ppt_y</p:attrName>
                                        </p:attrNameLst>
                                      </p:cBhvr>
                                      <p:tavLst>
                                        <p:tav tm="0">
                                          <p:val>
                                            <p:strVal val="#ppt_y"/>
                                          </p:val>
                                        </p:tav>
                                        <p:tav tm="100000">
                                          <p:val>
                                            <p:strVal val="#ppt_y"/>
                                          </p:val>
                                        </p:tav>
                                      </p:tavLst>
                                    </p:anim>
                                    <p:anim calcmode="lin" valueType="num">
                                      <p:cBhvr>
                                        <p:cTn id="39" dur="1000" fill="hold"/>
                                        <p:tgtEl>
                                          <p:spTgt spid="144388">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144388">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17" presetClass="entr" presetSubtype="2" fill="hold" nodeType="clickEffect">
                                  <p:stCondLst>
                                    <p:cond delay="0"/>
                                  </p:stCondLst>
                                  <p:childTnLst>
                                    <p:set>
                                      <p:cBhvr>
                                        <p:cTn id="44" dur="1" fill="hold">
                                          <p:stCondLst>
                                            <p:cond delay="0"/>
                                          </p:stCondLst>
                                        </p:cTn>
                                        <p:tgtEl>
                                          <p:spTgt spid="144388">
                                            <p:txEl>
                                              <p:pRg st="8" end="8"/>
                                            </p:txEl>
                                          </p:spTgt>
                                        </p:tgtEl>
                                        <p:attrNameLst>
                                          <p:attrName>style.visibility</p:attrName>
                                        </p:attrNameLst>
                                      </p:cBhvr>
                                      <p:to>
                                        <p:strVal val="visible"/>
                                      </p:to>
                                    </p:set>
                                    <p:anim calcmode="lin" valueType="num">
                                      <p:cBhvr>
                                        <p:cTn id="45" dur="1000" fill="hold"/>
                                        <p:tgtEl>
                                          <p:spTgt spid="144388">
                                            <p:txEl>
                                              <p:pRg st="8" end="8"/>
                                            </p:txEl>
                                          </p:spTgt>
                                        </p:tgtEl>
                                        <p:attrNameLst>
                                          <p:attrName>ppt_x</p:attrName>
                                        </p:attrNameLst>
                                      </p:cBhvr>
                                      <p:tavLst>
                                        <p:tav tm="0">
                                          <p:val>
                                            <p:strVal val="#ppt_x+#ppt_w/2"/>
                                          </p:val>
                                        </p:tav>
                                        <p:tav tm="100000">
                                          <p:val>
                                            <p:strVal val="#ppt_x"/>
                                          </p:val>
                                        </p:tav>
                                      </p:tavLst>
                                    </p:anim>
                                    <p:anim calcmode="lin" valueType="num">
                                      <p:cBhvr>
                                        <p:cTn id="46" dur="1000" fill="hold"/>
                                        <p:tgtEl>
                                          <p:spTgt spid="144388">
                                            <p:txEl>
                                              <p:pRg st="8" end="8"/>
                                            </p:txEl>
                                          </p:spTgt>
                                        </p:tgtEl>
                                        <p:attrNameLst>
                                          <p:attrName>ppt_y</p:attrName>
                                        </p:attrNameLst>
                                      </p:cBhvr>
                                      <p:tavLst>
                                        <p:tav tm="0">
                                          <p:val>
                                            <p:strVal val="#ppt_y"/>
                                          </p:val>
                                        </p:tav>
                                        <p:tav tm="100000">
                                          <p:val>
                                            <p:strVal val="#ppt_y"/>
                                          </p:val>
                                        </p:tav>
                                      </p:tavLst>
                                    </p:anim>
                                    <p:anim calcmode="lin" valueType="num">
                                      <p:cBhvr>
                                        <p:cTn id="47" dur="1000" fill="hold"/>
                                        <p:tgtEl>
                                          <p:spTgt spid="144388">
                                            <p:txEl>
                                              <p:pRg st="8" end="8"/>
                                            </p:txEl>
                                          </p:spTgt>
                                        </p:tgtEl>
                                        <p:attrNameLst>
                                          <p:attrName>ppt_w</p:attrName>
                                        </p:attrNameLst>
                                      </p:cBhvr>
                                      <p:tavLst>
                                        <p:tav tm="0">
                                          <p:val>
                                            <p:fltVal val="0"/>
                                          </p:val>
                                        </p:tav>
                                        <p:tav tm="100000">
                                          <p:val>
                                            <p:strVal val="#ppt_w"/>
                                          </p:val>
                                        </p:tav>
                                      </p:tavLst>
                                    </p:anim>
                                    <p:anim calcmode="lin" valueType="num">
                                      <p:cBhvr>
                                        <p:cTn id="48" dur="1000" fill="hold"/>
                                        <p:tgtEl>
                                          <p:spTgt spid="144388">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ChangeArrowheads="1"/>
          </p:cNvSpPr>
          <p:nvPr/>
        </p:nvSpPr>
        <p:spPr bwMode="auto">
          <a:xfrm>
            <a:off x="685800" y="609600"/>
            <a:ext cx="7772400" cy="1143000"/>
          </a:xfrm>
          <a:prstGeom prst="rect">
            <a:avLst/>
          </a:prstGeom>
          <a:noFill/>
          <a:ln w="9525">
            <a:noFill/>
            <a:miter lim="800000"/>
            <a:headEnd/>
            <a:tailEnd/>
          </a:ln>
          <a:effectLst/>
        </p:spPr>
        <p:txBody>
          <a:bodyPr lIns="92075" tIns="46038" rIns="92075" bIns="46038" anchor="ctr"/>
          <a:lstStyle/>
          <a:p>
            <a:pPr algn="r" rtl="1" eaLnBrk="1" hangingPunct="1"/>
            <a:r>
              <a:rPr lang="he-IL" sz="3200" b="1">
                <a:effectLst>
                  <a:outerShdw blurRad="38100" dist="38100" dir="2700000" algn="tl">
                    <a:srgbClr val="000000"/>
                  </a:outerShdw>
                </a:effectLst>
                <a:latin typeface="Arial" charset="0"/>
                <a:cs typeface="Arial" charset="0"/>
              </a:rPr>
              <a:t>ש.14: מסקנות חלקיות</a:t>
            </a:r>
            <a:endParaRPr lang="en-US" sz="3200" b="1">
              <a:effectLst>
                <a:outerShdw blurRad="38100" dist="38100" dir="2700000" algn="tl">
                  <a:srgbClr val="000000"/>
                </a:outerShdw>
              </a:effectLst>
              <a:latin typeface="Arial" charset="0"/>
              <a:cs typeface="Arial" charset="0"/>
            </a:endParaRPr>
          </a:p>
        </p:txBody>
      </p:sp>
      <p:sp>
        <p:nvSpPr>
          <p:cNvPr id="142339" name="Rectangle 3"/>
          <p:cNvSpPr>
            <a:spLocks noChangeArrowheads="1"/>
          </p:cNvSpPr>
          <p:nvPr/>
        </p:nvSpPr>
        <p:spPr bwMode="auto">
          <a:xfrm>
            <a:off x="107950" y="2830513"/>
            <a:ext cx="7129463" cy="2146300"/>
          </a:xfrm>
          <a:prstGeom prst="rect">
            <a:avLst/>
          </a:prstGeom>
          <a:solidFill>
            <a:srgbClr val="FFFFE5"/>
          </a:solidFill>
          <a:ln w="9525">
            <a:noFill/>
            <a:miter lim="800000"/>
            <a:headEnd/>
            <a:tailEnd/>
          </a:ln>
          <a:effectLst/>
        </p:spPr>
        <p:txBody>
          <a:bodyPr wrap="none" anchor="ctr"/>
          <a:lstStyle/>
          <a:p>
            <a:endParaRPr lang="he-IL"/>
          </a:p>
        </p:txBody>
      </p:sp>
      <p:sp>
        <p:nvSpPr>
          <p:cNvPr id="142340" name="Text Box 4"/>
          <p:cNvSpPr txBox="1">
            <a:spLocks noChangeArrowheads="1"/>
          </p:cNvSpPr>
          <p:nvPr/>
        </p:nvSpPr>
        <p:spPr bwMode="auto">
          <a:xfrm>
            <a:off x="179388" y="3681413"/>
            <a:ext cx="6529387" cy="915987"/>
          </a:xfrm>
          <a:prstGeom prst="rect">
            <a:avLst/>
          </a:prstGeom>
          <a:noFill/>
          <a:ln w="9525">
            <a:noFill/>
            <a:miter lim="800000"/>
            <a:headEnd/>
            <a:tailEnd/>
          </a:ln>
          <a:effectLst/>
        </p:spPr>
        <p:txBody>
          <a:bodyPr wrap="none">
            <a:spAutoFit/>
          </a:bodyPr>
          <a:lstStyle/>
          <a:p>
            <a:pPr algn="r" rtl="1"/>
            <a:r>
              <a:rPr lang="he-IL" b="1">
                <a:solidFill>
                  <a:srgbClr val="000000"/>
                </a:solidFill>
                <a:latin typeface="Arial" charset="0"/>
                <a:cs typeface="Arial" charset="0"/>
              </a:rPr>
              <a:t>שיעורי התעסוקה של נשים ימשיכו לגדול בעשור הבא ובקצב איטי יותר</a:t>
            </a:r>
          </a:p>
          <a:p>
            <a:pPr algn="r" rtl="1"/>
            <a:endParaRPr lang="he-IL" b="1">
              <a:solidFill>
                <a:srgbClr val="000000"/>
              </a:solidFill>
              <a:latin typeface="Arial" charset="0"/>
              <a:cs typeface="Arial" charset="0"/>
            </a:endParaRPr>
          </a:p>
          <a:p>
            <a:pPr algn="r" rtl="1"/>
            <a:endParaRPr lang="en-US" b="1">
              <a:solidFill>
                <a:srgbClr val="000000"/>
              </a:solidFill>
              <a:latin typeface="Arial" charset="0"/>
              <a:cs typeface="Arial" charset="0"/>
            </a:endParaRPr>
          </a:p>
        </p:txBody>
      </p:sp>
      <p:sp>
        <p:nvSpPr>
          <p:cNvPr id="142341" name="AutoShape 5"/>
          <p:cNvSpPr>
            <a:spLocks noChangeArrowheads="1"/>
          </p:cNvSpPr>
          <p:nvPr/>
        </p:nvSpPr>
        <p:spPr bwMode="auto">
          <a:xfrm flipH="1">
            <a:off x="6696075" y="3141663"/>
            <a:ext cx="468313" cy="215900"/>
          </a:xfrm>
          <a:prstGeom prst="chevron">
            <a:avLst>
              <a:gd name="adj" fmla="val 54228"/>
            </a:avLst>
          </a:prstGeom>
          <a:solidFill>
            <a:schemeClr val="accent1"/>
          </a:solidFill>
          <a:ln w="9525">
            <a:solidFill>
              <a:schemeClr val="tx1"/>
            </a:solidFill>
            <a:miter lim="800000"/>
            <a:headEnd/>
            <a:tailEnd/>
          </a:ln>
          <a:effectLst/>
        </p:spPr>
        <p:txBody>
          <a:bodyPr wrap="none" anchor="ctr"/>
          <a:lstStyle/>
          <a:p>
            <a:endParaRPr lang="he-IL"/>
          </a:p>
        </p:txBody>
      </p:sp>
      <p:sp>
        <p:nvSpPr>
          <p:cNvPr id="142342" name="Text Box 6"/>
          <p:cNvSpPr txBox="1">
            <a:spLocks noChangeArrowheads="1"/>
          </p:cNvSpPr>
          <p:nvPr/>
        </p:nvSpPr>
        <p:spPr bwMode="auto">
          <a:xfrm>
            <a:off x="341313" y="3079750"/>
            <a:ext cx="6354762" cy="366713"/>
          </a:xfrm>
          <a:prstGeom prst="rect">
            <a:avLst/>
          </a:prstGeom>
          <a:noFill/>
          <a:ln w="9525">
            <a:noFill/>
            <a:miter lim="800000"/>
            <a:headEnd/>
            <a:tailEnd/>
          </a:ln>
          <a:effectLst/>
        </p:spPr>
        <p:txBody>
          <a:bodyPr wrap="none">
            <a:spAutoFit/>
          </a:bodyPr>
          <a:lstStyle/>
          <a:p>
            <a:pPr algn="r" rtl="1"/>
            <a:r>
              <a:rPr lang="he-IL" b="1">
                <a:solidFill>
                  <a:srgbClr val="000000"/>
                </a:solidFill>
                <a:latin typeface="Arial" charset="0"/>
                <a:cs typeface="Arial" charset="0"/>
              </a:rPr>
              <a:t>שיעורי התעסוקה של גברים אמורים לגדול בעשור הבא ובקצב מהיר </a:t>
            </a:r>
            <a:endParaRPr lang="en-US" b="1">
              <a:solidFill>
                <a:srgbClr val="000000"/>
              </a:solidFill>
              <a:latin typeface="Arial" charset="0"/>
              <a:cs typeface="Arial" charset="0"/>
            </a:endParaRPr>
          </a:p>
        </p:txBody>
      </p:sp>
      <p:sp>
        <p:nvSpPr>
          <p:cNvPr id="142343" name="AutoShape 7"/>
          <p:cNvSpPr>
            <a:spLocks noChangeArrowheads="1"/>
          </p:cNvSpPr>
          <p:nvPr/>
        </p:nvSpPr>
        <p:spPr bwMode="auto">
          <a:xfrm flipH="1">
            <a:off x="6696075" y="3752850"/>
            <a:ext cx="468313" cy="215900"/>
          </a:xfrm>
          <a:prstGeom prst="chevron">
            <a:avLst>
              <a:gd name="adj" fmla="val 54228"/>
            </a:avLst>
          </a:prstGeom>
          <a:solidFill>
            <a:schemeClr val="accent1"/>
          </a:solidFill>
          <a:ln w="9525">
            <a:solidFill>
              <a:schemeClr val="tx1"/>
            </a:solidFill>
            <a:miter lim="800000"/>
            <a:headEnd/>
            <a:tailEnd/>
          </a:ln>
          <a:effectLst/>
        </p:spPr>
        <p:txBody>
          <a:bodyPr wrap="none" anchor="ctr"/>
          <a:lstStyle/>
          <a:p>
            <a:endParaRPr lang="he-IL"/>
          </a:p>
        </p:txBody>
      </p:sp>
      <p:sp>
        <p:nvSpPr>
          <p:cNvPr id="142344" name="AutoShape 8"/>
          <p:cNvSpPr>
            <a:spLocks noChangeArrowheads="1"/>
          </p:cNvSpPr>
          <p:nvPr/>
        </p:nvSpPr>
        <p:spPr bwMode="auto">
          <a:xfrm flipH="1">
            <a:off x="6659563" y="4473575"/>
            <a:ext cx="468312" cy="215900"/>
          </a:xfrm>
          <a:prstGeom prst="chevron">
            <a:avLst>
              <a:gd name="adj" fmla="val 54228"/>
            </a:avLst>
          </a:prstGeom>
          <a:solidFill>
            <a:schemeClr val="accent1"/>
          </a:solidFill>
          <a:ln w="9525">
            <a:solidFill>
              <a:schemeClr val="tx1"/>
            </a:solidFill>
            <a:miter lim="800000"/>
            <a:headEnd/>
            <a:tailEnd/>
          </a:ln>
          <a:effectLst/>
        </p:spPr>
        <p:txBody>
          <a:bodyPr wrap="none" anchor="ctr"/>
          <a:lstStyle/>
          <a:p>
            <a:endParaRPr lang="he-IL"/>
          </a:p>
        </p:txBody>
      </p:sp>
      <p:sp>
        <p:nvSpPr>
          <p:cNvPr id="142345" name="Text Box 9"/>
          <p:cNvSpPr txBox="1">
            <a:spLocks noChangeArrowheads="1"/>
          </p:cNvSpPr>
          <p:nvPr/>
        </p:nvSpPr>
        <p:spPr bwMode="auto">
          <a:xfrm>
            <a:off x="503238" y="4292600"/>
            <a:ext cx="6192837" cy="641350"/>
          </a:xfrm>
          <a:prstGeom prst="rect">
            <a:avLst/>
          </a:prstGeom>
          <a:noFill/>
          <a:ln w="9525">
            <a:noFill/>
            <a:miter lim="800000"/>
            <a:headEnd/>
            <a:tailEnd/>
          </a:ln>
          <a:effectLst/>
        </p:spPr>
        <p:txBody>
          <a:bodyPr>
            <a:spAutoFit/>
          </a:bodyPr>
          <a:lstStyle/>
          <a:p>
            <a:pPr algn="r">
              <a:spcBef>
                <a:spcPct val="50000"/>
              </a:spcBef>
            </a:pPr>
            <a:r>
              <a:rPr lang="he-IL" b="1">
                <a:solidFill>
                  <a:srgbClr val="000000"/>
                </a:solidFill>
                <a:latin typeface="Arial" charset="0"/>
                <a:cs typeface="Arial" charset="0"/>
              </a:rPr>
              <a:t>המגזר הפרטי חייב לשמש תשתית להרחבת העסקתם של חרדים בעלי הכשרה גבוהה ומקצועית </a:t>
            </a:r>
            <a:endParaRPr lang="en-US" b="1">
              <a:solidFill>
                <a:srgbClr val="000000"/>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2341"/>
                                        </p:tgtEl>
                                        <p:attrNameLst>
                                          <p:attrName>style.visibility</p:attrName>
                                        </p:attrNameLst>
                                      </p:cBhvr>
                                      <p:to>
                                        <p:strVal val="visible"/>
                                      </p:to>
                                    </p:set>
                                    <p:animEffect transition="in" filter="strips(downLeft)">
                                      <p:cBhvr>
                                        <p:cTn id="7" dur="1000"/>
                                        <p:tgtEl>
                                          <p:spTgt spid="142341"/>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42342"/>
                                        </p:tgtEl>
                                        <p:attrNameLst>
                                          <p:attrName>style.visibility</p:attrName>
                                        </p:attrNameLst>
                                      </p:cBhvr>
                                      <p:to>
                                        <p:strVal val="visible"/>
                                      </p:to>
                                    </p:set>
                                    <p:animEffect transition="in" filter="strips(downLeft)">
                                      <p:cBhvr>
                                        <p:cTn id="10" dur="1000"/>
                                        <p:tgtEl>
                                          <p:spTgt spid="142342"/>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142340"/>
                                        </p:tgtEl>
                                        <p:attrNameLst>
                                          <p:attrName>style.visibility</p:attrName>
                                        </p:attrNameLst>
                                      </p:cBhvr>
                                      <p:to>
                                        <p:strVal val="visible"/>
                                      </p:to>
                                    </p:set>
                                    <p:animEffect transition="in" filter="strips(downLeft)">
                                      <p:cBhvr>
                                        <p:cTn id="15" dur="1000"/>
                                        <p:tgtEl>
                                          <p:spTgt spid="142340"/>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142343"/>
                                        </p:tgtEl>
                                        <p:attrNameLst>
                                          <p:attrName>style.visibility</p:attrName>
                                        </p:attrNameLst>
                                      </p:cBhvr>
                                      <p:to>
                                        <p:strVal val="visible"/>
                                      </p:to>
                                    </p:set>
                                    <p:animEffect transition="in" filter="strips(downLeft)">
                                      <p:cBhvr>
                                        <p:cTn id="18" dur="1000"/>
                                        <p:tgtEl>
                                          <p:spTgt spid="142343"/>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42344"/>
                                        </p:tgtEl>
                                        <p:attrNameLst>
                                          <p:attrName>style.visibility</p:attrName>
                                        </p:attrNameLst>
                                      </p:cBhvr>
                                      <p:to>
                                        <p:strVal val="visible"/>
                                      </p:to>
                                    </p:set>
                                    <p:animEffect transition="in" filter="strips(downLeft)">
                                      <p:cBhvr>
                                        <p:cTn id="21" dur="1000"/>
                                        <p:tgtEl>
                                          <p:spTgt spid="142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40" grpId="0"/>
      <p:bldP spid="142341" grpId="0" animBg="1"/>
      <p:bldP spid="142342" grpId="0"/>
      <p:bldP spid="142343" grpId="0" animBg="1"/>
      <p:bldP spid="14234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8" name="Text Box 4"/>
          <p:cNvSpPr txBox="1">
            <a:spLocks noChangeArrowheads="1"/>
          </p:cNvSpPr>
          <p:nvPr/>
        </p:nvSpPr>
        <p:spPr bwMode="auto">
          <a:xfrm>
            <a:off x="1908175" y="3213100"/>
            <a:ext cx="4392613" cy="762000"/>
          </a:xfrm>
          <a:prstGeom prst="rect">
            <a:avLst/>
          </a:prstGeom>
          <a:noFill/>
          <a:ln w="9525">
            <a:noFill/>
            <a:miter lim="800000"/>
            <a:headEnd/>
            <a:tailEnd/>
          </a:ln>
          <a:effectLst/>
        </p:spPr>
        <p:txBody>
          <a:bodyPr>
            <a:spAutoFit/>
          </a:bodyPr>
          <a:lstStyle/>
          <a:p>
            <a:pPr algn="ctr">
              <a:spcBef>
                <a:spcPct val="50000"/>
              </a:spcBef>
            </a:pPr>
            <a:r>
              <a:rPr lang="he-IL" sz="4400" b="1">
                <a:solidFill>
                  <a:srgbClr val="006600"/>
                </a:solidFill>
                <a:effectLst>
                  <a:outerShdw blurRad="38100" dist="38100" dir="2700000" algn="tl">
                    <a:srgbClr val="000000"/>
                  </a:outerShdw>
                </a:effectLst>
                <a:latin typeface="Arial" charset="0"/>
                <a:cs typeface="Arial" charset="0"/>
              </a:rPr>
              <a:t>תודה !</a:t>
            </a:r>
            <a:r>
              <a:rPr lang="he-IL">
                <a:cs typeface="Times New Roman" pitchFamily="18" charset="0"/>
              </a:rPr>
              <a:t> </a:t>
            </a:r>
            <a:endParaRPr lang="en-US" sz="320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he-IL" b="1">
                <a:solidFill>
                  <a:schemeClr val="tx1"/>
                </a:solidFill>
                <a:latin typeface="Arial" charset="0"/>
                <a:cs typeface="Arial" charset="0"/>
              </a:rPr>
              <a:t>ש.1 נתונים מרכזיים</a:t>
            </a:r>
            <a:r>
              <a:rPr lang="he-IL"/>
              <a:t> </a:t>
            </a:r>
            <a:endParaRPr lang="en-US"/>
          </a:p>
        </p:txBody>
      </p:sp>
      <p:sp>
        <p:nvSpPr>
          <p:cNvPr id="132104" name="Text Box 8"/>
          <p:cNvSpPr txBox="1">
            <a:spLocks noChangeArrowheads="1"/>
          </p:cNvSpPr>
          <p:nvPr/>
        </p:nvSpPr>
        <p:spPr bwMode="auto">
          <a:xfrm>
            <a:off x="503238" y="2343150"/>
            <a:ext cx="6516687" cy="1373188"/>
          </a:xfrm>
          <a:prstGeom prst="rect">
            <a:avLst/>
          </a:prstGeom>
          <a:noFill/>
          <a:ln w="9525">
            <a:noFill/>
            <a:miter lim="800000"/>
            <a:headEnd/>
            <a:tailEnd/>
          </a:ln>
          <a:effectLst/>
        </p:spPr>
        <p:txBody>
          <a:bodyPr>
            <a:spAutoFit/>
          </a:bodyPr>
          <a:lstStyle/>
          <a:p>
            <a:pPr lvl="1" algn="ctr">
              <a:spcBef>
                <a:spcPct val="50000"/>
              </a:spcBef>
            </a:pPr>
            <a:r>
              <a:rPr lang="he-IL" sz="2800" b="1">
                <a:solidFill>
                  <a:srgbClr val="006600"/>
                </a:solidFill>
                <a:effectLst>
                  <a:outerShdw blurRad="38100" dist="38100" dir="2700000" algn="tl">
                    <a:srgbClr val="000000"/>
                  </a:outerShdw>
                </a:effectLst>
                <a:latin typeface="Arial" charset="0"/>
                <a:cs typeface="Arial" charset="0"/>
              </a:rPr>
              <a:t>האוכלוסייה החרדית מהווה "מוקד עוני" 56% מהחרדים עניים והם מהווים כ-20% משיעור העניים בישראל</a:t>
            </a:r>
            <a:endParaRPr lang="en-US" sz="2800" b="1">
              <a:solidFill>
                <a:srgbClr val="006600"/>
              </a:solidFill>
              <a:effectLst>
                <a:outerShdw blurRad="38100" dist="38100" dir="2700000" algn="tl">
                  <a:srgbClr val="000000"/>
                </a:outerShdw>
              </a:effectLst>
              <a:latin typeface="Arial" charset="0"/>
              <a:cs typeface="Arial" charset="0"/>
            </a:endParaRPr>
          </a:p>
        </p:txBody>
      </p:sp>
      <p:sp>
        <p:nvSpPr>
          <p:cNvPr id="132105" name="Text Box 9"/>
          <p:cNvSpPr txBox="1">
            <a:spLocks noChangeArrowheads="1"/>
          </p:cNvSpPr>
          <p:nvPr/>
        </p:nvSpPr>
        <p:spPr bwMode="auto">
          <a:xfrm>
            <a:off x="1187450" y="4329113"/>
            <a:ext cx="5364163" cy="822325"/>
          </a:xfrm>
          <a:prstGeom prst="rect">
            <a:avLst/>
          </a:prstGeom>
          <a:noFill/>
          <a:ln w="9525">
            <a:noFill/>
            <a:miter lim="800000"/>
            <a:headEnd/>
            <a:tailEnd/>
          </a:ln>
          <a:effectLst/>
        </p:spPr>
        <p:txBody>
          <a:bodyPr>
            <a:spAutoFit/>
          </a:bodyPr>
          <a:lstStyle/>
          <a:p>
            <a:pPr algn="ctr">
              <a:spcBef>
                <a:spcPct val="50000"/>
              </a:spcBef>
            </a:pPr>
            <a:r>
              <a:rPr lang="he-IL" sz="2400" b="1">
                <a:solidFill>
                  <a:srgbClr val="006600"/>
                </a:solidFill>
                <a:effectLst>
                  <a:outerShdw blurRad="38100" dist="38100" dir="2700000" algn="tl">
                    <a:srgbClr val="000000"/>
                  </a:outerShdw>
                </a:effectLst>
                <a:latin typeface="Arial" charset="0"/>
                <a:cs typeface="Arial" charset="0"/>
              </a:rPr>
              <a:t>הסיבה המרכזית לעוני – שיעורי תעסוקה נמוכים ומספר נפשות גדול למשק בית </a:t>
            </a:r>
            <a:endParaRPr lang="en-US" sz="2400" b="1">
              <a:solidFill>
                <a:srgbClr val="006600"/>
              </a:solidFill>
              <a:effectLst>
                <a:outerShdw blurRad="38100" dist="38100" dir="2700000" algn="tl">
                  <a:srgbClr val="000000"/>
                </a:outerShdw>
              </a:effectLst>
              <a:latin typeface="Arial" charset="0"/>
              <a:cs typeface="Arial" charset="0"/>
            </a:endParaRPr>
          </a:p>
        </p:txBody>
      </p:sp>
      <p:sp>
        <p:nvSpPr>
          <p:cNvPr id="132106" name="Text Box 10"/>
          <p:cNvSpPr txBox="1">
            <a:spLocks noChangeArrowheads="1"/>
          </p:cNvSpPr>
          <p:nvPr/>
        </p:nvSpPr>
        <p:spPr bwMode="auto">
          <a:xfrm>
            <a:off x="2735263" y="6021388"/>
            <a:ext cx="4392612" cy="366712"/>
          </a:xfrm>
          <a:prstGeom prst="rect">
            <a:avLst/>
          </a:prstGeom>
          <a:noFill/>
          <a:ln w="9525">
            <a:noFill/>
            <a:miter lim="800000"/>
            <a:headEnd/>
            <a:tailEnd/>
          </a:ln>
          <a:effectLst/>
        </p:spPr>
        <p:txBody>
          <a:bodyPr>
            <a:spAutoFit/>
          </a:bodyPr>
          <a:lstStyle/>
          <a:p>
            <a:pPr algn="r">
              <a:spcBef>
                <a:spcPct val="50000"/>
              </a:spcBef>
            </a:pPr>
            <a:r>
              <a:rPr lang="he-IL" sz="1600">
                <a:solidFill>
                  <a:schemeClr val="bg2"/>
                </a:solidFill>
                <a:latin typeface="Arial" charset="0"/>
                <a:cs typeface="Arial" charset="0"/>
              </a:rPr>
              <a:t>מקור: המועצה הלאומית לכלכלה, משרד רה"מ</a:t>
            </a:r>
            <a:r>
              <a:rPr lang="he-IL">
                <a:cs typeface="Times New Roman" pitchFamily="18" charset="0"/>
              </a:rPr>
              <a:t> </a:t>
            </a:r>
            <a:endParaRPr lang="en-US">
              <a:cs typeface="Times New Roman" pitchFamily="18" charset="0"/>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9" name="Rectangle 5"/>
          <p:cNvSpPr>
            <a:spLocks noChangeArrowheads="1"/>
          </p:cNvSpPr>
          <p:nvPr/>
        </p:nvSpPr>
        <p:spPr bwMode="auto">
          <a:xfrm>
            <a:off x="250825" y="2744788"/>
            <a:ext cx="6913563" cy="2268537"/>
          </a:xfrm>
          <a:prstGeom prst="rect">
            <a:avLst/>
          </a:prstGeom>
          <a:solidFill>
            <a:schemeClr val="accent1"/>
          </a:solidFill>
          <a:ln w="9525">
            <a:solidFill>
              <a:schemeClr val="tx1"/>
            </a:solidFill>
            <a:miter lim="800000"/>
            <a:headEnd/>
            <a:tailEnd/>
          </a:ln>
          <a:effectLst/>
        </p:spPr>
        <p:txBody>
          <a:bodyPr wrap="none" anchor="ctr"/>
          <a:lstStyle/>
          <a:p>
            <a:endParaRPr lang="he-IL"/>
          </a:p>
        </p:txBody>
      </p:sp>
      <p:sp>
        <p:nvSpPr>
          <p:cNvPr id="98308" name="Rectangle 4"/>
          <p:cNvSpPr>
            <a:spLocks noChangeArrowheads="1"/>
          </p:cNvSpPr>
          <p:nvPr/>
        </p:nvSpPr>
        <p:spPr bwMode="auto">
          <a:xfrm>
            <a:off x="1133475" y="3500438"/>
            <a:ext cx="5238750" cy="457200"/>
          </a:xfrm>
          <a:prstGeom prst="rect">
            <a:avLst/>
          </a:prstGeom>
          <a:noFill/>
          <a:ln w="9525">
            <a:noFill/>
            <a:miter lim="800000"/>
            <a:headEnd/>
            <a:tailEnd/>
          </a:ln>
          <a:effectLst>
            <a:outerShdw dist="107763" dir="18900000" algn="ctr" rotWithShape="0">
              <a:schemeClr val="accent1">
                <a:alpha val="50000"/>
              </a:schemeClr>
            </a:outerShdw>
          </a:effectLst>
        </p:spPr>
        <p:txBody>
          <a:bodyPr wrap="none" anchor="ctr">
            <a:spAutoFit/>
          </a:bodyPr>
          <a:lstStyle/>
          <a:p>
            <a:pPr eaLnBrk="1" hangingPunct="1"/>
            <a:r>
              <a:rPr kumimoji="1" lang="he-IL" sz="2400" b="1">
                <a:solidFill>
                  <a:schemeClr val="bg2"/>
                </a:solidFill>
                <a:latin typeface="Tahoma" pitchFamily="34" charset="0"/>
                <a:cs typeface="Tahoma" pitchFamily="34" charset="0"/>
              </a:rPr>
              <a:t>נתונים דמוגראפיים ורמת השכלה</a:t>
            </a:r>
            <a:r>
              <a:rPr kumimoji="1" lang="he-IL" sz="2400">
                <a:solidFill>
                  <a:schemeClr val="bg2"/>
                </a:solidFill>
                <a:latin typeface="Tahoma" pitchFamily="34" charset="0"/>
                <a:cs typeface="Tahoma" pitchFamily="34"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 name="Rectangle 4"/>
          <p:cNvSpPr>
            <a:spLocks noChangeArrowheads="1"/>
          </p:cNvSpPr>
          <p:nvPr/>
        </p:nvSpPr>
        <p:spPr bwMode="auto">
          <a:xfrm>
            <a:off x="2268538" y="2276475"/>
            <a:ext cx="2844800" cy="1260475"/>
          </a:xfrm>
          <a:prstGeom prst="rect">
            <a:avLst/>
          </a:prstGeom>
          <a:solidFill>
            <a:schemeClr val="accent1"/>
          </a:solidFill>
          <a:ln w="9525">
            <a:solidFill>
              <a:schemeClr val="tx1"/>
            </a:solidFill>
            <a:miter lim="800000"/>
            <a:headEnd/>
            <a:tailEnd/>
          </a:ln>
          <a:effectLst/>
        </p:spPr>
        <p:txBody>
          <a:bodyPr wrap="none" anchor="ctr"/>
          <a:lstStyle/>
          <a:p>
            <a:pPr algn="ctr" rtl="1"/>
            <a:r>
              <a:rPr lang="he-IL" sz="1600" b="1">
                <a:solidFill>
                  <a:schemeClr val="bg2"/>
                </a:solidFill>
                <a:latin typeface="Arial" charset="0"/>
                <a:cs typeface="Arial" charset="0"/>
              </a:rPr>
              <a:t>כלל האוכלוסיה החרדית בישראל</a:t>
            </a:r>
            <a:r>
              <a:rPr lang="he-IL" sz="1600" b="1" baseline="30000">
                <a:solidFill>
                  <a:schemeClr val="bg2"/>
                </a:solidFill>
                <a:latin typeface="Arial" charset="0"/>
                <a:cs typeface="Arial" charset="0"/>
              </a:rPr>
              <a:t>1)</a:t>
            </a:r>
            <a:endParaRPr lang="en-US" sz="1600" b="1" baseline="30000">
              <a:solidFill>
                <a:schemeClr val="bg2"/>
              </a:solidFill>
              <a:latin typeface="Arial" charset="0"/>
              <a:cs typeface="Arial" charset="0"/>
            </a:endParaRPr>
          </a:p>
          <a:p>
            <a:pPr algn="ctr"/>
            <a:r>
              <a:rPr lang="he-IL" sz="1600" b="1">
                <a:solidFill>
                  <a:schemeClr val="bg2"/>
                </a:solidFill>
                <a:latin typeface="Arial" charset="0"/>
                <a:cs typeface="Arial" charset="0"/>
              </a:rPr>
              <a:t>635 אלף</a:t>
            </a:r>
            <a:endParaRPr lang="en-US" sz="1600" b="1">
              <a:solidFill>
                <a:schemeClr val="bg2"/>
              </a:solidFill>
              <a:latin typeface="Arial" charset="0"/>
              <a:cs typeface="Arial" charset="0"/>
            </a:endParaRPr>
          </a:p>
          <a:p>
            <a:pPr algn="ctr" rtl="1"/>
            <a:endParaRPr lang="he-IL" sz="1400" b="1">
              <a:solidFill>
                <a:schemeClr val="bg2"/>
              </a:solidFill>
              <a:latin typeface="Arial" charset="0"/>
              <a:cs typeface="Arial" charset="0"/>
            </a:endParaRPr>
          </a:p>
          <a:p>
            <a:pPr algn="ctr" rtl="1"/>
            <a:r>
              <a:rPr lang="he-IL" sz="1400" b="1">
                <a:solidFill>
                  <a:schemeClr val="bg2"/>
                </a:solidFill>
                <a:latin typeface="Arial" charset="0"/>
                <a:cs typeface="Arial" charset="0"/>
              </a:rPr>
              <a:t>8.8% מכלל האוכלוסיה בישראל</a:t>
            </a:r>
            <a:endParaRPr lang="en-US" sz="1400" b="1">
              <a:solidFill>
                <a:schemeClr val="bg2"/>
              </a:solidFill>
              <a:latin typeface="Arial" charset="0"/>
              <a:cs typeface="Arial" charset="0"/>
            </a:endParaRPr>
          </a:p>
        </p:txBody>
      </p:sp>
      <p:sp>
        <p:nvSpPr>
          <p:cNvPr id="112645" name="Rectangle 5"/>
          <p:cNvSpPr>
            <a:spLocks noChangeArrowheads="1"/>
          </p:cNvSpPr>
          <p:nvPr/>
        </p:nvSpPr>
        <p:spPr bwMode="auto">
          <a:xfrm>
            <a:off x="4608513" y="3968750"/>
            <a:ext cx="2197100" cy="828675"/>
          </a:xfrm>
          <a:prstGeom prst="rect">
            <a:avLst/>
          </a:prstGeom>
          <a:solidFill>
            <a:schemeClr val="accent1"/>
          </a:solidFill>
          <a:ln w="9525">
            <a:solidFill>
              <a:schemeClr val="tx1"/>
            </a:solidFill>
            <a:miter lim="800000"/>
            <a:headEnd/>
            <a:tailEnd/>
          </a:ln>
          <a:effectLst/>
        </p:spPr>
        <p:txBody>
          <a:bodyPr wrap="none" anchor="ctr"/>
          <a:lstStyle/>
          <a:p>
            <a:pPr algn="ctr" rtl="1"/>
            <a:r>
              <a:rPr lang="he-IL" sz="1600" b="1">
                <a:solidFill>
                  <a:schemeClr val="bg2"/>
                </a:solidFill>
                <a:latin typeface="Arial" charset="0"/>
                <a:cs typeface="Arial" charset="0"/>
              </a:rPr>
              <a:t>גילאי 20-64 - 235 אלף</a:t>
            </a:r>
            <a:endParaRPr lang="en-US" sz="1600" b="1">
              <a:solidFill>
                <a:schemeClr val="bg2"/>
              </a:solidFill>
              <a:latin typeface="Arial" charset="0"/>
              <a:cs typeface="Arial" charset="0"/>
            </a:endParaRPr>
          </a:p>
        </p:txBody>
      </p:sp>
      <p:sp>
        <p:nvSpPr>
          <p:cNvPr id="112646" name="Rectangle 6"/>
          <p:cNvSpPr>
            <a:spLocks noChangeArrowheads="1"/>
          </p:cNvSpPr>
          <p:nvPr/>
        </p:nvSpPr>
        <p:spPr bwMode="auto">
          <a:xfrm>
            <a:off x="504825" y="3968750"/>
            <a:ext cx="2197100" cy="828675"/>
          </a:xfrm>
          <a:prstGeom prst="rect">
            <a:avLst/>
          </a:prstGeom>
          <a:solidFill>
            <a:schemeClr val="accent1"/>
          </a:solidFill>
          <a:ln w="9525">
            <a:solidFill>
              <a:schemeClr val="tx1"/>
            </a:solidFill>
            <a:miter lim="800000"/>
            <a:headEnd/>
            <a:tailEnd/>
          </a:ln>
          <a:effectLst/>
        </p:spPr>
        <p:txBody>
          <a:bodyPr wrap="none" anchor="ctr"/>
          <a:lstStyle/>
          <a:p>
            <a:pPr algn="ctr" rtl="1"/>
            <a:r>
              <a:rPr lang="he-IL" sz="1600" b="1">
                <a:solidFill>
                  <a:schemeClr val="bg2"/>
                </a:solidFill>
                <a:latin typeface="Arial" charset="0"/>
                <a:cs typeface="Arial" charset="0"/>
              </a:rPr>
              <a:t>עד גיל 20 - 405 אלף</a:t>
            </a:r>
          </a:p>
          <a:p>
            <a:pPr algn="ctr" rtl="1"/>
            <a:endParaRPr lang="he-IL" sz="1600" b="1">
              <a:solidFill>
                <a:schemeClr val="bg2"/>
              </a:solidFill>
              <a:latin typeface="Arial" charset="0"/>
              <a:cs typeface="Arial" charset="0"/>
            </a:endParaRPr>
          </a:p>
          <a:p>
            <a:pPr algn="ctr" rtl="1"/>
            <a:r>
              <a:rPr lang="he-IL" sz="1400" b="1">
                <a:solidFill>
                  <a:schemeClr val="bg2"/>
                </a:solidFill>
                <a:latin typeface="Arial" charset="0"/>
                <a:cs typeface="Arial" charset="0"/>
              </a:rPr>
              <a:t>63.4% מהאכ' החרדית בישראל</a:t>
            </a:r>
            <a:endParaRPr lang="en-US" sz="1400" b="1">
              <a:solidFill>
                <a:schemeClr val="bg2"/>
              </a:solidFill>
              <a:latin typeface="Arial" charset="0"/>
              <a:cs typeface="Arial" charset="0"/>
            </a:endParaRPr>
          </a:p>
        </p:txBody>
      </p:sp>
      <p:sp>
        <p:nvSpPr>
          <p:cNvPr id="112647" name="Rectangle 7"/>
          <p:cNvSpPr>
            <a:spLocks noChangeArrowheads="1"/>
          </p:cNvSpPr>
          <p:nvPr/>
        </p:nvSpPr>
        <p:spPr bwMode="auto">
          <a:xfrm>
            <a:off x="5292725" y="5300663"/>
            <a:ext cx="1873250" cy="828675"/>
          </a:xfrm>
          <a:prstGeom prst="rect">
            <a:avLst/>
          </a:prstGeom>
          <a:solidFill>
            <a:schemeClr val="accent1"/>
          </a:solidFill>
          <a:ln w="9525">
            <a:solidFill>
              <a:schemeClr val="tx1"/>
            </a:solidFill>
            <a:miter lim="800000"/>
            <a:headEnd/>
            <a:tailEnd/>
          </a:ln>
          <a:effectLst/>
        </p:spPr>
        <p:txBody>
          <a:bodyPr wrap="none" anchor="ctr"/>
          <a:lstStyle/>
          <a:p>
            <a:pPr algn="ctr" rtl="1"/>
            <a:r>
              <a:rPr lang="he-IL" sz="1600" b="1">
                <a:solidFill>
                  <a:schemeClr val="bg2"/>
                </a:solidFill>
                <a:latin typeface="Arial" charset="0"/>
                <a:cs typeface="Arial" charset="0"/>
              </a:rPr>
              <a:t>גברים</a:t>
            </a:r>
            <a:r>
              <a:rPr lang="he-IL" sz="1600" b="1" baseline="30000">
                <a:solidFill>
                  <a:schemeClr val="bg2"/>
                </a:solidFill>
                <a:latin typeface="Arial" charset="0"/>
                <a:cs typeface="Arial" charset="0"/>
              </a:rPr>
              <a:t>2)</a:t>
            </a:r>
          </a:p>
          <a:p>
            <a:pPr algn="ctr"/>
            <a:r>
              <a:rPr lang="he-IL" sz="1600" b="1">
                <a:solidFill>
                  <a:schemeClr val="bg2"/>
                </a:solidFill>
                <a:latin typeface="Arial" charset="0"/>
                <a:cs typeface="Arial" charset="0"/>
              </a:rPr>
              <a:t>120 אלף</a:t>
            </a:r>
            <a:endParaRPr lang="en-US" sz="1600" b="1">
              <a:solidFill>
                <a:schemeClr val="bg2"/>
              </a:solidFill>
              <a:latin typeface="Arial" charset="0"/>
              <a:cs typeface="Arial" charset="0"/>
            </a:endParaRPr>
          </a:p>
        </p:txBody>
      </p:sp>
      <p:sp>
        <p:nvSpPr>
          <p:cNvPr id="112648" name="Rectangle 8"/>
          <p:cNvSpPr>
            <a:spLocks noChangeArrowheads="1"/>
          </p:cNvSpPr>
          <p:nvPr/>
        </p:nvSpPr>
        <p:spPr bwMode="auto">
          <a:xfrm>
            <a:off x="3205163" y="5300663"/>
            <a:ext cx="1873250" cy="828675"/>
          </a:xfrm>
          <a:prstGeom prst="rect">
            <a:avLst/>
          </a:prstGeom>
          <a:solidFill>
            <a:schemeClr val="accent1"/>
          </a:solidFill>
          <a:ln w="9525">
            <a:solidFill>
              <a:schemeClr val="tx1"/>
            </a:solidFill>
            <a:miter lim="800000"/>
            <a:headEnd/>
            <a:tailEnd/>
          </a:ln>
          <a:effectLst/>
        </p:spPr>
        <p:txBody>
          <a:bodyPr wrap="none" anchor="ctr"/>
          <a:lstStyle/>
          <a:p>
            <a:pPr algn="ctr"/>
            <a:r>
              <a:rPr lang="he-IL" sz="1600" b="1">
                <a:solidFill>
                  <a:schemeClr val="bg2"/>
                </a:solidFill>
                <a:latin typeface="Arial" charset="0"/>
                <a:cs typeface="Arial" charset="0"/>
              </a:rPr>
              <a:t>נשים</a:t>
            </a:r>
          </a:p>
          <a:p>
            <a:pPr algn="ctr"/>
            <a:r>
              <a:rPr lang="he-IL" sz="1600" b="1">
                <a:solidFill>
                  <a:schemeClr val="bg2"/>
                </a:solidFill>
                <a:latin typeface="Arial" charset="0"/>
                <a:cs typeface="Arial" charset="0"/>
              </a:rPr>
              <a:t>115 אלף</a:t>
            </a:r>
            <a:endParaRPr lang="en-US" sz="1600" b="1">
              <a:solidFill>
                <a:schemeClr val="bg2"/>
              </a:solidFill>
              <a:latin typeface="Arial" charset="0"/>
              <a:cs typeface="Arial" charset="0"/>
            </a:endParaRPr>
          </a:p>
        </p:txBody>
      </p:sp>
      <p:sp>
        <p:nvSpPr>
          <p:cNvPr id="112649" name="Line 9"/>
          <p:cNvSpPr>
            <a:spLocks noChangeShapeType="1"/>
          </p:cNvSpPr>
          <p:nvPr/>
        </p:nvSpPr>
        <p:spPr bwMode="auto">
          <a:xfrm flipH="1">
            <a:off x="4249738" y="4797425"/>
            <a:ext cx="1439862" cy="466725"/>
          </a:xfrm>
          <a:prstGeom prst="line">
            <a:avLst/>
          </a:prstGeom>
          <a:noFill/>
          <a:ln w="9525">
            <a:solidFill>
              <a:schemeClr val="bg2"/>
            </a:solidFill>
            <a:round/>
            <a:headEnd/>
            <a:tailEnd/>
          </a:ln>
          <a:effectLst/>
        </p:spPr>
        <p:txBody>
          <a:bodyPr/>
          <a:lstStyle/>
          <a:p>
            <a:endParaRPr lang="he-IL"/>
          </a:p>
        </p:txBody>
      </p:sp>
      <p:sp>
        <p:nvSpPr>
          <p:cNvPr id="112650" name="Line 10"/>
          <p:cNvSpPr>
            <a:spLocks noChangeShapeType="1"/>
          </p:cNvSpPr>
          <p:nvPr/>
        </p:nvSpPr>
        <p:spPr bwMode="auto">
          <a:xfrm>
            <a:off x="5689600" y="4797425"/>
            <a:ext cx="792163" cy="539750"/>
          </a:xfrm>
          <a:prstGeom prst="line">
            <a:avLst/>
          </a:prstGeom>
          <a:noFill/>
          <a:ln w="9525">
            <a:solidFill>
              <a:schemeClr val="bg2"/>
            </a:solidFill>
            <a:round/>
            <a:headEnd/>
            <a:tailEnd/>
          </a:ln>
          <a:effectLst/>
        </p:spPr>
        <p:txBody>
          <a:bodyPr/>
          <a:lstStyle/>
          <a:p>
            <a:endParaRPr lang="he-IL"/>
          </a:p>
        </p:txBody>
      </p:sp>
      <p:sp>
        <p:nvSpPr>
          <p:cNvPr id="112651" name="Line 11"/>
          <p:cNvSpPr>
            <a:spLocks noChangeShapeType="1"/>
          </p:cNvSpPr>
          <p:nvPr/>
        </p:nvSpPr>
        <p:spPr bwMode="auto">
          <a:xfrm flipH="1">
            <a:off x="1908175" y="3573463"/>
            <a:ext cx="1512888" cy="323850"/>
          </a:xfrm>
          <a:prstGeom prst="line">
            <a:avLst/>
          </a:prstGeom>
          <a:noFill/>
          <a:ln w="9525">
            <a:solidFill>
              <a:schemeClr val="bg2"/>
            </a:solidFill>
            <a:round/>
            <a:headEnd/>
            <a:tailEnd/>
          </a:ln>
          <a:effectLst/>
        </p:spPr>
        <p:txBody>
          <a:bodyPr/>
          <a:lstStyle/>
          <a:p>
            <a:endParaRPr lang="he-IL"/>
          </a:p>
        </p:txBody>
      </p:sp>
      <p:sp>
        <p:nvSpPr>
          <p:cNvPr id="112652" name="Line 12"/>
          <p:cNvSpPr>
            <a:spLocks noChangeShapeType="1"/>
          </p:cNvSpPr>
          <p:nvPr/>
        </p:nvSpPr>
        <p:spPr bwMode="auto">
          <a:xfrm>
            <a:off x="3997325" y="3573463"/>
            <a:ext cx="1692275" cy="323850"/>
          </a:xfrm>
          <a:prstGeom prst="line">
            <a:avLst/>
          </a:prstGeom>
          <a:noFill/>
          <a:ln w="9525">
            <a:solidFill>
              <a:schemeClr val="bg2"/>
            </a:solidFill>
            <a:round/>
            <a:headEnd/>
            <a:tailEnd/>
          </a:ln>
          <a:effectLst/>
        </p:spPr>
        <p:txBody>
          <a:bodyPr/>
          <a:lstStyle/>
          <a:p>
            <a:endParaRPr lang="he-IL"/>
          </a:p>
        </p:txBody>
      </p:sp>
      <p:sp>
        <p:nvSpPr>
          <p:cNvPr id="112653" name="Rectangle 13"/>
          <p:cNvSpPr>
            <a:spLocks noChangeArrowheads="1"/>
          </p:cNvSpPr>
          <p:nvPr/>
        </p:nvSpPr>
        <p:spPr bwMode="auto">
          <a:xfrm>
            <a:off x="179388" y="557213"/>
            <a:ext cx="8243887" cy="1143000"/>
          </a:xfrm>
          <a:prstGeom prst="rect">
            <a:avLst/>
          </a:prstGeom>
          <a:noFill/>
          <a:ln w="9525">
            <a:noFill/>
            <a:miter lim="800000"/>
            <a:headEnd/>
            <a:tailEnd/>
          </a:ln>
          <a:effectLst/>
        </p:spPr>
        <p:txBody>
          <a:bodyPr lIns="92075" tIns="46038" rIns="92075" bIns="46038" anchor="ctr"/>
          <a:lstStyle/>
          <a:p>
            <a:pPr algn="r" rtl="1" eaLnBrk="1" hangingPunct="1"/>
            <a:r>
              <a:rPr lang="he-IL" sz="3000" b="1">
                <a:effectLst>
                  <a:outerShdw blurRad="38100" dist="38100" dir="2700000" algn="tl">
                    <a:srgbClr val="000000"/>
                  </a:outerShdw>
                </a:effectLst>
                <a:latin typeface="Arial" charset="0"/>
                <a:cs typeface="Arial" charset="0"/>
              </a:rPr>
              <a:t>ש.2: האוכלוסיה החרדית – מבנה הגילאים</a:t>
            </a:r>
            <a:endParaRPr lang="en-US" sz="3000" b="1">
              <a:effectLst>
                <a:outerShdw blurRad="38100" dist="38100" dir="2700000" algn="tl">
                  <a:srgbClr val="000000"/>
                </a:outerShdw>
              </a:effectLst>
              <a:latin typeface="Arial" charset="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nvGraphicFramePr>
        <p:xfrm>
          <a:off x="41875" y="671798"/>
          <a:ext cx="8341113" cy="5704904"/>
        </p:xfrm>
        <a:graphic>
          <a:graphicData uri="http://schemas.openxmlformats.org/drawingml/2006/chart">
            <c:chart xmlns:c="http://schemas.openxmlformats.org/drawingml/2006/chart" xmlns:r="http://schemas.openxmlformats.org/officeDocument/2006/relationships" r:id="rId3"/>
          </a:graphicData>
        </a:graphic>
      </p:graphicFrame>
      <p:sp>
        <p:nvSpPr>
          <p:cNvPr id="149509" name="Text Box 5"/>
          <p:cNvSpPr txBox="1">
            <a:spLocks noChangeArrowheads="1"/>
          </p:cNvSpPr>
          <p:nvPr/>
        </p:nvSpPr>
        <p:spPr bwMode="auto">
          <a:xfrm>
            <a:off x="1943100" y="6381750"/>
            <a:ext cx="5364163" cy="274638"/>
          </a:xfrm>
          <a:prstGeom prst="rect">
            <a:avLst/>
          </a:prstGeom>
          <a:noFill/>
          <a:ln w="9525">
            <a:noFill/>
            <a:miter lim="800000"/>
            <a:headEnd/>
            <a:tailEnd/>
          </a:ln>
          <a:effectLst/>
        </p:spPr>
        <p:txBody>
          <a:bodyPr>
            <a:spAutoFit/>
          </a:bodyPr>
          <a:lstStyle/>
          <a:p>
            <a:pPr algn="r">
              <a:spcBef>
                <a:spcPct val="50000"/>
              </a:spcBef>
            </a:pPr>
            <a:r>
              <a:rPr lang="he-IL" sz="1200" b="1">
                <a:solidFill>
                  <a:schemeClr val="bg2"/>
                </a:solidFill>
                <a:latin typeface="Arial" charset="0"/>
                <a:cs typeface="Arial" charset="0"/>
              </a:rPr>
              <a:t>מקור: שינויים במבנה האוכלוסייה לפי מגזר תרבותי-דתי, א. בן משה (טרם פורסם) </a:t>
            </a:r>
            <a:endParaRPr lang="en-US" sz="1200" b="1">
              <a:solidFill>
                <a:schemeClr val="bg2"/>
              </a:solidFill>
              <a:latin typeface="Arial"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5263" name="Group 575"/>
          <p:cNvGraphicFramePr>
            <a:graphicFrameLocks noGrp="1"/>
          </p:cNvGraphicFramePr>
          <p:nvPr/>
        </p:nvGraphicFramePr>
        <p:xfrm>
          <a:off x="250825" y="2058988"/>
          <a:ext cx="6983413" cy="3352800"/>
        </p:xfrm>
        <a:graphic>
          <a:graphicData uri="http://schemas.openxmlformats.org/drawingml/2006/table">
            <a:tbl>
              <a:tblPr rtl="1"/>
              <a:tblGrid>
                <a:gridCol w="2038350"/>
                <a:gridCol w="804863"/>
                <a:gridCol w="828675"/>
                <a:gridCol w="792162"/>
                <a:gridCol w="900113"/>
                <a:gridCol w="792162"/>
                <a:gridCol w="827088"/>
              </a:tblGrid>
              <a:tr h="274638">
                <a:tc rowSpan="2">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Times New Roman" pitchFamily="18" charset="0"/>
                          <a:cs typeface="Arial" charset="0"/>
                        </a:rPr>
                        <a:t>המשתנה</a:t>
                      </a:r>
                      <a:endParaRPr kumimoji="1" lang="he-IL" sz="1600" b="0" i="0" u="none" strike="noStrike" cap="none" normalizeH="0" baseline="0" smtClean="0">
                        <a:ln>
                          <a:noFill/>
                        </a:ln>
                        <a:solidFill>
                          <a:schemeClr val="bg2"/>
                        </a:solidFill>
                        <a:effectLst/>
                        <a:latin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Times New Roman" pitchFamily="18" charset="0"/>
                          <a:cs typeface="Arial" charset="0"/>
                        </a:rPr>
                        <a:t>חרדים</a:t>
                      </a:r>
                      <a:endParaRPr kumimoji="1" lang="he-IL" sz="1600" b="0" i="0" u="none" strike="noStrike" cap="none" normalizeH="0" baseline="0" smtClean="0">
                        <a:ln>
                          <a:noFill/>
                        </a:ln>
                        <a:solidFill>
                          <a:schemeClr val="bg2"/>
                        </a:solidFill>
                        <a:effectLst/>
                        <a:latin typeface="Times New Roman" pitchFamily="18" charset="0"/>
                        <a:cs typeface="Arial" charset="0"/>
                      </a:endParaRPr>
                    </a:p>
                  </a:txBody>
                  <a:tcPr horzOverflow="overflow">
                    <a:lnL w="12700" cap="flat" cmpd="sng" algn="ctr">
                      <a:solidFill>
                        <a:srgbClr val="99999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he-IL"/>
                    </a:p>
                  </a:txBody>
                  <a:tcPr/>
                </a:tc>
                <a:tc hMerge="1">
                  <a:txBody>
                    <a:bodyPr/>
                    <a:lstStyle/>
                    <a:p>
                      <a:pPr rtl="1"/>
                      <a:endParaRPr lang="he-IL"/>
                    </a:p>
                  </a:txBody>
                  <a:tcPr/>
                </a:tc>
                <a:tc gridSpan="3">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Times New Roman" pitchFamily="18" charset="0"/>
                          <a:cs typeface="Arial" charset="0"/>
                        </a:rPr>
                        <a:t>חילונים ומסורתיים</a:t>
                      </a:r>
                      <a:endParaRPr kumimoji="1" lang="he-IL" sz="1600" b="0" i="0" u="none" strike="noStrike" cap="none" normalizeH="0" baseline="0" smtClean="0">
                        <a:ln>
                          <a:noFill/>
                        </a:ln>
                        <a:solidFill>
                          <a:schemeClr val="bg2"/>
                        </a:solidFill>
                        <a:effectLst/>
                        <a:latin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he-IL"/>
                    </a:p>
                  </a:txBody>
                  <a:tcPr/>
                </a:tc>
                <a:tc hMerge="1">
                  <a:txBody>
                    <a:bodyPr/>
                    <a:lstStyle/>
                    <a:p>
                      <a:pPr rtl="1"/>
                      <a:endParaRPr lang="he-IL"/>
                    </a:p>
                  </a:txBody>
                  <a:tcPr/>
                </a:tc>
              </a:tr>
              <a:tr h="274638">
                <a:tc vMerge="1">
                  <a:txBody>
                    <a:bodyPr/>
                    <a:lstStyle/>
                    <a:p>
                      <a:pPr rtl="1"/>
                      <a:endParaRPr lang="he-IL"/>
                    </a:p>
                  </a:txBody>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Times New Roman" pitchFamily="18" charset="0"/>
                          <a:cs typeface="Arial" charset="0"/>
                        </a:rPr>
                        <a:t>סה"כ</a:t>
                      </a:r>
                      <a:endParaRPr kumimoji="1" lang="he-IL" sz="1600" b="0" i="0" u="none" strike="noStrike" cap="none" normalizeH="0" baseline="0" smtClean="0">
                        <a:ln>
                          <a:noFill/>
                        </a:ln>
                        <a:solidFill>
                          <a:schemeClr val="bg2"/>
                        </a:solidFill>
                        <a:effectLst/>
                        <a:latin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Times New Roman" pitchFamily="18" charset="0"/>
                          <a:cs typeface="Arial" charset="0"/>
                        </a:rPr>
                        <a:t>גברים</a:t>
                      </a:r>
                      <a:endParaRPr kumimoji="1" lang="he-IL" sz="1600" b="0" i="0" u="none" strike="noStrike" cap="none" normalizeH="0" baseline="0" smtClean="0">
                        <a:ln>
                          <a:noFill/>
                        </a:ln>
                        <a:solidFill>
                          <a:schemeClr val="bg2"/>
                        </a:solidFill>
                        <a:effectLst/>
                        <a:latin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Times New Roman" pitchFamily="18" charset="0"/>
                          <a:cs typeface="Arial" charset="0"/>
                        </a:rPr>
                        <a:t>נשים</a:t>
                      </a:r>
                      <a:endParaRPr kumimoji="1" lang="he-IL" sz="1600" b="0" i="0" u="none" strike="noStrike" cap="none" normalizeH="0" baseline="0" smtClean="0">
                        <a:ln>
                          <a:noFill/>
                        </a:ln>
                        <a:solidFill>
                          <a:schemeClr val="bg2"/>
                        </a:solidFill>
                        <a:effectLst/>
                        <a:latin typeface="Times New Roman" pitchFamily="18" charset="0"/>
                        <a:cs typeface="Arial" charset="0"/>
                      </a:endParaRPr>
                    </a:p>
                  </a:txBody>
                  <a:tcPr horzOverflow="overflow">
                    <a:lnL w="12700" cap="flat" cmpd="sng" algn="ctr">
                      <a:solidFill>
                        <a:srgbClr val="999999"/>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Times New Roman" pitchFamily="18" charset="0"/>
                          <a:cs typeface="Arial" charset="0"/>
                        </a:rPr>
                        <a:t>סה"כ</a:t>
                      </a:r>
                      <a:endParaRPr kumimoji="1" lang="he-IL" sz="1600" b="0" i="0" u="none" strike="noStrike" cap="none" normalizeH="0" baseline="0" smtClean="0">
                        <a:ln>
                          <a:noFill/>
                        </a:ln>
                        <a:solidFill>
                          <a:schemeClr val="bg2"/>
                        </a:solidFill>
                        <a:effectLst/>
                        <a:latin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Times New Roman" pitchFamily="18" charset="0"/>
                          <a:cs typeface="Arial" charset="0"/>
                        </a:rPr>
                        <a:t>גברים</a:t>
                      </a:r>
                      <a:endParaRPr kumimoji="1" lang="he-IL" sz="1600" b="0" i="0" u="none" strike="noStrike" cap="none" normalizeH="0" baseline="0" smtClean="0">
                        <a:ln>
                          <a:noFill/>
                        </a:ln>
                        <a:solidFill>
                          <a:schemeClr val="bg2"/>
                        </a:solidFill>
                        <a:effectLst/>
                        <a:latin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Times New Roman" pitchFamily="18" charset="0"/>
                          <a:cs typeface="Arial" charset="0"/>
                        </a:rPr>
                        <a:t>נשים</a:t>
                      </a:r>
                      <a:endParaRPr kumimoji="1" lang="he-IL" sz="1600" b="0" i="0" u="none" strike="noStrike" cap="none" normalizeH="0" baseline="0" smtClean="0">
                        <a:ln>
                          <a:noFill/>
                        </a:ln>
                        <a:solidFill>
                          <a:schemeClr val="bg2"/>
                        </a:solidFill>
                        <a:effectLst/>
                        <a:latin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Times New Roman" pitchFamily="18" charset="0"/>
                          <a:cs typeface="Arial" charset="0"/>
                        </a:rPr>
                        <a:t>סה"כ</a:t>
                      </a:r>
                      <a:r>
                        <a:rPr kumimoji="1" lang="he-IL" sz="1600" b="1" i="0" u="none" strike="noStrike" cap="none" normalizeH="0" baseline="30000" smtClean="0">
                          <a:ln>
                            <a:noFill/>
                          </a:ln>
                          <a:solidFill>
                            <a:schemeClr val="bg2"/>
                          </a:solidFill>
                          <a:effectLst/>
                          <a:latin typeface="Times New Roman" pitchFamily="18" charset="0"/>
                          <a:cs typeface="Arial" charset="0"/>
                        </a:rPr>
                        <a:t>1)</a:t>
                      </a:r>
                      <a:r>
                        <a:rPr kumimoji="1" lang="he-IL" sz="1600" b="1" i="0" u="none" strike="noStrike" cap="none" normalizeH="0" baseline="0" smtClean="0">
                          <a:ln>
                            <a:noFill/>
                          </a:ln>
                          <a:solidFill>
                            <a:schemeClr val="bg2"/>
                          </a:solidFill>
                          <a:effectLst/>
                          <a:latin typeface="Times New Roman" pitchFamily="18" charset="0"/>
                          <a:cs typeface="Arial" charset="0"/>
                        </a:rPr>
                        <a:t> , </a:t>
                      </a:r>
                      <a:r>
                        <a:rPr kumimoji="1" lang="he-IL" sz="1600" b="1" i="1" u="none" strike="noStrike" cap="none" normalizeH="0" baseline="0" smtClean="0">
                          <a:ln>
                            <a:noFill/>
                          </a:ln>
                          <a:solidFill>
                            <a:schemeClr val="bg2"/>
                          </a:solidFill>
                          <a:effectLst/>
                          <a:latin typeface="Times New Roman" pitchFamily="18" charset="0"/>
                          <a:cs typeface="Arial" charset="0"/>
                        </a:rPr>
                        <a:t>באלפים</a:t>
                      </a:r>
                      <a:endParaRPr kumimoji="1" lang="he-IL" sz="1600" b="0" i="0" u="none" strike="noStrike" cap="none" normalizeH="0" baseline="0" smtClean="0">
                        <a:ln>
                          <a:noFill/>
                        </a:ln>
                        <a:solidFill>
                          <a:schemeClr val="bg2"/>
                        </a:solidFill>
                        <a:effectLst/>
                        <a:latin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FDFD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Times New Roman" pitchFamily="18" charset="0"/>
                          <a:cs typeface="Arial" charset="0"/>
                        </a:rPr>
                        <a:t>233</a:t>
                      </a:r>
                      <a:endParaRPr kumimoji="1" lang="he-IL" sz="1600" b="0" i="0" u="none" strike="noStrike" cap="none" normalizeH="0" baseline="0" smtClean="0">
                        <a:ln>
                          <a:noFill/>
                        </a:ln>
                        <a:solidFill>
                          <a:schemeClr val="bg2"/>
                        </a:solidFill>
                        <a:effectLst/>
                        <a:latin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FDFD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Times New Roman" pitchFamily="18" charset="0"/>
                          <a:cs typeface="Arial" charset="0"/>
                        </a:rPr>
                        <a:t>118</a:t>
                      </a:r>
                      <a:endParaRPr kumimoji="1" lang="he-IL" sz="1600" b="0" i="0" u="none" strike="noStrike" cap="none" normalizeH="0" baseline="0" smtClean="0">
                        <a:ln>
                          <a:noFill/>
                        </a:ln>
                        <a:solidFill>
                          <a:schemeClr val="bg2"/>
                        </a:solidFill>
                        <a:effectLst/>
                        <a:latin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FDFD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Times New Roman" pitchFamily="18" charset="0"/>
                          <a:cs typeface="Arial" charset="0"/>
                        </a:rPr>
                        <a:t>115</a:t>
                      </a:r>
                      <a:endParaRPr kumimoji="1" lang="he-IL" sz="1600" b="0" i="0" u="none" strike="noStrike" cap="none" normalizeH="0" baseline="0" smtClean="0">
                        <a:ln>
                          <a:noFill/>
                        </a:ln>
                        <a:solidFill>
                          <a:schemeClr val="bg2"/>
                        </a:solidFill>
                        <a:effectLst/>
                        <a:latin typeface="Times New Roman" pitchFamily="18" charset="0"/>
                        <a:cs typeface="Arial" charset="0"/>
                      </a:endParaRPr>
                    </a:p>
                  </a:txBody>
                  <a:tcPr horzOverflow="overflow">
                    <a:lnL w="12700" cap="flat" cmpd="sng" algn="ctr">
                      <a:solidFill>
                        <a:srgbClr val="999999"/>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FDFD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Times New Roman" pitchFamily="18" charset="0"/>
                          <a:cs typeface="Arial" charset="0"/>
                        </a:rPr>
                        <a:t>2011</a:t>
                      </a:r>
                      <a:endParaRPr kumimoji="1" lang="he-IL" sz="1600" b="0" i="0" u="none" strike="noStrike" cap="none" normalizeH="0" baseline="0" smtClean="0">
                        <a:ln>
                          <a:noFill/>
                        </a:ln>
                        <a:solidFill>
                          <a:schemeClr val="bg2"/>
                        </a:solidFill>
                        <a:effectLst/>
                        <a:latin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FDFD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Times New Roman" pitchFamily="18" charset="0"/>
                          <a:cs typeface="Arial" charset="0"/>
                        </a:rPr>
                        <a:t>986</a:t>
                      </a:r>
                      <a:endParaRPr kumimoji="1" lang="he-IL" sz="1600" b="0" i="0" u="none" strike="noStrike" cap="none" normalizeH="0" baseline="0" smtClean="0">
                        <a:ln>
                          <a:noFill/>
                        </a:ln>
                        <a:solidFill>
                          <a:schemeClr val="bg2"/>
                        </a:solidFill>
                        <a:effectLst/>
                        <a:latin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FDFD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Times New Roman" pitchFamily="18" charset="0"/>
                          <a:cs typeface="Arial" charset="0"/>
                        </a:rPr>
                        <a:t>1025</a:t>
                      </a:r>
                      <a:endParaRPr kumimoji="1" lang="he-IL" sz="1600" b="0" i="0" u="none" strike="noStrike" cap="none" normalizeH="0" baseline="0" smtClean="0">
                        <a:ln>
                          <a:noFill/>
                        </a:ln>
                        <a:solidFill>
                          <a:schemeClr val="bg2"/>
                        </a:solidFill>
                        <a:effectLst/>
                        <a:latin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FDFDF"/>
                    </a:solidFill>
                  </a:tcPr>
                </a:tc>
              </a:tr>
              <a:tr h="27463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Times New Roman" pitchFamily="18" charset="0"/>
                          <a:cs typeface="Arial" charset="0"/>
                        </a:rPr>
                        <a:t>סה"כ</a:t>
                      </a:r>
                      <a:r>
                        <a:rPr kumimoji="1" lang="he-IL" sz="1600" b="1" i="1" u="none" strike="noStrike" cap="none" normalizeH="0" baseline="0" smtClean="0">
                          <a:ln>
                            <a:noFill/>
                          </a:ln>
                          <a:solidFill>
                            <a:schemeClr val="bg2"/>
                          </a:solidFill>
                          <a:effectLst/>
                          <a:latin typeface="Times New Roman" pitchFamily="18" charset="0"/>
                          <a:cs typeface="Arial" charset="0"/>
                        </a:rPr>
                        <a:t>  באחוזים</a:t>
                      </a:r>
                      <a:endParaRPr kumimoji="1" lang="he-IL" sz="1600" b="0" i="0" u="none" strike="noStrike" cap="none" normalizeH="0" baseline="0" smtClean="0">
                        <a:ln>
                          <a:noFill/>
                        </a:ln>
                        <a:solidFill>
                          <a:schemeClr val="bg2"/>
                        </a:solidFill>
                        <a:effectLst/>
                        <a:latin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200" b="0" i="1" u="none" strike="noStrike" cap="none" normalizeH="0" baseline="0" smtClean="0">
                          <a:ln>
                            <a:noFill/>
                          </a:ln>
                          <a:solidFill>
                            <a:schemeClr val="bg2"/>
                          </a:solidFill>
                          <a:effectLst/>
                          <a:latin typeface="Times New Roman" pitchFamily="18" charset="0"/>
                          <a:cs typeface="Arial" charset="0"/>
                        </a:rPr>
                        <a:t>100%</a:t>
                      </a:r>
                      <a:endParaRPr kumimoji="1" lang="he-IL" sz="1200" b="0" i="0" u="none" strike="noStrike" cap="none" normalizeH="0" baseline="0" smtClean="0">
                        <a:ln>
                          <a:noFill/>
                        </a:ln>
                        <a:solidFill>
                          <a:schemeClr val="bg2"/>
                        </a:solidFill>
                        <a:effectLst/>
                        <a:latin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200" b="0" i="1" u="none" strike="noStrike" cap="none" normalizeH="0" baseline="0" smtClean="0">
                          <a:ln>
                            <a:noFill/>
                          </a:ln>
                          <a:solidFill>
                            <a:schemeClr val="bg2"/>
                          </a:solidFill>
                          <a:effectLst/>
                          <a:latin typeface="Times New Roman" pitchFamily="18" charset="0"/>
                          <a:cs typeface="Arial" charset="0"/>
                        </a:rPr>
                        <a:t>100%</a:t>
                      </a:r>
                      <a:endParaRPr kumimoji="1" lang="he-IL" sz="1200" b="0" i="0" u="none" strike="noStrike" cap="none" normalizeH="0" baseline="0" smtClean="0">
                        <a:ln>
                          <a:noFill/>
                        </a:ln>
                        <a:solidFill>
                          <a:schemeClr val="bg2"/>
                        </a:solidFill>
                        <a:effectLst/>
                        <a:latin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999999"/>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200" b="0" i="1" u="none" strike="noStrike" cap="none" normalizeH="0" baseline="0" smtClean="0">
                          <a:ln>
                            <a:noFill/>
                          </a:ln>
                          <a:solidFill>
                            <a:schemeClr val="bg2"/>
                          </a:solidFill>
                          <a:effectLst/>
                          <a:latin typeface="Times New Roman" pitchFamily="18" charset="0"/>
                          <a:cs typeface="Arial" charset="0"/>
                        </a:rPr>
                        <a:t>100%</a:t>
                      </a:r>
                      <a:endParaRPr kumimoji="1" lang="he-IL" sz="1200" b="0" i="0" u="none" strike="noStrike" cap="none" normalizeH="0" baseline="0" smtClean="0">
                        <a:ln>
                          <a:noFill/>
                        </a:ln>
                        <a:solidFill>
                          <a:schemeClr val="bg2"/>
                        </a:solidFill>
                        <a:effectLst/>
                        <a:latin typeface="Times New Roman" pitchFamily="18" charset="0"/>
                        <a:cs typeface="Arial" charset="0"/>
                      </a:endParaRPr>
                    </a:p>
                  </a:txBody>
                  <a:tcPr horzOverflow="overflow">
                    <a:lnL w="12700" cap="flat" cmpd="sng" algn="ctr">
                      <a:solidFill>
                        <a:srgbClr val="999999"/>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200" b="0" i="1" u="none" strike="noStrike" cap="none" normalizeH="0" baseline="0" smtClean="0">
                          <a:ln>
                            <a:noFill/>
                          </a:ln>
                          <a:solidFill>
                            <a:schemeClr val="bg2"/>
                          </a:solidFill>
                          <a:effectLst/>
                          <a:latin typeface="Times New Roman" pitchFamily="18" charset="0"/>
                          <a:cs typeface="Arial" charset="0"/>
                        </a:rPr>
                        <a:t>100%</a:t>
                      </a:r>
                      <a:endParaRPr kumimoji="1" lang="he-IL" sz="1200" b="0" i="0" u="none" strike="noStrike" cap="none" normalizeH="0" baseline="0" smtClean="0">
                        <a:ln>
                          <a:noFill/>
                        </a:ln>
                        <a:solidFill>
                          <a:schemeClr val="bg2"/>
                        </a:solidFill>
                        <a:effectLst/>
                        <a:latin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200" b="0" i="1" u="none" strike="noStrike" cap="none" normalizeH="0" baseline="0" smtClean="0">
                          <a:ln>
                            <a:noFill/>
                          </a:ln>
                          <a:solidFill>
                            <a:schemeClr val="bg2"/>
                          </a:solidFill>
                          <a:effectLst/>
                          <a:latin typeface="Times New Roman" pitchFamily="18" charset="0"/>
                          <a:cs typeface="Arial" charset="0"/>
                        </a:rPr>
                        <a:t>100%</a:t>
                      </a:r>
                      <a:endParaRPr kumimoji="1" lang="he-IL" sz="1200" b="0" i="0" u="none" strike="noStrike" cap="none" normalizeH="0" baseline="0" smtClean="0">
                        <a:ln>
                          <a:noFill/>
                        </a:ln>
                        <a:solidFill>
                          <a:schemeClr val="bg2"/>
                        </a:solidFill>
                        <a:effectLst/>
                        <a:latin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200" b="0" i="1" u="none" strike="noStrike" cap="none" normalizeH="0" baseline="0" smtClean="0">
                          <a:ln>
                            <a:noFill/>
                          </a:ln>
                          <a:solidFill>
                            <a:schemeClr val="bg2"/>
                          </a:solidFill>
                          <a:effectLst/>
                          <a:latin typeface="Times New Roman" pitchFamily="18" charset="0"/>
                          <a:cs typeface="Arial" charset="0"/>
                        </a:rPr>
                        <a:t>100%</a:t>
                      </a:r>
                      <a:endParaRPr kumimoji="1" lang="he-IL" sz="1200" b="0" i="0" u="none" strike="noStrike" cap="none" normalizeH="0" baseline="0" smtClean="0">
                        <a:ln>
                          <a:noFill/>
                        </a:ln>
                        <a:solidFill>
                          <a:schemeClr val="bg2"/>
                        </a:solidFill>
                        <a:effectLst/>
                        <a:latin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Times New Roman" pitchFamily="18" charset="0"/>
                          <a:cs typeface="Arial" charset="0"/>
                        </a:rPr>
                        <a:t>עד תיכוני ללא בגרות</a:t>
                      </a:r>
                      <a:r>
                        <a:rPr kumimoji="1" lang="he-IL" sz="1600" b="1" i="0" u="none" strike="noStrike" cap="none" normalizeH="0" baseline="30000" smtClean="0">
                          <a:ln>
                            <a:noFill/>
                          </a:ln>
                          <a:solidFill>
                            <a:schemeClr val="bg2"/>
                          </a:solidFill>
                          <a:effectLst/>
                          <a:latin typeface="Arial" charset="0"/>
                          <a:cs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Times New Roman" pitchFamily="18" charset="0"/>
                          <a:cs typeface="Arial" charset="0"/>
                        </a:rPr>
                        <a:t>32.1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Times New Roman" pitchFamily="18" charset="0"/>
                          <a:cs typeface="Arial" charset="0"/>
                        </a:rPr>
                        <a:t>36.5</a:t>
                      </a:r>
                    </a:p>
                  </a:txBody>
                  <a:tcPr horzOverflow="overflow">
                    <a:lnL w="12700" cap="flat" cmpd="sng" algn="ctr">
                      <a:solidFill>
                        <a:srgbClr val="000000"/>
                      </a:solidFill>
                      <a:prstDash val="solid"/>
                      <a:round/>
                      <a:headEnd type="none" w="med" len="med"/>
                      <a:tailEnd type="none" w="med" len="med"/>
                    </a:lnL>
                    <a:lnR w="12700" cap="flat" cmpd="sng" algn="ctr">
                      <a:solidFill>
                        <a:srgbClr val="999999"/>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Times New Roman" pitchFamily="18" charset="0"/>
                          <a:cs typeface="Arial" charset="0"/>
                        </a:rPr>
                        <a:t>27.7</a:t>
                      </a:r>
                    </a:p>
                  </a:txBody>
                  <a:tcPr horzOverflow="overflow">
                    <a:lnL w="12700" cap="flat" cmpd="sng" algn="ctr">
                      <a:solidFill>
                        <a:srgbClr val="999999"/>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Times New Roman" pitchFamily="18" charset="0"/>
                          <a:cs typeface="Arial" charset="0"/>
                        </a:rPr>
                        <a:t>22.2</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Times New Roman" pitchFamily="18" charset="0"/>
                          <a:cs typeface="Arial" charset="0"/>
                        </a:rPr>
                        <a:t>25.1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Times New Roman" pitchFamily="18" charset="0"/>
                          <a:cs typeface="Arial" charset="0"/>
                        </a:rPr>
                        <a:t>19.3</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Times New Roman" pitchFamily="18" charset="0"/>
                          <a:cs typeface="Arial" charset="0"/>
                        </a:rPr>
                        <a:t>תעודת בגרות</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Times New Roman" pitchFamily="18" charset="0"/>
                          <a:cs typeface="Arial" charset="0"/>
                        </a:rPr>
                        <a:t>10.6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Times New Roman" pitchFamily="18" charset="0"/>
                          <a:cs typeface="Arial" charset="0"/>
                        </a:rPr>
                        <a:t>9.4</a:t>
                      </a:r>
                    </a:p>
                  </a:txBody>
                  <a:tcPr horzOverflow="overflow">
                    <a:lnL w="12700" cap="flat" cmpd="sng" algn="ctr">
                      <a:solidFill>
                        <a:srgbClr val="000000"/>
                      </a:solidFill>
                      <a:prstDash val="solid"/>
                      <a:round/>
                      <a:headEnd type="none" w="med" len="med"/>
                      <a:tailEnd type="none" w="med" len="med"/>
                    </a:lnL>
                    <a:lnR w="12700" cap="flat" cmpd="sng" algn="ctr">
                      <a:solidFill>
                        <a:srgbClr val="999999"/>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Times New Roman" pitchFamily="18" charset="0"/>
                          <a:cs typeface="Arial" charset="0"/>
                        </a:rPr>
                        <a:t>11.9</a:t>
                      </a:r>
                    </a:p>
                  </a:txBody>
                  <a:tcPr horzOverflow="overflow">
                    <a:lnL w="12700" cap="flat" cmpd="sng" algn="ctr">
                      <a:solidFill>
                        <a:srgbClr val="999999"/>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Times New Roman" pitchFamily="18" charset="0"/>
                          <a:cs typeface="Arial" charset="0"/>
                        </a:rPr>
                        <a:t>23.7</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Times New Roman" pitchFamily="18" charset="0"/>
                          <a:cs typeface="Arial" charset="0"/>
                        </a:rPr>
                        <a:t>22.1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Times New Roman" pitchFamily="18" charset="0"/>
                          <a:cs typeface="Arial" charset="0"/>
                        </a:rPr>
                        <a:t>25.2</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Times New Roman" pitchFamily="18" charset="0"/>
                          <a:cs typeface="Arial" charset="0"/>
                        </a:rPr>
                        <a:t>על תיכוני</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Times New Roman" pitchFamily="18" charset="0"/>
                          <a:cs typeface="Arial" charset="0"/>
                        </a:rPr>
                        <a:t>26.5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Times New Roman" pitchFamily="18" charset="0"/>
                          <a:cs typeface="Arial" charset="0"/>
                        </a:rPr>
                        <a:t>10.6</a:t>
                      </a:r>
                    </a:p>
                  </a:txBody>
                  <a:tcPr horzOverflow="overflow">
                    <a:lnL w="12700" cap="flat" cmpd="sng" algn="ctr">
                      <a:solidFill>
                        <a:srgbClr val="000000"/>
                      </a:solidFill>
                      <a:prstDash val="solid"/>
                      <a:round/>
                      <a:headEnd type="none" w="med" len="med"/>
                      <a:tailEnd type="none" w="med" len="med"/>
                    </a:lnL>
                    <a:lnR w="12700" cap="flat" cmpd="sng" algn="ctr">
                      <a:solidFill>
                        <a:srgbClr val="999999"/>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Times New Roman" pitchFamily="18" charset="0"/>
                          <a:cs typeface="Arial" charset="0"/>
                        </a:rPr>
                        <a:t>42.7</a:t>
                      </a:r>
                    </a:p>
                  </a:txBody>
                  <a:tcPr horzOverflow="overflow">
                    <a:lnL w="12700" cap="flat" cmpd="sng" algn="ctr">
                      <a:solidFill>
                        <a:srgbClr val="999999"/>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Times New Roman" pitchFamily="18" charset="0"/>
                          <a:cs typeface="Arial" charset="0"/>
                        </a:rPr>
                        <a:t>19.4</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Times New Roman" pitchFamily="18" charset="0"/>
                          <a:cs typeface="Arial" charset="0"/>
                        </a:rPr>
                        <a:t>19.5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Times New Roman" pitchFamily="18" charset="0"/>
                          <a:cs typeface="Arial" charset="0"/>
                        </a:rPr>
                        <a:t>19.3</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Times New Roman" pitchFamily="18" charset="0"/>
                          <a:cs typeface="Arial" charset="0"/>
                        </a:rPr>
                        <a:t>אקדמי</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Times New Roman" pitchFamily="18" charset="0"/>
                          <a:cs typeface="Arial" charset="0"/>
                        </a:rPr>
                        <a:t>10.5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Times New Roman" pitchFamily="18" charset="0"/>
                          <a:cs typeface="Arial" charset="0"/>
                        </a:rPr>
                        <a:t>9.6</a:t>
                      </a:r>
                    </a:p>
                  </a:txBody>
                  <a:tcPr horzOverflow="overflow">
                    <a:lnL w="12700" cap="flat" cmpd="sng" algn="ctr">
                      <a:solidFill>
                        <a:srgbClr val="000000"/>
                      </a:solidFill>
                      <a:prstDash val="solid"/>
                      <a:round/>
                      <a:headEnd type="none" w="med" len="med"/>
                      <a:tailEnd type="none" w="med" len="med"/>
                    </a:lnL>
                    <a:lnR w="12700" cap="flat" cmpd="sng" algn="ctr">
                      <a:solidFill>
                        <a:srgbClr val="999999"/>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Times New Roman" pitchFamily="18" charset="0"/>
                          <a:cs typeface="Arial" charset="0"/>
                        </a:rPr>
                        <a:t>11.4</a:t>
                      </a:r>
                    </a:p>
                  </a:txBody>
                  <a:tcPr horzOverflow="overflow">
                    <a:lnL w="12700" cap="flat" cmpd="sng" algn="ctr">
                      <a:solidFill>
                        <a:srgbClr val="999999"/>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Times New Roman" pitchFamily="18" charset="0"/>
                          <a:cs typeface="Arial" charset="0"/>
                        </a:rPr>
                        <a:t>29.4</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Times New Roman" pitchFamily="18" charset="0"/>
                          <a:cs typeface="Arial" charset="0"/>
                        </a:rPr>
                        <a:t>27.7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Times New Roman" pitchFamily="18" charset="0"/>
                          <a:cs typeface="Arial" charset="0"/>
                        </a:rPr>
                        <a:t>31.1</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Times New Roman" pitchFamily="18" charset="0"/>
                          <a:cs typeface="Arial" charset="0"/>
                        </a:rPr>
                        <a:t>אחר</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Times New Roman" pitchFamily="18" charset="0"/>
                          <a:cs typeface="Arial" charset="0"/>
                        </a:rPr>
                        <a:t>20.3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Times New Roman" pitchFamily="18" charset="0"/>
                          <a:cs typeface="Arial" charset="0"/>
                        </a:rPr>
                        <a:t>33.9</a:t>
                      </a:r>
                    </a:p>
                  </a:txBody>
                  <a:tcPr horzOverflow="overflow">
                    <a:lnL w="12700" cap="flat" cmpd="sng" algn="ctr">
                      <a:solidFill>
                        <a:srgbClr val="000000"/>
                      </a:solidFill>
                      <a:prstDash val="solid"/>
                      <a:round/>
                      <a:headEnd type="none" w="med" len="med"/>
                      <a:tailEnd type="none" w="med" len="med"/>
                    </a:lnL>
                    <a:lnR w="12700" cap="flat" cmpd="sng" algn="ctr">
                      <a:solidFill>
                        <a:srgbClr val="999999"/>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Times New Roman" pitchFamily="18" charset="0"/>
                          <a:cs typeface="Arial" charset="0"/>
                        </a:rPr>
                        <a:t>6.3</a:t>
                      </a:r>
                    </a:p>
                  </a:txBody>
                  <a:tcPr horzOverflow="overflow">
                    <a:lnL w="12700" cap="flat" cmpd="sng" algn="ctr">
                      <a:solidFill>
                        <a:srgbClr val="999999"/>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Times New Roman" pitchFamily="18" charset="0"/>
                          <a:cs typeface="Arial" charset="0"/>
                        </a:rPr>
                        <a:t>5.3</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Times New Roman" pitchFamily="18" charset="0"/>
                          <a:cs typeface="Arial" charset="0"/>
                        </a:rPr>
                        <a:t>5.5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Times New Roman" pitchFamily="18" charset="0"/>
                          <a:cs typeface="Arial" charset="0"/>
                        </a:rPr>
                        <a:t>5.1</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Times New Roman" pitchFamily="18" charset="0"/>
                          <a:cs typeface="Arial" charset="0"/>
                        </a:rPr>
                        <a:t>ממוצע שנות לימוד</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Times New Roman" pitchFamily="18" charset="0"/>
                          <a:cs typeface="Arial" charset="0"/>
                        </a:rPr>
                        <a:t>14.2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Times New Roman" pitchFamily="18" charset="0"/>
                          <a:cs typeface="Arial" charset="0"/>
                        </a:rPr>
                        <a:t>14.8</a:t>
                      </a:r>
                    </a:p>
                  </a:txBody>
                  <a:tcPr horzOverflow="overflow">
                    <a:lnL w="12700" cap="flat" cmpd="sng" algn="ctr">
                      <a:solidFill>
                        <a:srgbClr val="000000"/>
                      </a:solidFill>
                      <a:prstDash val="solid"/>
                      <a:round/>
                      <a:headEnd type="none" w="med" len="med"/>
                      <a:tailEnd type="none" w="med" len="med"/>
                    </a:lnL>
                    <a:lnR w="12700" cap="flat" cmpd="sng" algn="ctr">
                      <a:solidFill>
                        <a:srgbClr val="999999"/>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Times New Roman" pitchFamily="18" charset="0"/>
                          <a:cs typeface="Arial" charset="0"/>
                        </a:rPr>
                        <a:t>13.5</a:t>
                      </a:r>
                    </a:p>
                  </a:txBody>
                  <a:tcPr horzOverflow="overflow">
                    <a:lnL w="12700" cap="flat" cmpd="sng" algn="ctr">
                      <a:solidFill>
                        <a:srgbClr val="999999"/>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Times New Roman" pitchFamily="18" charset="0"/>
                          <a:cs typeface="Arial" charset="0"/>
                        </a:rPr>
                        <a:t>13.3</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Times New Roman" pitchFamily="18" charset="0"/>
                          <a:cs typeface="Arial" charset="0"/>
                        </a:rPr>
                        <a:t>13.2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Times New Roman" pitchFamily="18" charset="0"/>
                          <a:cs typeface="Arial" charset="0"/>
                        </a:rPr>
                        <a:t>13.3</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15112" name="Rectangle 424"/>
          <p:cNvSpPr>
            <a:spLocks noChangeArrowheads="1"/>
          </p:cNvSpPr>
          <p:nvPr/>
        </p:nvSpPr>
        <p:spPr bwMode="auto">
          <a:xfrm>
            <a:off x="1588" y="4606925"/>
            <a:ext cx="184150" cy="625475"/>
          </a:xfrm>
          <a:prstGeom prst="rect">
            <a:avLst/>
          </a:prstGeom>
          <a:noFill/>
          <a:ln w="9525">
            <a:noFill/>
            <a:miter lim="800000"/>
            <a:headEnd/>
            <a:tailEnd/>
          </a:ln>
          <a:effectLst/>
        </p:spPr>
        <p:txBody>
          <a:bodyPr wrap="none" anchor="ctr">
            <a:spAutoFit/>
          </a:bodyPr>
          <a:lstStyle/>
          <a:p>
            <a:pPr eaLnBrk="1" hangingPunct="1"/>
            <a:r>
              <a:rPr kumimoji="1" lang="en-US" sz="1100">
                <a:solidFill>
                  <a:schemeClr val="bg2"/>
                </a:solidFill>
              </a:rPr>
              <a:t/>
            </a:r>
            <a:br>
              <a:rPr kumimoji="1" lang="en-US" sz="1100">
                <a:solidFill>
                  <a:schemeClr val="bg2"/>
                </a:solidFill>
              </a:rPr>
            </a:br>
            <a:endParaRPr kumimoji="1" lang="en-US" sz="2400">
              <a:solidFill>
                <a:schemeClr val="bg2"/>
              </a:solidFill>
            </a:endParaRPr>
          </a:p>
        </p:txBody>
      </p:sp>
      <p:sp>
        <p:nvSpPr>
          <p:cNvPr id="115115" name="Rectangle 427"/>
          <p:cNvSpPr>
            <a:spLocks noChangeArrowheads="1"/>
          </p:cNvSpPr>
          <p:nvPr/>
        </p:nvSpPr>
        <p:spPr bwMode="auto">
          <a:xfrm>
            <a:off x="179388" y="557213"/>
            <a:ext cx="8243887" cy="1143000"/>
          </a:xfrm>
          <a:prstGeom prst="rect">
            <a:avLst/>
          </a:prstGeom>
          <a:noFill/>
          <a:ln w="9525">
            <a:noFill/>
            <a:miter lim="800000"/>
            <a:headEnd/>
            <a:tailEnd/>
          </a:ln>
          <a:effectLst/>
        </p:spPr>
        <p:txBody>
          <a:bodyPr lIns="92075" tIns="46038" rIns="92075" bIns="46038" anchor="ctr"/>
          <a:lstStyle/>
          <a:p>
            <a:pPr algn="r" rtl="1" eaLnBrk="1" hangingPunct="1"/>
            <a:r>
              <a:rPr lang="he-IL" sz="3000" b="1">
                <a:effectLst>
                  <a:outerShdw blurRad="38100" dist="38100" dir="2700000" algn="tl">
                    <a:srgbClr val="000000"/>
                  </a:outerShdw>
                </a:effectLst>
                <a:latin typeface="Arial" charset="0"/>
                <a:cs typeface="Arial" charset="0"/>
              </a:rPr>
              <a:t>ש.4: תעודה אחרונה לפי רמת דתיות ומגדר, סה"כ באלפים ובאחוזים מהסה"כ</a:t>
            </a:r>
            <a:endParaRPr lang="en-US" sz="3000" b="1">
              <a:effectLst>
                <a:outerShdw blurRad="38100" dist="38100" dir="2700000" algn="tl">
                  <a:srgbClr val="000000"/>
                </a:outerShdw>
              </a:effectLst>
              <a:latin typeface="Arial" charset="0"/>
              <a:cs typeface="Arial" charset="0"/>
            </a:endParaRPr>
          </a:p>
        </p:txBody>
      </p:sp>
      <p:sp>
        <p:nvSpPr>
          <p:cNvPr id="115264" name="Text Box 576"/>
          <p:cNvSpPr txBox="1">
            <a:spLocks noChangeArrowheads="1"/>
          </p:cNvSpPr>
          <p:nvPr/>
        </p:nvSpPr>
        <p:spPr bwMode="auto">
          <a:xfrm>
            <a:off x="2159000" y="6323013"/>
            <a:ext cx="5149850" cy="274637"/>
          </a:xfrm>
          <a:prstGeom prst="rect">
            <a:avLst/>
          </a:prstGeom>
          <a:noFill/>
          <a:ln w="9525">
            <a:noFill/>
            <a:miter lim="800000"/>
            <a:headEnd/>
            <a:tailEnd/>
          </a:ln>
          <a:effectLst/>
        </p:spPr>
        <p:txBody>
          <a:bodyPr>
            <a:spAutoFit/>
          </a:bodyPr>
          <a:lstStyle/>
          <a:p>
            <a:pPr algn="r">
              <a:spcBef>
                <a:spcPct val="50000"/>
              </a:spcBef>
            </a:pPr>
            <a:r>
              <a:rPr lang="he-IL" sz="1200" b="1">
                <a:solidFill>
                  <a:schemeClr val="bg2"/>
                </a:solidFill>
                <a:latin typeface="Arial" charset="0"/>
                <a:cs typeface="Arial" charset="0"/>
              </a:rPr>
              <a:t>מקור: סקר חברתי, 2002-2007 , עיבודים מיוחדים מינהל מחקר וכלכלה, תמ"ת</a:t>
            </a:r>
            <a:endParaRPr lang="en-US" sz="1200" b="1">
              <a:solidFill>
                <a:schemeClr val="bg2"/>
              </a:solidFill>
              <a:latin typeface="Arial" charset="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Rectangle 4"/>
          <p:cNvSpPr>
            <a:spLocks noChangeArrowheads="1"/>
          </p:cNvSpPr>
          <p:nvPr/>
        </p:nvSpPr>
        <p:spPr bwMode="auto">
          <a:xfrm>
            <a:off x="792163" y="5324475"/>
            <a:ext cx="6083300" cy="517525"/>
          </a:xfrm>
          <a:prstGeom prst="rect">
            <a:avLst/>
          </a:prstGeom>
          <a:solidFill>
            <a:schemeClr val="accent1"/>
          </a:solidFill>
          <a:ln w="9525">
            <a:noFill/>
            <a:miter lim="800000"/>
            <a:headEnd/>
            <a:tailEnd/>
          </a:ln>
          <a:effectLst/>
        </p:spPr>
        <p:txBody>
          <a:bodyPr anchor="ctr">
            <a:spAutoFit/>
          </a:bodyPr>
          <a:lstStyle/>
          <a:p>
            <a:pPr algn="ctr" rtl="1" eaLnBrk="1" hangingPunct="1">
              <a:buSzPct val="100000"/>
              <a:tabLst>
                <a:tab pos="473075" algn="l"/>
              </a:tabLst>
            </a:pPr>
            <a:r>
              <a:rPr kumimoji="1" lang="he-IL" sz="1400" b="1">
                <a:solidFill>
                  <a:schemeClr val="bg2"/>
                </a:solidFill>
                <a:latin typeface="Arial" charset="0"/>
                <a:cs typeface="Arial" charset="0"/>
              </a:rPr>
              <a:t>מידת השימוש במחשב בקרב נשים (39.4%) וגברים (38.4%) חרדים נמוכה בהשוואה למידת השימוש במחשב בקרב חילונים (75.8% גברים ו-71.0% נשים)</a:t>
            </a:r>
          </a:p>
        </p:txBody>
      </p:sp>
      <p:graphicFrame>
        <p:nvGraphicFramePr>
          <p:cNvPr id="95645" name="Group 413"/>
          <p:cNvGraphicFramePr>
            <a:graphicFrameLocks noGrp="1"/>
          </p:cNvGraphicFramePr>
          <p:nvPr/>
        </p:nvGraphicFramePr>
        <p:xfrm>
          <a:off x="107950" y="2455863"/>
          <a:ext cx="7200900" cy="2304288"/>
        </p:xfrm>
        <a:graphic>
          <a:graphicData uri="http://schemas.openxmlformats.org/drawingml/2006/table">
            <a:tbl>
              <a:tblPr rtl="1"/>
              <a:tblGrid>
                <a:gridCol w="2484437"/>
                <a:gridCol w="792163"/>
                <a:gridCol w="719137"/>
                <a:gridCol w="720725"/>
                <a:gridCol w="865188"/>
                <a:gridCol w="790575"/>
                <a:gridCol w="828675"/>
              </a:tblGrid>
              <a:tr h="274638">
                <a:tc rowSpan="2">
                  <a:txBody>
                    <a:bodyPr/>
                    <a:lstStyle/>
                    <a:p>
                      <a:pPr marL="0" marR="0" lvl="0" indent="0" algn="r" defTabSz="914400" rtl="1" eaLnBrk="1" fontAlgn="base" latinLnBrk="0" hangingPunct="1">
                        <a:lnSpc>
                          <a:spcPct val="12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Arial" charset="0"/>
                          <a:cs typeface="Arial" charset="0"/>
                        </a:rPr>
                        <a:t>המשתנה</a:t>
                      </a:r>
                      <a:endParaRPr kumimoji="1" lang="he-IL" sz="16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1" eaLnBrk="1" fontAlgn="base" latinLnBrk="0" hangingPunct="1">
                        <a:lnSpc>
                          <a:spcPct val="12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Arial" charset="0"/>
                          <a:cs typeface="Arial" charset="0"/>
                        </a:rPr>
                        <a:t>חרדים</a:t>
                      </a:r>
                      <a:endParaRPr kumimoji="1" lang="he-IL" sz="16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99999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he-IL"/>
                    </a:p>
                  </a:txBody>
                  <a:tcPr/>
                </a:tc>
                <a:tc hMerge="1">
                  <a:txBody>
                    <a:bodyPr/>
                    <a:lstStyle/>
                    <a:p>
                      <a:pPr rtl="1"/>
                      <a:endParaRPr lang="he-IL"/>
                    </a:p>
                  </a:txBody>
                  <a:tcPr/>
                </a:tc>
                <a:tc gridSpan="3">
                  <a:txBody>
                    <a:bodyPr/>
                    <a:lstStyle/>
                    <a:p>
                      <a:pPr marL="0" marR="0" lvl="0" indent="0" algn="ctr" defTabSz="914400" rtl="1" eaLnBrk="1" fontAlgn="base" latinLnBrk="0" hangingPunct="1">
                        <a:lnSpc>
                          <a:spcPct val="12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Arial" charset="0"/>
                          <a:cs typeface="Arial" charset="0"/>
                        </a:rPr>
                        <a:t>חילונים ומסורתיים</a:t>
                      </a:r>
                      <a:endParaRPr kumimoji="1" lang="he-IL" sz="16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he-IL"/>
                    </a:p>
                  </a:txBody>
                  <a:tcPr/>
                </a:tc>
                <a:tc hMerge="1">
                  <a:txBody>
                    <a:bodyPr/>
                    <a:lstStyle/>
                    <a:p>
                      <a:pPr rtl="1"/>
                      <a:endParaRPr lang="he-IL"/>
                    </a:p>
                  </a:txBody>
                  <a:tcPr/>
                </a:tc>
              </a:tr>
              <a:tr h="274638">
                <a:tc vMerge="1">
                  <a:txBody>
                    <a:bodyPr/>
                    <a:lstStyle/>
                    <a:p>
                      <a:pPr rtl="1"/>
                      <a:endParaRPr lang="he-IL"/>
                    </a:p>
                  </a:txBody>
                  <a:tcPr/>
                </a:tc>
                <a:tc>
                  <a:txBody>
                    <a:bodyPr/>
                    <a:lstStyle/>
                    <a:p>
                      <a:pPr marL="0" marR="0" lvl="0" indent="0" algn="r" defTabSz="914400" rtl="1" eaLnBrk="1" fontAlgn="base" latinLnBrk="0" hangingPunct="1">
                        <a:lnSpc>
                          <a:spcPct val="12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Arial" charset="0"/>
                          <a:cs typeface="Arial" charset="0"/>
                        </a:rPr>
                        <a:t>סה"כ</a:t>
                      </a:r>
                      <a:endParaRPr kumimoji="1" lang="he-IL" sz="16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2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Arial" charset="0"/>
                          <a:cs typeface="Arial" charset="0"/>
                        </a:rPr>
                        <a:t>גברים</a:t>
                      </a:r>
                      <a:endParaRPr kumimoji="1" lang="he-IL" sz="16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2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Arial" charset="0"/>
                          <a:cs typeface="Arial" charset="0"/>
                        </a:rPr>
                        <a:t>נשים</a:t>
                      </a:r>
                      <a:endParaRPr kumimoji="1" lang="he-IL" sz="16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999999"/>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2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Arial" charset="0"/>
                          <a:cs typeface="Arial" charset="0"/>
                        </a:rPr>
                        <a:t>סה"כ</a:t>
                      </a:r>
                      <a:endParaRPr kumimoji="1" lang="he-IL" sz="1600" b="0" i="0" u="none" strike="noStrike" cap="none" normalizeH="0" baseline="0" smtClean="0">
                        <a:ln>
                          <a:noFill/>
                        </a:ln>
                        <a:solidFill>
                          <a:schemeClr val="bg2"/>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2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Arial" charset="0"/>
                          <a:cs typeface="Arial" charset="0"/>
                        </a:rPr>
                        <a:t>גברים</a:t>
                      </a:r>
                      <a:endParaRPr kumimoji="1" lang="he-IL" sz="16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2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Arial" charset="0"/>
                          <a:cs typeface="Arial" charset="0"/>
                        </a:rPr>
                        <a:t>נשים</a:t>
                      </a:r>
                      <a:endParaRPr kumimoji="1" lang="he-IL" sz="16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r" defTabSz="914400" rtl="1" eaLnBrk="1" fontAlgn="base" latinLnBrk="0" hangingPunct="1">
                        <a:lnSpc>
                          <a:spcPct val="12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Arial" charset="0"/>
                          <a:cs typeface="Arial" charset="0"/>
                        </a:rPr>
                        <a:t>סה"כ, </a:t>
                      </a:r>
                      <a:r>
                        <a:rPr kumimoji="1" lang="he-IL" sz="1600" b="1" i="1" u="none" strike="noStrike" cap="none" normalizeH="0" baseline="0" smtClean="0">
                          <a:ln>
                            <a:noFill/>
                          </a:ln>
                          <a:solidFill>
                            <a:schemeClr val="bg2"/>
                          </a:solidFill>
                          <a:effectLst/>
                          <a:latin typeface="Arial" charset="0"/>
                          <a:cs typeface="Arial" charset="0"/>
                        </a:rPr>
                        <a:t>באלפים</a:t>
                      </a:r>
                      <a:endParaRPr kumimoji="1" lang="he-IL" sz="16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FDFDF"/>
                    </a:solidFill>
                  </a:tcPr>
                </a:tc>
                <a:tc>
                  <a:txBody>
                    <a:bodyPr/>
                    <a:lstStyle/>
                    <a:p>
                      <a:pPr marL="0" marR="0" lvl="0" indent="0" algn="r" defTabSz="914400" rtl="1" eaLnBrk="1" fontAlgn="base" latinLnBrk="0" hangingPunct="1">
                        <a:lnSpc>
                          <a:spcPct val="12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Arial" charset="0"/>
                          <a:cs typeface="Arial" charset="0"/>
                        </a:rPr>
                        <a:t>233</a:t>
                      </a:r>
                      <a:endParaRPr kumimoji="1" lang="he-IL" sz="16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FDFDF"/>
                    </a:solidFill>
                  </a:tcPr>
                </a:tc>
                <a:tc>
                  <a:txBody>
                    <a:bodyPr/>
                    <a:lstStyle/>
                    <a:p>
                      <a:pPr marL="0" marR="0" lvl="0" indent="0" algn="r" defTabSz="914400" rtl="1" eaLnBrk="1" fontAlgn="base" latinLnBrk="0" hangingPunct="1">
                        <a:lnSpc>
                          <a:spcPct val="12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Arial" charset="0"/>
                          <a:cs typeface="Arial" charset="0"/>
                        </a:rPr>
                        <a:t>118</a:t>
                      </a:r>
                      <a:endParaRPr kumimoji="1" lang="he-IL" sz="16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FDFDF"/>
                    </a:solidFill>
                  </a:tcPr>
                </a:tc>
                <a:tc>
                  <a:txBody>
                    <a:bodyPr/>
                    <a:lstStyle/>
                    <a:p>
                      <a:pPr marL="0" marR="0" lvl="0" indent="0" algn="r" defTabSz="914400" rtl="1" eaLnBrk="1" fontAlgn="base" latinLnBrk="0" hangingPunct="1">
                        <a:lnSpc>
                          <a:spcPct val="12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Arial" charset="0"/>
                          <a:cs typeface="Arial" charset="0"/>
                        </a:rPr>
                        <a:t>115</a:t>
                      </a:r>
                      <a:endParaRPr kumimoji="1" lang="he-IL" sz="16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999999"/>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FDFDF"/>
                    </a:solidFill>
                  </a:tcPr>
                </a:tc>
                <a:tc>
                  <a:txBody>
                    <a:bodyPr/>
                    <a:lstStyle/>
                    <a:p>
                      <a:pPr marL="0" marR="0" lvl="0" indent="0" algn="r" defTabSz="914400" rtl="1" eaLnBrk="1" fontAlgn="base" latinLnBrk="0" hangingPunct="1">
                        <a:lnSpc>
                          <a:spcPct val="12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Arial" charset="0"/>
                          <a:cs typeface="Arial" charset="0"/>
                        </a:rPr>
                        <a:t>2011</a:t>
                      </a:r>
                      <a:endParaRPr kumimoji="1" lang="he-IL" sz="1600" b="0" i="0" u="none" strike="noStrike" cap="none" normalizeH="0" baseline="0" smtClean="0">
                        <a:ln>
                          <a:noFill/>
                        </a:ln>
                        <a:solidFill>
                          <a:schemeClr val="bg2"/>
                        </a:solidFill>
                        <a:effectLst/>
                        <a:latin typeface="Arial"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FDFDF"/>
                    </a:solidFill>
                  </a:tcPr>
                </a:tc>
                <a:tc>
                  <a:txBody>
                    <a:bodyPr/>
                    <a:lstStyle/>
                    <a:p>
                      <a:pPr marL="0" marR="0" lvl="0" indent="0" algn="r" defTabSz="914400" rtl="1" eaLnBrk="1" fontAlgn="base" latinLnBrk="0" hangingPunct="1">
                        <a:lnSpc>
                          <a:spcPct val="12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Arial" charset="0"/>
                          <a:cs typeface="Arial" charset="0"/>
                        </a:rPr>
                        <a:t>986</a:t>
                      </a:r>
                      <a:endParaRPr kumimoji="1" lang="he-IL" sz="16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FDFDF"/>
                    </a:solidFill>
                  </a:tcPr>
                </a:tc>
                <a:tc>
                  <a:txBody>
                    <a:bodyPr/>
                    <a:lstStyle/>
                    <a:p>
                      <a:pPr marL="0" marR="0" lvl="0" indent="0" algn="r" defTabSz="914400" rtl="1" eaLnBrk="1" fontAlgn="base" latinLnBrk="0" hangingPunct="1">
                        <a:lnSpc>
                          <a:spcPct val="120000"/>
                        </a:lnSpc>
                        <a:spcBef>
                          <a:spcPct val="0"/>
                        </a:spcBef>
                        <a:spcAft>
                          <a:spcPct val="0"/>
                        </a:spcAft>
                        <a:buClrTx/>
                        <a:buSzTx/>
                        <a:buFontTx/>
                        <a:buNone/>
                        <a:tabLst/>
                      </a:pPr>
                      <a:r>
                        <a:rPr kumimoji="1" lang="he-IL" sz="1600" b="1" i="0" u="none" strike="noStrike" cap="none" normalizeH="0" baseline="0" smtClean="0">
                          <a:ln>
                            <a:noFill/>
                          </a:ln>
                          <a:solidFill>
                            <a:schemeClr val="bg2"/>
                          </a:solidFill>
                          <a:effectLst/>
                          <a:latin typeface="Arial" charset="0"/>
                          <a:cs typeface="Arial" charset="0"/>
                        </a:rPr>
                        <a:t>1025</a:t>
                      </a:r>
                      <a:endParaRPr kumimoji="1" lang="he-IL" sz="1600" b="0"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FDFDF"/>
                    </a:solidFill>
                  </a:tcPr>
                </a:tc>
              </a:tr>
              <a:tr h="0">
                <a:tc>
                  <a:txBody>
                    <a:bodyPr/>
                    <a:lstStyle/>
                    <a:p>
                      <a:pPr marL="0" marR="0" lvl="0" indent="0" algn="r" defTabSz="914400" rtl="1" eaLnBrk="1" fontAlgn="base" latinLnBrk="0" hangingPunct="1">
                        <a:lnSpc>
                          <a:spcPct val="12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Arial" charset="0"/>
                          <a:cs typeface="Arial" charset="0"/>
                        </a:rPr>
                        <a:t>יש מחשב בבית</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2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Arial" charset="0"/>
                          <a:cs typeface="Arial" charset="0"/>
                        </a:rPr>
                        <a:t>41.6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2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Arial" charset="0"/>
                          <a:cs typeface="Arial" charset="0"/>
                        </a:rPr>
                        <a:t>40.6</a:t>
                      </a:r>
                    </a:p>
                  </a:txBody>
                  <a:tcPr horzOverflow="overflow">
                    <a:lnL w="12700" cap="flat" cmpd="sng" algn="ctr">
                      <a:solidFill>
                        <a:srgbClr val="000000"/>
                      </a:solidFill>
                      <a:prstDash val="solid"/>
                      <a:round/>
                      <a:headEnd type="none" w="med" len="med"/>
                      <a:tailEnd type="none" w="med" len="med"/>
                    </a:lnL>
                    <a:lnR w="12700" cap="flat" cmpd="sng" algn="ctr">
                      <a:solidFill>
                        <a:srgbClr val="999999"/>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2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Arial" charset="0"/>
                          <a:cs typeface="Arial" charset="0"/>
                        </a:rPr>
                        <a:t>42.6</a:t>
                      </a:r>
                    </a:p>
                  </a:txBody>
                  <a:tcPr horzOverflow="overflow">
                    <a:lnL w="12700" cap="flat" cmpd="sng" algn="ctr">
                      <a:solidFill>
                        <a:srgbClr val="999999"/>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2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Arial" charset="0"/>
                          <a:cs typeface="Arial" charset="0"/>
                        </a:rPr>
                        <a:t>79.2</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2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Arial" charset="0"/>
                          <a:cs typeface="Arial" charset="0"/>
                        </a:rPr>
                        <a:t>80.7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2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Arial" charset="0"/>
                          <a:cs typeface="Arial" charset="0"/>
                        </a:rPr>
                        <a:t>77.7</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r" defTabSz="914400" rtl="1" eaLnBrk="1" fontAlgn="base" latinLnBrk="0" hangingPunct="1">
                        <a:lnSpc>
                          <a:spcPct val="120000"/>
                        </a:lnSpc>
                        <a:spcBef>
                          <a:spcPct val="0"/>
                        </a:spcBef>
                        <a:spcAft>
                          <a:spcPct val="0"/>
                        </a:spcAft>
                        <a:buClrTx/>
                        <a:buSzTx/>
                        <a:buFontTx/>
                        <a:buNone/>
                        <a:tabLst/>
                      </a:pPr>
                      <a:r>
                        <a:rPr kumimoji="1" lang="he-IL" sz="1600" b="0" i="0" u="sng" strike="noStrike" cap="none" normalizeH="0" baseline="0" smtClean="0">
                          <a:ln>
                            <a:noFill/>
                          </a:ln>
                          <a:solidFill>
                            <a:schemeClr val="bg2"/>
                          </a:solidFill>
                          <a:effectLst/>
                          <a:latin typeface="Arial" charset="0"/>
                          <a:cs typeface="Arial" charset="0"/>
                        </a:rPr>
                        <a:t>מהם</a:t>
                      </a:r>
                      <a:r>
                        <a:rPr kumimoji="1" lang="he-IL" sz="1600" b="0" i="0" u="none" strike="noStrike" cap="none" normalizeH="0" baseline="0" smtClean="0">
                          <a:ln>
                            <a:noFill/>
                          </a:ln>
                          <a:solidFill>
                            <a:schemeClr val="bg2"/>
                          </a:solidFill>
                          <a:effectLst/>
                          <a:latin typeface="Arial" charset="0"/>
                          <a:cs typeface="Arial" charset="0"/>
                        </a:rPr>
                        <a:t>: חיבור לאינטרנט</a:t>
                      </a:r>
                      <a:endParaRPr kumimoji="1" lang="en-US" sz="1600" b="0" i="0" u="none" strike="noStrike" cap="none" normalizeH="0" baseline="3000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2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Arial" charset="0"/>
                          <a:cs typeface="Arial" charset="0"/>
                        </a:rPr>
                        <a:t>24.6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2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Arial" charset="0"/>
                          <a:cs typeface="Arial" charset="0"/>
                        </a:rPr>
                        <a:t>26.9</a:t>
                      </a:r>
                    </a:p>
                  </a:txBody>
                  <a:tcPr horzOverflow="overflow">
                    <a:lnL w="12700" cap="flat" cmpd="sng" algn="ctr">
                      <a:solidFill>
                        <a:srgbClr val="000000"/>
                      </a:solidFill>
                      <a:prstDash val="solid"/>
                      <a:round/>
                      <a:headEnd type="none" w="med" len="med"/>
                      <a:tailEnd type="none" w="med" len="med"/>
                    </a:lnL>
                    <a:lnR w="12700" cap="flat" cmpd="sng" algn="ctr">
                      <a:solidFill>
                        <a:srgbClr val="999999"/>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2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Arial" charset="0"/>
                          <a:cs typeface="Arial" charset="0"/>
                        </a:rPr>
                        <a:t>22.5</a:t>
                      </a:r>
                    </a:p>
                  </a:txBody>
                  <a:tcPr horzOverflow="overflow">
                    <a:lnL w="12700" cap="flat" cmpd="sng" algn="ctr">
                      <a:solidFill>
                        <a:srgbClr val="999999"/>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2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Arial" charset="0"/>
                          <a:cs typeface="Arial" charset="0"/>
                        </a:rPr>
                        <a:t>85.3</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2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Arial" charset="0"/>
                          <a:cs typeface="Arial" charset="0"/>
                        </a:rPr>
                        <a:t>86.1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20000"/>
                        </a:lnSpc>
                        <a:spcBef>
                          <a:spcPct val="0"/>
                        </a:spcBef>
                        <a:spcAft>
                          <a:spcPct val="0"/>
                        </a:spcAft>
                        <a:buClrTx/>
                        <a:buSzTx/>
                        <a:buFontTx/>
                        <a:buNone/>
                        <a:tabLst/>
                      </a:pPr>
                      <a:r>
                        <a:rPr kumimoji="1" lang="he-IL" sz="1600" b="0" i="0" u="none" strike="noStrike" cap="none" normalizeH="0" baseline="0" smtClean="0">
                          <a:ln>
                            <a:noFill/>
                          </a:ln>
                          <a:solidFill>
                            <a:schemeClr val="bg2"/>
                          </a:solidFill>
                          <a:effectLst/>
                          <a:latin typeface="Arial" charset="0"/>
                          <a:cs typeface="Arial" charset="0"/>
                        </a:rPr>
                        <a:t>84.5</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r" defTabSz="914400" rtl="1" eaLnBrk="1" fontAlgn="base" latinLnBrk="0" hangingPunct="1">
                        <a:lnSpc>
                          <a:spcPct val="120000"/>
                        </a:lnSpc>
                        <a:spcBef>
                          <a:spcPct val="20000"/>
                        </a:spcBef>
                        <a:spcAft>
                          <a:spcPct val="0"/>
                        </a:spcAft>
                        <a:buClr>
                          <a:schemeClr val="accent2"/>
                        </a:buClr>
                        <a:buSzPct val="80000"/>
                        <a:buFont typeface="Wingdings" pitchFamily="2" charset="2"/>
                        <a:buNone/>
                        <a:tabLst/>
                      </a:pPr>
                      <a:r>
                        <a:rPr kumimoji="0" lang="he-IL" sz="1600" b="1" i="0" u="none" strike="noStrike" cap="none" normalizeH="0" baseline="0" smtClean="0">
                          <a:ln>
                            <a:noFill/>
                          </a:ln>
                          <a:solidFill>
                            <a:schemeClr val="bg2"/>
                          </a:solidFill>
                          <a:effectLst/>
                          <a:latin typeface="Arial" charset="0"/>
                          <a:cs typeface="Arial" charset="0"/>
                        </a:rPr>
                        <a:t>יודע אנגלית היטב </a:t>
                      </a:r>
                      <a:endParaRPr kumimoji="0" lang="en-US" sz="1600" b="1"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20000"/>
                        </a:lnSpc>
                        <a:spcBef>
                          <a:spcPct val="20000"/>
                        </a:spcBef>
                        <a:spcAft>
                          <a:spcPct val="0"/>
                        </a:spcAft>
                        <a:buClr>
                          <a:schemeClr val="accent2"/>
                        </a:buClr>
                        <a:buSzPct val="80000"/>
                        <a:buFont typeface="Wingdings" pitchFamily="2" charset="2"/>
                        <a:buNone/>
                        <a:tabLst/>
                      </a:pPr>
                      <a:r>
                        <a:rPr kumimoji="0" lang="he-IL" sz="1600" b="1" i="0" u="none" strike="noStrike" cap="none" normalizeH="0" baseline="0" smtClean="0">
                          <a:ln>
                            <a:noFill/>
                          </a:ln>
                          <a:solidFill>
                            <a:schemeClr val="bg2"/>
                          </a:solidFill>
                          <a:effectLst/>
                          <a:latin typeface="Arial" charset="0"/>
                          <a:cs typeface="Arial" charset="0"/>
                        </a:rPr>
                        <a:t>26.4</a:t>
                      </a:r>
                      <a:endParaRPr kumimoji="0" lang="en-US" sz="1600" b="1"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20000"/>
                        </a:lnSpc>
                        <a:spcBef>
                          <a:spcPct val="20000"/>
                        </a:spcBef>
                        <a:spcAft>
                          <a:spcPct val="0"/>
                        </a:spcAft>
                        <a:buClr>
                          <a:schemeClr val="accent2"/>
                        </a:buClr>
                        <a:buSzPct val="80000"/>
                        <a:buFont typeface="Wingdings" pitchFamily="2" charset="2"/>
                        <a:buNone/>
                        <a:tabLst/>
                      </a:pPr>
                      <a:r>
                        <a:rPr kumimoji="0" lang="he-IL" sz="1600" b="1" i="0" u="none" strike="noStrike" cap="none" normalizeH="0" baseline="0" smtClean="0">
                          <a:ln>
                            <a:noFill/>
                          </a:ln>
                          <a:solidFill>
                            <a:schemeClr val="bg2"/>
                          </a:solidFill>
                          <a:effectLst/>
                          <a:latin typeface="Arial" charset="0"/>
                          <a:cs typeface="Arial" charset="0"/>
                        </a:rPr>
                        <a:t>18.8</a:t>
                      </a:r>
                      <a:endParaRPr kumimoji="0" lang="en-US" sz="1600" b="1"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999999"/>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20000"/>
                        </a:lnSpc>
                        <a:spcBef>
                          <a:spcPct val="20000"/>
                        </a:spcBef>
                        <a:spcAft>
                          <a:spcPct val="0"/>
                        </a:spcAft>
                        <a:buClr>
                          <a:schemeClr val="accent2"/>
                        </a:buClr>
                        <a:buSzPct val="80000"/>
                        <a:buFont typeface="Wingdings" pitchFamily="2" charset="2"/>
                        <a:buNone/>
                        <a:tabLst/>
                      </a:pPr>
                      <a:r>
                        <a:rPr kumimoji="0" lang="he-IL" sz="1600" b="1" i="0" u="none" strike="noStrike" cap="none" normalizeH="0" baseline="0" smtClean="0">
                          <a:ln>
                            <a:noFill/>
                          </a:ln>
                          <a:solidFill>
                            <a:schemeClr val="bg2"/>
                          </a:solidFill>
                          <a:effectLst/>
                          <a:latin typeface="Arial" charset="0"/>
                          <a:cs typeface="Arial" charset="0"/>
                        </a:rPr>
                        <a:t>33.9</a:t>
                      </a:r>
                      <a:endParaRPr kumimoji="0" lang="en-US" sz="1600" b="1"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999999"/>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20000"/>
                        </a:lnSpc>
                        <a:spcBef>
                          <a:spcPct val="20000"/>
                        </a:spcBef>
                        <a:spcAft>
                          <a:spcPct val="0"/>
                        </a:spcAft>
                        <a:buClr>
                          <a:schemeClr val="accent2"/>
                        </a:buClr>
                        <a:buSzPct val="80000"/>
                        <a:buFont typeface="Wingdings" pitchFamily="2" charset="2"/>
                        <a:buNone/>
                        <a:tabLst/>
                      </a:pPr>
                      <a:r>
                        <a:rPr kumimoji="0" lang="en-US" sz="1600" b="1" i="0" u="none" strike="noStrike" cap="none" normalizeH="0" baseline="0" smtClean="0">
                          <a:ln>
                            <a:noFill/>
                          </a:ln>
                          <a:solidFill>
                            <a:schemeClr val="bg2"/>
                          </a:solidFill>
                          <a:effectLst/>
                          <a:latin typeface="Arial" charset="0"/>
                          <a:cs typeface="Arial" charset="0"/>
                        </a:rPr>
                        <a:t>45.9</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20000"/>
                        </a:lnSpc>
                        <a:spcBef>
                          <a:spcPct val="20000"/>
                        </a:spcBef>
                        <a:spcAft>
                          <a:spcPct val="0"/>
                        </a:spcAft>
                        <a:buClr>
                          <a:schemeClr val="accent2"/>
                        </a:buClr>
                        <a:buSzPct val="80000"/>
                        <a:buFont typeface="Wingdings" pitchFamily="2" charset="2"/>
                        <a:buNone/>
                        <a:tabLst/>
                      </a:pPr>
                      <a:r>
                        <a:rPr kumimoji="0" lang="he-IL" sz="1600" b="1" i="0" u="none" strike="noStrike" cap="none" normalizeH="0" baseline="0" smtClean="0">
                          <a:ln>
                            <a:noFill/>
                          </a:ln>
                          <a:solidFill>
                            <a:schemeClr val="bg2"/>
                          </a:solidFill>
                          <a:effectLst/>
                          <a:latin typeface="Arial" charset="0"/>
                          <a:cs typeface="Arial" charset="0"/>
                        </a:rPr>
                        <a:t>45.5</a:t>
                      </a:r>
                      <a:endParaRPr kumimoji="0" lang="en-US" sz="1600" b="1"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20000"/>
                        </a:lnSpc>
                        <a:spcBef>
                          <a:spcPct val="20000"/>
                        </a:spcBef>
                        <a:spcAft>
                          <a:spcPct val="0"/>
                        </a:spcAft>
                        <a:buClr>
                          <a:schemeClr val="accent2"/>
                        </a:buClr>
                        <a:buSzPct val="80000"/>
                        <a:buFont typeface="Wingdings" pitchFamily="2" charset="2"/>
                        <a:buNone/>
                        <a:tabLst/>
                      </a:pPr>
                      <a:r>
                        <a:rPr kumimoji="0" lang="he-IL" sz="1600" b="1" i="0" u="none" strike="noStrike" cap="none" normalizeH="0" baseline="0" smtClean="0">
                          <a:ln>
                            <a:noFill/>
                          </a:ln>
                          <a:solidFill>
                            <a:schemeClr val="bg2"/>
                          </a:solidFill>
                          <a:effectLst/>
                          <a:latin typeface="Arial" charset="0"/>
                          <a:cs typeface="Arial" charset="0"/>
                        </a:rPr>
                        <a:t>46.2</a:t>
                      </a:r>
                      <a:endParaRPr kumimoji="0" lang="en-US" sz="1600" b="1" i="0" u="none" strike="noStrike" cap="none" normalizeH="0" baseline="0" smtClean="0">
                        <a:ln>
                          <a:noFill/>
                        </a:ln>
                        <a:solidFill>
                          <a:schemeClr val="bg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95570" name="Rectangle 338"/>
          <p:cNvSpPr>
            <a:spLocks noChangeArrowheads="1"/>
          </p:cNvSpPr>
          <p:nvPr/>
        </p:nvSpPr>
        <p:spPr bwMode="auto">
          <a:xfrm>
            <a:off x="0" y="4376738"/>
            <a:ext cx="184150" cy="625475"/>
          </a:xfrm>
          <a:prstGeom prst="rect">
            <a:avLst/>
          </a:prstGeom>
          <a:noFill/>
          <a:ln w="9525">
            <a:noFill/>
            <a:miter lim="800000"/>
            <a:headEnd/>
            <a:tailEnd/>
          </a:ln>
          <a:effectLst/>
        </p:spPr>
        <p:txBody>
          <a:bodyPr wrap="none" anchor="ctr">
            <a:spAutoFit/>
          </a:bodyPr>
          <a:lstStyle/>
          <a:p>
            <a:pPr eaLnBrk="1" hangingPunct="1"/>
            <a:r>
              <a:rPr kumimoji="1" lang="en-US" sz="1100">
                <a:solidFill>
                  <a:schemeClr val="bg2"/>
                </a:solidFill>
              </a:rPr>
              <a:t/>
            </a:r>
            <a:br>
              <a:rPr kumimoji="1" lang="en-US" sz="1100">
                <a:solidFill>
                  <a:schemeClr val="bg2"/>
                </a:solidFill>
              </a:rPr>
            </a:br>
            <a:endParaRPr kumimoji="1" lang="en-US" sz="2400">
              <a:solidFill>
                <a:schemeClr val="bg2"/>
              </a:solidFill>
            </a:endParaRPr>
          </a:p>
        </p:txBody>
      </p:sp>
      <p:sp>
        <p:nvSpPr>
          <p:cNvPr id="95573" name="Rectangle 341"/>
          <p:cNvSpPr>
            <a:spLocks noChangeArrowheads="1"/>
          </p:cNvSpPr>
          <p:nvPr/>
        </p:nvSpPr>
        <p:spPr bwMode="auto">
          <a:xfrm>
            <a:off x="179388" y="557213"/>
            <a:ext cx="8243887" cy="1143000"/>
          </a:xfrm>
          <a:prstGeom prst="rect">
            <a:avLst/>
          </a:prstGeom>
          <a:noFill/>
          <a:ln w="9525">
            <a:noFill/>
            <a:miter lim="800000"/>
            <a:headEnd/>
            <a:tailEnd/>
          </a:ln>
          <a:effectLst/>
        </p:spPr>
        <p:txBody>
          <a:bodyPr lIns="92075" tIns="46038" rIns="92075" bIns="46038" anchor="ctr"/>
          <a:lstStyle/>
          <a:p>
            <a:pPr algn="r" rtl="1" eaLnBrk="1" hangingPunct="1"/>
            <a:r>
              <a:rPr lang="he-IL" sz="3000" b="1">
                <a:effectLst>
                  <a:outerShdw blurRad="38100" dist="38100" dir="2700000" algn="tl">
                    <a:srgbClr val="000000"/>
                  </a:outerShdw>
                </a:effectLst>
                <a:latin typeface="Arial" charset="0"/>
                <a:cs typeface="Arial" charset="0"/>
              </a:rPr>
              <a:t>ש.5: שימוש במחשב וידיעת אנגלית לפי רמת דתיות ומגדר, </a:t>
            </a:r>
            <a:r>
              <a:rPr lang="he-IL" sz="2000" b="1">
                <a:effectLst>
                  <a:outerShdw blurRad="38100" dist="38100" dir="2700000" algn="tl">
                    <a:srgbClr val="000000"/>
                  </a:outerShdw>
                </a:effectLst>
                <a:latin typeface="Arial" charset="0"/>
                <a:cs typeface="Arial" charset="0"/>
              </a:rPr>
              <a:t>סה"כ באלפים ובאחוזים מסה"כ</a:t>
            </a:r>
            <a:endParaRPr lang="en-US" sz="2000" b="1">
              <a:effectLst>
                <a:outerShdw blurRad="38100" dist="38100" dir="2700000" algn="tl">
                  <a:srgbClr val="000000"/>
                </a:outerShdw>
              </a:effectLst>
              <a:latin typeface="Arial" charset="0"/>
              <a:cs typeface="Arial" charset="0"/>
            </a:endParaRPr>
          </a:p>
        </p:txBody>
      </p:sp>
      <p:sp>
        <p:nvSpPr>
          <p:cNvPr id="95593" name="Text Box 361"/>
          <p:cNvSpPr txBox="1">
            <a:spLocks noChangeArrowheads="1"/>
          </p:cNvSpPr>
          <p:nvPr/>
        </p:nvSpPr>
        <p:spPr bwMode="auto">
          <a:xfrm>
            <a:off x="2268538" y="6323013"/>
            <a:ext cx="4978400" cy="274637"/>
          </a:xfrm>
          <a:prstGeom prst="rect">
            <a:avLst/>
          </a:prstGeom>
          <a:noFill/>
          <a:ln w="9525">
            <a:noFill/>
            <a:miter lim="800000"/>
            <a:headEnd/>
            <a:tailEnd/>
          </a:ln>
          <a:effectLst/>
        </p:spPr>
        <p:txBody>
          <a:bodyPr wrap="none">
            <a:spAutoFit/>
          </a:bodyPr>
          <a:lstStyle/>
          <a:p>
            <a:pPr algn="r" rtl="1"/>
            <a:r>
              <a:rPr lang="he-IL" sz="1200" b="1">
                <a:solidFill>
                  <a:schemeClr val="bg2"/>
                </a:solidFill>
                <a:latin typeface="Arial" charset="0"/>
                <a:cs typeface="Arial" charset="0"/>
              </a:rPr>
              <a:t>מקור: סקר חברתי, 2002-2007 , עיבודים מיוחדים מינהל מחקר וכלכלה, תמ"ת</a:t>
            </a:r>
            <a:endParaRPr lang="en-US" sz="1200" b="1">
              <a:solidFill>
                <a:schemeClr val="bg2"/>
              </a:solidFill>
              <a:latin typeface="Arial" charset="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5" name="Rectangle 5"/>
          <p:cNvSpPr>
            <a:spLocks noChangeArrowheads="1"/>
          </p:cNvSpPr>
          <p:nvPr/>
        </p:nvSpPr>
        <p:spPr bwMode="auto">
          <a:xfrm>
            <a:off x="250825" y="2744788"/>
            <a:ext cx="6913563" cy="2268537"/>
          </a:xfrm>
          <a:prstGeom prst="rect">
            <a:avLst/>
          </a:prstGeom>
          <a:solidFill>
            <a:schemeClr val="accent1"/>
          </a:solidFill>
          <a:ln w="9525">
            <a:solidFill>
              <a:schemeClr val="tx1"/>
            </a:solidFill>
            <a:miter lim="800000"/>
            <a:headEnd/>
            <a:tailEnd/>
          </a:ln>
          <a:effectLst/>
        </p:spPr>
        <p:txBody>
          <a:bodyPr wrap="none" anchor="ctr"/>
          <a:lstStyle/>
          <a:p>
            <a:endParaRPr lang="he-IL"/>
          </a:p>
        </p:txBody>
      </p:sp>
      <p:sp>
        <p:nvSpPr>
          <p:cNvPr id="97284" name="Rectangle 4"/>
          <p:cNvSpPr>
            <a:spLocks noChangeArrowheads="1"/>
          </p:cNvSpPr>
          <p:nvPr/>
        </p:nvSpPr>
        <p:spPr bwMode="auto">
          <a:xfrm>
            <a:off x="2268538" y="3500438"/>
            <a:ext cx="3094037" cy="457200"/>
          </a:xfrm>
          <a:prstGeom prst="rect">
            <a:avLst/>
          </a:prstGeom>
          <a:noFill/>
          <a:ln w="9525">
            <a:noFill/>
            <a:miter lim="800000"/>
            <a:headEnd/>
            <a:tailEnd/>
          </a:ln>
          <a:effectLst>
            <a:outerShdw dist="107763" dir="18900000" algn="ctr" rotWithShape="0">
              <a:schemeClr val="accent1">
                <a:alpha val="50000"/>
              </a:schemeClr>
            </a:outerShdw>
          </a:effectLst>
        </p:spPr>
        <p:txBody>
          <a:bodyPr wrap="none" anchor="ctr">
            <a:spAutoFit/>
          </a:bodyPr>
          <a:lstStyle/>
          <a:p>
            <a:pPr eaLnBrk="1" hangingPunct="1"/>
            <a:r>
              <a:rPr kumimoji="1" lang="he-IL" sz="2400" b="1">
                <a:solidFill>
                  <a:schemeClr val="bg2"/>
                </a:solidFill>
                <a:latin typeface="Tahoma" pitchFamily="34" charset="0"/>
                <a:cs typeface="Tahoma" pitchFamily="34" charset="0"/>
              </a:rPr>
              <a:t>תעסוקה ורמת חיים</a:t>
            </a:r>
            <a:endParaRPr kumimoji="1" lang="he-IL" sz="2400">
              <a:solidFill>
                <a:schemeClr val="bg2"/>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685800" y="549275"/>
            <a:ext cx="7772400" cy="1143000"/>
          </a:xfrm>
        </p:spPr>
        <p:txBody>
          <a:bodyPr/>
          <a:lstStyle/>
          <a:p>
            <a:pPr>
              <a:lnSpc>
                <a:spcPct val="70000"/>
              </a:lnSpc>
            </a:pPr>
            <a:r>
              <a:rPr lang="he-IL" b="1">
                <a:solidFill>
                  <a:schemeClr val="tx1"/>
                </a:solidFill>
                <a:latin typeface="Arial" charset="0"/>
                <a:cs typeface="Arial" charset="0"/>
              </a:rPr>
              <a:t>ש.6 סקירת עיקר החסמים להשתתפות נמוכה בשוק העבודה</a:t>
            </a:r>
            <a:endParaRPr lang="en-US"/>
          </a:p>
        </p:txBody>
      </p:sp>
      <p:sp>
        <p:nvSpPr>
          <p:cNvPr id="136195" name="Rectangle 3"/>
          <p:cNvSpPr>
            <a:spLocks noGrp="1" noChangeArrowheads="1"/>
          </p:cNvSpPr>
          <p:nvPr>
            <p:ph type="body" idx="1"/>
          </p:nvPr>
        </p:nvSpPr>
        <p:spPr>
          <a:xfrm>
            <a:off x="0" y="1844675"/>
            <a:ext cx="7772400" cy="4114800"/>
          </a:xfrm>
        </p:spPr>
        <p:txBody>
          <a:bodyPr/>
          <a:lstStyle/>
          <a:p>
            <a:pPr>
              <a:lnSpc>
                <a:spcPct val="80000"/>
              </a:lnSpc>
              <a:spcBef>
                <a:spcPct val="40000"/>
              </a:spcBef>
              <a:buClr>
                <a:schemeClr val="bg2"/>
              </a:buClr>
            </a:pPr>
            <a:r>
              <a:rPr lang="he-IL" sz="2800" b="0">
                <a:solidFill>
                  <a:srgbClr val="000000"/>
                </a:solidFill>
              </a:rPr>
              <a:t>(גברים) חובת השירות הצבאי</a:t>
            </a:r>
          </a:p>
          <a:p>
            <a:pPr>
              <a:lnSpc>
                <a:spcPct val="80000"/>
              </a:lnSpc>
              <a:spcBef>
                <a:spcPct val="40000"/>
              </a:spcBef>
              <a:buClr>
                <a:schemeClr val="bg2"/>
              </a:buClr>
            </a:pPr>
            <a:r>
              <a:rPr lang="he-IL" sz="2800" b="0">
                <a:solidFill>
                  <a:srgbClr val="000000"/>
                </a:solidFill>
              </a:rPr>
              <a:t>חסרים בהון אנושי תעסוקתי</a:t>
            </a:r>
          </a:p>
          <a:p>
            <a:pPr>
              <a:lnSpc>
                <a:spcPct val="80000"/>
              </a:lnSpc>
              <a:spcBef>
                <a:spcPct val="40000"/>
              </a:spcBef>
              <a:buClr>
                <a:schemeClr val="bg2"/>
              </a:buClr>
            </a:pPr>
            <a:r>
              <a:rPr lang="he-IL" sz="2800" b="0">
                <a:solidFill>
                  <a:srgbClr val="000000"/>
                </a:solidFill>
              </a:rPr>
              <a:t>(נשים) מספר רב של ילדים </a:t>
            </a:r>
          </a:p>
          <a:p>
            <a:pPr>
              <a:lnSpc>
                <a:spcPct val="80000"/>
              </a:lnSpc>
              <a:spcBef>
                <a:spcPct val="40000"/>
              </a:spcBef>
              <a:buClr>
                <a:schemeClr val="bg2"/>
              </a:buClr>
            </a:pPr>
            <a:r>
              <a:rPr lang="he-IL" sz="2800" b="0">
                <a:solidFill>
                  <a:srgbClr val="000000"/>
                </a:solidFill>
              </a:rPr>
              <a:t>כדאיות כלכלית נמוכה לתעסוקה</a:t>
            </a:r>
          </a:p>
          <a:p>
            <a:pPr>
              <a:lnSpc>
                <a:spcPct val="80000"/>
              </a:lnSpc>
              <a:spcBef>
                <a:spcPct val="40000"/>
              </a:spcBef>
              <a:buClr>
                <a:schemeClr val="bg2"/>
              </a:buClr>
            </a:pPr>
            <a:r>
              <a:rPr lang="he-IL" sz="2800" b="0">
                <a:solidFill>
                  <a:srgbClr val="000000"/>
                </a:solidFill>
              </a:rPr>
              <a:t>מרבית החרדים (נשים וגברים כאחד) עובדים בשירותים ציבוריים, בעיקר בתחום החינוך</a:t>
            </a:r>
            <a:r>
              <a:rPr lang="en-US" sz="2800">
                <a:solidFill>
                  <a:srgbClr val="000000"/>
                </a:solidFill>
              </a:rPr>
              <a:t> </a:t>
            </a:r>
            <a:endParaRPr lang="he-IL" sz="2800" b="0">
              <a:solidFill>
                <a:srgbClr val="000000"/>
              </a:solidFill>
            </a:endParaRPr>
          </a:p>
          <a:p>
            <a:pPr>
              <a:lnSpc>
                <a:spcPct val="80000"/>
              </a:lnSpc>
              <a:spcBef>
                <a:spcPct val="40000"/>
              </a:spcBef>
              <a:buClr>
                <a:schemeClr val="bg2"/>
              </a:buClr>
            </a:pPr>
            <a:r>
              <a:rPr lang="he-IL" sz="2800" b="0">
                <a:solidFill>
                  <a:srgbClr val="000000"/>
                </a:solidFill>
              </a:rPr>
              <a:t>מערכת חברתית ותפישת עולם לא מעודדות תעסוקה</a:t>
            </a:r>
          </a:p>
          <a:p>
            <a:pPr>
              <a:lnSpc>
                <a:spcPct val="80000"/>
              </a:lnSpc>
              <a:spcBef>
                <a:spcPct val="40000"/>
              </a:spcBef>
              <a:buClr>
                <a:schemeClr val="bg2"/>
              </a:buClr>
            </a:pPr>
            <a:r>
              <a:rPr lang="he-IL" sz="2800" b="0">
                <a:solidFill>
                  <a:srgbClr val="000000"/>
                </a:solidFill>
              </a:rPr>
              <a:t>ביקושים נמוכים לעובדים חרדים במגזר הפרטי </a:t>
            </a:r>
          </a:p>
          <a:p>
            <a:pPr>
              <a:lnSpc>
                <a:spcPct val="80000"/>
              </a:lnSpc>
              <a:buFont typeface="Wingdings" pitchFamily="2" charset="2"/>
              <a:buNone/>
            </a:pPr>
            <a:endParaRPr lang="he-IL" sz="2800" b="0">
              <a:solidFill>
                <a:srgbClr val="000000"/>
              </a:solidFill>
            </a:endParaRPr>
          </a:p>
          <a:p>
            <a:pPr>
              <a:lnSpc>
                <a:spcPct val="80000"/>
              </a:lnSpc>
            </a:pPr>
            <a:endParaRPr lang="en-US" sz="2800">
              <a:solidFill>
                <a:srgbClr val="0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6194"/>
                                        </p:tgtEl>
                                        <p:attrNameLst>
                                          <p:attrName>style.visibility</p:attrName>
                                        </p:attrNameLst>
                                      </p:cBhvr>
                                      <p:to>
                                        <p:strVal val="visible"/>
                                      </p:to>
                                    </p:set>
                                    <p:animEffect transition="in" filter="fade">
                                      <p:cBhvr>
                                        <p:cTn id="7" dur="2000"/>
                                        <p:tgtEl>
                                          <p:spTgt spid="1361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6195">
                                            <p:txEl>
                                              <p:pRg st="0" end="0"/>
                                            </p:txEl>
                                          </p:spTgt>
                                        </p:tgtEl>
                                        <p:attrNameLst>
                                          <p:attrName>style.visibility</p:attrName>
                                        </p:attrNameLst>
                                      </p:cBhvr>
                                      <p:to>
                                        <p:strVal val="visible"/>
                                      </p:to>
                                    </p:set>
                                    <p:animEffect transition="in" filter="fade">
                                      <p:cBhvr>
                                        <p:cTn id="12" dur="500"/>
                                        <p:tgtEl>
                                          <p:spTgt spid="136195">
                                            <p:txEl>
                                              <p:pRg st="0" end="0"/>
                                            </p:txEl>
                                          </p:spTgt>
                                        </p:tgtEl>
                                      </p:cBhvr>
                                    </p:animEffect>
                                  </p:childTnLst>
                                  <p:subTnLst>
                                    <p:animClr clrSpc="rgb" dir="cw">
                                      <p:cBhvr override="childStyle">
                                        <p:cTn dur="1" fill="hold" display="0" masterRel="nextClick" afterEffect="1"/>
                                        <p:tgtEl>
                                          <p:spTgt spid="136195">
                                            <p:txEl>
                                              <p:pRg st="0" end="0"/>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6195">
                                            <p:txEl>
                                              <p:pRg st="1" end="1"/>
                                            </p:txEl>
                                          </p:spTgt>
                                        </p:tgtEl>
                                        <p:attrNameLst>
                                          <p:attrName>style.visibility</p:attrName>
                                        </p:attrNameLst>
                                      </p:cBhvr>
                                      <p:to>
                                        <p:strVal val="visible"/>
                                      </p:to>
                                    </p:set>
                                    <p:animEffect transition="in" filter="fade">
                                      <p:cBhvr>
                                        <p:cTn id="17" dur="500"/>
                                        <p:tgtEl>
                                          <p:spTgt spid="136195">
                                            <p:txEl>
                                              <p:pRg st="1" end="1"/>
                                            </p:txEl>
                                          </p:spTgt>
                                        </p:tgtEl>
                                      </p:cBhvr>
                                    </p:animEffect>
                                  </p:childTnLst>
                                  <p:subTnLst>
                                    <p:animClr clrSpc="rgb" dir="cw">
                                      <p:cBhvr override="childStyle">
                                        <p:cTn dur="1" fill="hold" display="0" masterRel="nextClick" afterEffect="1"/>
                                        <p:tgtEl>
                                          <p:spTgt spid="136195">
                                            <p:txEl>
                                              <p:pRg st="1" end="1"/>
                                            </p:txEl>
                                          </p:spTgt>
                                        </p:tgtEl>
                                        <p:attrNameLst>
                                          <p:attrName>ppt_c</p:attrName>
                                        </p:attrNameLst>
                                      </p:cBhvr>
                                      <p:to>
                                        <a:schemeClr val="bg2"/>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6195">
                                            <p:txEl>
                                              <p:pRg st="2" end="2"/>
                                            </p:txEl>
                                          </p:spTgt>
                                        </p:tgtEl>
                                        <p:attrNameLst>
                                          <p:attrName>style.visibility</p:attrName>
                                        </p:attrNameLst>
                                      </p:cBhvr>
                                      <p:to>
                                        <p:strVal val="visible"/>
                                      </p:to>
                                    </p:set>
                                    <p:animEffect transition="in" filter="fade">
                                      <p:cBhvr>
                                        <p:cTn id="22" dur="500"/>
                                        <p:tgtEl>
                                          <p:spTgt spid="136195">
                                            <p:txEl>
                                              <p:pRg st="2" end="2"/>
                                            </p:txEl>
                                          </p:spTgt>
                                        </p:tgtEl>
                                      </p:cBhvr>
                                    </p:animEffect>
                                  </p:childTnLst>
                                  <p:subTnLst>
                                    <p:animClr clrSpc="rgb" dir="cw">
                                      <p:cBhvr override="childStyle">
                                        <p:cTn dur="1" fill="hold" display="0" masterRel="nextClick" afterEffect="1"/>
                                        <p:tgtEl>
                                          <p:spTgt spid="136195">
                                            <p:txEl>
                                              <p:pRg st="2" end="2"/>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6195">
                                            <p:txEl>
                                              <p:pRg st="3" end="3"/>
                                            </p:txEl>
                                          </p:spTgt>
                                        </p:tgtEl>
                                        <p:attrNameLst>
                                          <p:attrName>style.visibility</p:attrName>
                                        </p:attrNameLst>
                                      </p:cBhvr>
                                      <p:to>
                                        <p:strVal val="visible"/>
                                      </p:to>
                                    </p:set>
                                    <p:animEffect transition="in" filter="fade">
                                      <p:cBhvr>
                                        <p:cTn id="27" dur="500"/>
                                        <p:tgtEl>
                                          <p:spTgt spid="136195">
                                            <p:txEl>
                                              <p:pRg st="3" end="3"/>
                                            </p:txEl>
                                          </p:spTgt>
                                        </p:tgtEl>
                                      </p:cBhvr>
                                    </p:animEffect>
                                  </p:childTnLst>
                                  <p:subTnLst>
                                    <p:animClr clrSpc="rgb" dir="cw">
                                      <p:cBhvr override="childStyle">
                                        <p:cTn dur="1" fill="hold" display="0" masterRel="nextClick" afterEffect="1"/>
                                        <p:tgtEl>
                                          <p:spTgt spid="136195">
                                            <p:txEl>
                                              <p:pRg st="3" end="3"/>
                                            </p:txEl>
                                          </p:spTgt>
                                        </p:tgtEl>
                                        <p:attrNameLst>
                                          <p:attrName>ppt_c</p:attrName>
                                        </p:attrNameLst>
                                      </p:cBhvr>
                                      <p:to>
                                        <a:schemeClr val="bg2"/>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6195">
                                            <p:txEl>
                                              <p:pRg st="4" end="4"/>
                                            </p:txEl>
                                          </p:spTgt>
                                        </p:tgtEl>
                                        <p:attrNameLst>
                                          <p:attrName>style.visibility</p:attrName>
                                        </p:attrNameLst>
                                      </p:cBhvr>
                                      <p:to>
                                        <p:strVal val="visible"/>
                                      </p:to>
                                    </p:set>
                                    <p:animEffect transition="in" filter="fade">
                                      <p:cBhvr>
                                        <p:cTn id="32" dur="500"/>
                                        <p:tgtEl>
                                          <p:spTgt spid="136195">
                                            <p:txEl>
                                              <p:pRg st="4" end="4"/>
                                            </p:txEl>
                                          </p:spTgt>
                                        </p:tgtEl>
                                      </p:cBhvr>
                                    </p:animEffect>
                                  </p:childTnLst>
                                  <p:subTnLst>
                                    <p:animClr clrSpc="rgb" dir="cw">
                                      <p:cBhvr override="childStyle">
                                        <p:cTn dur="1" fill="hold" display="0" masterRel="nextClick" afterEffect="1"/>
                                        <p:tgtEl>
                                          <p:spTgt spid="136195">
                                            <p:txEl>
                                              <p:pRg st="4" end="4"/>
                                            </p:txEl>
                                          </p:spTgt>
                                        </p:tgtEl>
                                        <p:attrNameLst>
                                          <p:attrName>ppt_c</p:attrName>
                                        </p:attrNameLst>
                                      </p:cBhvr>
                                      <p:to>
                                        <a:schemeClr val="bg2"/>
                                      </p:to>
                                    </p:animClr>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6195">
                                            <p:txEl>
                                              <p:pRg st="5" end="5"/>
                                            </p:txEl>
                                          </p:spTgt>
                                        </p:tgtEl>
                                        <p:attrNameLst>
                                          <p:attrName>style.visibility</p:attrName>
                                        </p:attrNameLst>
                                      </p:cBhvr>
                                      <p:to>
                                        <p:strVal val="visible"/>
                                      </p:to>
                                    </p:set>
                                    <p:animEffect transition="in" filter="fade">
                                      <p:cBhvr>
                                        <p:cTn id="37" dur="500"/>
                                        <p:tgtEl>
                                          <p:spTgt spid="136195">
                                            <p:txEl>
                                              <p:pRg st="5" end="5"/>
                                            </p:txEl>
                                          </p:spTgt>
                                        </p:tgtEl>
                                      </p:cBhvr>
                                    </p:animEffect>
                                  </p:childTnLst>
                                  <p:subTnLst>
                                    <p:animClr clrSpc="rgb" dir="cw">
                                      <p:cBhvr override="childStyle">
                                        <p:cTn dur="1" fill="hold" display="0" masterRel="nextClick" afterEffect="1"/>
                                        <p:tgtEl>
                                          <p:spTgt spid="136195">
                                            <p:txEl>
                                              <p:pRg st="5" end="5"/>
                                            </p:txEl>
                                          </p:spTgt>
                                        </p:tgtEl>
                                        <p:attrNameLst>
                                          <p:attrName>ppt_c</p:attrName>
                                        </p:attrNameLst>
                                      </p:cBhvr>
                                      <p:to>
                                        <a:schemeClr val="bg2"/>
                                      </p:to>
                                    </p:animClr>
                                  </p:sub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6195">
                                            <p:txEl>
                                              <p:pRg st="6" end="6"/>
                                            </p:txEl>
                                          </p:spTgt>
                                        </p:tgtEl>
                                        <p:attrNameLst>
                                          <p:attrName>style.visibility</p:attrName>
                                        </p:attrNameLst>
                                      </p:cBhvr>
                                      <p:to>
                                        <p:strVal val="visible"/>
                                      </p:to>
                                    </p:set>
                                    <p:animEffect transition="in" filter="fade">
                                      <p:cBhvr>
                                        <p:cTn id="42" dur="500"/>
                                        <p:tgtEl>
                                          <p:spTgt spid="136195">
                                            <p:txEl>
                                              <p:pRg st="6" end="6"/>
                                            </p:txEl>
                                          </p:spTgt>
                                        </p:tgtEl>
                                      </p:cBhvr>
                                    </p:animEffect>
                                  </p:childTnLst>
                                  <p:subTnLst>
                                    <p:animClr clrSpc="rgb" dir="cw">
                                      <p:cBhvr override="childStyle">
                                        <p:cTn dur="1" fill="hold" display="0" masterRel="nextClick" afterEffect="1"/>
                                        <p:tgtEl>
                                          <p:spTgt spid="136195">
                                            <p:txEl>
                                              <p:pRg st="6" end="6"/>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p:bldP spid="136195" grpId="0" uiExpand="1" build="p"/>
    </p:bldLst>
  </p:timing>
</p:sld>
</file>

<file path=ppt/theme/theme1.xml><?xml version="1.0" encoding="utf-8"?>
<a:theme xmlns:a="http://schemas.openxmlformats.org/drawingml/2006/main" name="Project Overview">
  <a:themeElements>
    <a:clrScheme name="Project Overview 5">
      <a:dk1>
        <a:srgbClr val="000000"/>
      </a:dk1>
      <a:lt1>
        <a:srgbClr val="FFFFFF"/>
      </a:lt1>
      <a:dk2>
        <a:srgbClr val="33CC33"/>
      </a:dk2>
      <a:lt2>
        <a:srgbClr val="CBCBCB"/>
      </a:lt2>
      <a:accent1>
        <a:srgbClr val="99FF99"/>
      </a:accent1>
      <a:accent2>
        <a:srgbClr val="00FFCC"/>
      </a:accent2>
      <a:accent3>
        <a:srgbClr val="ADE2AD"/>
      </a:accent3>
      <a:accent4>
        <a:srgbClr val="DADADA"/>
      </a:accent4>
      <a:accent5>
        <a:srgbClr val="CAFFCA"/>
      </a:accent5>
      <a:accent6>
        <a:srgbClr val="00E7B9"/>
      </a:accent6>
      <a:hlink>
        <a:srgbClr val="FF3300"/>
      </a:hlink>
      <a:folHlink>
        <a:srgbClr val="FF7C80"/>
      </a:folHlink>
    </a:clrScheme>
    <a:fontScheme name="Project Overview">
      <a:majorFont>
        <a:latin typeface="Times New Roman"/>
        <a:ea typeface=""/>
        <a:cs typeface="Times New Roman"/>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Project Overview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roject Overview 4">
        <a:dk1>
          <a:srgbClr val="000000"/>
        </a:dk1>
        <a:lt1>
          <a:srgbClr val="FFFFFF"/>
        </a:lt1>
        <a:dk2>
          <a:srgbClr val="008000"/>
        </a:dk2>
        <a:lt2>
          <a:srgbClr val="CBCBCB"/>
        </a:lt2>
        <a:accent1>
          <a:srgbClr val="99FF99"/>
        </a:accent1>
        <a:accent2>
          <a:srgbClr val="00FFCC"/>
        </a:accent2>
        <a:accent3>
          <a:srgbClr val="AAC0AA"/>
        </a:accent3>
        <a:accent4>
          <a:srgbClr val="DADADA"/>
        </a:accent4>
        <a:accent5>
          <a:srgbClr val="CAFFCA"/>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Project Overview 5">
        <a:dk1>
          <a:srgbClr val="000000"/>
        </a:dk1>
        <a:lt1>
          <a:srgbClr val="FFFFFF"/>
        </a:lt1>
        <a:dk2>
          <a:srgbClr val="33CC33"/>
        </a:dk2>
        <a:lt2>
          <a:srgbClr val="CBCBCB"/>
        </a:lt2>
        <a:accent1>
          <a:srgbClr val="99FF99"/>
        </a:accent1>
        <a:accent2>
          <a:srgbClr val="00FFCC"/>
        </a:accent2>
        <a:accent3>
          <a:srgbClr val="ADE2AD"/>
        </a:accent3>
        <a:accent4>
          <a:srgbClr val="DADADA"/>
        </a:accent4>
        <a:accent5>
          <a:srgbClr val="CAFFCA"/>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Project Overview 6">
        <a:dk1>
          <a:srgbClr val="000000"/>
        </a:dk1>
        <a:lt1>
          <a:srgbClr val="FFFFFF"/>
        </a:lt1>
        <a:dk2>
          <a:srgbClr val="66FF66"/>
        </a:dk2>
        <a:lt2>
          <a:srgbClr val="CBCBCB"/>
        </a:lt2>
        <a:accent1>
          <a:srgbClr val="008000"/>
        </a:accent1>
        <a:accent2>
          <a:srgbClr val="00FFCC"/>
        </a:accent2>
        <a:accent3>
          <a:srgbClr val="B8FFB8"/>
        </a:accent3>
        <a:accent4>
          <a:srgbClr val="DADADA"/>
        </a:accent4>
        <a:accent5>
          <a:srgbClr val="AAC0AA"/>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Project Overview 7">
        <a:dk1>
          <a:srgbClr val="000000"/>
        </a:dk1>
        <a:lt1>
          <a:srgbClr val="FFFFFF"/>
        </a:lt1>
        <a:dk2>
          <a:srgbClr val="66CCFF"/>
        </a:dk2>
        <a:lt2>
          <a:srgbClr val="CBCBCB"/>
        </a:lt2>
        <a:accent1>
          <a:srgbClr val="0066CC"/>
        </a:accent1>
        <a:accent2>
          <a:srgbClr val="00FFCC"/>
        </a:accent2>
        <a:accent3>
          <a:srgbClr val="B8E2FF"/>
        </a:accent3>
        <a:accent4>
          <a:srgbClr val="DADADA"/>
        </a:accent4>
        <a:accent5>
          <a:srgbClr val="AAB8E2"/>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ערכת נושא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roject Overview 5">
    <a:dk1>
      <a:srgbClr val="000000"/>
    </a:dk1>
    <a:lt1>
      <a:srgbClr val="FFFFFF"/>
    </a:lt1>
    <a:dk2>
      <a:srgbClr val="33CC33"/>
    </a:dk2>
    <a:lt2>
      <a:srgbClr val="CBCBCB"/>
    </a:lt2>
    <a:accent1>
      <a:srgbClr val="99FF99"/>
    </a:accent1>
    <a:accent2>
      <a:srgbClr val="00FFCC"/>
    </a:accent2>
    <a:accent3>
      <a:srgbClr val="ADE2AD"/>
    </a:accent3>
    <a:accent4>
      <a:srgbClr val="DADADA"/>
    </a:accent4>
    <a:accent5>
      <a:srgbClr val="CAFFCA"/>
    </a:accent5>
    <a:accent6>
      <a:srgbClr val="00E7B9"/>
    </a:accent6>
    <a:hlink>
      <a:srgbClr val="FF3300"/>
    </a:hlink>
    <a:folHlink>
      <a:srgbClr val="FF7C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מסמך" ma:contentTypeID="0x010100F37B60B2160B474FAC1ABD7E52223BB8" ma:contentTypeVersion="1" ma:contentTypeDescription="צור מסמך חדש." ma:contentTypeScope="" ma:versionID="c6ac9d64b852049e831a277185b25ffc">
  <xsd:schema xmlns:xsd="http://www.w3.org/2001/XMLSchema" xmlns:p="http://schemas.microsoft.com/office/2006/metadata/properties" xmlns:ns1="http://schemas.microsoft.com/sharepoint/v3" targetNamespace="http://schemas.microsoft.com/office/2006/metadata/properties" ma:root="true" ma:fieldsID="3f98e794e2056b1bb979639121375c8f"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מתזמן תאריך התחלה" ma:description="" ma:internalName="PublishingStartDate">
      <xsd:simpleType>
        <xsd:restriction base="dms:Unknown"/>
      </xsd:simpleType>
    </xsd:element>
    <xsd:element name="PublishingExpirationDate" ma:index="9" nillable="true" ma:displayName="מתזמן תאריך סיום"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ma:readOnly="true"/>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79FB428-AE65-49D5-BD0A-D112FF872602}">
  <ds:schemaRefs>
    <ds:schemaRef ds:uri="http://schemas.microsoft.com/office/2006/metadata/longProperties"/>
  </ds:schemaRefs>
</ds:datastoreItem>
</file>

<file path=customXml/itemProps2.xml><?xml version="1.0" encoding="utf-8"?>
<ds:datastoreItem xmlns:ds="http://schemas.openxmlformats.org/officeDocument/2006/customXml" ds:itemID="{E95F9A36-02A0-48D8-83E6-840A028B22B5}">
  <ds:schemaRefs>
    <ds:schemaRef ds:uri="http://schemas.microsoft.com/sharepoint/v3/contenttype/forms"/>
  </ds:schemaRefs>
</ds:datastoreItem>
</file>

<file path=customXml/itemProps3.xml><?xml version="1.0" encoding="utf-8"?>
<ds:datastoreItem xmlns:ds="http://schemas.openxmlformats.org/officeDocument/2006/customXml" ds:itemID="{0B1AFFFF-C362-4711-9008-BD445209B3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F5AEC242-858E-41F6-9950-835C2387F0B2}">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2462</TotalTime>
  <Words>1884</Words>
  <Application>Microsoft Office PowerPoint</Application>
  <PresentationFormat>‫הצגה על המסך (4:3)</PresentationFormat>
  <Paragraphs>363</Paragraphs>
  <Slides>18</Slides>
  <Notes>14</Notes>
  <HiddenSlides>0</HiddenSlides>
  <MMClips>0</MMClips>
  <ScaleCrop>false</ScaleCrop>
  <HeadingPairs>
    <vt:vector size="8" baseType="variant">
      <vt:variant>
        <vt:lpstr>גופנים בשימוש</vt:lpstr>
      </vt:variant>
      <vt:variant>
        <vt:i4>4</vt:i4>
      </vt:variant>
      <vt:variant>
        <vt:lpstr>ערכת נושא</vt:lpstr>
      </vt:variant>
      <vt:variant>
        <vt:i4>1</vt:i4>
      </vt:variant>
      <vt:variant>
        <vt:lpstr>שרתי OLE מוטבעים</vt:lpstr>
      </vt:variant>
      <vt:variant>
        <vt:i4>1</vt:i4>
      </vt:variant>
      <vt:variant>
        <vt:lpstr>כותרות שקופיות</vt:lpstr>
      </vt:variant>
      <vt:variant>
        <vt:i4>18</vt:i4>
      </vt:variant>
    </vt:vector>
  </HeadingPairs>
  <TitlesOfParts>
    <vt:vector size="24" baseType="lpstr">
      <vt:lpstr>Times New Roman</vt:lpstr>
      <vt:lpstr>Arial</vt:lpstr>
      <vt:lpstr>Wingdings</vt:lpstr>
      <vt:lpstr>Tahoma</vt:lpstr>
      <vt:lpstr>Project Overview</vt:lpstr>
      <vt:lpstr>תרשים של Microsoft Graph</vt:lpstr>
      <vt:lpstr> מאפייני התעסוקה של המגזר החרדי  </vt:lpstr>
      <vt:lpstr>ש.1 נתונים מרכזיים </vt:lpstr>
      <vt:lpstr>שקופית 3</vt:lpstr>
      <vt:lpstr>שקופית 4</vt:lpstr>
      <vt:lpstr>שקופית 5</vt:lpstr>
      <vt:lpstr>שקופית 6</vt:lpstr>
      <vt:lpstr>שקופית 7</vt:lpstr>
      <vt:lpstr>שקופית 8</vt:lpstr>
      <vt:lpstr>ש.6 סקירת עיקר החסמים להשתתפות נמוכה בשוק העבודה</vt:lpstr>
      <vt:lpstr>שקופית 10</vt:lpstr>
      <vt:lpstr>שקופית 11</vt:lpstr>
      <vt:lpstr>שקופית 12</vt:lpstr>
      <vt:lpstr>שקופית 13</vt:lpstr>
      <vt:lpstr>שקופית 14</vt:lpstr>
      <vt:lpstr>שקופית 15</vt:lpstr>
      <vt:lpstr>שקופית 16</vt:lpstr>
      <vt:lpstr>שקופית 17</vt:lpstr>
      <vt:lpstr>שקופית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
  <cp:lastModifiedBy>visitor</cp:lastModifiedBy>
  <cp:revision>131</cp:revision>
  <cp:lastPrinted>1601-01-01T00:00:00Z</cp:lastPrinted>
  <dcterms:created xsi:type="dcterms:W3CDTF">1601-01-01T00:00:00Z</dcterms:created>
  <dcterms:modified xsi:type="dcterms:W3CDTF">2012-07-19T09:00:43Z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y fmtid="{D5CDD505-2E9C-101B-9397-08002B2CF9AE}" pid="3" name="LCID">
    <vt:i4>1037</vt:i4>
  </property>
  <property fmtid="{D5CDD505-2E9C-101B-9397-08002B2CF9AE}" pid="4" name="ContentType">
    <vt:lpwstr>מסמך</vt:lpwstr>
  </property>
</Properties>
</file>